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97" r:id="rId3"/>
    <p:sldMasterId id="2147483713" r:id="rId4"/>
    <p:sldMasterId id="2147483725" r:id="rId5"/>
    <p:sldMasterId id="2147483732" r:id="rId6"/>
    <p:sldMasterId id="2147483745" r:id="rId7"/>
    <p:sldMasterId id="2147483768" r:id="rId8"/>
    <p:sldMasterId id="2147483797" r:id="rId9"/>
    <p:sldMasterId id="2147483811" r:id="rId10"/>
    <p:sldMasterId id="2147483824" r:id="rId11"/>
    <p:sldMasterId id="2147483836" r:id="rId12"/>
    <p:sldMasterId id="2147483847" r:id="rId13"/>
    <p:sldMasterId id="2147483858" r:id="rId14"/>
    <p:sldMasterId id="2147483869" r:id="rId15"/>
  </p:sldMasterIdLst>
  <p:notesMasterIdLst>
    <p:notesMasterId r:id="rId44"/>
  </p:notesMasterIdLst>
  <p:handoutMasterIdLst>
    <p:handoutMasterId r:id="rId45"/>
  </p:handoutMasterIdLst>
  <p:sldIdLst>
    <p:sldId id="430" r:id="rId16"/>
    <p:sldId id="1690" r:id="rId17"/>
    <p:sldId id="444" r:id="rId18"/>
    <p:sldId id="1664" r:id="rId19"/>
    <p:sldId id="1682" r:id="rId20"/>
    <p:sldId id="1423" r:id="rId21"/>
    <p:sldId id="468" r:id="rId22"/>
    <p:sldId id="569" r:id="rId23"/>
    <p:sldId id="465" r:id="rId24"/>
    <p:sldId id="1667" r:id="rId25"/>
    <p:sldId id="1688" r:id="rId26"/>
    <p:sldId id="1442" r:id="rId27"/>
    <p:sldId id="475" r:id="rId28"/>
    <p:sldId id="1689" r:id="rId29"/>
    <p:sldId id="540" r:id="rId30"/>
    <p:sldId id="1683" r:id="rId31"/>
    <p:sldId id="1670" r:id="rId32"/>
    <p:sldId id="1684" r:id="rId33"/>
    <p:sldId id="575" r:id="rId34"/>
    <p:sldId id="1687" r:id="rId35"/>
    <p:sldId id="1443" r:id="rId36"/>
    <p:sldId id="1665" r:id="rId37"/>
    <p:sldId id="1434" r:id="rId38"/>
    <p:sldId id="1353" r:id="rId39"/>
    <p:sldId id="1326" r:id="rId40"/>
    <p:sldId id="1347" r:id="rId41"/>
    <p:sldId id="1346" r:id="rId42"/>
    <p:sldId id="1686" r:id="rId43"/>
  </p:sldIdLst>
  <p:sldSz cx="9906000" cy="6858000" type="A4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62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5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BD"/>
    <a:srgbClr val="F7DDD9"/>
    <a:srgbClr val="FDDA77"/>
    <a:srgbClr val="EEE6B8"/>
    <a:srgbClr val="EBDCB3"/>
    <a:srgbClr val="FFE3AB"/>
    <a:srgbClr val="FFCC66"/>
    <a:srgbClr val="464646"/>
    <a:srgbClr val="F3DB9F"/>
    <a:srgbClr val="EAB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21" autoAdjust="0"/>
    <p:restoredTop sz="96433" autoAdjust="0"/>
  </p:normalViewPr>
  <p:slideViewPr>
    <p:cSldViewPr snapToGrid="0">
      <p:cViewPr varScale="1">
        <p:scale>
          <a:sx n="73" d="100"/>
          <a:sy n="73" d="100"/>
        </p:scale>
        <p:origin x="990" y="72"/>
      </p:cViewPr>
      <p:guideLst>
        <p:guide pos="262"/>
        <p:guide orient="horz" pos="21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4" d="100"/>
          <a:sy n="104" d="100"/>
        </p:scale>
        <p:origin x="-4168" y="-104"/>
      </p:cViewPr>
      <p:guideLst>
        <p:guide orient="horz" pos="305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E9CC1ADB-2629-4623-A32D-42234F674B3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753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29753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173A3D9F-DA3C-425E-9D6B-4A69F424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908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078FD-7057-4454-BEFA-92A3F383E6E1}" type="datetimeFigureOut">
              <a:rPr lang="ru-RU" smtClean="0"/>
              <a:t>20.05.2021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6" y="4776790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75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5C288-86FD-4993-A701-3F511E23A0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297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2.xml"/><Relationship Id="rId7" Type="http://schemas.openxmlformats.org/officeDocument/2006/relationships/image" Target="../media/image8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57.xml"/><Relationship Id="rId4" Type="http://schemas.openxmlformats.org/officeDocument/2006/relationships/image" Target="../media/image6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63.xml"/><Relationship Id="rId7" Type="http://schemas.openxmlformats.org/officeDocument/2006/relationships/image" Target="../media/image8.emf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68.xml"/><Relationship Id="rId7" Type="http://schemas.openxmlformats.org/officeDocument/2006/relationships/image" Target="../media/image8.emf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1.xml"/><Relationship Id="rId4" Type="http://schemas.openxmlformats.org/officeDocument/2006/relationships/image" Target="../media/image6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77.xml"/><Relationship Id="rId7" Type="http://schemas.openxmlformats.org/officeDocument/2006/relationships/image" Target="../media/image8.emf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82.xml"/><Relationship Id="rId7" Type="http://schemas.openxmlformats.org/officeDocument/2006/relationships/image" Target="../media/image8.emf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85.xml"/><Relationship Id="rId4" Type="http://schemas.openxmlformats.org/officeDocument/2006/relationships/image" Target="../media/image6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6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91.xml"/><Relationship Id="rId7" Type="http://schemas.openxmlformats.org/officeDocument/2006/relationships/image" Target="../media/image8.emf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96.xml"/><Relationship Id="rId7" Type="http://schemas.openxmlformats.org/officeDocument/2006/relationships/image" Target="../media/image8.em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00.xml"/><Relationship Id="rId4" Type="http://schemas.openxmlformats.org/officeDocument/2006/relationships/image" Target="../media/image6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06.xml"/><Relationship Id="rId7" Type="http://schemas.openxmlformats.org/officeDocument/2006/relationships/image" Target="../media/image8.emf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11.xml"/><Relationship Id="rId7" Type="http://schemas.openxmlformats.org/officeDocument/2006/relationships/image" Target="../media/image8.emf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6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14.xml"/><Relationship Id="rId4" Type="http://schemas.openxmlformats.org/officeDocument/2006/relationships/image" Target="../media/image6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20.xml"/><Relationship Id="rId7" Type="http://schemas.openxmlformats.org/officeDocument/2006/relationships/image" Target="../media/image8.emf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25.xml"/><Relationship Id="rId7" Type="http://schemas.openxmlformats.org/officeDocument/2006/relationships/image" Target="../media/image8.emf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27.xml"/><Relationship Id="rId4" Type="http://schemas.openxmlformats.org/officeDocument/2006/relationships/tags" Target="../tags/tag12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21.xml"/><Relationship Id="rId7" Type="http://schemas.openxmlformats.org/officeDocument/2006/relationships/image" Target="../media/image8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26.xml"/><Relationship Id="rId7" Type="http://schemas.openxmlformats.org/officeDocument/2006/relationships/image" Target="../media/image8.em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9.xml"/><Relationship Id="rId4" Type="http://schemas.openxmlformats.org/officeDocument/2006/relationships/image" Target="../media/image6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35.xml"/><Relationship Id="rId7" Type="http://schemas.openxmlformats.org/officeDocument/2006/relationships/image" Target="../media/image8.emf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40.xml"/><Relationship Id="rId7" Type="http://schemas.openxmlformats.org/officeDocument/2006/relationships/image" Target="../media/image8.emf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3.xml"/><Relationship Id="rId4" Type="http://schemas.openxmlformats.org/officeDocument/2006/relationships/image" Target="../media/image6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49.xml"/><Relationship Id="rId7" Type="http://schemas.openxmlformats.org/officeDocument/2006/relationships/image" Target="../media/image8.emf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54.xml"/><Relationship Id="rId7" Type="http://schemas.openxmlformats.org/officeDocument/2006/relationships/image" Target="../media/image8.emf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emf"/><Relationship Id="rId5" Type="http://schemas.openxmlformats.org/officeDocument/2006/relationships/image" Target="../media/image9.emf"/><Relationship Id="rId4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7.xml"/><Relationship Id="rId7" Type="http://schemas.openxmlformats.org/officeDocument/2006/relationships/image" Target="../media/image8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6" y="0"/>
            <a:ext cx="990469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00" y="3550354"/>
            <a:ext cx="3393128" cy="69081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56479" y="1962606"/>
            <a:ext cx="5654458" cy="1398629"/>
          </a:xfrm>
          <a:prstGeom prst="rect">
            <a:avLst/>
          </a:prstGeom>
        </p:spPr>
        <p:txBody>
          <a:bodyPr anchor="ctr"/>
          <a:lstStyle>
            <a:lvl1pPr algn="l">
              <a:defRPr sz="3300" b="1" i="0" cap="all" baseline="0"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(макс. размер 33 пт.)</a:t>
            </a:r>
            <a:br>
              <a:rPr lang="ru-RU" dirty="0"/>
            </a:br>
            <a:r>
              <a:rPr lang="ru-RU" dirty="0"/>
              <a:t>не более трех строк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6959" y="6600142"/>
            <a:ext cx="23173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457200">
              <a:defRPr sz="900">
                <a:solidFill>
                  <a:prstClr val="white">
                    <a:lumMod val="75000"/>
                  </a:prstClr>
                </a:solidFill>
                <a:latin typeface="Ekibastuz Rg" panose="02000503000000020004" pitchFamily="50" charset="0"/>
              </a:defRPr>
            </a:lvl1pPr>
          </a:lstStyle>
          <a:p>
            <a:pPr lvl="0" algn="l"/>
            <a:r>
              <a:rPr lang="ru-RU" sz="700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© 201</a:t>
            </a:r>
            <a:r>
              <a:rPr lang="ru-RU" sz="700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8</a:t>
            </a:r>
            <a:r>
              <a:rPr lang="ru-RU" sz="700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, </a:t>
            </a:r>
            <a:r>
              <a:rPr lang="ru-RU" sz="700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Росгеология. Все права защищены.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8005" y="872566"/>
            <a:ext cx="6430266" cy="7386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ь-Задачи-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6" name="Straight Connector 11"/>
          <p:cNvCxnSpPr/>
          <p:nvPr userDrawn="1">
            <p:custDataLst>
              <p:tags r:id="rId1"/>
            </p:custDataLst>
          </p:nvPr>
        </p:nvCxnSpPr>
        <p:spPr bwMode="auto">
          <a:xfrm flipV="1">
            <a:off x="374933" y="1676678"/>
            <a:ext cx="2236462" cy="1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2943023" y="1676677"/>
            <a:ext cx="223646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5511114" y="1676677"/>
            <a:ext cx="40503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2667008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5223869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Slide Number Placeholder 5"/>
          <p:cNvSpPr txBox="1"/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275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8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72756" y="132014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Цель</a:t>
            </a:r>
            <a:endParaRPr lang="en-US" dirty="0"/>
          </a:p>
        </p:txBody>
      </p:sp>
      <p:sp>
        <p:nvSpPr>
          <p:cNvPr id="30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2934806" y="1322854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Задачи</a:t>
            </a:r>
            <a:endParaRPr lang="en-US" dirty="0"/>
          </a:p>
        </p:txBody>
      </p:sp>
      <p:sp>
        <p:nvSpPr>
          <p:cNvPr id="31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5496855" y="1325564"/>
            <a:ext cx="4058175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828840"/>
            <a:ext cx="2234126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 panose="020F0502020204030204"/>
                <a:cs typeface="Calibri" panose="020F0502020204030204"/>
              </a:defRPr>
            </a:lvl1pPr>
            <a:lvl2pPr marL="384175" indent="-18288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6" hasCustomPrompt="1"/>
          </p:nvPr>
        </p:nvSpPr>
        <p:spPr>
          <a:xfrm>
            <a:off x="2937352" y="1823040"/>
            <a:ext cx="2237570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 panose="020F0502020204030204"/>
                <a:cs typeface="Calibri" panose="020F0502020204030204"/>
              </a:defRPr>
            </a:lvl1pPr>
            <a:lvl2pPr marL="384175" indent="-18288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7" hasCustomPrompt="1"/>
          </p:nvPr>
        </p:nvSpPr>
        <p:spPr>
          <a:xfrm>
            <a:off x="5494574" y="1828560"/>
            <a:ext cx="4103651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 panose="020F0502020204030204"/>
                <a:cs typeface="Calibri" panose="020F0502020204030204"/>
              </a:defRPr>
            </a:lvl1pPr>
            <a:lvl2pPr marL="384175" indent="-18288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9740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06" y="0"/>
            <a:ext cx="990469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00" y="3550356"/>
            <a:ext cx="3393128" cy="69081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56480" y="1962608"/>
            <a:ext cx="5654458" cy="1398629"/>
          </a:xfrm>
          <a:prstGeom prst="rect">
            <a:avLst/>
          </a:prstGeom>
        </p:spPr>
        <p:txBody>
          <a:bodyPr anchor="ctr"/>
          <a:lstStyle>
            <a:lvl1pPr algn="l">
              <a:defRPr sz="2681" b="1" i="0" cap="all" baseline="0">
                <a:latin typeface="Calibri"/>
                <a:cs typeface="Calibri"/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(макс. размер 33 пт.)</a:t>
            </a:r>
            <a:br>
              <a:rPr lang="ru-RU" dirty="0"/>
            </a:br>
            <a:r>
              <a:rPr lang="ru-RU" dirty="0"/>
              <a:t>не более трех строк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6960" y="6600144"/>
            <a:ext cx="2317361" cy="179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457211">
              <a:defRPr sz="900">
                <a:solidFill>
                  <a:prstClr val="white">
                    <a:lumMod val="75000"/>
                  </a:prstClr>
                </a:solidFill>
                <a:latin typeface="Ekibastuz Rg" panose="02000503000000020004" pitchFamily="50" charset="0"/>
              </a:defRPr>
            </a:lvl1pPr>
          </a:lstStyle>
          <a:p>
            <a:pPr algn="l"/>
            <a:r>
              <a:rPr lang="ru-RU" sz="569">
                <a:solidFill>
                  <a:prstClr val="white"/>
                </a:solidFill>
                <a:latin typeface="Calibri"/>
                <a:cs typeface="Calibri"/>
              </a:rPr>
              <a:t>© 201</a:t>
            </a:r>
            <a:r>
              <a:rPr lang="ru-RU" sz="569" dirty="0">
                <a:solidFill>
                  <a:prstClr val="white"/>
                </a:solidFill>
                <a:latin typeface="Calibri"/>
                <a:cs typeface="Calibri"/>
              </a:rPr>
              <a:t>8</a:t>
            </a:r>
            <a:r>
              <a:rPr lang="ru-RU" sz="569">
                <a:solidFill>
                  <a:prstClr val="white"/>
                </a:solidFill>
                <a:latin typeface="Calibri"/>
                <a:cs typeface="Calibri"/>
              </a:rPr>
              <a:t>, </a:t>
            </a:r>
            <a:r>
              <a:rPr lang="ru-RU" sz="569" dirty="0">
                <a:solidFill>
                  <a:prstClr val="white"/>
                </a:solidFill>
                <a:latin typeface="Calibri"/>
                <a:cs typeface="Calibri"/>
              </a:rPr>
              <a:t>Росгеология. Все права защищены.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418005" y="872566"/>
            <a:ext cx="6430266" cy="7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110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6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r="7971"/>
          <a:stretch/>
        </p:blipFill>
        <p:spPr>
          <a:xfrm>
            <a:off x="3829776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813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1" y="6599451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1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6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300" dirty="0">
                <a:latin typeface="Calibri"/>
                <a:cs typeface="Calibri"/>
              </a:defRPr>
            </a:lvl1pPr>
            <a:lvl2pPr marL="395621" indent="-232172">
              <a:buClr>
                <a:schemeClr val="bg2"/>
              </a:buClr>
              <a:buFont typeface="Wingdings" charset="2"/>
              <a:buChar char="§"/>
              <a:defRPr lang="en-US" sz="1138" dirty="0">
                <a:latin typeface="Calibri"/>
                <a:cs typeface="Calibri"/>
              </a:defRPr>
            </a:lvl2pPr>
            <a:lvl3pPr marL="460630" indent="-148590">
              <a:buClr>
                <a:schemeClr val="bg2"/>
              </a:buClr>
              <a:buFont typeface="Arial"/>
              <a:buChar char="•"/>
              <a:defRPr lang="en-US" sz="975" dirty="0">
                <a:latin typeface="Calibri"/>
                <a:cs typeface="Calibri"/>
              </a:defRPr>
            </a:lvl3pPr>
            <a:lvl4pPr>
              <a:defRPr lang="ru-RU" sz="13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5840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6" y="0"/>
            <a:ext cx="990469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00" y="3550354"/>
            <a:ext cx="3393128" cy="69081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56479" y="1962606"/>
            <a:ext cx="5654458" cy="1398629"/>
          </a:xfrm>
          <a:prstGeom prst="rect">
            <a:avLst/>
          </a:prstGeom>
        </p:spPr>
        <p:txBody>
          <a:bodyPr anchor="ctr"/>
          <a:lstStyle>
            <a:lvl1pPr algn="l">
              <a:defRPr sz="3300" b="1" i="0" cap="all" baseline="0">
                <a:latin typeface="Calibri"/>
                <a:cs typeface="Calibri"/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(макс. размер 33 пт.)</a:t>
            </a:r>
            <a:br>
              <a:rPr lang="ru-RU" dirty="0"/>
            </a:br>
            <a:r>
              <a:rPr lang="ru-RU" dirty="0"/>
              <a:t>не более трех строк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6959" y="6600142"/>
            <a:ext cx="23173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457211">
              <a:defRPr sz="900">
                <a:solidFill>
                  <a:prstClr val="white">
                    <a:lumMod val="75000"/>
                  </a:prstClr>
                </a:solidFill>
                <a:latin typeface="Ekibastuz Rg" panose="02000503000000020004" pitchFamily="50" charset="0"/>
              </a:defRPr>
            </a:lvl1pPr>
          </a:lstStyle>
          <a:p>
            <a:pPr lvl="0" algn="l"/>
            <a:r>
              <a:rPr lang="ru-RU" sz="700">
                <a:solidFill>
                  <a:schemeClr val="bg1"/>
                </a:solidFill>
                <a:latin typeface="Calibri"/>
                <a:cs typeface="Calibri"/>
              </a:rPr>
              <a:t>© 201</a:t>
            </a:r>
            <a:r>
              <a:rPr lang="ru-RU" sz="700" dirty="0">
                <a:solidFill>
                  <a:schemeClr val="bg1"/>
                </a:solidFill>
                <a:latin typeface="Calibri"/>
                <a:cs typeface="Calibri"/>
              </a:rPr>
              <a:t>8</a:t>
            </a:r>
            <a:r>
              <a:rPr lang="ru-RU" sz="70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ru-RU" sz="700" dirty="0">
                <a:solidFill>
                  <a:schemeClr val="bg1"/>
                </a:solidFill>
                <a:latin typeface="Calibri"/>
                <a:cs typeface="Calibri"/>
              </a:rPr>
              <a:t>Росгеология. Все права защищены.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8005" y="872566"/>
            <a:ext cx="6430266" cy="7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369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окумен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/>
          <a:srcRect l="18210" t="7792"/>
          <a:stretch/>
        </p:blipFill>
        <p:spPr>
          <a:xfrm>
            <a:off x="0" y="0"/>
            <a:ext cx="9906000" cy="4376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/>
          <a:srcRect l="8656" r="2219"/>
          <a:stretch/>
        </p:blipFill>
        <p:spPr>
          <a:xfrm rot="10800000">
            <a:off x="0" y="2886174"/>
            <a:ext cx="9906000" cy="3722516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1672908" y="3305114"/>
            <a:ext cx="8799515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Документ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 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Подготовлен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</a:p>
        </p:txBody>
      </p:sp>
      <p:sp>
        <p:nvSpPr>
          <p:cNvPr id="10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1672910" y="3576556"/>
            <a:ext cx="7833891" cy="2084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[Версия: номер версии от дата версии]</a:t>
            </a:r>
          </a:p>
        </p:txBody>
      </p:sp>
      <p:sp>
        <p:nvSpPr>
          <p:cNvPr id="11" name="Text Placeholder 33"/>
          <p:cNvSpPr>
            <a:spLocks noGrp="1"/>
          </p:cNvSpPr>
          <p:nvPr>
            <p:ph type="body" sz="quarter" idx="19" hasCustomPrompt="1"/>
          </p:nvPr>
        </p:nvSpPr>
        <p:spPr>
          <a:xfrm>
            <a:off x="1672910" y="4118079"/>
            <a:ext cx="7833891" cy="209395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[Автор(ы)]</a:t>
            </a:r>
          </a:p>
          <a:p>
            <a:pPr lvl="0"/>
            <a:endParaRPr lang="ru-RU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20" hasCustomPrompt="1"/>
          </p:nvPr>
        </p:nvSpPr>
        <p:spPr>
          <a:xfrm>
            <a:off x="1672910" y="4378165"/>
            <a:ext cx="7846221" cy="19589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[Структурное подразделение]</a:t>
            </a:r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672910" y="4638249"/>
            <a:ext cx="7858552" cy="2070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[Телефон]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1672910" y="4898336"/>
            <a:ext cx="7870882" cy="218194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[Email]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100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2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52284" y="2678065"/>
            <a:ext cx="7854518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 Документе</a:t>
            </a:r>
          </a:p>
        </p:txBody>
      </p:sp>
    </p:spTree>
    <p:extLst>
      <p:ext uri="{BB962C8B-B14F-4D97-AF65-F5344CB8AC3E}">
        <p14:creationId xmlns:p14="http://schemas.microsoft.com/office/powerpoint/2010/main" val="33039451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580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33" y="2"/>
            <a:ext cx="9906000" cy="38823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1460036" y="1252800"/>
            <a:ext cx="6380509" cy="522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b="1" dirty="0" smtClean="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384048" indent="-18288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lang="en-US" sz="18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</a:lstStyle>
          <a:p>
            <a:pPr>
              <a:spcBef>
                <a:spcPts val="1200"/>
              </a:spcBef>
            </a:pPr>
            <a:r>
              <a:rPr lang="ru-RU" dirty="0"/>
              <a:t>Заголовок Секции №1</a:t>
            </a:r>
            <a:endParaRPr lang="en-US" dirty="0"/>
          </a:p>
          <a:p>
            <a:pPr lvl="1"/>
            <a:r>
              <a:rPr lang="ru-RU" dirty="0"/>
              <a:t>Подзаголовок Секции №1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ru-RU" dirty="0"/>
              <a:t>Заголовок Секции №2</a:t>
            </a:r>
            <a:endParaRPr lang="en-US" dirty="0"/>
          </a:p>
          <a:p>
            <a:pPr lvl="1"/>
            <a:r>
              <a:rPr lang="ru-RU" dirty="0"/>
              <a:t>Подзаголовок Секции №2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100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7296264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7971"/>
          <a:stretch/>
        </p:blipFill>
        <p:spPr>
          <a:xfrm>
            <a:off x="3829775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/>
                <a:cs typeface="Calibri"/>
              </a:defRPr>
            </a:lvl1pPr>
            <a:lvl2pPr marL="486918" indent="-285750">
              <a:buClr>
                <a:schemeClr val="bg2"/>
              </a:buClr>
              <a:buFont typeface="Wingdings" charset="2"/>
              <a:buChar char="§"/>
              <a:defRPr lang="en-US" sz="1400" dirty="0">
                <a:latin typeface="Calibri"/>
                <a:cs typeface="Calibri"/>
              </a:defRPr>
            </a:lvl2pPr>
            <a:lvl3pPr marL="566929" indent="-182880">
              <a:buClr>
                <a:schemeClr val="bg2"/>
              </a:buClr>
              <a:buFont typeface="Arial"/>
              <a:buChar char="•"/>
              <a:defRPr lang="en-US" sz="1200" dirty="0"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83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источн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3550749"/>
            <a:ext cx="9906000" cy="3307251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21" y="2"/>
            <a:ext cx="6831780" cy="2450353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1963247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/>
                <a:cs typeface="Calibri"/>
              </a:defRPr>
            </a:lvl1pPr>
            <a:lvl2pPr marL="486918" indent="-285750">
              <a:buClr>
                <a:schemeClr val="bg2"/>
              </a:buClr>
              <a:buFont typeface="Wingdings" charset="2"/>
              <a:buChar char="§"/>
              <a:defRPr lang="en-US" sz="1400" dirty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62019" y="3575407"/>
            <a:ext cx="9149217" cy="2995944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Clr>
                <a:srgbClr val="FFFEF7"/>
              </a:buClr>
              <a:buNone/>
              <a:defRPr lang="en-US" sz="1600" dirty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01168" indent="0">
              <a:buClr>
                <a:srgbClr val="FFFEF7"/>
              </a:buClr>
              <a:buNone/>
              <a:defRPr lang="en-US" sz="1400" dirty="0">
                <a:solidFill>
                  <a:schemeClr val="bg1"/>
                </a:solidFill>
                <a:latin typeface="Calibri"/>
                <a:cs typeface="Calibri"/>
              </a:defRPr>
            </a:lvl2pPr>
            <a:lvl3pPr marL="384049" indent="0">
              <a:buClr>
                <a:srgbClr val="FFFEF7"/>
              </a:buClr>
              <a:buNone/>
              <a:defRPr lang="en-US" sz="1200" dirty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495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оч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9186581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t="14074" b="18518"/>
          <a:stretch/>
        </p:blipFill>
        <p:spPr>
          <a:xfrm>
            <a:off x="1284875" y="2"/>
            <a:ext cx="8621126" cy="1359647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0256" y="131988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79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5089036" y="19754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/>
          <a:srcRect l="8245" t="8998" b="18267"/>
          <a:stretch/>
        </p:blipFill>
        <p:spPr>
          <a:xfrm>
            <a:off x="2091765" y="1"/>
            <a:ext cx="7814235" cy="1449294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3292" y="1287131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6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  <p:sp>
        <p:nvSpPr>
          <p:cNvPr id="3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5088593" y="1286114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4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5087319" y="1594560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156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6" y="0"/>
            <a:ext cx="990469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00" y="3550354"/>
            <a:ext cx="3393128" cy="69081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56479" y="1962606"/>
            <a:ext cx="5654458" cy="1398629"/>
          </a:xfrm>
          <a:prstGeom prst="rect">
            <a:avLst/>
          </a:prstGeom>
        </p:spPr>
        <p:txBody>
          <a:bodyPr anchor="ctr"/>
          <a:lstStyle>
            <a:lvl1pPr algn="l">
              <a:defRPr sz="3300" b="1" i="0" cap="all" baseline="0">
                <a:latin typeface="Calibri"/>
                <a:cs typeface="Calibri"/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(макс. размер 33 пт.)</a:t>
            </a:r>
            <a:br>
              <a:rPr lang="ru-RU" dirty="0"/>
            </a:br>
            <a:r>
              <a:rPr lang="ru-RU" dirty="0"/>
              <a:t>не более трех строк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6959" y="6600142"/>
            <a:ext cx="23173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457211">
              <a:defRPr sz="900">
                <a:solidFill>
                  <a:prstClr val="white">
                    <a:lumMod val="75000"/>
                  </a:prstClr>
                </a:solidFill>
                <a:latin typeface="Ekibastuz Rg" panose="02000503000000020004" pitchFamily="50" charset="0"/>
              </a:defRPr>
            </a:lvl1pPr>
          </a:lstStyle>
          <a:p>
            <a:pPr lvl="0" algn="l"/>
            <a:r>
              <a:rPr lang="ru-RU" sz="700">
                <a:solidFill>
                  <a:schemeClr val="bg1"/>
                </a:solidFill>
                <a:latin typeface="Calibri"/>
                <a:cs typeface="Calibri"/>
              </a:rPr>
              <a:t>© 201</a:t>
            </a:r>
            <a:r>
              <a:rPr lang="ru-RU" sz="700" dirty="0">
                <a:solidFill>
                  <a:schemeClr val="bg1"/>
                </a:solidFill>
                <a:latin typeface="Calibri"/>
                <a:cs typeface="Calibri"/>
              </a:rPr>
              <a:t>8</a:t>
            </a:r>
            <a:r>
              <a:rPr lang="ru-RU" sz="70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ru-RU" sz="700" dirty="0">
                <a:solidFill>
                  <a:schemeClr val="bg1"/>
                </a:solidFill>
                <a:latin typeface="Calibri"/>
                <a:cs typeface="Calibri"/>
              </a:rPr>
              <a:t>Росгеология. Все права защищены.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8005" y="872566"/>
            <a:ext cx="6430266" cy="7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952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акты-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45233" y="0"/>
            <a:ext cx="6960767" cy="1628588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4" y="1700621"/>
            <a:ext cx="556004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6420983" y="1700621"/>
            <a:ext cx="3140531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3"/>
            </p:custDataLst>
          </p:nvPr>
        </p:nvSpPr>
        <p:spPr bwMode="auto">
          <a:xfrm>
            <a:off x="6004943" y="1839341"/>
            <a:ext cx="542542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67037" y="1306761"/>
            <a:ext cx="5600916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20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Факты 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418235" y="1287068"/>
            <a:ext cx="3142716" cy="303885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20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17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2" y="1909440"/>
            <a:ext cx="5594801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418976" y="1903640"/>
            <a:ext cx="3123276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682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туация-Решение-Результа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5" y="1690269"/>
            <a:ext cx="29717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3505200" y="1690269"/>
            <a:ext cx="299917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6705601" y="1690269"/>
            <a:ext cx="285591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6504373" y="1832455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4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3364535" y="1861566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74909" y="134561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Ситуация</a:t>
            </a:r>
            <a:endParaRPr lang="en-US" dirty="0"/>
          </a:p>
        </p:txBody>
      </p:sp>
      <p:sp>
        <p:nvSpPr>
          <p:cNvPr id="37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497116" y="134832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Решение</a:t>
            </a:r>
            <a:endParaRPr lang="en-US" dirty="0"/>
          </a:p>
        </p:txBody>
      </p:sp>
      <p:sp>
        <p:nvSpPr>
          <p:cNvPr id="38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696587" y="134620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4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828840"/>
            <a:ext cx="2951185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6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3533462" y="1823040"/>
            <a:ext cx="2928712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7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6704072" y="1828560"/>
            <a:ext cx="2894153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742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ь-Задачи-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6" name="Straight Connector 11"/>
          <p:cNvCxnSpPr/>
          <p:nvPr userDrawn="1">
            <p:custDataLst>
              <p:tags r:id="rId1"/>
            </p:custDataLst>
          </p:nvPr>
        </p:nvCxnSpPr>
        <p:spPr bwMode="auto">
          <a:xfrm flipV="1">
            <a:off x="374933" y="1676678"/>
            <a:ext cx="2236462" cy="1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2943023" y="1676677"/>
            <a:ext cx="223646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5511114" y="1676677"/>
            <a:ext cx="40503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2667008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5223869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8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72756" y="132014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Цель</a:t>
            </a:r>
            <a:endParaRPr lang="en-US" dirty="0"/>
          </a:p>
        </p:txBody>
      </p:sp>
      <p:sp>
        <p:nvSpPr>
          <p:cNvPr id="30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2934806" y="1322854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Задачи</a:t>
            </a:r>
            <a:endParaRPr lang="en-US" dirty="0"/>
          </a:p>
        </p:txBody>
      </p:sp>
      <p:sp>
        <p:nvSpPr>
          <p:cNvPr id="31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5496855" y="1325564"/>
            <a:ext cx="4058175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828840"/>
            <a:ext cx="2234126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6" hasCustomPrompt="1"/>
          </p:nvPr>
        </p:nvSpPr>
        <p:spPr>
          <a:xfrm>
            <a:off x="2937352" y="1823040"/>
            <a:ext cx="2237570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7" hasCustomPrompt="1"/>
          </p:nvPr>
        </p:nvSpPr>
        <p:spPr>
          <a:xfrm>
            <a:off x="5494574" y="1828560"/>
            <a:ext cx="4103651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433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6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7971"/>
          <a:stretch/>
        </p:blipFill>
        <p:spPr>
          <a:xfrm>
            <a:off x="3829776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/>
              <a:pPr>
                <a:defRPr/>
              </a:pPr>
              <a:t>‹#›</a:t>
            </a:fld>
            <a:endParaRPr lang="en-US" sz="8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1" y="6599451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6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300" dirty="0">
                <a:latin typeface="Calibri"/>
                <a:cs typeface="Calibri"/>
              </a:defRPr>
            </a:lvl1pPr>
            <a:lvl2pPr marL="395621" indent="-232172">
              <a:buClr>
                <a:schemeClr val="bg2"/>
              </a:buClr>
              <a:buFont typeface="Wingdings" charset="2"/>
              <a:buChar char="§"/>
              <a:defRPr lang="en-US" sz="1138" dirty="0">
                <a:latin typeface="Calibri"/>
                <a:cs typeface="Calibri"/>
              </a:defRPr>
            </a:lvl2pPr>
            <a:lvl3pPr marL="460630" indent="-148590">
              <a:buClr>
                <a:schemeClr val="bg2"/>
              </a:buClr>
              <a:buFont typeface="Arial"/>
              <a:buChar char="•"/>
              <a:defRPr lang="en-US" sz="975" dirty="0">
                <a:latin typeface="Calibri"/>
                <a:cs typeface="Calibri"/>
              </a:defRPr>
            </a:lvl3pPr>
            <a:lvl4pPr>
              <a:defRPr lang="ru-RU" sz="13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66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6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1"/>
          <a:stretch/>
        </p:blipFill>
        <p:spPr>
          <a:xfrm>
            <a:off x="3829777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1000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7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1" y="6599453"/>
            <a:ext cx="11657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7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/>
                <a:cs typeface="Calibri"/>
              </a:defRPr>
            </a:lvl1pPr>
            <a:lvl2pPr marL="486918" indent="-285750">
              <a:buClr>
                <a:schemeClr val="bg2"/>
              </a:buClr>
              <a:buFont typeface="Wingdings" charset="2"/>
              <a:buChar char="§"/>
              <a:defRPr lang="en-US" sz="1400" dirty="0">
                <a:latin typeface="Calibri"/>
                <a:cs typeface="Calibri"/>
              </a:defRPr>
            </a:lvl2pPr>
            <a:lvl3pPr marL="566929" indent="-182880">
              <a:buClr>
                <a:schemeClr val="bg2"/>
              </a:buClr>
              <a:buFont typeface="Arial"/>
              <a:buChar char="•"/>
              <a:defRPr lang="en-US" sz="1200" dirty="0"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670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17">
          <p15:clr>
            <a:srgbClr val="FBAE40"/>
          </p15:clr>
        </p15:guide>
        <p15:guide id="2" pos="176">
          <p15:clr>
            <a:srgbClr val="FBAE40"/>
          </p15:clr>
        </p15:guide>
        <p15:guide id="3" pos="234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" y="0"/>
            <a:ext cx="990469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00" y="3550354"/>
            <a:ext cx="3393128" cy="69081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56479" y="1962607"/>
            <a:ext cx="5654458" cy="1398629"/>
          </a:xfrm>
          <a:prstGeom prst="rect">
            <a:avLst/>
          </a:prstGeom>
        </p:spPr>
        <p:txBody>
          <a:bodyPr anchor="ctr"/>
          <a:lstStyle>
            <a:lvl1pPr algn="l">
              <a:defRPr sz="3046" b="1" i="0" cap="all" baseline="0"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(макс. размер 33 пт.)</a:t>
            </a:r>
            <a:br>
              <a:rPr lang="ru-RU" dirty="0"/>
            </a:br>
            <a:r>
              <a:rPr lang="ru-RU" dirty="0"/>
              <a:t>не более трех строк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6960" y="6600143"/>
            <a:ext cx="2317361" cy="191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457200">
              <a:defRPr sz="900">
                <a:solidFill>
                  <a:prstClr val="white">
                    <a:lumMod val="75000"/>
                  </a:prstClr>
                </a:solidFill>
                <a:latin typeface="Ekibastuz Rg" panose="02000503000000020004" pitchFamily="50" charset="0"/>
              </a:defRPr>
            </a:lvl1pPr>
          </a:lstStyle>
          <a:p>
            <a:pPr lvl="0" algn="l"/>
            <a:r>
              <a:rPr lang="ru-RU" sz="646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© 201</a:t>
            </a:r>
            <a:r>
              <a:rPr lang="ru-RU" sz="646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8</a:t>
            </a:r>
            <a:r>
              <a:rPr lang="ru-RU" sz="646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, </a:t>
            </a:r>
            <a:r>
              <a:rPr lang="ru-RU" sz="646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Росгеология. Все права защищены.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05" y="872566"/>
            <a:ext cx="6430266" cy="7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0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окумен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7792"/>
          <a:stretch>
            <a:fillRect/>
          </a:stretch>
        </p:blipFill>
        <p:spPr>
          <a:xfrm>
            <a:off x="0" y="0"/>
            <a:ext cx="9906000" cy="4376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r="2219"/>
          <a:stretch>
            <a:fillRect/>
          </a:stretch>
        </p:blipFill>
        <p:spPr>
          <a:xfrm rot="10800000">
            <a:off x="0" y="2886174"/>
            <a:ext cx="9906000" cy="3722516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1672909" y="3305115"/>
            <a:ext cx="8799515" cy="77431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just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8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Документ</a:t>
            </a:r>
            <a:r>
              <a:rPr kumimoji="0" lang="ru-RU" sz="1108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 </a:t>
            </a:r>
          </a:p>
          <a:p>
            <a:pPr marL="211019" marR="0" lvl="0" indent="0" algn="just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 </a:t>
            </a:r>
          </a:p>
          <a:p>
            <a:pPr marL="211019" marR="0" lvl="0" indent="0" algn="just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10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/>
            </a:endParaRPr>
          </a:p>
          <a:p>
            <a:pPr marL="0" marR="0" lvl="0" indent="0" algn="just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8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Подготовлен</a:t>
            </a:r>
            <a:r>
              <a:rPr kumimoji="0" lang="ru-RU" sz="1108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 </a:t>
            </a:r>
          </a:p>
        </p:txBody>
      </p:sp>
      <p:sp>
        <p:nvSpPr>
          <p:cNvPr id="10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1672911" y="3576556"/>
            <a:ext cx="7833891" cy="2084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8" b="0" baseline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[Версия: номер версии от дата версии]</a:t>
            </a:r>
          </a:p>
        </p:txBody>
      </p:sp>
      <p:sp>
        <p:nvSpPr>
          <p:cNvPr id="11" name="Text Placeholder 33"/>
          <p:cNvSpPr>
            <a:spLocks noGrp="1"/>
          </p:cNvSpPr>
          <p:nvPr>
            <p:ph type="body" sz="quarter" idx="19" hasCustomPrompt="1"/>
          </p:nvPr>
        </p:nvSpPr>
        <p:spPr>
          <a:xfrm>
            <a:off x="1672911" y="4118080"/>
            <a:ext cx="7833891" cy="209395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8" b="0" baseline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[Автор(ы)]</a:t>
            </a:r>
          </a:p>
          <a:p>
            <a:pPr lvl="0"/>
            <a:endParaRPr lang="ru-RU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20" hasCustomPrompt="1"/>
          </p:nvPr>
        </p:nvSpPr>
        <p:spPr>
          <a:xfrm>
            <a:off x="1672911" y="4378165"/>
            <a:ext cx="7846221" cy="19589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8" b="0" baseline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[Структурное подразделение]</a:t>
            </a:r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672911" y="4638249"/>
            <a:ext cx="7858552" cy="2070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8" b="0" baseline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[Телефон]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1672911" y="4898336"/>
            <a:ext cx="7870882" cy="218194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108" b="0" baseline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108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[Email]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923" b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sp>
        <p:nvSpPr>
          <p:cNvPr id="21" name="Rectangle 20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22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52284" y="2678065"/>
            <a:ext cx="7854518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 Документе</a:t>
            </a:r>
          </a:p>
        </p:txBody>
      </p:sp>
    </p:spTree>
    <p:extLst>
      <p:ext uri="{BB962C8B-B14F-4D97-AF65-F5344CB8AC3E}">
        <p14:creationId xmlns:p14="http://schemas.microsoft.com/office/powerpoint/2010/main" val="10826594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" y="3"/>
            <a:ext cx="9906000" cy="38823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1460037" y="1252800"/>
            <a:ext cx="6380509" cy="5227200"/>
          </a:xfrm>
          <a:prstGeom prst="rect">
            <a:avLst/>
          </a:prstGeom>
          <a:noFill/>
          <a:ln w="19050" algn="ctr">
            <a:noFill/>
            <a:miter lim="800000"/>
          </a:ln>
          <a:effectLst/>
        </p:spPr>
        <p:txBody>
          <a:bodyPr vert="horz" wrap="square" lIns="91440" tIns="45720" rIns="45720" bIns="45720" numCol="1" anchor="ctr" anchorCtr="0" compatLnSpc="1"/>
          <a:lstStyle>
            <a:lvl1pPr algn="l" rtl="0" eaLnBrk="1" fontAlgn="base" hangingPunct="1">
              <a:spcBef>
                <a:spcPts val="857"/>
              </a:spcBef>
              <a:spcAft>
                <a:spcPct val="0"/>
              </a:spcAft>
              <a:buClr>
                <a:schemeClr val="tx2"/>
              </a:buClr>
              <a:defRPr kumimoji="1" lang="en-US" sz="1661" b="1" dirty="0" smtClean="0">
                <a:solidFill>
                  <a:schemeClr val="bg2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354628" indent="-168815" algn="l" rtl="0" eaLnBrk="1" fontAlgn="base" hangingPunct="1">
              <a:spcBef>
                <a:spcPts val="277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lang="en-US" sz="166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2pPr>
            <a:lvl3pPr algn="l" rtl="0" eaLnBrk="1" fontAlgn="base" hangingPunct="1">
              <a:spcBef>
                <a:spcPts val="277"/>
              </a:spcBef>
              <a:spcAft>
                <a:spcPct val="0"/>
              </a:spcAft>
              <a:buClr>
                <a:schemeClr val="tx2"/>
              </a:buClr>
              <a:defRPr kumimoji="1" lang="en-US" sz="1661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ts val="277"/>
              </a:spcBef>
              <a:spcAft>
                <a:spcPct val="0"/>
              </a:spcAft>
              <a:buClr>
                <a:schemeClr val="tx2"/>
              </a:buClr>
              <a:defRPr kumimoji="1" lang="en-US" sz="1661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ts val="277"/>
              </a:spcBef>
              <a:spcAft>
                <a:spcPct val="0"/>
              </a:spcAft>
              <a:buClr>
                <a:schemeClr val="tx2"/>
              </a:buClr>
              <a:defRPr kumimoji="1" lang="en-US" sz="1661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algn="l" rtl="0" eaLnBrk="1" fontAlgn="base" hangingPunct="1">
              <a:spcBef>
                <a:spcPts val="277"/>
              </a:spcBef>
              <a:spcAft>
                <a:spcPct val="0"/>
              </a:spcAft>
              <a:buClr>
                <a:schemeClr val="tx2"/>
              </a:buClr>
              <a:defRPr kumimoji="1" lang="en-US" sz="1661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</a:lstStyle>
          <a:p>
            <a:pPr>
              <a:spcBef>
                <a:spcPts val="1200"/>
              </a:spcBef>
            </a:pPr>
            <a:r>
              <a:rPr lang="ru-RU" dirty="0"/>
              <a:t>Заголовок Секции №1</a:t>
            </a:r>
            <a:endParaRPr lang="en-US" dirty="0"/>
          </a:p>
          <a:p>
            <a:pPr lvl="1"/>
            <a:r>
              <a:rPr lang="ru-RU" dirty="0"/>
              <a:t>Подзаголовок Секции №1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ru-RU" dirty="0"/>
              <a:t>Заголовок Секции №2</a:t>
            </a:r>
            <a:endParaRPr lang="en-US" dirty="0"/>
          </a:p>
          <a:p>
            <a:pPr lvl="1"/>
            <a:r>
              <a:rPr lang="ru-RU" dirty="0"/>
              <a:t>Подзаголовок Секции №2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923" b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41835431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1"/>
          <a:stretch>
            <a:fillRect/>
          </a:stretch>
        </p:blipFill>
        <p:spPr>
          <a:xfrm>
            <a:off x="3829775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/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t>‹#›</a:t>
            </a:fld>
            <a:endParaRPr lang="en-US" sz="92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6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477" dirty="0">
                <a:latin typeface="Calibri" panose="020F0502020204030204"/>
                <a:cs typeface="Calibri" panose="020F0502020204030204"/>
              </a:defRPr>
            </a:lvl1pPr>
            <a:lvl2pPr marL="449586" indent="-263773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>
                <a:latin typeface="Calibri" panose="020F0502020204030204"/>
                <a:cs typeface="Calibri" panose="020F0502020204030204"/>
              </a:defRPr>
            </a:lvl2pPr>
            <a:lvl3pPr marL="523443" indent="-168815">
              <a:buClr>
                <a:schemeClr val="bg2"/>
              </a:buClr>
              <a:buFont typeface="Arial" panose="020B0604020202020204"/>
              <a:buChar char="•"/>
              <a:defRPr lang="en-US" sz="1108" dirty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3723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источн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3550750"/>
            <a:ext cx="9906000" cy="3307251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21" y="3"/>
            <a:ext cx="6831780" cy="2450353"/>
          </a:xfrm>
          <a:prstGeom prst="rect">
            <a:avLst/>
          </a:prstGeom>
        </p:spPr>
      </p:pic>
      <p:sp>
        <p:nvSpPr>
          <p:cNvPr id="13" name="Slide Number Placeholder 5"/>
          <p:cNvSpPr txBox="1"/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t>‹#›</a:t>
            </a:fld>
            <a:endParaRPr lang="en-US" sz="923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6" y="1390239"/>
            <a:ext cx="9149217" cy="1963247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477" dirty="0">
                <a:latin typeface="Calibri" panose="020F0502020204030204"/>
                <a:cs typeface="Calibri" panose="020F0502020204030204"/>
              </a:defRPr>
            </a:lvl1pPr>
            <a:lvl2pPr marL="449586" indent="-263773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62019" y="3575407"/>
            <a:ext cx="9149217" cy="2995944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Clr>
                <a:srgbClr val="FFFEF7"/>
              </a:buClr>
              <a:buNone/>
              <a:defRPr lang="en-US" sz="1477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1pPr>
            <a:lvl2pPr marL="185814" indent="0">
              <a:buClr>
                <a:srgbClr val="FFFEF7"/>
              </a:buClr>
              <a:buNone/>
              <a:defRPr lang="en-US" sz="1292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2pPr>
            <a:lvl3pPr marL="354628" indent="0">
              <a:buClr>
                <a:srgbClr val="FFFEF7"/>
              </a:buClr>
              <a:buNone/>
              <a:defRPr lang="en-US" sz="1108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окумен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/>
          <a:srcRect l="18210" t="7792"/>
          <a:stretch/>
        </p:blipFill>
        <p:spPr>
          <a:xfrm>
            <a:off x="0" y="0"/>
            <a:ext cx="9906000" cy="4376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/>
          <a:srcRect l="8656" r="2219"/>
          <a:stretch/>
        </p:blipFill>
        <p:spPr>
          <a:xfrm rot="10800000">
            <a:off x="0" y="2886174"/>
            <a:ext cx="9906000" cy="3722516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1672908" y="3305114"/>
            <a:ext cx="8799515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Документ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 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Подготовлен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</a:p>
        </p:txBody>
      </p:sp>
      <p:sp>
        <p:nvSpPr>
          <p:cNvPr id="10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1672910" y="3576556"/>
            <a:ext cx="7833891" cy="2084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[Версия: номер версии от дата версии]</a:t>
            </a:r>
          </a:p>
        </p:txBody>
      </p:sp>
      <p:sp>
        <p:nvSpPr>
          <p:cNvPr id="11" name="Text Placeholder 33"/>
          <p:cNvSpPr>
            <a:spLocks noGrp="1"/>
          </p:cNvSpPr>
          <p:nvPr>
            <p:ph type="body" sz="quarter" idx="19" hasCustomPrompt="1"/>
          </p:nvPr>
        </p:nvSpPr>
        <p:spPr>
          <a:xfrm>
            <a:off x="1672910" y="4118079"/>
            <a:ext cx="7833891" cy="209395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[Автор(ы)]</a:t>
            </a:r>
          </a:p>
          <a:p>
            <a:pPr lvl="0"/>
            <a:endParaRPr lang="ru-RU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20" hasCustomPrompt="1"/>
          </p:nvPr>
        </p:nvSpPr>
        <p:spPr>
          <a:xfrm>
            <a:off x="1672910" y="4378165"/>
            <a:ext cx="7846221" cy="19589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[Структурное подразделение]</a:t>
            </a:r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672910" y="4638249"/>
            <a:ext cx="7858552" cy="2070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[Телефон]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1672910" y="4898336"/>
            <a:ext cx="7870882" cy="218194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[Email]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100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2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52284" y="2678065"/>
            <a:ext cx="7854518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 Документе</a:t>
            </a:r>
          </a:p>
        </p:txBody>
      </p:sp>
    </p:spTree>
    <p:extLst>
      <p:ext uri="{BB962C8B-B14F-4D97-AF65-F5344CB8AC3E}">
        <p14:creationId xmlns:p14="http://schemas.microsoft.com/office/powerpoint/2010/main" val="35538359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580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оч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981200"/>
            <a:ext cx="9186581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54628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23443" indent="-168815">
              <a:spcBef>
                <a:spcPts val="277"/>
              </a:spcBef>
              <a:buClr>
                <a:schemeClr val="bg2"/>
              </a:buClr>
              <a:buFont typeface="Arial" panose="020B0604020202020204"/>
              <a:buChar char="•"/>
              <a:defRPr sz="1108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 b="18518"/>
          <a:stretch>
            <a:fillRect/>
          </a:stretch>
        </p:blipFill>
        <p:spPr>
          <a:xfrm>
            <a:off x="1284875" y="2"/>
            <a:ext cx="8621126" cy="1359647"/>
          </a:xfrm>
          <a:prstGeom prst="rect">
            <a:avLst/>
          </a:prstGeom>
        </p:spPr>
      </p:pic>
      <p:sp>
        <p:nvSpPr>
          <p:cNvPr id="15" name="Slide Number Placeholder 5"/>
          <p:cNvSpPr txBox="1"/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t>‹#›</a:t>
            </a:fld>
            <a:endParaRPr lang="en-US" sz="923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6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562122">
              <a:spcBef>
                <a:spcPts val="0"/>
              </a:spcBef>
              <a:spcAft>
                <a:spcPts val="0"/>
              </a:spcAft>
              <a:buNone/>
              <a:defRPr sz="92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26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0256" y="131988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477" b="1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54628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23443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292" b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54628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23443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534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 panose="020F0502020204030204"/>
                <a:cs typeface="Calibri" panose="020F0502020204030204"/>
              </a:defRPr>
            </a:lvl1pPr>
            <a:lvl2pPr marL="354628" indent="-168815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5089037" y="19754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 panose="020F0502020204030204"/>
                <a:cs typeface="Calibri" panose="020F0502020204030204"/>
              </a:defRPr>
            </a:lvl1pPr>
            <a:lvl2pPr marL="354628" indent="-168815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8998" b="18267"/>
          <a:stretch>
            <a:fillRect/>
          </a:stretch>
        </p:blipFill>
        <p:spPr>
          <a:xfrm>
            <a:off x="2091766" y="1"/>
            <a:ext cx="7814235" cy="1449294"/>
          </a:xfrm>
          <a:prstGeom prst="rect">
            <a:avLst/>
          </a:prstGeom>
        </p:spPr>
      </p:pic>
      <p:sp>
        <p:nvSpPr>
          <p:cNvPr id="19" name="Slide Number Placeholder 5"/>
          <p:cNvSpPr txBox="1"/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t>‹#›</a:t>
            </a:fld>
            <a:endParaRPr lang="en-US" sz="923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6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562122">
              <a:spcBef>
                <a:spcPts val="0"/>
              </a:spcBef>
              <a:spcAft>
                <a:spcPts val="0"/>
              </a:spcAft>
              <a:buNone/>
              <a:defRPr sz="92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3292" y="1287132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477" b="1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54628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23443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6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292" b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54628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23443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  <p:sp>
        <p:nvSpPr>
          <p:cNvPr id="3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5088594" y="1286115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477" b="1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54628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23443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4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5087319" y="1594560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292" b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54628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23443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1322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акты-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34" y="0"/>
            <a:ext cx="6960767" cy="1628588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4" y="1700621"/>
            <a:ext cx="556004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6420984" y="1700621"/>
            <a:ext cx="3140531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3"/>
            </p:custDataLst>
          </p:nvPr>
        </p:nvSpPr>
        <p:spPr bwMode="auto">
          <a:xfrm>
            <a:off x="6004943" y="1839342"/>
            <a:ext cx="542542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2203" tIns="42203" rIns="42203" bIns="42203" numCol="1" rtlCol="0" anchor="ctr" anchorCtr="0" compatLnSpc="1"/>
          <a:lstStyle/>
          <a:p>
            <a:pPr marL="0" marR="0" lvl="0" indent="0" algn="ctr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defRPr/>
            </a:pPr>
            <a:endParaRPr kumimoji="0" lang="en-US" sz="1108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18" name="Slide Number Placeholder 5"/>
          <p:cNvSpPr txBox="1"/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t>‹#›</a:t>
            </a:fld>
            <a:endParaRPr lang="en-US" sz="923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6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562122">
              <a:spcBef>
                <a:spcPts val="0"/>
              </a:spcBef>
              <a:spcAft>
                <a:spcPts val="0"/>
              </a:spcAft>
              <a:buNone/>
              <a:defRPr sz="92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67038" y="1306762"/>
            <a:ext cx="5600916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846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Факты 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418235" y="1287069"/>
            <a:ext cx="3142716" cy="303885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846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17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2" y="1909440"/>
            <a:ext cx="5594801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 panose="020F0502020204030204"/>
                <a:cs typeface="Calibri" panose="020F0502020204030204"/>
              </a:defRPr>
            </a:lvl1pPr>
            <a:lvl2pPr marL="354628" indent="-168815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418976" y="1903640"/>
            <a:ext cx="3123276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 panose="020F0502020204030204"/>
                <a:cs typeface="Calibri" panose="020F0502020204030204"/>
              </a:defRPr>
            </a:lvl1pPr>
            <a:lvl2pPr marL="354628" indent="-168815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345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туация-Решение-Результа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6" y="1690269"/>
            <a:ext cx="29717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3505200" y="1690269"/>
            <a:ext cx="299917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6705602" y="1690269"/>
            <a:ext cx="285591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6504374" y="1832455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2203" tIns="42203" rIns="42203" bIns="42203" numCol="1" rtlCol="0" anchor="ctr" anchorCtr="0" compatLnSpc="1"/>
          <a:lstStyle/>
          <a:p>
            <a:pPr marL="0" marR="0" lvl="0" indent="0" algn="ctr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defRPr/>
            </a:pPr>
            <a:endParaRPr kumimoji="0" lang="en-US" sz="1108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25" name="Slide Number Placeholder 5"/>
          <p:cNvSpPr txBox="1"/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t>‹#›</a:t>
            </a:fld>
            <a:endParaRPr lang="en-US" sz="923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6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562122">
              <a:spcBef>
                <a:spcPts val="0"/>
              </a:spcBef>
              <a:spcAft>
                <a:spcPts val="0"/>
              </a:spcAft>
              <a:buNone/>
              <a:defRPr sz="92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34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3364536" y="1861567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2203" tIns="42203" rIns="42203" bIns="42203" numCol="1" rtlCol="0" anchor="ctr" anchorCtr="0" compatLnSpc="1"/>
          <a:lstStyle/>
          <a:p>
            <a:pPr marL="0" marR="0" lvl="0" indent="0" algn="ctr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defRPr/>
            </a:pPr>
            <a:endParaRPr kumimoji="0" lang="en-US" sz="1108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36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74909" y="134561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Ситуация</a:t>
            </a:r>
            <a:endParaRPr lang="en-US" dirty="0"/>
          </a:p>
        </p:txBody>
      </p:sp>
      <p:sp>
        <p:nvSpPr>
          <p:cNvPr id="37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497116" y="134832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Решение</a:t>
            </a:r>
            <a:endParaRPr lang="en-US" dirty="0"/>
          </a:p>
        </p:txBody>
      </p:sp>
      <p:sp>
        <p:nvSpPr>
          <p:cNvPr id="38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696587" y="134620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4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828840"/>
            <a:ext cx="2951185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 panose="020F0502020204030204"/>
                <a:cs typeface="Calibri" panose="020F0502020204030204"/>
              </a:defRPr>
            </a:lvl1pPr>
            <a:lvl2pPr marL="354628" indent="-168815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6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3533462" y="1823040"/>
            <a:ext cx="2928712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 panose="020F0502020204030204"/>
                <a:cs typeface="Calibri" panose="020F0502020204030204"/>
              </a:defRPr>
            </a:lvl1pPr>
            <a:lvl2pPr marL="354628" indent="-168815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7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6704073" y="1828560"/>
            <a:ext cx="2894153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 panose="020F0502020204030204"/>
                <a:cs typeface="Calibri" panose="020F0502020204030204"/>
              </a:defRPr>
            </a:lvl1pPr>
            <a:lvl2pPr marL="354628" indent="-168815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86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ь-Задачи-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6" name="Straight Connector 11"/>
          <p:cNvCxnSpPr/>
          <p:nvPr userDrawn="1">
            <p:custDataLst>
              <p:tags r:id="rId1"/>
            </p:custDataLst>
          </p:nvPr>
        </p:nvCxnSpPr>
        <p:spPr bwMode="auto">
          <a:xfrm flipV="1">
            <a:off x="374934" y="1676679"/>
            <a:ext cx="2236462" cy="1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2943023" y="1676677"/>
            <a:ext cx="223646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5511115" y="1676677"/>
            <a:ext cx="40503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2667009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2203" tIns="42203" rIns="42203" bIns="42203" numCol="1" rtlCol="0" anchor="ctr" anchorCtr="0" compatLnSpc="1"/>
          <a:lstStyle/>
          <a:p>
            <a:pPr marL="0" marR="0" lvl="0" indent="0" algn="ctr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defRPr/>
            </a:pPr>
            <a:endParaRPr kumimoji="0" lang="en-US" sz="1108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5223870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2203" tIns="42203" rIns="42203" bIns="42203" numCol="1" rtlCol="0" anchor="ctr" anchorCtr="0" compatLnSpc="1"/>
          <a:lstStyle/>
          <a:p>
            <a:pPr marL="0" marR="0" lvl="0" indent="0" algn="ctr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defRPr/>
            </a:pPr>
            <a:endParaRPr kumimoji="0" lang="en-US" sz="1108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Slide Number Placeholder 5"/>
          <p:cNvSpPr txBox="1"/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t>‹#›</a:t>
            </a:fld>
            <a:endParaRPr lang="en-US" sz="923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6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562122">
              <a:spcBef>
                <a:spcPts val="0"/>
              </a:spcBef>
              <a:spcAft>
                <a:spcPts val="0"/>
              </a:spcAft>
              <a:buNone/>
              <a:defRPr sz="92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28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2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72757" y="132014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Цель</a:t>
            </a:r>
            <a:endParaRPr lang="en-US" dirty="0"/>
          </a:p>
        </p:txBody>
      </p:sp>
      <p:sp>
        <p:nvSpPr>
          <p:cNvPr id="30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2934807" y="132285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Задачи</a:t>
            </a:r>
            <a:endParaRPr lang="en-US" dirty="0"/>
          </a:p>
        </p:txBody>
      </p:sp>
      <p:sp>
        <p:nvSpPr>
          <p:cNvPr id="31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5496856" y="1325565"/>
            <a:ext cx="4058175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828840"/>
            <a:ext cx="2234126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 panose="020F0502020204030204"/>
                <a:cs typeface="Calibri" panose="020F0502020204030204"/>
              </a:defRPr>
            </a:lvl1pPr>
            <a:lvl2pPr marL="354628" indent="-168815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6" hasCustomPrompt="1"/>
          </p:nvPr>
        </p:nvSpPr>
        <p:spPr>
          <a:xfrm>
            <a:off x="2937353" y="1823040"/>
            <a:ext cx="2237570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 panose="020F0502020204030204"/>
                <a:cs typeface="Calibri" panose="020F0502020204030204"/>
              </a:defRPr>
            </a:lvl1pPr>
            <a:lvl2pPr marL="354628" indent="-168815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7" hasCustomPrompt="1"/>
          </p:nvPr>
        </p:nvSpPr>
        <p:spPr>
          <a:xfrm>
            <a:off x="5494575" y="1828560"/>
            <a:ext cx="4103651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 panose="020F0502020204030204"/>
                <a:cs typeface="Calibri" panose="020F0502020204030204"/>
              </a:defRPr>
            </a:lvl1pPr>
            <a:lvl2pPr marL="354628" indent="-168815">
              <a:buClr>
                <a:schemeClr val="bg2"/>
              </a:buClr>
              <a:buFont typeface="Wingdings" panose="05000000000000000000" pitchFamily="2" charset="2"/>
              <a:buChar char="§"/>
              <a:defRPr lang="en-US" sz="1292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318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5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1"/>
          <a:stretch>
            <a:fillRect/>
          </a:stretch>
        </p:blipFill>
        <p:spPr>
          <a:xfrm>
            <a:off x="3829777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/>
          <p:nvPr userDrawn="1"/>
        </p:nvSpPr>
        <p:spPr>
          <a:xfrm>
            <a:off x="9167087" y="404935"/>
            <a:ext cx="542531" cy="376766"/>
          </a:xfrm>
          <a:prstGeom prst="rect">
            <a:avLst/>
          </a:prstGeom>
        </p:spPr>
        <p:txBody>
          <a:bodyPr lIns="351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752" smtClean="0"/>
              <a:t>‹#›</a:t>
            </a:fld>
            <a:endParaRPr lang="en-US" sz="752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2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2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1" y="6599452"/>
            <a:ext cx="918841" cy="208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5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7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200" dirty="0">
                <a:latin typeface="Calibri" panose="020F0502020204030204"/>
                <a:cs typeface="Calibri" panose="020F0502020204030204"/>
              </a:defRPr>
            </a:lvl1pPr>
            <a:lvl2pPr marL="365179" indent="-214535">
              <a:buClr>
                <a:schemeClr val="bg2"/>
              </a:buClr>
              <a:buFont typeface="Wingdings" panose="05000000000000000000" pitchFamily="2" charset="2"/>
              <a:buChar char="§"/>
              <a:defRPr lang="en-US" sz="1052" dirty="0">
                <a:latin typeface="Calibri" panose="020F0502020204030204"/>
                <a:cs typeface="Calibri" panose="020F0502020204030204"/>
              </a:defRPr>
            </a:lvl2pPr>
            <a:lvl3pPr marL="424968" indent="-137162">
              <a:buClr>
                <a:schemeClr val="bg2"/>
              </a:buClr>
              <a:buFont typeface="Arial" panose="020B0604020202020204"/>
              <a:buChar char="•"/>
              <a:defRPr lang="en-US" sz="900" dirty="0">
                <a:latin typeface="Calibri" panose="020F0502020204030204"/>
                <a:cs typeface="Calibri" panose="020F0502020204030204"/>
              </a:defRPr>
            </a:lvl3pPr>
            <a:lvl4pPr>
              <a:defRPr lang="ru-RU" sz="12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2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783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" y="0"/>
            <a:ext cx="9904695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01" y="3550357"/>
            <a:ext cx="3393129" cy="69081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256480" y="1962610"/>
            <a:ext cx="5654458" cy="1398629"/>
          </a:xfrm>
          <a:prstGeom prst="rect">
            <a:avLst/>
          </a:prstGeom>
        </p:spPr>
        <p:txBody>
          <a:bodyPr anchor="ctr"/>
          <a:lstStyle>
            <a:lvl1pPr algn="l">
              <a:defRPr sz="2284" b="1" i="0" cap="all" baseline="0">
                <a:latin typeface="Calibri"/>
                <a:cs typeface="Calibri"/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(макс. размер 33 пт.)</a:t>
            </a:r>
            <a:br>
              <a:rPr lang="ru-RU" dirty="0"/>
            </a:br>
            <a:r>
              <a:rPr lang="ru-RU" dirty="0"/>
              <a:t>не более трех строк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36959" y="6600144"/>
            <a:ext cx="2317362" cy="16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457211">
              <a:defRPr sz="900">
                <a:solidFill>
                  <a:prstClr val="white">
                    <a:lumMod val="75000"/>
                  </a:prstClr>
                </a:solidFill>
                <a:latin typeface="Ekibastuz Rg" panose="02000503000000020004" pitchFamily="50" charset="0"/>
              </a:defRPr>
            </a:lvl1pPr>
          </a:lstStyle>
          <a:p>
            <a:pPr lvl="0" algn="l"/>
            <a:r>
              <a:rPr lang="ru-RU" sz="484" dirty="0">
                <a:solidFill>
                  <a:schemeClr val="bg1"/>
                </a:solidFill>
                <a:latin typeface="Calibri"/>
                <a:cs typeface="Calibri"/>
              </a:rPr>
              <a:t>© 201</a:t>
            </a:r>
            <a:r>
              <a:rPr lang="en-US" sz="484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ru-RU" sz="484" dirty="0">
                <a:solidFill>
                  <a:schemeClr val="bg1"/>
                </a:solidFill>
                <a:latin typeface="Calibri"/>
                <a:cs typeface="Calibri"/>
              </a:rPr>
              <a:t>, Росгеология. Все права защищены.</a:t>
            </a:r>
          </a:p>
        </p:txBody>
      </p:sp>
      <p:pic>
        <p:nvPicPr>
          <p:cNvPr id="20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06" y="872566"/>
            <a:ext cx="6430267" cy="7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47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окумен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7792"/>
          <a:stretch/>
        </p:blipFill>
        <p:spPr>
          <a:xfrm>
            <a:off x="0" y="0"/>
            <a:ext cx="9906000" cy="4376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r="2219"/>
          <a:stretch/>
        </p:blipFill>
        <p:spPr>
          <a:xfrm rot="10800000">
            <a:off x="0" y="2886174"/>
            <a:ext cx="9906000" cy="37225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7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692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845084" y="368723"/>
            <a:ext cx="60917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>
              <a:solidFill>
                <a:srgbClr val="EABF55"/>
              </a:solidFill>
            </a:endParaRPr>
          </a:p>
        </p:txBody>
      </p:sp>
      <p:sp>
        <p:nvSpPr>
          <p:cNvPr id="22" name="Прямоугольник 7"/>
          <p:cNvSpPr/>
          <p:nvPr userDrawn="1"/>
        </p:nvSpPr>
        <p:spPr>
          <a:xfrm>
            <a:off x="209621" y="6599453"/>
            <a:ext cx="865943" cy="198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pic>
        <p:nvPicPr>
          <p:cNvPr id="16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91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581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" y="3"/>
            <a:ext cx="9906000" cy="38823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1460038" y="1252800"/>
            <a:ext cx="6380509" cy="522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857"/>
              </a:spcBef>
              <a:spcAft>
                <a:spcPct val="0"/>
              </a:spcAft>
              <a:buClr>
                <a:schemeClr val="tx2"/>
              </a:buClr>
              <a:defRPr kumimoji="1" lang="en-US" sz="1246" b="1" dirty="0" smtClean="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265883" indent="-126611" algn="l" rtl="0" eaLnBrk="1" fontAlgn="base" hangingPunct="1">
              <a:spcBef>
                <a:spcPts val="208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lang="en-US" sz="1246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algn="l" rtl="0" eaLnBrk="1" fontAlgn="base" hangingPunct="1">
              <a:spcBef>
                <a:spcPts val="208"/>
              </a:spcBef>
              <a:spcAft>
                <a:spcPct val="0"/>
              </a:spcAft>
              <a:buClr>
                <a:schemeClr val="tx2"/>
              </a:buClr>
              <a:defRPr kumimoji="1" lang="en-US" sz="1246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algn="l" rtl="0" eaLnBrk="1" fontAlgn="base" hangingPunct="1">
              <a:spcBef>
                <a:spcPts val="208"/>
              </a:spcBef>
              <a:spcAft>
                <a:spcPct val="0"/>
              </a:spcAft>
              <a:buClr>
                <a:schemeClr val="tx2"/>
              </a:buClr>
              <a:defRPr kumimoji="1" lang="en-US" sz="1246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rtl="0" eaLnBrk="1" fontAlgn="base" hangingPunct="1">
              <a:spcBef>
                <a:spcPts val="208"/>
              </a:spcBef>
              <a:spcAft>
                <a:spcPct val="0"/>
              </a:spcAft>
              <a:buClr>
                <a:schemeClr val="tx2"/>
              </a:buClr>
              <a:defRPr kumimoji="1" lang="en-US" sz="1246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algn="l" rtl="0" eaLnBrk="1" fontAlgn="base" hangingPunct="1">
              <a:spcBef>
                <a:spcPts val="208"/>
              </a:spcBef>
              <a:spcAft>
                <a:spcPct val="0"/>
              </a:spcAft>
              <a:buClr>
                <a:schemeClr val="tx2"/>
              </a:buClr>
              <a:defRPr kumimoji="1" lang="en-US" sz="1246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</a:lstStyle>
          <a:p>
            <a:pPr>
              <a:spcBef>
                <a:spcPts val="1200"/>
              </a:spcBef>
            </a:pPr>
            <a:r>
              <a:rPr lang="ru-RU" dirty="0"/>
              <a:t>Заголовок Секции №1</a:t>
            </a:r>
            <a:endParaRPr lang="en-US" dirty="0"/>
          </a:p>
          <a:p>
            <a:pPr lvl="1"/>
            <a:r>
              <a:rPr lang="ru-RU" dirty="0"/>
              <a:t>Подзаголовок Секции №1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ru-RU" dirty="0"/>
              <a:t>Заголовок Секции №2</a:t>
            </a:r>
            <a:endParaRPr lang="en-US" dirty="0"/>
          </a:p>
          <a:p>
            <a:pPr lvl="1"/>
            <a:r>
              <a:rPr lang="ru-RU" dirty="0"/>
              <a:t>Подзаголовок Секции №2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7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692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09621" y="6599453"/>
            <a:ext cx="865943" cy="198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845084" y="368723"/>
            <a:ext cx="60917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38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ОГЛАВЛЕНИЕ</a:t>
            </a:r>
          </a:p>
        </p:txBody>
      </p:sp>
      <p:pic>
        <p:nvPicPr>
          <p:cNvPr id="10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892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38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1"/>
          <a:stretch/>
        </p:blipFill>
        <p:spPr>
          <a:xfrm>
            <a:off x="3829777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6" y="26246"/>
            <a:ext cx="604989" cy="376766"/>
          </a:xfrm>
          <a:prstGeom prst="rect">
            <a:avLst/>
          </a:prstGeom>
        </p:spPr>
        <p:txBody>
          <a:bodyPr lIns="324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692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en-US" sz="692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1" y="6599453"/>
            <a:ext cx="865943" cy="198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2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7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108" dirty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37102" indent="-197830">
              <a:buClr>
                <a:schemeClr val="bg2"/>
              </a:buClr>
              <a:buFont typeface="Wingdings" charset="2"/>
              <a:buChar char="§"/>
              <a:defRPr lang="en-US" sz="969" dirty="0">
                <a:solidFill>
                  <a:schemeClr val="tx1"/>
                </a:solidFill>
                <a:latin typeface="Calibri"/>
                <a:cs typeface="Calibri"/>
              </a:defRPr>
            </a:lvl2pPr>
            <a:lvl3pPr marL="392495" indent="-126611">
              <a:buClr>
                <a:schemeClr val="bg2"/>
              </a:buClr>
              <a:buFont typeface="Arial"/>
              <a:buChar char="•"/>
              <a:defRPr lang="en-US" sz="831" dirty="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defRPr lang="ru-RU" sz="1108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13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70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33" y="2"/>
            <a:ext cx="9906000" cy="38823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1460036" y="1252800"/>
            <a:ext cx="6380509" cy="522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b="1" dirty="0" smtClean="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384048" indent="-18288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lang="en-US" sz="18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</a:lstStyle>
          <a:p>
            <a:pPr>
              <a:spcBef>
                <a:spcPts val="1200"/>
              </a:spcBef>
            </a:pPr>
            <a:r>
              <a:rPr lang="ru-RU" dirty="0"/>
              <a:t>Заголовок Секции №1</a:t>
            </a:r>
            <a:endParaRPr lang="en-US" dirty="0"/>
          </a:p>
          <a:p>
            <a:pPr lvl="1"/>
            <a:r>
              <a:rPr lang="ru-RU" dirty="0"/>
              <a:t>Подзаголовок Секции №1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ru-RU" dirty="0"/>
              <a:t>Заголовок Секции №2</a:t>
            </a:r>
            <a:endParaRPr lang="en-US" dirty="0"/>
          </a:p>
          <a:p>
            <a:pPr lvl="1"/>
            <a:r>
              <a:rPr lang="ru-RU" dirty="0"/>
              <a:t>Подзаголовок Секции №2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100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9231070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источн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3550753"/>
            <a:ext cx="9906000" cy="3307251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22" y="6"/>
            <a:ext cx="6831781" cy="2450353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67087" y="404935"/>
            <a:ext cx="542531" cy="376766"/>
          </a:xfrm>
          <a:prstGeom prst="rect">
            <a:avLst/>
          </a:prstGeom>
        </p:spPr>
        <p:txBody>
          <a:bodyPr lIns="324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692" smtClean="0"/>
              <a:pPr>
                <a:defRPr/>
              </a:pPr>
              <a:t>‹#›</a:t>
            </a:fld>
            <a:endParaRPr lang="en-US" sz="692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845084" y="368723"/>
            <a:ext cx="60917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209621" y="6599453"/>
            <a:ext cx="865943" cy="198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38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7" y="1390242"/>
            <a:ext cx="9149217" cy="1963247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108" dirty="0">
                <a:latin typeface="Calibri"/>
                <a:cs typeface="Calibri"/>
              </a:defRPr>
            </a:lvl1pPr>
            <a:lvl2pPr marL="337102" indent="-197830">
              <a:buClr>
                <a:schemeClr val="bg2"/>
              </a:buClr>
              <a:buFont typeface="Wingdings" charset="2"/>
              <a:buChar char="§"/>
              <a:defRPr lang="en-US" sz="969" dirty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>
                <a:latin typeface="Calibri"/>
                <a:cs typeface="Calibri"/>
              </a:defRPr>
            </a:lvl3pPr>
            <a:lvl4pPr>
              <a:defRPr lang="ru-RU" sz="1108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62021" y="3575407"/>
            <a:ext cx="9149217" cy="2995944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Clr>
                <a:srgbClr val="FFFEF7"/>
              </a:buClr>
              <a:buNone/>
              <a:defRPr lang="en-US" sz="1108" dirty="0">
                <a:solidFill>
                  <a:schemeClr val="bg1"/>
                </a:solidFill>
                <a:latin typeface="Calibri"/>
                <a:cs typeface="Calibri"/>
              </a:defRPr>
            </a:lvl1pPr>
            <a:lvl2pPr marL="139272" indent="0">
              <a:buClr>
                <a:srgbClr val="FFFEF7"/>
              </a:buClr>
              <a:buNone/>
              <a:defRPr lang="en-US" sz="969" dirty="0">
                <a:solidFill>
                  <a:schemeClr val="bg1"/>
                </a:solidFill>
                <a:latin typeface="Calibri"/>
                <a:cs typeface="Calibri"/>
              </a:defRPr>
            </a:lvl2pPr>
            <a:lvl3pPr marL="265884" indent="0">
              <a:buClr>
                <a:srgbClr val="FFFEF7"/>
              </a:buClr>
              <a:buNone/>
              <a:defRPr lang="en-US" sz="831" dirty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lang="ru-RU" sz="1108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08"/>
              </a:spcBef>
              <a:buClr>
                <a:schemeClr val="tx2"/>
              </a:buClr>
            </a:pPr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53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оч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6" y="1981200"/>
            <a:ext cx="9186581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08"/>
              </a:spcBef>
              <a:buClr>
                <a:schemeClr val="tx2"/>
              </a:buClr>
              <a:defRPr sz="1108">
                <a:solidFill>
                  <a:schemeClr val="tx1"/>
                </a:solidFill>
                <a:latin typeface="Calibri"/>
                <a:cs typeface="Calibri"/>
              </a:defRPr>
            </a:lvl1pPr>
            <a:lvl2pPr marL="265883" indent="-126611">
              <a:spcBef>
                <a:spcPts val="208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969">
                <a:solidFill>
                  <a:schemeClr val="tx1"/>
                </a:solidFill>
                <a:latin typeface="Calibri"/>
                <a:cs typeface="Calibri"/>
              </a:defRPr>
            </a:lvl2pPr>
            <a:lvl3pPr marL="392495" indent="-126611">
              <a:spcBef>
                <a:spcPts val="208"/>
              </a:spcBef>
              <a:buClr>
                <a:schemeClr val="bg2"/>
              </a:buClr>
              <a:buFont typeface="Arial"/>
              <a:buChar char="•"/>
              <a:defRPr sz="831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08"/>
              </a:spcBef>
              <a:buClr>
                <a:schemeClr val="tx2"/>
              </a:buClr>
              <a:defRPr sz="110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0885" indent="-197830">
              <a:spcBef>
                <a:spcPts val="208"/>
              </a:spcBef>
              <a:buClr>
                <a:schemeClr val="tx2"/>
              </a:buClr>
              <a:buFont typeface="Arial" pitchFamily="34" charset="0"/>
              <a:buChar char="•"/>
              <a:defRPr sz="1108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949583" indent="-153868">
              <a:spcBef>
                <a:spcPts val="208"/>
              </a:spcBef>
              <a:buClr>
                <a:schemeClr val="tx2"/>
              </a:buClr>
              <a:buFont typeface="Symbol" pitchFamily="18" charset="2"/>
              <a:buChar char="-"/>
              <a:defRPr sz="1108" baseline="0">
                <a:latin typeface="+mn-lt"/>
              </a:defRPr>
            </a:lvl6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 b="18518"/>
          <a:stretch/>
        </p:blipFill>
        <p:spPr>
          <a:xfrm>
            <a:off x="1284876" y="6"/>
            <a:ext cx="8621127" cy="1359647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67087" y="404935"/>
            <a:ext cx="542531" cy="376766"/>
          </a:xfrm>
          <a:prstGeom prst="rect">
            <a:avLst/>
          </a:prstGeom>
        </p:spPr>
        <p:txBody>
          <a:bodyPr lIns="324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692" smtClean="0"/>
              <a:pPr>
                <a:defRPr/>
              </a:pPr>
              <a:t>‹#›</a:t>
            </a:fld>
            <a:endParaRPr lang="en-US" sz="692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845084" y="368723"/>
            <a:ext cx="60917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38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7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171401">
              <a:spcBef>
                <a:spcPts val="0"/>
              </a:spcBef>
              <a:spcAft>
                <a:spcPts val="0"/>
              </a:spcAft>
              <a:buNone/>
              <a:defRPr sz="692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6528" indent="0">
              <a:buNone/>
              <a:defRPr sz="969"/>
            </a:lvl2pPr>
            <a:lvl3pPr marL="633055" indent="0">
              <a:buNone/>
              <a:defRPr sz="831"/>
            </a:lvl3pPr>
            <a:lvl4pPr marL="949583" indent="0">
              <a:buNone/>
              <a:defRPr sz="692"/>
            </a:lvl4pPr>
            <a:lvl5pPr marL="1266110" indent="0">
              <a:buNone/>
              <a:defRPr sz="692"/>
            </a:lvl5pPr>
            <a:lvl6pPr marL="1582637" indent="0">
              <a:buNone/>
              <a:defRPr sz="692"/>
            </a:lvl6pPr>
            <a:lvl7pPr marL="1899165" indent="0">
              <a:buNone/>
              <a:defRPr sz="692"/>
            </a:lvl7pPr>
            <a:lvl8pPr marL="2215693" indent="0">
              <a:buNone/>
              <a:defRPr sz="692"/>
            </a:lvl8pPr>
            <a:lvl9pPr marL="2532220" indent="0">
              <a:buNone/>
              <a:defRPr sz="692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>
              <a:solidFill>
                <a:srgbClr val="EABF55"/>
              </a:solidFill>
            </a:endParaRPr>
          </a:p>
        </p:txBody>
      </p:sp>
      <p:sp>
        <p:nvSpPr>
          <p:cNvPr id="26" name="Прямоугольник 7"/>
          <p:cNvSpPr/>
          <p:nvPr userDrawn="1"/>
        </p:nvSpPr>
        <p:spPr>
          <a:xfrm>
            <a:off x="209621" y="6599453"/>
            <a:ext cx="865943" cy="198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0256" y="131988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08"/>
              </a:spcBef>
              <a:buClr>
                <a:schemeClr val="tx2"/>
              </a:buClr>
              <a:defRPr sz="1108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265883" indent="-126611">
              <a:spcBef>
                <a:spcPts val="208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969">
                <a:solidFill>
                  <a:schemeClr val="tx1"/>
                </a:solidFill>
                <a:latin typeface="Calibri"/>
                <a:cs typeface="Calibri"/>
              </a:defRPr>
            </a:lvl2pPr>
            <a:lvl3pPr marL="392495" indent="-126611">
              <a:spcBef>
                <a:spcPts val="208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831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08"/>
              </a:spcBef>
              <a:buClr>
                <a:schemeClr val="tx2"/>
              </a:buClr>
              <a:defRPr sz="110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0885" indent="-197830">
              <a:spcBef>
                <a:spcPts val="208"/>
              </a:spcBef>
              <a:buClr>
                <a:schemeClr val="tx2"/>
              </a:buClr>
              <a:buFont typeface="Arial" pitchFamily="34" charset="0"/>
              <a:buChar char="•"/>
              <a:defRPr sz="1108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949583" indent="-153868">
              <a:spcBef>
                <a:spcPts val="208"/>
              </a:spcBef>
              <a:buClr>
                <a:schemeClr val="tx2"/>
              </a:buClr>
              <a:buFont typeface="Symbol" pitchFamily="18" charset="2"/>
              <a:buChar char="-"/>
              <a:defRPr sz="1108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9" y="159557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08"/>
              </a:spcBef>
              <a:buClr>
                <a:schemeClr val="tx2"/>
              </a:buClr>
              <a:defRPr sz="969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265883" indent="-126611">
              <a:spcBef>
                <a:spcPts val="208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969">
                <a:solidFill>
                  <a:schemeClr val="tx1"/>
                </a:solidFill>
                <a:latin typeface="Calibri"/>
                <a:cs typeface="Calibri"/>
              </a:defRPr>
            </a:lvl2pPr>
            <a:lvl3pPr marL="392495" indent="-126611">
              <a:spcBef>
                <a:spcPts val="208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831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08"/>
              </a:spcBef>
              <a:buClr>
                <a:schemeClr val="tx2"/>
              </a:buClr>
              <a:defRPr sz="110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0885" indent="-197830">
              <a:spcBef>
                <a:spcPts val="208"/>
              </a:spcBef>
              <a:buClr>
                <a:schemeClr val="tx2"/>
              </a:buClr>
              <a:buFont typeface="Arial" pitchFamily="34" charset="0"/>
              <a:buChar char="•"/>
              <a:defRPr sz="1108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949583" indent="-153868">
              <a:spcBef>
                <a:spcPts val="208"/>
              </a:spcBef>
              <a:buClr>
                <a:schemeClr val="tx2"/>
              </a:buClr>
              <a:buFont typeface="Symbol" pitchFamily="18" charset="2"/>
              <a:buChar char="-"/>
              <a:defRPr sz="1108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02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9812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dirty="0" smtClean="0">
                <a:latin typeface="Calibri"/>
                <a:cs typeface="Calibri"/>
              </a:defRPr>
            </a:lvl1pPr>
            <a:lvl2pPr marL="265883" indent="-126611">
              <a:buClr>
                <a:schemeClr val="bg2"/>
              </a:buClr>
              <a:buFont typeface="Wingdings" charset="2"/>
              <a:buChar char="§"/>
              <a:defRPr lang="en-US" sz="969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5089038" y="19754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dirty="0" smtClean="0">
                <a:latin typeface="Calibri"/>
                <a:cs typeface="Calibri"/>
              </a:defRPr>
            </a:lvl1pPr>
            <a:lvl2pPr marL="265883" indent="-126611">
              <a:buClr>
                <a:schemeClr val="bg2"/>
              </a:buClr>
              <a:buFont typeface="Wingdings" charset="2"/>
              <a:buChar char="§"/>
              <a:defRPr lang="en-US" sz="969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8998" b="18267"/>
          <a:stretch/>
        </p:blipFill>
        <p:spPr>
          <a:xfrm>
            <a:off x="2091767" y="1"/>
            <a:ext cx="7814235" cy="1449294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9167087" y="404935"/>
            <a:ext cx="542531" cy="376766"/>
          </a:xfrm>
          <a:prstGeom prst="rect">
            <a:avLst/>
          </a:prstGeom>
        </p:spPr>
        <p:txBody>
          <a:bodyPr lIns="324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692" smtClean="0"/>
              <a:pPr>
                <a:defRPr/>
              </a:pPr>
              <a:t>‹#›</a:t>
            </a:fld>
            <a:endParaRPr lang="en-US" sz="692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845084" y="368723"/>
            <a:ext cx="60917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38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7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171401">
              <a:spcBef>
                <a:spcPts val="0"/>
              </a:spcBef>
              <a:spcAft>
                <a:spcPts val="0"/>
              </a:spcAft>
              <a:buNone/>
              <a:defRPr sz="692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6528" indent="0">
              <a:buNone/>
              <a:defRPr sz="969"/>
            </a:lvl2pPr>
            <a:lvl3pPr marL="633055" indent="0">
              <a:buNone/>
              <a:defRPr sz="831"/>
            </a:lvl3pPr>
            <a:lvl4pPr marL="949583" indent="0">
              <a:buNone/>
              <a:defRPr sz="692"/>
            </a:lvl4pPr>
            <a:lvl5pPr marL="1266110" indent="0">
              <a:buNone/>
              <a:defRPr sz="692"/>
            </a:lvl5pPr>
            <a:lvl6pPr marL="1582637" indent="0">
              <a:buNone/>
              <a:defRPr sz="692"/>
            </a:lvl6pPr>
            <a:lvl7pPr marL="1899165" indent="0">
              <a:buNone/>
              <a:defRPr sz="692"/>
            </a:lvl7pPr>
            <a:lvl8pPr marL="2215693" indent="0">
              <a:buNone/>
              <a:defRPr sz="692"/>
            </a:lvl8pPr>
            <a:lvl9pPr marL="2532220" indent="0">
              <a:buNone/>
              <a:defRPr sz="692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1" y="6599453"/>
            <a:ext cx="865943" cy="198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3293" y="1287132"/>
            <a:ext cx="4471531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08"/>
              </a:spcBef>
              <a:buClr>
                <a:schemeClr val="tx2"/>
              </a:buClr>
              <a:defRPr sz="1108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265883" indent="-126611">
              <a:spcBef>
                <a:spcPts val="208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969">
                <a:solidFill>
                  <a:schemeClr val="tx1"/>
                </a:solidFill>
                <a:latin typeface="Calibri"/>
                <a:cs typeface="Calibri"/>
              </a:defRPr>
            </a:lvl2pPr>
            <a:lvl3pPr marL="392495" indent="-126611">
              <a:spcBef>
                <a:spcPts val="208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831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08"/>
              </a:spcBef>
              <a:buClr>
                <a:schemeClr val="tx2"/>
              </a:buClr>
              <a:defRPr sz="110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0885" indent="-197830">
              <a:spcBef>
                <a:spcPts val="208"/>
              </a:spcBef>
              <a:buClr>
                <a:schemeClr val="tx2"/>
              </a:buClr>
              <a:buFont typeface="Arial" pitchFamily="34" charset="0"/>
              <a:buChar char="•"/>
              <a:defRPr sz="1108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949583" indent="-153868">
              <a:spcBef>
                <a:spcPts val="208"/>
              </a:spcBef>
              <a:buClr>
                <a:schemeClr val="tx2"/>
              </a:buClr>
              <a:buFont typeface="Symbol" pitchFamily="18" charset="2"/>
              <a:buChar char="-"/>
              <a:defRPr sz="1108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6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4471531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08"/>
              </a:spcBef>
              <a:buClr>
                <a:schemeClr val="tx2"/>
              </a:buClr>
              <a:defRPr sz="969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265883" indent="-126611">
              <a:spcBef>
                <a:spcPts val="208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969">
                <a:solidFill>
                  <a:schemeClr val="tx1"/>
                </a:solidFill>
                <a:latin typeface="Calibri"/>
                <a:cs typeface="Calibri"/>
              </a:defRPr>
            </a:lvl2pPr>
            <a:lvl3pPr marL="392495" indent="-126611">
              <a:spcBef>
                <a:spcPts val="208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831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08"/>
              </a:spcBef>
              <a:buClr>
                <a:schemeClr val="tx2"/>
              </a:buClr>
              <a:defRPr sz="110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0885" indent="-197830">
              <a:spcBef>
                <a:spcPts val="208"/>
              </a:spcBef>
              <a:buClr>
                <a:schemeClr val="tx2"/>
              </a:buClr>
              <a:buFont typeface="Arial" pitchFamily="34" charset="0"/>
              <a:buChar char="•"/>
              <a:defRPr sz="1108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949583" indent="-153868">
              <a:spcBef>
                <a:spcPts val="208"/>
              </a:spcBef>
              <a:buClr>
                <a:schemeClr val="tx2"/>
              </a:buClr>
              <a:buFont typeface="Symbol" pitchFamily="18" charset="2"/>
              <a:buChar char="-"/>
              <a:defRPr sz="1108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  <p:sp>
        <p:nvSpPr>
          <p:cNvPr id="3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5088593" y="1286115"/>
            <a:ext cx="4471531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08"/>
              </a:spcBef>
              <a:buClr>
                <a:schemeClr val="tx2"/>
              </a:buClr>
              <a:defRPr sz="1108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265883" indent="-126611">
              <a:spcBef>
                <a:spcPts val="208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969">
                <a:solidFill>
                  <a:schemeClr val="tx1"/>
                </a:solidFill>
                <a:latin typeface="Calibri"/>
                <a:cs typeface="Calibri"/>
              </a:defRPr>
            </a:lvl2pPr>
            <a:lvl3pPr marL="392495" indent="-126611">
              <a:spcBef>
                <a:spcPts val="208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831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08"/>
              </a:spcBef>
              <a:buClr>
                <a:schemeClr val="tx2"/>
              </a:buClr>
              <a:defRPr sz="110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0885" indent="-197830">
              <a:spcBef>
                <a:spcPts val="208"/>
              </a:spcBef>
              <a:buClr>
                <a:schemeClr val="tx2"/>
              </a:buClr>
              <a:buFont typeface="Arial" pitchFamily="34" charset="0"/>
              <a:buChar char="•"/>
              <a:defRPr sz="1108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949583" indent="-153868">
              <a:spcBef>
                <a:spcPts val="208"/>
              </a:spcBef>
              <a:buClr>
                <a:schemeClr val="tx2"/>
              </a:buClr>
              <a:buFont typeface="Symbol" pitchFamily="18" charset="2"/>
              <a:buChar char="-"/>
              <a:defRPr sz="1108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4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5087319" y="1594560"/>
            <a:ext cx="4471531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08"/>
              </a:spcBef>
              <a:buClr>
                <a:schemeClr val="tx2"/>
              </a:buClr>
              <a:defRPr sz="969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265883" indent="-126611">
              <a:spcBef>
                <a:spcPts val="208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969">
                <a:solidFill>
                  <a:schemeClr val="tx1"/>
                </a:solidFill>
                <a:latin typeface="Calibri"/>
                <a:cs typeface="Calibri"/>
              </a:defRPr>
            </a:lvl2pPr>
            <a:lvl3pPr marL="392495" indent="-126611">
              <a:spcBef>
                <a:spcPts val="208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831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08"/>
              </a:spcBef>
              <a:buClr>
                <a:schemeClr val="tx2"/>
              </a:buClr>
              <a:defRPr sz="110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30885" indent="-197830">
              <a:spcBef>
                <a:spcPts val="208"/>
              </a:spcBef>
              <a:buClr>
                <a:schemeClr val="tx2"/>
              </a:buClr>
              <a:buFont typeface="Arial" pitchFamily="34" charset="0"/>
              <a:buChar char="•"/>
              <a:defRPr sz="1108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949583" indent="-153868">
              <a:spcBef>
                <a:spcPts val="208"/>
              </a:spcBef>
              <a:buClr>
                <a:schemeClr val="tx2"/>
              </a:buClr>
              <a:buFont typeface="Symbol" pitchFamily="18" charset="2"/>
              <a:buChar char="-"/>
              <a:defRPr sz="1108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9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акты-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33" y="0"/>
            <a:ext cx="6960768" cy="1628588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5" y="1700621"/>
            <a:ext cx="556004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6420985" y="1700621"/>
            <a:ext cx="3140531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3"/>
            </p:custDataLst>
          </p:nvPr>
        </p:nvSpPr>
        <p:spPr bwMode="auto">
          <a:xfrm>
            <a:off x="6004943" y="1839342"/>
            <a:ext cx="542542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1652" tIns="31652" rIns="31652" bIns="3165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/>
            </a:pPr>
            <a:endParaRPr kumimoji="0" lang="en-US" sz="83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9167087" y="404935"/>
            <a:ext cx="542531" cy="376766"/>
          </a:xfrm>
          <a:prstGeom prst="rect">
            <a:avLst/>
          </a:prstGeom>
        </p:spPr>
        <p:txBody>
          <a:bodyPr lIns="324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692" smtClean="0"/>
              <a:pPr>
                <a:defRPr/>
              </a:pPr>
              <a:t>‹#›</a:t>
            </a:fld>
            <a:endParaRPr lang="en-US" sz="692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845084" y="368723"/>
            <a:ext cx="60917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38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7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171401">
              <a:spcBef>
                <a:spcPts val="0"/>
              </a:spcBef>
              <a:spcAft>
                <a:spcPts val="0"/>
              </a:spcAft>
              <a:buNone/>
              <a:defRPr sz="692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6528" indent="0">
              <a:buNone/>
              <a:defRPr sz="969"/>
            </a:lvl2pPr>
            <a:lvl3pPr marL="633055" indent="0">
              <a:buNone/>
              <a:defRPr sz="831"/>
            </a:lvl3pPr>
            <a:lvl4pPr marL="949583" indent="0">
              <a:buNone/>
              <a:defRPr sz="692"/>
            </a:lvl4pPr>
            <a:lvl5pPr marL="1266110" indent="0">
              <a:buNone/>
              <a:defRPr sz="692"/>
            </a:lvl5pPr>
            <a:lvl6pPr marL="1582637" indent="0">
              <a:buNone/>
              <a:defRPr sz="692"/>
            </a:lvl6pPr>
            <a:lvl7pPr marL="1899165" indent="0">
              <a:buNone/>
              <a:defRPr sz="692"/>
            </a:lvl7pPr>
            <a:lvl8pPr marL="2215693" indent="0">
              <a:buNone/>
              <a:defRPr sz="692"/>
            </a:lvl8pPr>
            <a:lvl9pPr marL="2532220" indent="0">
              <a:buNone/>
              <a:defRPr sz="692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1" y="6599453"/>
            <a:ext cx="865943" cy="198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67038" y="1306762"/>
            <a:ext cx="5600916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84" b="1" i="0" dirty="0" smtClean="0">
                <a:latin typeface="Calibri"/>
                <a:cs typeface="Calibri"/>
              </a:defRPr>
            </a:lvl1pPr>
            <a:lvl2pPr>
              <a:defRPr lang="en-US" sz="969" dirty="0" smtClean="0">
                <a:latin typeface="Calibri"/>
                <a:cs typeface="Calibri"/>
              </a:defRPr>
            </a:lvl2pPr>
            <a:lvl3pP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08"/>
              </a:spcBef>
              <a:buClr>
                <a:schemeClr val="tx2"/>
              </a:buClr>
            </a:pPr>
            <a:r>
              <a:rPr lang="ru-RU" dirty="0"/>
              <a:t>Факты 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418235" y="1287072"/>
            <a:ext cx="3142716" cy="303885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84" b="1" i="0" dirty="0" smtClean="0">
                <a:latin typeface="Calibri"/>
                <a:cs typeface="Calibri"/>
              </a:defRPr>
            </a:lvl1pPr>
            <a:lvl2pPr>
              <a:defRPr lang="en-US" sz="969" dirty="0" smtClean="0">
                <a:latin typeface="Calibri"/>
                <a:cs typeface="Calibri"/>
              </a:defRPr>
            </a:lvl2pPr>
            <a:lvl3pP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08"/>
              </a:spcBef>
              <a:buClr>
                <a:schemeClr val="tx2"/>
              </a:buClr>
            </a:pPr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17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909440"/>
            <a:ext cx="5594801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dirty="0" smtClean="0">
                <a:latin typeface="Calibri"/>
                <a:cs typeface="Calibri"/>
              </a:defRPr>
            </a:lvl1pPr>
            <a:lvl2pPr marL="265883" indent="-126611">
              <a:buClr>
                <a:schemeClr val="bg2"/>
              </a:buClr>
              <a:buFont typeface="Wingdings" charset="2"/>
              <a:buChar char="§"/>
              <a:defRPr lang="en-US" sz="969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418976" y="1903640"/>
            <a:ext cx="3123276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dirty="0" smtClean="0">
                <a:latin typeface="Calibri"/>
                <a:cs typeface="Calibri"/>
              </a:defRPr>
            </a:lvl1pPr>
            <a:lvl2pPr marL="265883" indent="-126611">
              <a:buClr>
                <a:schemeClr val="bg2"/>
              </a:buClr>
              <a:buFont typeface="Wingdings" charset="2"/>
              <a:buChar char="§"/>
              <a:defRPr lang="en-US" sz="969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68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туация-Решение-Результа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67" y="1"/>
            <a:ext cx="7560236" cy="1768844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8" y="1690269"/>
            <a:ext cx="29717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3505201" y="1690269"/>
            <a:ext cx="299917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6705601" y="1690269"/>
            <a:ext cx="2855914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6504373" y="1832455"/>
            <a:ext cx="284618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1652" tIns="31652" rIns="31652" bIns="3165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/>
            </a:pPr>
            <a:endParaRPr kumimoji="0" lang="en-US" sz="83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9167087" y="404935"/>
            <a:ext cx="542531" cy="376766"/>
          </a:xfrm>
          <a:prstGeom prst="rect">
            <a:avLst/>
          </a:prstGeom>
        </p:spPr>
        <p:txBody>
          <a:bodyPr lIns="324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692" smtClean="0"/>
              <a:pPr>
                <a:defRPr/>
              </a:pPr>
              <a:t>‹#›</a:t>
            </a:fld>
            <a:endParaRPr lang="en-US" sz="692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9845084" y="368723"/>
            <a:ext cx="60917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38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7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171401">
              <a:spcBef>
                <a:spcPts val="0"/>
              </a:spcBef>
              <a:spcAft>
                <a:spcPts val="0"/>
              </a:spcAft>
              <a:buNone/>
              <a:defRPr sz="692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6528" indent="0">
              <a:buNone/>
              <a:defRPr sz="969"/>
            </a:lvl2pPr>
            <a:lvl3pPr marL="633055" indent="0">
              <a:buNone/>
              <a:defRPr sz="831"/>
            </a:lvl3pPr>
            <a:lvl4pPr marL="949583" indent="0">
              <a:buNone/>
              <a:defRPr sz="692"/>
            </a:lvl4pPr>
            <a:lvl5pPr marL="1266110" indent="0">
              <a:buNone/>
              <a:defRPr sz="692"/>
            </a:lvl5pPr>
            <a:lvl6pPr marL="1582637" indent="0">
              <a:buNone/>
              <a:defRPr sz="692"/>
            </a:lvl6pPr>
            <a:lvl7pPr marL="1899165" indent="0">
              <a:buNone/>
              <a:defRPr sz="692"/>
            </a:lvl7pPr>
            <a:lvl8pPr marL="2215693" indent="0">
              <a:buNone/>
              <a:defRPr sz="692"/>
            </a:lvl8pPr>
            <a:lvl9pPr marL="2532220" indent="0">
              <a:buNone/>
              <a:defRPr sz="692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>
              <a:solidFill>
                <a:srgbClr val="EABF55"/>
              </a:solidFill>
            </a:endParaRPr>
          </a:p>
        </p:txBody>
      </p:sp>
      <p:sp>
        <p:nvSpPr>
          <p:cNvPr id="34" name="Прямоугольник 7"/>
          <p:cNvSpPr/>
          <p:nvPr userDrawn="1"/>
        </p:nvSpPr>
        <p:spPr>
          <a:xfrm>
            <a:off x="209621" y="6599453"/>
            <a:ext cx="865943" cy="198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3364535" y="1861567"/>
            <a:ext cx="284618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1652" tIns="31652" rIns="31652" bIns="3165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/>
            </a:pPr>
            <a:endParaRPr kumimoji="0" lang="en-US" sz="83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74909" y="134561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b="1" i="0" dirty="0" smtClean="0">
                <a:latin typeface="Calibri"/>
                <a:cs typeface="Calibri"/>
              </a:defRPr>
            </a:lvl1pPr>
            <a:lvl2pPr>
              <a:defRPr lang="en-US" sz="969" dirty="0" smtClean="0">
                <a:latin typeface="Calibri"/>
                <a:cs typeface="Calibri"/>
              </a:defRPr>
            </a:lvl2pPr>
            <a:lvl3pP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08"/>
              </a:spcBef>
              <a:buClr>
                <a:schemeClr val="tx2"/>
              </a:buClr>
            </a:pPr>
            <a:r>
              <a:rPr lang="ru-RU" dirty="0"/>
              <a:t>Ситуация</a:t>
            </a:r>
            <a:endParaRPr lang="en-US" dirty="0"/>
          </a:p>
        </p:txBody>
      </p:sp>
      <p:sp>
        <p:nvSpPr>
          <p:cNvPr id="37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497116" y="134832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b="1" i="0" dirty="0" smtClean="0">
                <a:latin typeface="Calibri"/>
                <a:cs typeface="Calibri"/>
              </a:defRPr>
            </a:lvl1pPr>
            <a:lvl2pPr>
              <a:defRPr lang="en-US" sz="969" dirty="0" smtClean="0">
                <a:latin typeface="Calibri"/>
                <a:cs typeface="Calibri"/>
              </a:defRPr>
            </a:lvl2pPr>
            <a:lvl3pP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08"/>
              </a:spcBef>
              <a:buClr>
                <a:schemeClr val="tx2"/>
              </a:buClr>
            </a:pPr>
            <a:r>
              <a:rPr lang="ru-RU" dirty="0"/>
              <a:t>Решение</a:t>
            </a:r>
            <a:endParaRPr lang="en-US" dirty="0"/>
          </a:p>
        </p:txBody>
      </p:sp>
      <p:sp>
        <p:nvSpPr>
          <p:cNvPr id="38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696587" y="134620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b="1" i="0" dirty="0" smtClean="0">
                <a:latin typeface="Calibri"/>
                <a:cs typeface="Calibri"/>
              </a:defRPr>
            </a:lvl1pPr>
            <a:lvl2pPr>
              <a:defRPr lang="en-US" sz="969" dirty="0" smtClean="0">
                <a:latin typeface="Calibri"/>
                <a:cs typeface="Calibri"/>
              </a:defRPr>
            </a:lvl2pPr>
            <a:lvl3pP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08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4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5" y="1828840"/>
            <a:ext cx="2951185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dirty="0" smtClean="0">
                <a:latin typeface="Calibri"/>
                <a:cs typeface="Calibri"/>
              </a:defRPr>
            </a:lvl1pPr>
            <a:lvl2pPr marL="265883" indent="-126611">
              <a:buClr>
                <a:schemeClr val="bg2"/>
              </a:buClr>
              <a:buFont typeface="Wingdings" charset="2"/>
              <a:buChar char="§"/>
              <a:defRPr lang="en-US" sz="969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6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3533463" y="1823040"/>
            <a:ext cx="2928713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dirty="0" smtClean="0">
                <a:latin typeface="Calibri"/>
                <a:cs typeface="Calibri"/>
              </a:defRPr>
            </a:lvl1pPr>
            <a:lvl2pPr marL="265883" indent="-126611">
              <a:buClr>
                <a:schemeClr val="bg2"/>
              </a:buClr>
              <a:buFont typeface="Wingdings" charset="2"/>
              <a:buChar char="§"/>
              <a:defRPr lang="en-US" sz="969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7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6704073" y="1828560"/>
            <a:ext cx="2894153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dirty="0" smtClean="0">
                <a:latin typeface="Calibri"/>
                <a:cs typeface="Calibri"/>
              </a:defRPr>
            </a:lvl1pPr>
            <a:lvl2pPr marL="265883" indent="-126611">
              <a:buClr>
                <a:schemeClr val="bg2"/>
              </a:buClr>
              <a:buFont typeface="Wingdings" charset="2"/>
              <a:buChar char="§"/>
              <a:defRPr lang="en-US" sz="969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17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ь-Задачи-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67" y="1"/>
            <a:ext cx="7560236" cy="1768844"/>
          </a:xfrm>
          <a:prstGeom prst="rect">
            <a:avLst/>
          </a:prstGeom>
        </p:spPr>
      </p:pic>
      <p:cxnSp>
        <p:nvCxnSpPr>
          <p:cNvPr id="6" name="Straight Connector 11"/>
          <p:cNvCxnSpPr/>
          <p:nvPr userDrawn="1">
            <p:custDataLst>
              <p:tags r:id="rId1"/>
            </p:custDataLst>
          </p:nvPr>
        </p:nvCxnSpPr>
        <p:spPr bwMode="auto">
          <a:xfrm flipV="1">
            <a:off x="374934" y="1676682"/>
            <a:ext cx="2236463" cy="1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2943024" y="1676677"/>
            <a:ext cx="223646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5511115" y="1676677"/>
            <a:ext cx="40503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2667010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1652" tIns="31652" rIns="31652" bIns="3165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/>
            </a:pPr>
            <a:endParaRPr kumimoji="0" lang="en-US" sz="83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5223872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1652" tIns="31652" rIns="31652" bIns="3165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/>
            </a:pPr>
            <a:endParaRPr kumimoji="0" lang="en-US" sz="83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9167087" y="404935"/>
            <a:ext cx="542531" cy="376766"/>
          </a:xfrm>
          <a:prstGeom prst="rect">
            <a:avLst/>
          </a:prstGeom>
        </p:spPr>
        <p:txBody>
          <a:bodyPr lIns="324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692" smtClean="0"/>
              <a:pPr>
                <a:defRPr/>
              </a:pPr>
              <a:t>‹#›</a:t>
            </a:fld>
            <a:endParaRPr lang="en-US" sz="692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9845084" y="368723"/>
            <a:ext cx="60917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384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7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171401">
              <a:spcBef>
                <a:spcPts val="0"/>
              </a:spcBef>
              <a:spcAft>
                <a:spcPts val="0"/>
              </a:spcAft>
              <a:buNone/>
              <a:defRPr sz="692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6528" indent="0">
              <a:buNone/>
              <a:defRPr sz="969"/>
            </a:lvl2pPr>
            <a:lvl3pPr marL="633055" indent="0">
              <a:buNone/>
              <a:defRPr sz="831"/>
            </a:lvl3pPr>
            <a:lvl4pPr marL="949583" indent="0">
              <a:buNone/>
              <a:defRPr sz="692"/>
            </a:lvl4pPr>
            <a:lvl5pPr marL="1266110" indent="0">
              <a:buNone/>
              <a:defRPr sz="692"/>
            </a:lvl5pPr>
            <a:lvl6pPr marL="1582637" indent="0">
              <a:buNone/>
              <a:defRPr sz="692"/>
            </a:lvl6pPr>
            <a:lvl7pPr marL="1899165" indent="0">
              <a:buNone/>
              <a:defRPr sz="692"/>
            </a:lvl7pPr>
            <a:lvl8pPr marL="2215693" indent="0">
              <a:buNone/>
              <a:defRPr sz="692"/>
            </a:lvl8pPr>
            <a:lvl9pPr marL="2532220" indent="0">
              <a:buNone/>
              <a:defRPr sz="692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 dirty="0">
              <a:solidFill>
                <a:srgbClr val="EABF55"/>
              </a:solidFill>
            </a:endParaRPr>
          </a:p>
        </p:txBody>
      </p:sp>
      <p:sp>
        <p:nvSpPr>
          <p:cNvPr id="28" name="Прямоугольник 7"/>
          <p:cNvSpPr/>
          <p:nvPr userDrawn="1"/>
        </p:nvSpPr>
        <p:spPr>
          <a:xfrm>
            <a:off x="209621" y="6599453"/>
            <a:ext cx="865943" cy="198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33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72757" y="132014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b="1" i="0" dirty="0" smtClean="0">
                <a:latin typeface="Calibri"/>
                <a:cs typeface="Calibri"/>
              </a:defRPr>
            </a:lvl1pPr>
            <a:lvl2pPr>
              <a:defRPr lang="en-US" sz="969" dirty="0" smtClean="0">
                <a:latin typeface="Calibri"/>
                <a:cs typeface="Calibri"/>
              </a:defRPr>
            </a:lvl2pPr>
            <a:lvl3pP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08"/>
              </a:spcBef>
              <a:buClr>
                <a:schemeClr val="tx2"/>
              </a:buClr>
            </a:pPr>
            <a:r>
              <a:rPr lang="ru-RU" dirty="0"/>
              <a:t>Цель</a:t>
            </a:r>
            <a:endParaRPr lang="en-US" dirty="0"/>
          </a:p>
        </p:txBody>
      </p:sp>
      <p:sp>
        <p:nvSpPr>
          <p:cNvPr id="30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2934808" y="132285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b="1" i="0" dirty="0" smtClean="0">
                <a:latin typeface="Calibri"/>
                <a:cs typeface="Calibri"/>
              </a:defRPr>
            </a:lvl1pPr>
            <a:lvl2pPr>
              <a:defRPr lang="en-US" sz="969" dirty="0" smtClean="0">
                <a:latin typeface="Calibri"/>
                <a:cs typeface="Calibri"/>
              </a:defRPr>
            </a:lvl2pPr>
            <a:lvl3pP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08"/>
              </a:spcBef>
              <a:buClr>
                <a:schemeClr val="tx2"/>
              </a:buClr>
            </a:pPr>
            <a:r>
              <a:rPr lang="ru-RU" dirty="0"/>
              <a:t>Задачи</a:t>
            </a:r>
            <a:endParaRPr lang="en-US" dirty="0"/>
          </a:p>
        </p:txBody>
      </p:sp>
      <p:sp>
        <p:nvSpPr>
          <p:cNvPr id="31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5496857" y="1325565"/>
            <a:ext cx="4058175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b="1" i="0" dirty="0" smtClean="0">
                <a:latin typeface="Calibri"/>
                <a:cs typeface="Calibri"/>
              </a:defRPr>
            </a:lvl1pPr>
            <a:lvl2pPr>
              <a:defRPr lang="en-US" sz="969" dirty="0" smtClean="0">
                <a:latin typeface="Calibri"/>
                <a:cs typeface="Calibri"/>
              </a:defRPr>
            </a:lvl2pPr>
            <a:lvl3pP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08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6" y="1828840"/>
            <a:ext cx="2234127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dirty="0" smtClean="0">
                <a:latin typeface="Calibri"/>
                <a:cs typeface="Calibri"/>
              </a:defRPr>
            </a:lvl1pPr>
            <a:lvl2pPr marL="265883" indent="-126611">
              <a:buClr>
                <a:schemeClr val="bg2"/>
              </a:buClr>
              <a:buFont typeface="Wingdings" charset="2"/>
              <a:buChar char="§"/>
              <a:defRPr lang="en-US" sz="969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6" hasCustomPrompt="1"/>
          </p:nvPr>
        </p:nvSpPr>
        <p:spPr>
          <a:xfrm>
            <a:off x="2937354" y="1823040"/>
            <a:ext cx="2237570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dirty="0" smtClean="0">
                <a:latin typeface="Calibri"/>
                <a:cs typeface="Calibri"/>
              </a:defRPr>
            </a:lvl1pPr>
            <a:lvl2pPr marL="265883" indent="-126611">
              <a:buClr>
                <a:schemeClr val="bg2"/>
              </a:buClr>
              <a:buFont typeface="Wingdings" charset="2"/>
              <a:buChar char="§"/>
              <a:defRPr lang="en-US" sz="969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7" hasCustomPrompt="1"/>
          </p:nvPr>
        </p:nvSpPr>
        <p:spPr>
          <a:xfrm>
            <a:off x="5494575" y="1828560"/>
            <a:ext cx="4103650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108" dirty="0" smtClean="0">
                <a:latin typeface="Calibri"/>
                <a:cs typeface="Calibri"/>
              </a:defRPr>
            </a:lvl1pPr>
            <a:lvl2pPr marL="265883" indent="-126611">
              <a:buClr>
                <a:schemeClr val="bg2"/>
              </a:buClr>
              <a:buFont typeface="Wingdings" charset="2"/>
              <a:buChar char="§"/>
              <a:defRPr lang="en-US" sz="969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831" dirty="0" smtClean="0">
                <a:latin typeface="Calibri"/>
                <a:cs typeface="Calibri"/>
              </a:defRPr>
            </a:lvl3pPr>
            <a:lvl4pPr>
              <a:defRPr lang="ru-RU" sz="1108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108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254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" y="0"/>
            <a:ext cx="9904694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00" y="3550354"/>
            <a:ext cx="3393128" cy="69081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256479" y="1962607"/>
            <a:ext cx="5654458" cy="1398629"/>
          </a:xfrm>
          <a:prstGeom prst="rect">
            <a:avLst/>
          </a:prstGeom>
        </p:spPr>
        <p:txBody>
          <a:bodyPr anchor="ctr"/>
          <a:lstStyle>
            <a:lvl1pPr algn="l">
              <a:defRPr sz="3046" b="1" i="0" cap="all" baseline="0">
                <a:latin typeface="Calibri"/>
                <a:cs typeface="Calibri"/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(макс. размер 33 пт.)</a:t>
            </a:r>
            <a:br>
              <a:rPr lang="ru-RU" dirty="0"/>
            </a:br>
            <a:r>
              <a:rPr lang="ru-RU" dirty="0"/>
              <a:t>не более трех строк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36960" y="6600143"/>
            <a:ext cx="2317361" cy="191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457211">
              <a:defRPr sz="900">
                <a:solidFill>
                  <a:prstClr val="white">
                    <a:lumMod val="75000"/>
                  </a:prstClr>
                </a:solidFill>
                <a:latin typeface="Ekibastuz Rg" panose="02000503000000020004" pitchFamily="50" charset="0"/>
              </a:defRPr>
            </a:lvl1pPr>
          </a:lstStyle>
          <a:p>
            <a:pPr lvl="0" algn="l"/>
            <a:r>
              <a:rPr lang="ru-RU" sz="646">
                <a:solidFill>
                  <a:schemeClr val="bg1"/>
                </a:solidFill>
                <a:latin typeface="Calibri"/>
                <a:cs typeface="Calibri"/>
              </a:rPr>
              <a:t>© 201</a:t>
            </a:r>
            <a:r>
              <a:rPr lang="en-US" sz="646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ru-RU" sz="646">
                <a:solidFill>
                  <a:schemeClr val="bg1"/>
                </a:solidFill>
                <a:latin typeface="Calibri"/>
                <a:cs typeface="Calibri"/>
              </a:rPr>
              <a:t>, Росгеология. Все права защищены.</a:t>
            </a:r>
          </a:p>
        </p:txBody>
      </p:sp>
      <p:pic>
        <p:nvPicPr>
          <p:cNvPr id="20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005" y="872566"/>
            <a:ext cx="6430266" cy="7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19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окумен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10" t="7792"/>
          <a:stretch/>
        </p:blipFill>
        <p:spPr>
          <a:xfrm>
            <a:off x="0" y="0"/>
            <a:ext cx="9906000" cy="4376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56" r="2219"/>
          <a:stretch/>
        </p:blipFill>
        <p:spPr>
          <a:xfrm rot="10800000">
            <a:off x="0" y="2886174"/>
            <a:ext cx="9906000" cy="37225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923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sp>
        <p:nvSpPr>
          <p:cNvPr id="21" name="Rectangle 20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22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3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pic>
        <p:nvPicPr>
          <p:cNvPr id="16" name="Picture 2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0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580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3" y="3"/>
            <a:ext cx="9906000" cy="38823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1460037" y="1252800"/>
            <a:ext cx="6380509" cy="522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857"/>
              </a:spcBef>
              <a:spcAft>
                <a:spcPct val="0"/>
              </a:spcAft>
              <a:buClr>
                <a:schemeClr val="tx2"/>
              </a:buClr>
              <a:defRPr kumimoji="1" lang="en-US" sz="1661" b="1" dirty="0" smtClean="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354511" indent="-168815" algn="l" rtl="0" eaLnBrk="1" fontAlgn="base" hangingPunct="1">
              <a:spcBef>
                <a:spcPts val="277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lang="en-US" sz="1661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algn="l" rtl="0" eaLnBrk="1" fontAlgn="base" hangingPunct="1">
              <a:spcBef>
                <a:spcPts val="277"/>
              </a:spcBef>
              <a:spcAft>
                <a:spcPct val="0"/>
              </a:spcAft>
              <a:buClr>
                <a:schemeClr val="tx2"/>
              </a:buClr>
              <a:defRPr kumimoji="1" lang="en-US" sz="166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algn="l" rtl="0" eaLnBrk="1" fontAlgn="base" hangingPunct="1">
              <a:spcBef>
                <a:spcPts val="277"/>
              </a:spcBef>
              <a:spcAft>
                <a:spcPct val="0"/>
              </a:spcAft>
              <a:buClr>
                <a:schemeClr val="tx2"/>
              </a:buClr>
              <a:defRPr kumimoji="1" lang="en-US" sz="166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rtl="0" eaLnBrk="1" fontAlgn="base" hangingPunct="1">
              <a:spcBef>
                <a:spcPts val="277"/>
              </a:spcBef>
              <a:spcAft>
                <a:spcPct val="0"/>
              </a:spcAft>
              <a:buClr>
                <a:schemeClr val="tx2"/>
              </a:buClr>
              <a:defRPr kumimoji="1" lang="en-US" sz="166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algn="l" rtl="0" eaLnBrk="1" fontAlgn="base" hangingPunct="1">
              <a:spcBef>
                <a:spcPts val="277"/>
              </a:spcBef>
              <a:spcAft>
                <a:spcPct val="0"/>
              </a:spcAft>
              <a:buClr>
                <a:schemeClr val="tx2"/>
              </a:buClr>
              <a:defRPr kumimoji="1" lang="en-US" sz="166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</a:lstStyle>
          <a:p>
            <a:pPr>
              <a:spcBef>
                <a:spcPts val="1200"/>
              </a:spcBef>
            </a:pPr>
            <a:r>
              <a:rPr lang="ru-RU" dirty="0"/>
              <a:t>Заголовок Секции №1</a:t>
            </a:r>
            <a:endParaRPr lang="en-US" dirty="0"/>
          </a:p>
          <a:p>
            <a:pPr lvl="1"/>
            <a:r>
              <a:rPr lang="ru-RU" dirty="0"/>
              <a:t>Подзаголовок Секции №1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ru-RU" dirty="0"/>
              <a:t>Заголовок Секции №2</a:t>
            </a:r>
            <a:endParaRPr lang="en-US" dirty="0"/>
          </a:p>
          <a:p>
            <a:pPr lvl="1"/>
            <a:r>
              <a:rPr lang="ru-RU" dirty="0"/>
              <a:t>Подзаголовок Секции №2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923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3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ОГЛАВЛЕНИЕ</a:t>
            </a:r>
          </a:p>
        </p:txBody>
      </p:sp>
      <p:pic>
        <p:nvPicPr>
          <p:cNvPr id="10" name="Picture 2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729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71"/>
          <a:stretch/>
        </p:blipFill>
        <p:spPr>
          <a:xfrm>
            <a:off x="3829775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5" y="26246"/>
            <a:ext cx="604988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en-US" sz="923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chemeClr val="tx1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6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477" dirty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49469" indent="-263773">
              <a:buClr>
                <a:schemeClr val="bg2"/>
              </a:buClr>
              <a:buFont typeface="Wingdings" charset="2"/>
              <a:buChar char="§"/>
              <a:defRPr lang="en-US" sz="1292" dirty="0">
                <a:solidFill>
                  <a:schemeClr val="tx1"/>
                </a:solidFill>
                <a:latin typeface="Calibri"/>
                <a:cs typeface="Calibri"/>
              </a:defRPr>
            </a:lvl2pPr>
            <a:lvl3pPr marL="523326" indent="-168815">
              <a:buClr>
                <a:schemeClr val="bg2"/>
              </a:buClr>
              <a:buFont typeface="Arial"/>
              <a:buChar char="•"/>
              <a:defRPr lang="en-US" sz="1108" dirty="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defRPr lang="ru-RU" sz="1477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13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74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7971"/>
          <a:stretch/>
        </p:blipFill>
        <p:spPr>
          <a:xfrm>
            <a:off x="3829775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/>
                <a:cs typeface="Calibri"/>
              </a:defRPr>
            </a:lvl1pPr>
            <a:lvl2pPr marL="486918" indent="-285750">
              <a:buClr>
                <a:schemeClr val="bg2"/>
              </a:buClr>
              <a:buFont typeface="Wingdings" charset="2"/>
              <a:buChar char="§"/>
              <a:defRPr lang="en-US" sz="1400" dirty="0">
                <a:latin typeface="Calibri"/>
                <a:cs typeface="Calibri"/>
              </a:defRPr>
            </a:lvl2pPr>
            <a:lvl3pPr marL="566929" indent="-182880">
              <a:buClr>
                <a:schemeClr val="bg2"/>
              </a:buClr>
              <a:buFont typeface="Arial"/>
              <a:buChar char="•"/>
              <a:defRPr lang="en-US" sz="1200" dirty="0"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662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источн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3550750"/>
            <a:ext cx="9906000" cy="3307251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221" y="3"/>
            <a:ext cx="6831780" cy="2450353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pPr>
                <a:defRPr/>
              </a:pPr>
              <a:t>‹#›</a:t>
            </a:fld>
            <a:endParaRPr lang="en-US" sz="923"/>
          </a:p>
        </p:txBody>
      </p:sp>
      <p:sp>
        <p:nvSpPr>
          <p:cNvPr id="14" name="Rectangle 13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3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6" y="1390239"/>
            <a:ext cx="9149217" cy="1963247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477" dirty="0">
                <a:latin typeface="Calibri"/>
                <a:cs typeface="Calibri"/>
              </a:defRPr>
            </a:lvl1pPr>
            <a:lvl2pPr marL="449469" indent="-263773">
              <a:buClr>
                <a:schemeClr val="bg2"/>
              </a:buClr>
              <a:buFont typeface="Wingdings" charset="2"/>
              <a:buChar char="§"/>
              <a:defRPr lang="en-US" sz="1292" dirty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>
                <a:latin typeface="Calibri"/>
                <a:cs typeface="Calibri"/>
              </a:defRPr>
            </a:lvl3pPr>
            <a:lvl4pPr>
              <a:defRPr lang="ru-RU" sz="1477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62019" y="3575407"/>
            <a:ext cx="9149217" cy="2995944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Clr>
                <a:srgbClr val="FFFEF7"/>
              </a:buClr>
              <a:buNone/>
              <a:defRPr lang="en-US" sz="1477" dirty="0">
                <a:solidFill>
                  <a:schemeClr val="bg1"/>
                </a:solidFill>
                <a:latin typeface="Calibri"/>
                <a:cs typeface="Calibri"/>
              </a:defRPr>
            </a:lvl1pPr>
            <a:lvl2pPr marL="185696" indent="0">
              <a:buClr>
                <a:srgbClr val="FFFEF7"/>
              </a:buClr>
              <a:buNone/>
              <a:defRPr lang="en-US" sz="1292" dirty="0">
                <a:solidFill>
                  <a:schemeClr val="bg1"/>
                </a:solidFill>
                <a:latin typeface="Calibri"/>
                <a:cs typeface="Calibri"/>
              </a:defRPr>
            </a:lvl2pPr>
            <a:lvl3pPr marL="354512" indent="0">
              <a:buClr>
                <a:srgbClr val="FFFEF7"/>
              </a:buClr>
              <a:buNone/>
              <a:defRPr lang="en-US" sz="1108" dirty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lang="ru-RU" sz="1477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9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оч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981200"/>
            <a:ext cx="9186581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Calibri"/>
                <a:cs typeface="Calibri"/>
              </a:defRPr>
            </a:lvl1pPr>
            <a:lvl2pPr marL="354511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/>
                <a:cs typeface="Calibri"/>
              </a:defRPr>
            </a:lvl2pPr>
            <a:lvl3pPr marL="523326" indent="-168815">
              <a:spcBef>
                <a:spcPts val="277"/>
              </a:spcBef>
              <a:buClr>
                <a:schemeClr val="bg2"/>
              </a:buClr>
              <a:buFont typeface="Arial"/>
              <a:buChar char="•"/>
              <a:defRPr sz="1108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74" b="18518"/>
          <a:stretch/>
        </p:blipFill>
        <p:spPr>
          <a:xfrm>
            <a:off x="1284875" y="2"/>
            <a:ext cx="8621126" cy="1359647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pPr>
                <a:defRPr/>
              </a:pPr>
              <a:t>‹#›</a:t>
            </a:fld>
            <a:endParaRPr lang="en-US" sz="923"/>
          </a:p>
        </p:txBody>
      </p:sp>
      <p:sp>
        <p:nvSpPr>
          <p:cNvPr id="18" name="Rectangle 17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6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561868">
              <a:spcBef>
                <a:spcPts val="0"/>
              </a:spcBef>
              <a:spcAft>
                <a:spcPts val="0"/>
              </a:spcAft>
              <a:buNone/>
              <a:defRPr sz="92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26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3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0256" y="131988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477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54511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/>
                <a:cs typeface="Calibri"/>
              </a:defRPr>
            </a:lvl2pPr>
            <a:lvl3pPr marL="523326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292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54511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/>
                <a:cs typeface="Calibri"/>
              </a:defRPr>
            </a:lvl2pPr>
            <a:lvl3pPr marL="523326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920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/>
                <a:cs typeface="Calibri"/>
              </a:defRPr>
            </a:lvl1pPr>
            <a:lvl2pPr marL="354511" indent="-168815">
              <a:buClr>
                <a:schemeClr val="bg2"/>
              </a:buClr>
              <a:buFont typeface="Wingdings" charset="2"/>
              <a:buChar char="§"/>
              <a:defRPr lang="en-US" sz="1292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5089037" y="19754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/>
                <a:cs typeface="Calibri"/>
              </a:defRPr>
            </a:lvl1pPr>
            <a:lvl2pPr marL="354511" indent="-168815">
              <a:buClr>
                <a:schemeClr val="bg2"/>
              </a:buClr>
              <a:buFont typeface="Wingdings" charset="2"/>
              <a:buChar char="§"/>
              <a:defRPr lang="en-US" sz="1292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45" t="8998" b="18267"/>
          <a:stretch/>
        </p:blipFill>
        <p:spPr>
          <a:xfrm>
            <a:off x="2091766" y="1"/>
            <a:ext cx="7814235" cy="1449294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pPr>
                <a:defRPr/>
              </a:pPr>
              <a:t>‹#›</a:t>
            </a:fld>
            <a:endParaRPr lang="en-US" sz="923"/>
          </a:p>
        </p:txBody>
      </p:sp>
      <p:sp>
        <p:nvSpPr>
          <p:cNvPr id="21" name="Rectangle 20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6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561868">
              <a:spcBef>
                <a:spcPts val="0"/>
              </a:spcBef>
              <a:spcAft>
                <a:spcPts val="0"/>
              </a:spcAft>
              <a:buNone/>
              <a:defRPr sz="92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3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3292" y="1287132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477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54511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/>
                <a:cs typeface="Calibri"/>
              </a:defRPr>
            </a:lvl2pPr>
            <a:lvl3pPr marL="523326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6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292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54511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/>
                <a:cs typeface="Calibri"/>
              </a:defRPr>
            </a:lvl2pPr>
            <a:lvl3pPr marL="523326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  <p:sp>
        <p:nvSpPr>
          <p:cNvPr id="3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5088594" y="1286115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477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54511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/>
                <a:cs typeface="Calibri"/>
              </a:defRPr>
            </a:lvl2pPr>
            <a:lvl3pPr marL="523326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4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5087319" y="1594560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77"/>
              </a:spcBef>
              <a:buClr>
                <a:schemeClr val="tx2"/>
              </a:buClr>
              <a:defRPr sz="1292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54511" indent="-168815">
              <a:spcBef>
                <a:spcPts val="27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92">
                <a:solidFill>
                  <a:schemeClr val="tx1"/>
                </a:solidFill>
                <a:latin typeface="Calibri"/>
                <a:cs typeface="Calibri"/>
              </a:defRPr>
            </a:lvl2pPr>
            <a:lvl3pPr marL="523326" indent="-168815">
              <a:spcBef>
                <a:spcPts val="277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108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77"/>
              </a:spcBef>
              <a:buClr>
                <a:schemeClr val="tx2"/>
              </a:buClr>
              <a:defRPr sz="14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07846" indent="-263773">
              <a:spcBef>
                <a:spcPts val="277"/>
              </a:spcBef>
              <a:buClr>
                <a:schemeClr val="tx2"/>
              </a:buClr>
              <a:buFont typeface="Arial" pitchFamily="34" charset="0"/>
              <a:buChar char="•"/>
              <a:defRPr sz="147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6110" indent="-205157">
              <a:spcBef>
                <a:spcPts val="277"/>
              </a:spcBef>
              <a:buClr>
                <a:schemeClr val="tx2"/>
              </a:buClr>
              <a:buFont typeface="Symbol" pitchFamily="18" charset="2"/>
              <a:buChar char="-"/>
              <a:defRPr sz="1477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53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акты-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234" y="0"/>
            <a:ext cx="6960767" cy="1628588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4" y="1700621"/>
            <a:ext cx="556004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6420984" y="1700621"/>
            <a:ext cx="3140531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3"/>
            </p:custDataLst>
          </p:nvPr>
        </p:nvSpPr>
        <p:spPr bwMode="auto">
          <a:xfrm>
            <a:off x="6004943" y="1839342"/>
            <a:ext cx="542542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2203" tIns="42203" rIns="42203" bIns="4220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pPr>
                <a:defRPr/>
              </a:pPr>
              <a:t>‹#›</a:t>
            </a:fld>
            <a:endParaRPr lang="en-US" sz="923"/>
          </a:p>
        </p:txBody>
      </p:sp>
      <p:sp>
        <p:nvSpPr>
          <p:cNvPr id="22" name="Rectangle 21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6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561868">
              <a:spcBef>
                <a:spcPts val="0"/>
              </a:spcBef>
              <a:spcAft>
                <a:spcPts val="0"/>
              </a:spcAft>
              <a:buNone/>
              <a:defRPr sz="92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3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67038" y="1306762"/>
            <a:ext cx="5600916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846" b="1" i="0" dirty="0" smtClean="0">
                <a:latin typeface="Calibri"/>
                <a:cs typeface="Calibri"/>
              </a:defRPr>
            </a:lvl1pPr>
            <a:lvl2pPr>
              <a:defRPr lang="en-US" sz="1292" dirty="0" smtClean="0">
                <a:latin typeface="Calibri"/>
                <a:cs typeface="Calibri"/>
              </a:defRPr>
            </a:lvl2pPr>
            <a:lvl3pP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Факты 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418235" y="1287069"/>
            <a:ext cx="3142716" cy="303885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846" b="1" i="0" dirty="0" smtClean="0">
                <a:latin typeface="Calibri"/>
                <a:cs typeface="Calibri"/>
              </a:defRPr>
            </a:lvl1pPr>
            <a:lvl2pPr>
              <a:defRPr lang="en-US" sz="1292" dirty="0" smtClean="0">
                <a:latin typeface="Calibri"/>
                <a:cs typeface="Calibri"/>
              </a:defRPr>
            </a:lvl2pPr>
            <a:lvl3pP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17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2" y="1909440"/>
            <a:ext cx="5594801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/>
                <a:cs typeface="Calibri"/>
              </a:defRPr>
            </a:lvl1pPr>
            <a:lvl2pPr marL="354511" indent="-168815">
              <a:buClr>
                <a:schemeClr val="bg2"/>
              </a:buClr>
              <a:buFont typeface="Wingdings" charset="2"/>
              <a:buChar char="§"/>
              <a:defRPr lang="en-US" sz="1292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418976" y="1903640"/>
            <a:ext cx="3123276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/>
                <a:cs typeface="Calibri"/>
              </a:defRPr>
            </a:lvl1pPr>
            <a:lvl2pPr marL="354511" indent="-168815">
              <a:buClr>
                <a:schemeClr val="bg2"/>
              </a:buClr>
              <a:buFont typeface="Wingdings" charset="2"/>
              <a:buChar char="§"/>
              <a:defRPr lang="en-US" sz="1292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36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туация-Решение-Результа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6" y="1690269"/>
            <a:ext cx="29717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3505200" y="1690269"/>
            <a:ext cx="299917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6705602" y="1690269"/>
            <a:ext cx="285591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6504374" y="1832455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2203" tIns="42203" rIns="42203" bIns="4220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pPr>
                <a:defRPr/>
              </a:pPr>
              <a:t>‹#›</a:t>
            </a:fld>
            <a:endParaRPr lang="en-US" sz="923"/>
          </a:p>
        </p:txBody>
      </p:sp>
      <p:sp>
        <p:nvSpPr>
          <p:cNvPr id="29" name="Rectangle 28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6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561868">
              <a:spcBef>
                <a:spcPts val="0"/>
              </a:spcBef>
              <a:spcAft>
                <a:spcPts val="0"/>
              </a:spcAft>
              <a:buNone/>
              <a:defRPr sz="92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34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3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3364536" y="1861567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2203" tIns="42203" rIns="42203" bIns="4220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74909" y="134561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/>
                <a:cs typeface="Calibri"/>
              </a:defRPr>
            </a:lvl1pPr>
            <a:lvl2pPr>
              <a:defRPr lang="en-US" sz="1292" dirty="0" smtClean="0">
                <a:latin typeface="Calibri"/>
                <a:cs typeface="Calibri"/>
              </a:defRPr>
            </a:lvl2pPr>
            <a:lvl3pP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Ситуация</a:t>
            </a:r>
            <a:endParaRPr lang="en-US" dirty="0"/>
          </a:p>
        </p:txBody>
      </p:sp>
      <p:sp>
        <p:nvSpPr>
          <p:cNvPr id="37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497116" y="134832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/>
                <a:cs typeface="Calibri"/>
              </a:defRPr>
            </a:lvl1pPr>
            <a:lvl2pPr>
              <a:defRPr lang="en-US" sz="1292" dirty="0" smtClean="0">
                <a:latin typeface="Calibri"/>
                <a:cs typeface="Calibri"/>
              </a:defRPr>
            </a:lvl2pPr>
            <a:lvl3pP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Решение</a:t>
            </a:r>
            <a:endParaRPr lang="en-US" dirty="0"/>
          </a:p>
        </p:txBody>
      </p:sp>
      <p:sp>
        <p:nvSpPr>
          <p:cNvPr id="38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696587" y="134620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/>
                <a:cs typeface="Calibri"/>
              </a:defRPr>
            </a:lvl1pPr>
            <a:lvl2pPr>
              <a:defRPr lang="en-US" sz="1292" dirty="0" smtClean="0">
                <a:latin typeface="Calibri"/>
                <a:cs typeface="Calibri"/>
              </a:defRPr>
            </a:lvl2pPr>
            <a:lvl3pP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4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828840"/>
            <a:ext cx="2951185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/>
                <a:cs typeface="Calibri"/>
              </a:defRPr>
            </a:lvl1pPr>
            <a:lvl2pPr marL="354511" indent="-168815">
              <a:buClr>
                <a:schemeClr val="bg2"/>
              </a:buClr>
              <a:buFont typeface="Wingdings" charset="2"/>
              <a:buChar char="§"/>
              <a:defRPr lang="en-US" sz="1292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6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3533462" y="1823040"/>
            <a:ext cx="2928712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/>
                <a:cs typeface="Calibri"/>
              </a:defRPr>
            </a:lvl1pPr>
            <a:lvl2pPr marL="354511" indent="-168815">
              <a:buClr>
                <a:schemeClr val="bg2"/>
              </a:buClr>
              <a:buFont typeface="Wingdings" charset="2"/>
              <a:buChar char="§"/>
              <a:defRPr lang="en-US" sz="1292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7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6704073" y="1828560"/>
            <a:ext cx="2894153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/>
                <a:cs typeface="Calibri"/>
              </a:defRPr>
            </a:lvl1pPr>
            <a:lvl2pPr marL="354511" indent="-168815">
              <a:buClr>
                <a:schemeClr val="bg2"/>
              </a:buClr>
              <a:buFont typeface="Wingdings" charset="2"/>
              <a:buChar char="§"/>
              <a:defRPr lang="en-US" sz="1292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22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ь-Задачи-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6" name="Straight Connector 11"/>
          <p:cNvCxnSpPr/>
          <p:nvPr userDrawn="1">
            <p:custDataLst>
              <p:tags r:id="rId1"/>
            </p:custDataLst>
          </p:nvPr>
        </p:nvCxnSpPr>
        <p:spPr bwMode="auto">
          <a:xfrm flipV="1">
            <a:off x="374934" y="1676679"/>
            <a:ext cx="2236462" cy="1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2943023" y="1676677"/>
            <a:ext cx="223646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5511115" y="1676677"/>
            <a:ext cx="40503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2667009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2203" tIns="42203" rIns="42203" bIns="4220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5223870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2203" tIns="42203" rIns="42203" bIns="4220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0" lang="en-US" sz="110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32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923" smtClean="0"/>
              <a:pPr>
                <a:defRPr/>
              </a:pPr>
              <a:t>‹#›</a:t>
            </a:fld>
            <a:endParaRPr lang="en-US" sz="923"/>
          </a:p>
        </p:txBody>
      </p:sp>
      <p:sp>
        <p:nvSpPr>
          <p:cNvPr id="23" name="Rectangle 2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846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6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561868">
              <a:spcBef>
                <a:spcPts val="0"/>
              </a:spcBef>
              <a:spcAft>
                <a:spcPts val="0"/>
              </a:spcAft>
              <a:buNone/>
              <a:defRPr sz="92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37" indent="0">
              <a:buNone/>
              <a:defRPr sz="1292"/>
            </a:lvl2pPr>
            <a:lvl3pPr marL="844073" indent="0">
              <a:buNone/>
              <a:defRPr sz="1108"/>
            </a:lvl3pPr>
            <a:lvl4pPr marL="1266110" indent="0">
              <a:buNone/>
              <a:defRPr sz="923"/>
            </a:lvl4pPr>
            <a:lvl5pPr marL="1688147" indent="0">
              <a:buNone/>
              <a:defRPr sz="923"/>
            </a:lvl5pPr>
            <a:lvl6pPr marL="2110184" indent="0">
              <a:buNone/>
              <a:defRPr sz="923"/>
            </a:lvl6pPr>
            <a:lvl7pPr marL="2532220" indent="0">
              <a:buNone/>
              <a:defRPr sz="923"/>
            </a:lvl7pPr>
            <a:lvl8pPr marL="2954257" indent="0">
              <a:buNone/>
              <a:defRPr sz="923"/>
            </a:lvl8pPr>
            <a:lvl9pPr marL="3376293" indent="0">
              <a:buNone/>
              <a:defRPr sz="92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>
              <a:solidFill>
                <a:srgbClr val="EABF55"/>
              </a:solidFill>
            </a:endParaRPr>
          </a:p>
        </p:txBody>
      </p:sp>
      <p:sp>
        <p:nvSpPr>
          <p:cNvPr id="28" name="Прямоугольник 7"/>
          <p:cNvSpPr/>
          <p:nvPr userDrawn="1"/>
        </p:nvSpPr>
        <p:spPr>
          <a:xfrm>
            <a:off x="209620" y="6599450"/>
            <a:ext cx="1093569" cy="234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3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72757" y="132014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/>
                <a:cs typeface="Calibri"/>
              </a:defRPr>
            </a:lvl1pPr>
            <a:lvl2pPr>
              <a:defRPr lang="en-US" sz="1292" dirty="0" smtClean="0">
                <a:latin typeface="Calibri"/>
                <a:cs typeface="Calibri"/>
              </a:defRPr>
            </a:lvl2pPr>
            <a:lvl3pP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Цель</a:t>
            </a:r>
            <a:endParaRPr lang="en-US" dirty="0"/>
          </a:p>
        </p:txBody>
      </p:sp>
      <p:sp>
        <p:nvSpPr>
          <p:cNvPr id="30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2934807" y="132285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/>
                <a:cs typeface="Calibri"/>
              </a:defRPr>
            </a:lvl1pPr>
            <a:lvl2pPr>
              <a:defRPr lang="en-US" sz="1292" dirty="0" smtClean="0">
                <a:latin typeface="Calibri"/>
                <a:cs typeface="Calibri"/>
              </a:defRPr>
            </a:lvl2pPr>
            <a:lvl3pP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Задачи</a:t>
            </a:r>
            <a:endParaRPr lang="en-US" dirty="0"/>
          </a:p>
        </p:txBody>
      </p:sp>
      <p:sp>
        <p:nvSpPr>
          <p:cNvPr id="31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5496856" y="1325565"/>
            <a:ext cx="4058175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b="1" i="0" dirty="0" smtClean="0">
                <a:latin typeface="Calibri"/>
                <a:cs typeface="Calibri"/>
              </a:defRPr>
            </a:lvl1pPr>
            <a:lvl2pPr>
              <a:defRPr lang="en-US" sz="1292" dirty="0" smtClean="0">
                <a:latin typeface="Calibri"/>
                <a:cs typeface="Calibri"/>
              </a:defRPr>
            </a:lvl2pPr>
            <a:lvl3pP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77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828840"/>
            <a:ext cx="2234126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/>
                <a:cs typeface="Calibri"/>
              </a:defRPr>
            </a:lvl1pPr>
            <a:lvl2pPr marL="354511" indent="-168815">
              <a:buClr>
                <a:schemeClr val="bg2"/>
              </a:buClr>
              <a:buFont typeface="Wingdings" charset="2"/>
              <a:buChar char="§"/>
              <a:defRPr lang="en-US" sz="1292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6" hasCustomPrompt="1"/>
          </p:nvPr>
        </p:nvSpPr>
        <p:spPr>
          <a:xfrm>
            <a:off x="2937353" y="1823040"/>
            <a:ext cx="2237570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/>
                <a:cs typeface="Calibri"/>
              </a:defRPr>
            </a:lvl1pPr>
            <a:lvl2pPr marL="354511" indent="-168815">
              <a:buClr>
                <a:schemeClr val="bg2"/>
              </a:buClr>
              <a:buFont typeface="Wingdings" charset="2"/>
              <a:buChar char="§"/>
              <a:defRPr lang="en-US" sz="1292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7" hasCustomPrompt="1"/>
          </p:nvPr>
        </p:nvSpPr>
        <p:spPr>
          <a:xfrm>
            <a:off x="5494575" y="1828560"/>
            <a:ext cx="4103651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477" dirty="0" smtClean="0">
                <a:latin typeface="Calibri"/>
                <a:cs typeface="Calibri"/>
              </a:defRPr>
            </a:lvl1pPr>
            <a:lvl2pPr marL="354511" indent="-168815">
              <a:buClr>
                <a:schemeClr val="bg2"/>
              </a:buClr>
              <a:buFont typeface="Wingdings" charset="2"/>
              <a:buChar char="§"/>
              <a:defRPr lang="en-US" sz="1292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108" dirty="0" smtClean="0">
                <a:latin typeface="Calibri"/>
                <a:cs typeface="Calibri"/>
              </a:defRPr>
            </a:lvl3pPr>
            <a:lvl4pPr>
              <a:defRPr lang="ru-RU" sz="1477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477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934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" y="0"/>
            <a:ext cx="990469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00" y="3550354"/>
            <a:ext cx="3393128" cy="69081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56479" y="1962606"/>
            <a:ext cx="5654458" cy="1398629"/>
          </a:xfrm>
          <a:prstGeom prst="rect">
            <a:avLst/>
          </a:prstGeom>
        </p:spPr>
        <p:txBody>
          <a:bodyPr anchor="ctr"/>
          <a:lstStyle>
            <a:lvl1pPr algn="l">
              <a:defRPr sz="3300" b="1" i="0" cap="all" baseline="0">
                <a:latin typeface="Calibri"/>
                <a:cs typeface="Calibri"/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(макс. размер 33 пт.)</a:t>
            </a:r>
            <a:br>
              <a:rPr lang="ru-RU" dirty="0"/>
            </a:br>
            <a:r>
              <a:rPr lang="ru-RU" dirty="0"/>
              <a:t>не более трех строк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6959" y="6600142"/>
            <a:ext cx="23173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457211">
              <a:defRPr sz="900">
                <a:solidFill>
                  <a:prstClr val="white">
                    <a:lumMod val="75000"/>
                  </a:prstClr>
                </a:solidFill>
                <a:latin typeface="Ekibastuz Rg" panose="02000503000000020004" pitchFamily="50" charset="0"/>
              </a:defRPr>
            </a:lvl1pPr>
          </a:lstStyle>
          <a:p>
            <a:pPr lvl="0" algn="l"/>
            <a:r>
              <a:rPr lang="ru-RU" sz="700" dirty="0">
                <a:solidFill>
                  <a:schemeClr val="bg1"/>
                </a:solidFill>
                <a:latin typeface="Calibri"/>
                <a:cs typeface="Calibri"/>
              </a:rPr>
              <a:t>© 201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ru-RU" sz="700" dirty="0">
                <a:solidFill>
                  <a:schemeClr val="bg1"/>
                </a:solidFill>
                <a:latin typeface="Calibri"/>
                <a:cs typeface="Calibri"/>
              </a:rPr>
              <a:t>, Росгеология. Все права защищены.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05" y="872566"/>
            <a:ext cx="6430266" cy="7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42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окумен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7792"/>
          <a:stretch/>
        </p:blipFill>
        <p:spPr>
          <a:xfrm>
            <a:off x="0" y="0"/>
            <a:ext cx="9906000" cy="4376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r="2219"/>
          <a:stretch/>
        </p:blipFill>
        <p:spPr>
          <a:xfrm rot="10800000">
            <a:off x="0" y="2886174"/>
            <a:ext cx="9906000" cy="3722516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1672908" y="3305114"/>
            <a:ext cx="8799515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Документ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 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Подготовлен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</a:p>
        </p:txBody>
      </p:sp>
      <p:sp>
        <p:nvSpPr>
          <p:cNvPr id="10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1672910" y="3576556"/>
            <a:ext cx="7833891" cy="2084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[Версия: номер версии от дата версии]</a:t>
            </a:r>
          </a:p>
        </p:txBody>
      </p:sp>
      <p:sp>
        <p:nvSpPr>
          <p:cNvPr id="11" name="Text Placeholder 33"/>
          <p:cNvSpPr>
            <a:spLocks noGrp="1"/>
          </p:cNvSpPr>
          <p:nvPr>
            <p:ph type="body" sz="quarter" idx="19" hasCustomPrompt="1"/>
          </p:nvPr>
        </p:nvSpPr>
        <p:spPr>
          <a:xfrm>
            <a:off x="1672910" y="4118079"/>
            <a:ext cx="7833891" cy="209395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[Автор(ы)]</a:t>
            </a:r>
          </a:p>
          <a:p>
            <a:pPr lvl="0"/>
            <a:endParaRPr lang="ru-RU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20" hasCustomPrompt="1"/>
          </p:nvPr>
        </p:nvSpPr>
        <p:spPr>
          <a:xfrm>
            <a:off x="1672910" y="4378165"/>
            <a:ext cx="7846221" cy="19589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[Структурное подразделение]</a:t>
            </a:r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672910" y="4638249"/>
            <a:ext cx="7858552" cy="2070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[Телефон]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1672910" y="4898336"/>
            <a:ext cx="7870882" cy="218194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[Email]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100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2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52284" y="2678065"/>
            <a:ext cx="7854518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 Документе</a:t>
            </a:r>
          </a:p>
        </p:txBody>
      </p:sp>
    </p:spTree>
    <p:extLst>
      <p:ext uri="{BB962C8B-B14F-4D97-AF65-F5344CB8AC3E}">
        <p14:creationId xmlns:p14="http://schemas.microsoft.com/office/powerpoint/2010/main" val="2549805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580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" y="2"/>
            <a:ext cx="9906000" cy="38823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1460036" y="1252800"/>
            <a:ext cx="6380509" cy="522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b="1" dirty="0" smtClean="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384048" indent="-18288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lang="en-US" sz="18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</a:lstStyle>
          <a:p>
            <a:pPr>
              <a:spcBef>
                <a:spcPts val="1200"/>
              </a:spcBef>
            </a:pPr>
            <a:r>
              <a:rPr lang="ru-RU" dirty="0"/>
              <a:t>Заголовок Секции №1</a:t>
            </a:r>
            <a:endParaRPr lang="en-US" dirty="0"/>
          </a:p>
          <a:p>
            <a:pPr lvl="1"/>
            <a:r>
              <a:rPr lang="ru-RU" dirty="0"/>
              <a:t>Подзаголовок Секции №1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ru-RU" dirty="0"/>
              <a:t>Заголовок Секции №2</a:t>
            </a:r>
            <a:endParaRPr lang="en-US" dirty="0"/>
          </a:p>
          <a:p>
            <a:pPr lvl="1"/>
            <a:r>
              <a:rPr lang="ru-RU" dirty="0"/>
              <a:t>Подзаголовок Секции №2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100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41354423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1"/>
          <a:stretch/>
        </p:blipFill>
        <p:spPr>
          <a:xfrm>
            <a:off x="3829775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/>
                <a:cs typeface="Calibri"/>
              </a:defRPr>
            </a:lvl1pPr>
            <a:lvl2pPr marL="486918" indent="-285750">
              <a:buClr>
                <a:schemeClr val="bg2"/>
              </a:buClr>
              <a:buFont typeface="Wingdings" charset="2"/>
              <a:buChar char="§"/>
              <a:defRPr lang="en-US" sz="1400" dirty="0">
                <a:latin typeface="Calibri"/>
                <a:cs typeface="Calibri"/>
              </a:defRPr>
            </a:lvl2pPr>
            <a:lvl3pPr marL="566929" indent="-182880">
              <a:buClr>
                <a:schemeClr val="bg2"/>
              </a:buClr>
              <a:buFont typeface="Arial"/>
              <a:buChar char="•"/>
              <a:defRPr lang="en-US" sz="1200" dirty="0"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41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источн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3550749"/>
            <a:ext cx="9906000" cy="3307251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21" y="2"/>
            <a:ext cx="6831780" cy="2450353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1963247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/>
                <a:cs typeface="Calibri"/>
              </a:defRPr>
            </a:lvl1pPr>
            <a:lvl2pPr marL="486918" indent="-285750">
              <a:buClr>
                <a:schemeClr val="bg2"/>
              </a:buClr>
              <a:buFont typeface="Wingdings" charset="2"/>
              <a:buChar char="§"/>
              <a:defRPr lang="en-US" sz="1400" dirty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62019" y="3575407"/>
            <a:ext cx="9149217" cy="2995944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Clr>
                <a:srgbClr val="FFFEF7"/>
              </a:buClr>
              <a:buNone/>
              <a:defRPr lang="en-US" sz="1600" dirty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01168" indent="0">
              <a:buClr>
                <a:srgbClr val="FFFEF7"/>
              </a:buClr>
              <a:buNone/>
              <a:defRPr lang="en-US" sz="1400" dirty="0">
                <a:solidFill>
                  <a:schemeClr val="bg1"/>
                </a:solidFill>
                <a:latin typeface="Calibri"/>
                <a:cs typeface="Calibri"/>
              </a:defRPr>
            </a:lvl2pPr>
            <a:lvl3pPr marL="384049" indent="0">
              <a:buClr>
                <a:srgbClr val="FFFEF7"/>
              </a:buClr>
              <a:buNone/>
              <a:defRPr lang="en-US" sz="1200" dirty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10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источн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3550749"/>
            <a:ext cx="9906000" cy="3307251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21" y="2"/>
            <a:ext cx="6831780" cy="2450353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1963247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/>
                <a:cs typeface="Calibri"/>
              </a:defRPr>
            </a:lvl1pPr>
            <a:lvl2pPr marL="486918" indent="-285750">
              <a:buClr>
                <a:schemeClr val="bg2"/>
              </a:buClr>
              <a:buFont typeface="Wingdings" charset="2"/>
              <a:buChar char="§"/>
              <a:defRPr lang="en-US" sz="1400" dirty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62019" y="3575407"/>
            <a:ext cx="9149217" cy="2995944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Clr>
                <a:srgbClr val="FFFEF7"/>
              </a:buClr>
              <a:buNone/>
              <a:defRPr lang="en-US" sz="1600" dirty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01168" indent="0">
              <a:buClr>
                <a:srgbClr val="FFFEF7"/>
              </a:buClr>
              <a:buNone/>
              <a:defRPr lang="en-US" sz="1400" dirty="0">
                <a:solidFill>
                  <a:schemeClr val="bg1"/>
                </a:solidFill>
                <a:latin typeface="Calibri"/>
                <a:cs typeface="Calibri"/>
              </a:defRPr>
            </a:lvl2pPr>
            <a:lvl3pPr marL="384049" indent="0">
              <a:buClr>
                <a:srgbClr val="FFFEF7"/>
              </a:buClr>
              <a:buNone/>
              <a:defRPr lang="en-US" sz="1200" dirty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77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оч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9186581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 b="18518"/>
          <a:stretch/>
        </p:blipFill>
        <p:spPr>
          <a:xfrm>
            <a:off x="1284875" y="2"/>
            <a:ext cx="8621126" cy="1359647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0256" y="131988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5089036" y="19754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8998" b="18267"/>
          <a:stretch/>
        </p:blipFill>
        <p:spPr>
          <a:xfrm>
            <a:off x="2091765" y="1"/>
            <a:ext cx="7814235" cy="1449294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3292" y="1287131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6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  <p:sp>
        <p:nvSpPr>
          <p:cNvPr id="3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5088593" y="1286114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4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5087319" y="1594560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акты-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33" y="0"/>
            <a:ext cx="6960767" cy="1628588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4" y="1700621"/>
            <a:ext cx="556004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6420983" y="1700621"/>
            <a:ext cx="3140531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3"/>
            </p:custDataLst>
          </p:nvPr>
        </p:nvSpPr>
        <p:spPr bwMode="auto">
          <a:xfrm>
            <a:off x="6004943" y="1839341"/>
            <a:ext cx="542542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67037" y="1306761"/>
            <a:ext cx="5600916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20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Факты 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418235" y="1287068"/>
            <a:ext cx="3142716" cy="303885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20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17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2" y="1909440"/>
            <a:ext cx="5594801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418976" y="1903640"/>
            <a:ext cx="3123276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20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туация-Решение-Результа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5" y="1690269"/>
            <a:ext cx="29717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3505200" y="1690269"/>
            <a:ext cx="299917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6705601" y="1690269"/>
            <a:ext cx="285591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6504373" y="1832455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4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3364535" y="1861566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74909" y="134561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Ситуация</a:t>
            </a:r>
            <a:endParaRPr lang="en-US" dirty="0"/>
          </a:p>
        </p:txBody>
      </p:sp>
      <p:sp>
        <p:nvSpPr>
          <p:cNvPr id="37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497116" y="134832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Решение</a:t>
            </a:r>
            <a:endParaRPr lang="en-US" dirty="0"/>
          </a:p>
        </p:txBody>
      </p:sp>
      <p:sp>
        <p:nvSpPr>
          <p:cNvPr id="38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696587" y="134620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4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828840"/>
            <a:ext cx="2951185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6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3533462" y="1823040"/>
            <a:ext cx="2928712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7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6704072" y="1828560"/>
            <a:ext cx="2894153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45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ь-Задачи-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6" name="Straight Connector 11"/>
          <p:cNvCxnSpPr/>
          <p:nvPr userDrawn="1">
            <p:custDataLst>
              <p:tags r:id="rId1"/>
            </p:custDataLst>
          </p:nvPr>
        </p:nvCxnSpPr>
        <p:spPr bwMode="auto">
          <a:xfrm flipV="1">
            <a:off x="374933" y="1676678"/>
            <a:ext cx="2236462" cy="1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2943023" y="1676677"/>
            <a:ext cx="223646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5511114" y="1676677"/>
            <a:ext cx="40503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2667008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5223869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8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72756" y="132014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Цель</a:t>
            </a:r>
            <a:endParaRPr lang="en-US" dirty="0"/>
          </a:p>
        </p:txBody>
      </p:sp>
      <p:sp>
        <p:nvSpPr>
          <p:cNvPr id="30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2934806" y="1322854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Задачи</a:t>
            </a:r>
            <a:endParaRPr lang="en-US" dirty="0"/>
          </a:p>
        </p:txBody>
      </p:sp>
      <p:sp>
        <p:nvSpPr>
          <p:cNvPr id="31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5496855" y="1325564"/>
            <a:ext cx="4058175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828840"/>
            <a:ext cx="2234126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6" hasCustomPrompt="1"/>
          </p:nvPr>
        </p:nvSpPr>
        <p:spPr>
          <a:xfrm>
            <a:off x="2937352" y="1823040"/>
            <a:ext cx="2237570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7" hasCustomPrompt="1"/>
          </p:nvPr>
        </p:nvSpPr>
        <p:spPr>
          <a:xfrm>
            <a:off x="5494574" y="1828560"/>
            <a:ext cx="4103651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3484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BC072-5869-4272-BF95-E6FFC952A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132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AADF9-7C81-497B-A65D-08CCA4E25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2893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687BF-8503-463E-AD24-DF6C02F81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35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E3280-973B-4649-865B-001DAEEA6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767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оч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9186581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t="14074" b="18518"/>
          <a:stretch/>
        </p:blipFill>
        <p:spPr>
          <a:xfrm>
            <a:off x="1284875" y="2"/>
            <a:ext cx="8621126" cy="1359647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0256" y="131988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006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51889-E437-4B08-8434-8E8FC2ADF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1630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A0E1D-4D5A-4B8A-8951-BB4334BD47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7017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6344E-6E44-400B-80CE-BCF6F8C03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5591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8A062-0C17-4F35-B22F-7A95265D3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DE910-927F-4E84-9169-3B13046B8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416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9E3F7-624D-43AF-8DC9-ACF0E2DA7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0028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1FD51-7E10-46A9-9E14-AB86BFC8D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1661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F5D64-9106-4A82-BD0E-34DA8F3AA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7811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7515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0" y="3938589"/>
            <a:ext cx="437515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5550" y="3938589"/>
            <a:ext cx="437515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E2A01-3C14-47F2-B1E6-5C0635D97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829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5089036" y="19754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/>
          <a:srcRect l="8245" t="8998" b="18267"/>
          <a:stretch/>
        </p:blipFill>
        <p:spPr>
          <a:xfrm>
            <a:off x="2091765" y="1"/>
            <a:ext cx="7814235" cy="1449294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3292" y="1287131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6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  <p:sp>
        <p:nvSpPr>
          <p:cNvPr id="3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5088593" y="1286114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4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5087319" y="1594560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045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акты-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45233" y="0"/>
            <a:ext cx="6960767" cy="1628588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4" y="1700621"/>
            <a:ext cx="556004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6420983" y="1700621"/>
            <a:ext cx="3140531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3"/>
            </p:custDataLst>
          </p:nvPr>
        </p:nvSpPr>
        <p:spPr bwMode="auto">
          <a:xfrm>
            <a:off x="6004943" y="1839341"/>
            <a:ext cx="542542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67037" y="1306761"/>
            <a:ext cx="5600916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20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Факты 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418235" y="1287068"/>
            <a:ext cx="3142716" cy="303885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20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17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2" y="1909440"/>
            <a:ext cx="5594801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418976" y="1903640"/>
            <a:ext cx="3123276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26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туация-Решение-Результа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5" y="1690269"/>
            <a:ext cx="29717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3505200" y="1690269"/>
            <a:ext cx="299917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6705601" y="1690269"/>
            <a:ext cx="285591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6504373" y="1832455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4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3364535" y="1861566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74909" y="134561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Ситуация</a:t>
            </a:r>
            <a:endParaRPr lang="en-US" dirty="0"/>
          </a:p>
        </p:txBody>
      </p:sp>
      <p:sp>
        <p:nvSpPr>
          <p:cNvPr id="37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497116" y="134832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Решение</a:t>
            </a:r>
            <a:endParaRPr lang="en-US" dirty="0"/>
          </a:p>
        </p:txBody>
      </p:sp>
      <p:sp>
        <p:nvSpPr>
          <p:cNvPr id="38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696587" y="134620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4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828840"/>
            <a:ext cx="2951185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6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3533462" y="1823040"/>
            <a:ext cx="2928712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7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6704072" y="1828560"/>
            <a:ext cx="2894153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394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окумен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/>
          <a:srcRect l="18210" t="7792"/>
          <a:stretch>
            <a:fillRect/>
          </a:stretch>
        </p:blipFill>
        <p:spPr>
          <a:xfrm>
            <a:off x="0" y="0"/>
            <a:ext cx="9906000" cy="4376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/>
          <a:srcRect l="8656" r="2219"/>
          <a:stretch>
            <a:fillRect/>
          </a:stretch>
        </p:blipFill>
        <p:spPr>
          <a:xfrm rot="10800000">
            <a:off x="0" y="2886174"/>
            <a:ext cx="9906000" cy="3722516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1672908" y="3305114"/>
            <a:ext cx="8799515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Документ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 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 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Подготовлен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 </a:t>
            </a:r>
          </a:p>
        </p:txBody>
      </p:sp>
      <p:sp>
        <p:nvSpPr>
          <p:cNvPr id="10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1672910" y="3576556"/>
            <a:ext cx="7833891" cy="2084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[Версия: номер версии от дата версии]</a:t>
            </a:r>
          </a:p>
        </p:txBody>
      </p:sp>
      <p:sp>
        <p:nvSpPr>
          <p:cNvPr id="11" name="Text Placeholder 33"/>
          <p:cNvSpPr>
            <a:spLocks noGrp="1"/>
          </p:cNvSpPr>
          <p:nvPr>
            <p:ph type="body" sz="quarter" idx="19" hasCustomPrompt="1"/>
          </p:nvPr>
        </p:nvSpPr>
        <p:spPr>
          <a:xfrm>
            <a:off x="1672910" y="4118079"/>
            <a:ext cx="7833891" cy="209395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[Автор(ы)]</a:t>
            </a:r>
          </a:p>
          <a:p>
            <a:pPr lvl="0"/>
            <a:endParaRPr lang="ru-RU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20" hasCustomPrompt="1"/>
          </p:nvPr>
        </p:nvSpPr>
        <p:spPr>
          <a:xfrm>
            <a:off x="1672910" y="4378165"/>
            <a:ext cx="7846221" cy="19589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[Структурное подразделение]</a:t>
            </a:r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672910" y="4638249"/>
            <a:ext cx="7858552" cy="2070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[Телефон]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1672910" y="4898336"/>
            <a:ext cx="7870882" cy="218194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[Email]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1000" b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2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52284" y="2678065"/>
            <a:ext cx="7854518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 Документе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ь-Задачи-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6" name="Straight Connector 11"/>
          <p:cNvCxnSpPr/>
          <p:nvPr userDrawn="1">
            <p:custDataLst>
              <p:tags r:id="rId1"/>
            </p:custDataLst>
          </p:nvPr>
        </p:nvCxnSpPr>
        <p:spPr bwMode="auto">
          <a:xfrm flipV="1">
            <a:off x="374933" y="1676678"/>
            <a:ext cx="2236462" cy="1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2943023" y="1676677"/>
            <a:ext cx="223646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5511114" y="1676677"/>
            <a:ext cx="40503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2667008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5223869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8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72756" y="132014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Цель</a:t>
            </a:r>
            <a:endParaRPr lang="en-US" dirty="0"/>
          </a:p>
        </p:txBody>
      </p:sp>
      <p:sp>
        <p:nvSpPr>
          <p:cNvPr id="30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2934806" y="1322854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Задачи</a:t>
            </a:r>
            <a:endParaRPr lang="en-US" dirty="0"/>
          </a:p>
        </p:txBody>
      </p:sp>
      <p:sp>
        <p:nvSpPr>
          <p:cNvPr id="31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5496855" y="1325564"/>
            <a:ext cx="4058175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828840"/>
            <a:ext cx="2234126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6" hasCustomPrompt="1"/>
          </p:nvPr>
        </p:nvSpPr>
        <p:spPr>
          <a:xfrm>
            <a:off x="2937352" y="1823040"/>
            <a:ext cx="2237570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7" hasCustomPrompt="1"/>
          </p:nvPr>
        </p:nvSpPr>
        <p:spPr>
          <a:xfrm>
            <a:off x="5494574" y="1828560"/>
            <a:ext cx="4103651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90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6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7971"/>
          <a:stretch/>
        </p:blipFill>
        <p:spPr>
          <a:xfrm>
            <a:off x="3829776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/>
              <a:pPr>
                <a:defRPr/>
              </a:pPr>
              <a:t>‹#›</a:t>
            </a:fld>
            <a:endParaRPr lang="en-US" sz="8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1" y="6599451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6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300" dirty="0">
                <a:latin typeface="Calibri"/>
                <a:cs typeface="Calibri"/>
              </a:defRPr>
            </a:lvl1pPr>
            <a:lvl2pPr marL="395621" indent="-232172">
              <a:buClr>
                <a:schemeClr val="bg2"/>
              </a:buClr>
              <a:buFont typeface="Wingdings" charset="2"/>
              <a:buChar char="§"/>
              <a:defRPr lang="en-US" sz="1138" dirty="0">
                <a:latin typeface="Calibri"/>
                <a:cs typeface="Calibri"/>
              </a:defRPr>
            </a:lvl2pPr>
            <a:lvl3pPr marL="460630" indent="-148590">
              <a:buClr>
                <a:schemeClr val="bg2"/>
              </a:buClr>
              <a:buFont typeface="Arial"/>
              <a:buChar char="•"/>
              <a:defRPr lang="en-US" sz="975" dirty="0">
                <a:latin typeface="Calibri"/>
                <a:cs typeface="Calibri"/>
              </a:defRPr>
            </a:lvl3pPr>
            <a:lvl4pPr>
              <a:defRPr lang="ru-RU" sz="13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066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41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51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077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607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305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5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08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4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33" y="2"/>
            <a:ext cx="9906000" cy="38823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1460036" y="1252800"/>
            <a:ext cx="6380509" cy="5227200"/>
          </a:xfrm>
          <a:prstGeom prst="rect">
            <a:avLst/>
          </a:prstGeom>
          <a:noFill/>
          <a:ln w="19050" algn="ctr">
            <a:noFill/>
            <a:miter lim="800000"/>
          </a:ln>
          <a:effectLst/>
        </p:spPr>
        <p:txBody>
          <a:bodyPr vert="horz" wrap="square" lIns="91440" tIns="45720" rIns="45720" bIns="45720" numCol="1" anchor="ctr" anchorCtr="0" compatLnSpc="1"/>
          <a:lstStyle>
            <a:lvl1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b="1" dirty="0" smtClean="0">
                <a:solidFill>
                  <a:schemeClr val="bg2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384175" indent="-18288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lang="en-US" sz="18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2pPr>
            <a:lvl3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</a:lstStyle>
          <a:p>
            <a:pPr>
              <a:spcBef>
                <a:spcPts val="1200"/>
              </a:spcBef>
            </a:pPr>
            <a:r>
              <a:rPr lang="ru-RU" dirty="0"/>
              <a:t>Заголовок Секции №1</a:t>
            </a:r>
            <a:endParaRPr lang="en-US" dirty="0"/>
          </a:p>
          <a:p>
            <a:pPr lvl="1"/>
            <a:r>
              <a:rPr lang="ru-RU" dirty="0"/>
              <a:t>Подзаголовок Секции №1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ru-RU" dirty="0"/>
              <a:t>Заголовок Секции №2</a:t>
            </a:r>
            <a:endParaRPr lang="en-US" dirty="0"/>
          </a:p>
          <a:p>
            <a:pPr lvl="1"/>
            <a:r>
              <a:rPr lang="ru-RU" dirty="0"/>
              <a:t>Подзаголовок Секции №2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1000" b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ОГЛАВЛЕНИЕ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19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59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549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360" y="6400181"/>
            <a:ext cx="1634136" cy="30885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4933" y="545149"/>
            <a:ext cx="9167318" cy="584913"/>
          </a:xfrm>
          <a:prstGeom prst="rect">
            <a:avLst/>
          </a:prstGeom>
        </p:spPr>
        <p:txBody>
          <a:bodyPr lIns="0"/>
          <a:lstStyle>
            <a:lvl1pPr>
              <a:defRPr sz="184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0496" y="6251214"/>
            <a:ext cx="751756" cy="60678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923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44083">
              <a:defRPr/>
            </a:pPr>
            <a:fld id="{6113E31D-E2AB-40D1-8B51-AFA5AFEF393A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 defTabSz="844083"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74934" y="6416107"/>
            <a:ext cx="998991" cy="22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pic>
        <p:nvPicPr>
          <p:cNvPr id="8" name="Рисунок 7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33" y="6226014"/>
            <a:ext cx="9531067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360" y="6400181"/>
            <a:ext cx="1634136" cy="30885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74933" y="545149"/>
            <a:ext cx="9167318" cy="584913"/>
          </a:xfrm>
          <a:prstGeom prst="rect">
            <a:avLst/>
          </a:prstGeom>
        </p:spPr>
        <p:txBody>
          <a:bodyPr lIns="0"/>
          <a:lstStyle>
            <a:lvl1pPr>
              <a:defRPr sz="184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90496" y="6251214"/>
            <a:ext cx="751756" cy="60678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923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44083">
              <a:defRPr/>
            </a:pPr>
            <a:fld id="{6113E31D-E2AB-40D1-8B51-AFA5AFEF393A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 defTabSz="844083">
                <a:defRPr/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74934" y="6416107"/>
            <a:ext cx="998991" cy="22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pic>
        <p:nvPicPr>
          <p:cNvPr id="8" name="Рисунок 7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33" y="6226014"/>
            <a:ext cx="9531067" cy="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34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8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5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71"/>
          <a:stretch/>
        </p:blipFill>
        <p:spPr>
          <a:xfrm>
            <a:off x="3829777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7" y="404935"/>
            <a:ext cx="542531" cy="376766"/>
          </a:xfrm>
          <a:prstGeom prst="rect">
            <a:avLst/>
          </a:prstGeom>
        </p:spPr>
        <p:txBody>
          <a:bodyPr lIns="351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750" smtClean="0"/>
              <a:pPr>
                <a:defRPr/>
              </a:pPr>
              <a:t>‹#›</a:t>
            </a:fld>
            <a:endParaRPr lang="en-US" sz="7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2" y="6599453"/>
            <a:ext cx="918841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7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200" dirty="0">
                <a:latin typeface="Calibri"/>
                <a:cs typeface="Calibri"/>
              </a:defRPr>
            </a:lvl1pPr>
            <a:lvl2pPr marL="365198" indent="-214318">
              <a:buClr>
                <a:schemeClr val="bg2"/>
              </a:buClr>
              <a:buFont typeface="Wingdings" charset="2"/>
              <a:buChar char="§"/>
              <a:defRPr lang="en-US" sz="1050" dirty="0">
                <a:latin typeface="Calibri"/>
                <a:cs typeface="Calibri"/>
              </a:defRPr>
            </a:lvl2pPr>
            <a:lvl3pPr marL="425208" indent="-137163">
              <a:buClr>
                <a:schemeClr val="bg2"/>
              </a:buClr>
              <a:buFont typeface="Arial"/>
              <a:buChar char="•"/>
              <a:defRPr lang="en-US" sz="900" dirty="0">
                <a:latin typeface="Calibri"/>
                <a:cs typeface="Calibri"/>
              </a:defRPr>
            </a:lvl3pPr>
            <a:lvl4pPr>
              <a:defRPr lang="ru-RU" sz="12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2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0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63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60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74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4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7971"/>
          <a:stretch>
            <a:fillRect/>
          </a:stretch>
        </p:blipFill>
        <p:spPr>
          <a:xfrm>
            <a:off x="3829775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/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 panose="020F0502020204030204"/>
                <a:cs typeface="Calibri" panose="020F0502020204030204"/>
              </a:defRPr>
            </a:lvl1pPr>
            <a:lvl2pPr marL="487045" indent="-28575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>
                <a:latin typeface="Calibri" panose="020F0502020204030204"/>
                <a:cs typeface="Calibri" panose="020F0502020204030204"/>
              </a:defRPr>
            </a:lvl2pPr>
            <a:lvl3pPr marL="567055" indent="-182880">
              <a:buClr>
                <a:schemeClr val="bg2"/>
              </a:buClr>
              <a:buFont typeface="Arial" panose="020B0604020202020204"/>
              <a:buChar char="•"/>
              <a:defRPr lang="en-US" sz="1200" dirty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5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5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3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41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85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82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50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40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21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4431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137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32038" y="1507235"/>
            <a:ext cx="3856990" cy="400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17252" y="1680971"/>
            <a:ext cx="3937634" cy="4329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23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источн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3550749"/>
            <a:ext cx="9906000" cy="3307251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21" y="2"/>
            <a:ext cx="6831780" cy="2450353"/>
          </a:xfrm>
          <a:prstGeom prst="rect">
            <a:avLst/>
          </a:prstGeom>
        </p:spPr>
      </p:pic>
      <p:sp>
        <p:nvSpPr>
          <p:cNvPr id="13" name="Slide Number Placeholder 5"/>
          <p:cNvSpPr txBox="1"/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1963247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 panose="020F0502020204030204"/>
                <a:cs typeface="Calibri" panose="020F0502020204030204"/>
              </a:defRPr>
            </a:lvl1pPr>
            <a:lvl2pPr marL="487045" indent="-28575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62019" y="3575407"/>
            <a:ext cx="9149217" cy="2995944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Clr>
                <a:srgbClr val="FFFEF7"/>
              </a:buClr>
              <a:buNone/>
              <a:defRPr lang="en-US" sz="1600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1pPr>
            <a:lvl2pPr marL="201295" indent="0">
              <a:buClr>
                <a:srgbClr val="FFFEF7"/>
              </a:buClr>
              <a:buNone/>
              <a:defRPr lang="en-US" sz="1400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2pPr>
            <a:lvl3pPr marL="384175" indent="0">
              <a:buClr>
                <a:srgbClr val="FFFEF7"/>
              </a:buClr>
              <a:buNone/>
              <a:defRPr lang="en-US" sz="1200" dirty="0">
                <a:solidFill>
                  <a:schemeClr val="bg1"/>
                </a:solidFill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Текст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888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176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7971"/>
          <a:stretch/>
        </p:blipFill>
        <p:spPr>
          <a:xfrm>
            <a:off x="3829775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/>
                <a:cs typeface="Calibri"/>
              </a:defRPr>
            </a:lvl1pPr>
            <a:lvl2pPr marL="486918" indent="-285750">
              <a:buClr>
                <a:schemeClr val="bg2"/>
              </a:buClr>
              <a:buFont typeface="Wingdings" charset="2"/>
              <a:buChar char="§"/>
              <a:defRPr lang="en-US" sz="1400" dirty="0">
                <a:latin typeface="Calibri"/>
                <a:cs typeface="Calibri"/>
              </a:defRPr>
            </a:lvl2pPr>
            <a:lvl3pPr marL="566929" indent="-182880">
              <a:buClr>
                <a:schemeClr val="bg2"/>
              </a:buClr>
              <a:buFont typeface="Arial"/>
              <a:buChar char="•"/>
              <a:defRPr lang="en-US" sz="1200" dirty="0"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55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6" y="0"/>
            <a:ext cx="990469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00" y="3550354"/>
            <a:ext cx="3393128" cy="69081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56479" y="1962606"/>
            <a:ext cx="5654458" cy="1398629"/>
          </a:xfrm>
          <a:prstGeom prst="rect">
            <a:avLst/>
          </a:prstGeom>
        </p:spPr>
        <p:txBody>
          <a:bodyPr anchor="ctr"/>
          <a:lstStyle>
            <a:lvl1pPr algn="l">
              <a:defRPr sz="3300" b="1" i="0" cap="all" baseline="0">
                <a:latin typeface="Calibri"/>
                <a:cs typeface="Calibri"/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(макс. размер 33 пт.)</a:t>
            </a:r>
            <a:br>
              <a:rPr lang="ru-RU" dirty="0"/>
            </a:br>
            <a:r>
              <a:rPr lang="ru-RU" dirty="0"/>
              <a:t>не более трех строк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6959" y="6600142"/>
            <a:ext cx="23173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457211">
              <a:defRPr sz="900">
                <a:solidFill>
                  <a:prstClr val="white">
                    <a:lumMod val="75000"/>
                  </a:prstClr>
                </a:solidFill>
                <a:latin typeface="Ekibastuz Rg" panose="02000503000000020004" pitchFamily="50" charset="0"/>
              </a:defRPr>
            </a:lvl1pPr>
          </a:lstStyle>
          <a:p>
            <a:pPr lvl="0" algn="l"/>
            <a:r>
              <a:rPr lang="ru-RU" sz="700">
                <a:solidFill>
                  <a:schemeClr val="bg1"/>
                </a:solidFill>
                <a:latin typeface="Calibri"/>
                <a:cs typeface="Calibri"/>
              </a:rPr>
              <a:t>© 201</a:t>
            </a:r>
            <a:r>
              <a:rPr lang="ru-RU" sz="700" dirty="0">
                <a:solidFill>
                  <a:schemeClr val="bg1"/>
                </a:solidFill>
                <a:latin typeface="Calibri"/>
                <a:cs typeface="Calibri"/>
              </a:rPr>
              <a:t>8</a:t>
            </a:r>
            <a:r>
              <a:rPr lang="ru-RU" sz="70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ru-RU" sz="700" dirty="0">
                <a:solidFill>
                  <a:schemeClr val="bg1"/>
                </a:solidFill>
                <a:latin typeface="Calibri"/>
                <a:cs typeface="Calibri"/>
              </a:rPr>
              <a:t>Росгеология. Все права защищены.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8005" y="872566"/>
            <a:ext cx="6430266" cy="7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451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окумен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10" t="7792"/>
          <a:stretch/>
        </p:blipFill>
        <p:spPr>
          <a:xfrm>
            <a:off x="0" y="0"/>
            <a:ext cx="9906000" cy="4376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56" r="2219"/>
          <a:stretch/>
        </p:blipFill>
        <p:spPr>
          <a:xfrm rot="10800000">
            <a:off x="0" y="2886174"/>
            <a:ext cx="9906000" cy="3722516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1672908" y="3305114"/>
            <a:ext cx="8799515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Документ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 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Подготовлен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/>
              </a:rPr>
              <a:t> </a:t>
            </a:r>
          </a:p>
        </p:txBody>
      </p:sp>
      <p:sp>
        <p:nvSpPr>
          <p:cNvPr id="10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1672910" y="3576556"/>
            <a:ext cx="7833891" cy="2084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[Версия: номер версии от дата версии]</a:t>
            </a:r>
          </a:p>
        </p:txBody>
      </p:sp>
      <p:sp>
        <p:nvSpPr>
          <p:cNvPr id="11" name="Text Placeholder 33"/>
          <p:cNvSpPr>
            <a:spLocks noGrp="1"/>
          </p:cNvSpPr>
          <p:nvPr>
            <p:ph type="body" sz="quarter" idx="19" hasCustomPrompt="1"/>
          </p:nvPr>
        </p:nvSpPr>
        <p:spPr>
          <a:xfrm>
            <a:off x="1672910" y="4118079"/>
            <a:ext cx="7833891" cy="209395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[Автор(ы)]</a:t>
            </a:r>
          </a:p>
          <a:p>
            <a:pPr lvl="0"/>
            <a:endParaRPr lang="ru-RU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20" hasCustomPrompt="1"/>
          </p:nvPr>
        </p:nvSpPr>
        <p:spPr>
          <a:xfrm>
            <a:off x="1672910" y="4378165"/>
            <a:ext cx="7846221" cy="19589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[Структурное подразделение]</a:t>
            </a:r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1672910" y="4638249"/>
            <a:ext cx="7858552" cy="207043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[Телефон]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1672910" y="4898336"/>
            <a:ext cx="7870882" cy="218194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20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2pPr>
            <a:lvl3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3pPr>
            <a:lvl4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4pPr>
            <a:lvl5pPr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[Email]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100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2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52284" y="2678065"/>
            <a:ext cx="7854518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 Документе</a:t>
            </a:r>
          </a:p>
        </p:txBody>
      </p:sp>
    </p:spTree>
    <p:extLst>
      <p:ext uri="{BB962C8B-B14F-4D97-AF65-F5344CB8AC3E}">
        <p14:creationId xmlns:p14="http://schemas.microsoft.com/office/powerpoint/2010/main" val="10142606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580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33" y="2"/>
            <a:ext cx="9906000" cy="38823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1460036" y="1252800"/>
            <a:ext cx="6380509" cy="522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b="1" dirty="0" smtClean="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384048" indent="-182880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lang="en-US" sz="18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defRPr kumimoji="1" lang="en-US" sz="18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</a:lstStyle>
          <a:p>
            <a:pPr>
              <a:spcBef>
                <a:spcPts val="1200"/>
              </a:spcBef>
            </a:pPr>
            <a:r>
              <a:rPr lang="ru-RU" dirty="0"/>
              <a:t>Заголовок Секции №1</a:t>
            </a:r>
            <a:endParaRPr lang="en-US" dirty="0"/>
          </a:p>
          <a:p>
            <a:pPr lvl="1"/>
            <a:r>
              <a:rPr lang="ru-RU" dirty="0"/>
              <a:t>Подзаголовок Секции №1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ru-RU" dirty="0"/>
              <a:t>Заголовок Секции №2</a:t>
            </a:r>
            <a:endParaRPr lang="en-US" dirty="0"/>
          </a:p>
          <a:p>
            <a:pPr lvl="1"/>
            <a:r>
              <a:rPr lang="ru-RU" dirty="0"/>
              <a:t>Подзаголовок Секции №2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100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711967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71"/>
          <a:stretch/>
        </p:blipFill>
        <p:spPr>
          <a:xfrm>
            <a:off x="3829775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/>
                <a:cs typeface="Calibri"/>
              </a:defRPr>
            </a:lvl1pPr>
            <a:lvl2pPr marL="486918" indent="-285750">
              <a:buClr>
                <a:schemeClr val="bg2"/>
              </a:buClr>
              <a:buFont typeface="Wingdings" charset="2"/>
              <a:buChar char="§"/>
              <a:defRPr lang="en-US" sz="1400" dirty="0">
                <a:latin typeface="Calibri"/>
                <a:cs typeface="Calibri"/>
              </a:defRPr>
            </a:lvl2pPr>
            <a:lvl3pPr marL="566929" indent="-182880">
              <a:buClr>
                <a:schemeClr val="bg2"/>
              </a:buClr>
              <a:buFont typeface="Arial"/>
              <a:buChar char="•"/>
              <a:defRPr lang="en-US" sz="1200" dirty="0"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04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источн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3550749"/>
            <a:ext cx="9906000" cy="3307251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221" y="2"/>
            <a:ext cx="6831780" cy="2450353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5" y="1390238"/>
            <a:ext cx="9149217" cy="1963247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600" dirty="0">
                <a:latin typeface="Calibri"/>
                <a:cs typeface="Calibri"/>
              </a:defRPr>
            </a:lvl1pPr>
            <a:lvl2pPr marL="486918" indent="-285750">
              <a:buClr>
                <a:schemeClr val="bg2"/>
              </a:buClr>
              <a:buFont typeface="Wingdings" charset="2"/>
              <a:buChar char="§"/>
              <a:defRPr lang="en-US" sz="1400" dirty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62019" y="3575407"/>
            <a:ext cx="9149217" cy="2995944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Clr>
                <a:srgbClr val="FFFEF7"/>
              </a:buClr>
              <a:buNone/>
              <a:defRPr lang="en-US" sz="1600" dirty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01168" indent="0">
              <a:buClr>
                <a:srgbClr val="FFFEF7"/>
              </a:buClr>
              <a:buNone/>
              <a:defRPr lang="en-US" sz="1400" dirty="0">
                <a:solidFill>
                  <a:schemeClr val="bg1"/>
                </a:solidFill>
                <a:latin typeface="Calibri"/>
                <a:cs typeface="Calibri"/>
              </a:defRPr>
            </a:lvl2pPr>
            <a:lvl3pPr marL="384049" indent="0">
              <a:buClr>
                <a:srgbClr val="FFFEF7"/>
              </a:buClr>
              <a:buNone/>
              <a:defRPr lang="en-US" sz="1200" dirty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lang="ru-RU" sz="16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оч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9186581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/>
              <a:buChar char="•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74" b="18518"/>
          <a:stretch/>
        </p:blipFill>
        <p:spPr>
          <a:xfrm>
            <a:off x="1284875" y="2"/>
            <a:ext cx="8621126" cy="1359647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0256" y="131988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16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5089036" y="19754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45" t="8998" b="18267"/>
          <a:stretch/>
        </p:blipFill>
        <p:spPr>
          <a:xfrm>
            <a:off x="2091765" y="1"/>
            <a:ext cx="7814235" cy="1449294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3292" y="1287131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6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  <p:sp>
        <p:nvSpPr>
          <p:cNvPr id="3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5088593" y="1286114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4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5087319" y="1594560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84048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/>
                <a:cs typeface="Calibri"/>
              </a:defRPr>
            </a:lvl2pPr>
            <a:lvl3pPr marL="566929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067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оч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9186581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84175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67055" indent="-182880">
              <a:spcBef>
                <a:spcPts val="300"/>
              </a:spcBef>
              <a:buClr>
                <a:schemeClr val="bg2"/>
              </a:buClr>
              <a:buFont typeface="Arial" panose="020B0604020202020204"/>
              <a:buChar char="•"/>
              <a:defRPr sz="12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t="14074" b="18518"/>
          <a:stretch>
            <a:fillRect/>
          </a:stretch>
        </p:blipFill>
        <p:spPr>
          <a:xfrm>
            <a:off x="1284875" y="2"/>
            <a:ext cx="8621126" cy="1359647"/>
          </a:xfrm>
          <a:prstGeom prst="rect">
            <a:avLst/>
          </a:prstGeom>
        </p:spPr>
      </p:pic>
      <p:sp>
        <p:nvSpPr>
          <p:cNvPr id="15" name="Slide Number Placeholder 5"/>
          <p:cNvSpPr txBox="1"/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275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6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0256" y="131988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84175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67055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84175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67055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акты-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233" y="0"/>
            <a:ext cx="6960767" cy="1628588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4" y="1700621"/>
            <a:ext cx="556004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6420983" y="1700621"/>
            <a:ext cx="3140531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3"/>
            </p:custDataLst>
          </p:nvPr>
        </p:nvSpPr>
        <p:spPr bwMode="auto">
          <a:xfrm>
            <a:off x="6004943" y="1839341"/>
            <a:ext cx="542542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67037" y="1306761"/>
            <a:ext cx="5600916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20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Факты 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418235" y="1287068"/>
            <a:ext cx="3142716" cy="303885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20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17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2" y="1909440"/>
            <a:ext cx="5594801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418976" y="1903640"/>
            <a:ext cx="3123276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804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туация-Решение-Результа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5" y="1690269"/>
            <a:ext cx="29717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3505200" y="1690269"/>
            <a:ext cx="299917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6705601" y="1690269"/>
            <a:ext cx="285591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6504373" y="1832455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4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3364535" y="1861566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74909" y="134561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Ситуация</a:t>
            </a:r>
            <a:endParaRPr lang="en-US" dirty="0"/>
          </a:p>
        </p:txBody>
      </p:sp>
      <p:sp>
        <p:nvSpPr>
          <p:cNvPr id="37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497116" y="134832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Решение</a:t>
            </a:r>
            <a:endParaRPr lang="en-US" dirty="0"/>
          </a:p>
        </p:txBody>
      </p:sp>
      <p:sp>
        <p:nvSpPr>
          <p:cNvPr id="38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696587" y="134620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4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828840"/>
            <a:ext cx="2951185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6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3533462" y="1823040"/>
            <a:ext cx="2928712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7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6704072" y="1828560"/>
            <a:ext cx="2894153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72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ь-Задачи-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6" name="Straight Connector 11"/>
          <p:cNvCxnSpPr/>
          <p:nvPr userDrawn="1">
            <p:custDataLst>
              <p:tags r:id="rId1"/>
            </p:custDataLst>
          </p:nvPr>
        </p:nvCxnSpPr>
        <p:spPr bwMode="auto">
          <a:xfrm flipV="1">
            <a:off x="374933" y="1676678"/>
            <a:ext cx="2236462" cy="1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2943023" y="1676677"/>
            <a:ext cx="223646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5511114" y="1676677"/>
            <a:ext cx="40503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2667008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5223869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00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28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72756" y="132014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Цель</a:t>
            </a:r>
            <a:endParaRPr lang="en-US" dirty="0"/>
          </a:p>
        </p:txBody>
      </p:sp>
      <p:sp>
        <p:nvSpPr>
          <p:cNvPr id="30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2934806" y="1322854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Задачи</a:t>
            </a:r>
            <a:endParaRPr lang="en-US" dirty="0"/>
          </a:p>
        </p:txBody>
      </p:sp>
      <p:sp>
        <p:nvSpPr>
          <p:cNvPr id="31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5496855" y="1325564"/>
            <a:ext cx="4058175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/>
                <a:cs typeface="Calibri"/>
              </a:defRPr>
            </a:lvl1pPr>
            <a:lvl2pPr>
              <a:defRPr lang="en-US" sz="1400" dirty="0" smtClean="0">
                <a:latin typeface="Calibri"/>
                <a:cs typeface="Calibri"/>
              </a:defRPr>
            </a:lvl2pPr>
            <a:lvl3pP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828840"/>
            <a:ext cx="2234126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6" hasCustomPrompt="1"/>
          </p:nvPr>
        </p:nvSpPr>
        <p:spPr>
          <a:xfrm>
            <a:off x="2937352" y="1823040"/>
            <a:ext cx="2237570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7" hasCustomPrompt="1"/>
          </p:nvPr>
        </p:nvSpPr>
        <p:spPr>
          <a:xfrm>
            <a:off x="5494574" y="1828560"/>
            <a:ext cx="4103651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/>
                <a:cs typeface="Calibri"/>
              </a:defRPr>
            </a:lvl1pPr>
            <a:lvl2pPr marL="384048" indent="-182880">
              <a:buClr>
                <a:schemeClr val="bg2"/>
              </a:buClr>
              <a:buFont typeface="Wingdings" charset="2"/>
              <a:buChar char="§"/>
              <a:defRPr lang="en-US" sz="1400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/>
                <a:cs typeface="Calibri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320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6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71"/>
          <a:stretch/>
        </p:blipFill>
        <p:spPr>
          <a:xfrm>
            <a:off x="3829776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/>
              <a:pPr>
                <a:defRPr/>
              </a:pPr>
              <a:t>‹#›</a:t>
            </a:fld>
            <a:endParaRPr lang="en-US" sz="813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73" y="345567"/>
            <a:ext cx="1233561" cy="23160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>
              <a:solidFill>
                <a:srgbClr val="EABF55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1" y="6599451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6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300" dirty="0">
                <a:latin typeface="Calibri"/>
                <a:cs typeface="Calibri"/>
              </a:defRPr>
            </a:lvl1pPr>
            <a:lvl2pPr marL="395621" indent="-232172">
              <a:buClr>
                <a:schemeClr val="bg2"/>
              </a:buClr>
              <a:buFont typeface="Wingdings" charset="2"/>
              <a:buChar char="§"/>
              <a:defRPr lang="en-US" sz="1138" dirty="0">
                <a:latin typeface="Calibri"/>
                <a:cs typeface="Calibri"/>
              </a:defRPr>
            </a:lvl2pPr>
            <a:lvl3pPr marL="460630" indent="-148590">
              <a:buClr>
                <a:schemeClr val="bg2"/>
              </a:buClr>
              <a:buFont typeface="Arial"/>
              <a:buChar char="•"/>
              <a:defRPr lang="en-US" sz="975" dirty="0">
                <a:latin typeface="Calibri"/>
                <a:cs typeface="Calibri"/>
              </a:defRPr>
            </a:lvl3pPr>
            <a:lvl4pPr>
              <a:defRPr lang="ru-RU" sz="13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650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023">
          <p15:clr>
            <a:srgbClr val="FBAE40"/>
          </p15:clr>
        </p15:guide>
        <p15:guide id="2" pos="234">
          <p15:clr>
            <a:srgbClr val="FBAE40"/>
          </p15:clr>
        </p15:guide>
        <p15:guide id="3" pos="312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6" y="0"/>
            <a:ext cx="9904694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00" y="3550357"/>
            <a:ext cx="3393128" cy="69081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256480" y="1962610"/>
            <a:ext cx="5654458" cy="1398629"/>
          </a:xfrm>
          <a:prstGeom prst="rect">
            <a:avLst/>
          </a:prstGeom>
        </p:spPr>
        <p:txBody>
          <a:bodyPr anchor="ctr"/>
          <a:lstStyle>
            <a:lvl1pPr algn="l">
              <a:defRPr sz="2681" b="1" i="0" cap="all" baseline="0">
                <a:latin typeface="Calibri"/>
                <a:cs typeface="Calibri"/>
              </a:defRPr>
            </a:lvl1pPr>
          </a:lstStyle>
          <a:p>
            <a:r>
              <a:rPr lang="ru-RU" dirty="0"/>
              <a:t>Заголовок презентации</a:t>
            </a:r>
            <a:br>
              <a:rPr lang="ru-RU" dirty="0"/>
            </a:br>
            <a:r>
              <a:rPr lang="ru-RU" dirty="0"/>
              <a:t>(макс. размер 33 пт.)</a:t>
            </a:r>
            <a:br>
              <a:rPr lang="ru-RU" dirty="0"/>
            </a:br>
            <a:r>
              <a:rPr lang="ru-RU" dirty="0"/>
              <a:t>не более трех строк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36961" y="6600145"/>
            <a:ext cx="2317361" cy="179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 defTabSz="457211">
              <a:defRPr sz="900">
                <a:solidFill>
                  <a:prstClr val="white">
                    <a:lumMod val="75000"/>
                  </a:prstClr>
                </a:solidFill>
                <a:latin typeface="Ekibastuz Rg" panose="02000503000000020004" pitchFamily="50" charset="0"/>
              </a:defRPr>
            </a:lvl1pPr>
          </a:lstStyle>
          <a:p>
            <a:pPr lvl="0" algn="l"/>
            <a:r>
              <a:rPr lang="ru-RU" sz="569" dirty="0">
                <a:solidFill>
                  <a:schemeClr val="bg1"/>
                </a:solidFill>
                <a:latin typeface="Calibri"/>
                <a:cs typeface="Calibri"/>
              </a:rPr>
              <a:t>© 201</a:t>
            </a:r>
            <a:r>
              <a:rPr lang="en-US" sz="569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ru-RU" sz="569" dirty="0">
                <a:solidFill>
                  <a:schemeClr val="bg1"/>
                </a:solidFill>
                <a:latin typeface="Calibri"/>
                <a:cs typeface="Calibri"/>
              </a:rPr>
              <a:t>, Росгеология. Все права защищены.</a:t>
            </a:r>
          </a:p>
        </p:txBody>
      </p:sp>
      <p:pic>
        <p:nvPicPr>
          <p:cNvPr id="20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13783" y="872566"/>
            <a:ext cx="5671265" cy="7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82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окумент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/>
          <a:srcRect l="18210" t="7792"/>
          <a:stretch/>
        </p:blipFill>
        <p:spPr>
          <a:xfrm>
            <a:off x="0" y="0"/>
            <a:ext cx="9906000" cy="4376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/>
          <a:srcRect l="8656" r="2219"/>
          <a:stretch/>
        </p:blipFill>
        <p:spPr>
          <a:xfrm rot="10800000">
            <a:off x="0" y="2886174"/>
            <a:ext cx="9906000" cy="37225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813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>
              <a:solidFill>
                <a:srgbClr val="EABF55"/>
              </a:solidFill>
            </a:endParaRPr>
          </a:p>
        </p:txBody>
      </p:sp>
      <p:sp>
        <p:nvSpPr>
          <p:cNvPr id="22" name="Прямоугольник 7"/>
          <p:cNvSpPr/>
          <p:nvPr userDrawn="1"/>
        </p:nvSpPr>
        <p:spPr>
          <a:xfrm>
            <a:off x="209621" y="6599452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pic>
        <p:nvPicPr>
          <p:cNvPr id="16" name="Picture 23"/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273" y="345567"/>
            <a:ext cx="1053000" cy="2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13">
          <p15:clr>
            <a:srgbClr val="FBAE40"/>
          </p15:clr>
        </p15:guide>
        <p15:guide id="2" pos="714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33" y="2"/>
            <a:ext cx="9906000" cy="38823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1460036" y="1252800"/>
            <a:ext cx="6380509" cy="522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ts val="975"/>
              </a:spcBef>
              <a:spcAft>
                <a:spcPct val="0"/>
              </a:spcAft>
              <a:buClr>
                <a:schemeClr val="tx2"/>
              </a:buClr>
              <a:defRPr kumimoji="1" lang="en-US" sz="1463" b="1" dirty="0" smtClean="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312046" indent="-148594" algn="l" rtl="0" eaLnBrk="1" fontAlgn="base" hangingPunct="1">
              <a:spcBef>
                <a:spcPts val="244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lang="en-US" sz="1463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algn="l" rtl="0" eaLnBrk="1" fontAlgn="base" hangingPunct="1">
              <a:spcBef>
                <a:spcPts val="244"/>
              </a:spcBef>
              <a:spcAft>
                <a:spcPct val="0"/>
              </a:spcAft>
              <a:buClr>
                <a:schemeClr val="tx2"/>
              </a:buClr>
              <a:defRPr kumimoji="1" lang="en-US" sz="1463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algn="l" rtl="0" eaLnBrk="1" fontAlgn="base" hangingPunct="1">
              <a:spcBef>
                <a:spcPts val="244"/>
              </a:spcBef>
              <a:spcAft>
                <a:spcPct val="0"/>
              </a:spcAft>
              <a:buClr>
                <a:schemeClr val="tx2"/>
              </a:buClr>
              <a:defRPr kumimoji="1" lang="en-US" sz="1463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algn="l" rtl="0" eaLnBrk="1" fontAlgn="base" hangingPunct="1">
              <a:spcBef>
                <a:spcPts val="244"/>
              </a:spcBef>
              <a:spcAft>
                <a:spcPct val="0"/>
              </a:spcAft>
              <a:buClr>
                <a:schemeClr val="tx2"/>
              </a:buClr>
              <a:defRPr kumimoji="1" lang="en-US" sz="1463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algn="l" rtl="0" eaLnBrk="1" fontAlgn="base" hangingPunct="1">
              <a:spcBef>
                <a:spcPts val="244"/>
              </a:spcBef>
              <a:spcAft>
                <a:spcPct val="0"/>
              </a:spcAft>
              <a:buClr>
                <a:schemeClr val="tx2"/>
              </a:buClr>
              <a:defRPr kumimoji="1" lang="en-US" sz="1463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</a:lstStyle>
          <a:p>
            <a:pPr>
              <a:spcBef>
                <a:spcPts val="1200"/>
              </a:spcBef>
            </a:pPr>
            <a:r>
              <a:rPr lang="ru-RU" dirty="0"/>
              <a:t>Заголовок Секции №1</a:t>
            </a:r>
            <a:endParaRPr lang="en-US" dirty="0"/>
          </a:p>
          <a:p>
            <a:pPr lvl="1"/>
            <a:r>
              <a:rPr lang="ru-RU" dirty="0"/>
              <a:t>Подзаголовок Секции №1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ru-RU" dirty="0"/>
              <a:t>Заголовок Секции №2</a:t>
            </a:r>
            <a:endParaRPr lang="en-US" dirty="0"/>
          </a:p>
          <a:p>
            <a:pPr lvl="1"/>
            <a:r>
              <a:rPr lang="ru-RU" dirty="0"/>
              <a:t>Подзаголовок Секции №2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lvl1pPr algn="r">
              <a:defRPr sz="813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6113E31D-E2AB-40D1-8B51-AFA5AFEF39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09621" y="6599452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ОГЛАВЛЕНИЕ</a:t>
            </a:r>
          </a:p>
        </p:txBody>
      </p:sp>
      <p:pic>
        <p:nvPicPr>
          <p:cNvPr id="10" name="Picture 23"/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273" y="345567"/>
            <a:ext cx="1053000" cy="2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914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7971"/>
          <a:stretch/>
        </p:blipFill>
        <p:spPr>
          <a:xfrm>
            <a:off x="3829777" y="0"/>
            <a:ext cx="6076225" cy="2211294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167085" y="26246"/>
            <a:ext cx="604988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en-US" sz="813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7"/>
          <p:cNvSpPr/>
          <p:nvPr userDrawn="1"/>
        </p:nvSpPr>
        <p:spPr>
          <a:xfrm>
            <a:off x="209621" y="6599452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7" y="1390238"/>
            <a:ext cx="9149217" cy="5020836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300" dirty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95631" indent="-232178">
              <a:buClr>
                <a:schemeClr val="bg2"/>
              </a:buClr>
              <a:buFont typeface="Wingdings" charset="2"/>
              <a:buChar char="§"/>
              <a:defRPr lang="en-US" sz="1138" dirty="0">
                <a:solidFill>
                  <a:schemeClr val="tx1"/>
                </a:solidFill>
                <a:latin typeface="Calibri"/>
                <a:cs typeface="Calibri"/>
              </a:defRPr>
            </a:lvl2pPr>
            <a:lvl3pPr marL="460641" indent="-148594">
              <a:buClr>
                <a:schemeClr val="bg2"/>
              </a:buClr>
              <a:buFont typeface="Arial"/>
              <a:buChar char="•"/>
              <a:defRPr lang="en-US" sz="975" dirty="0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defRPr lang="ru-RU" sz="13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13" name="Picture 23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3" y="345567"/>
            <a:ext cx="1053000" cy="23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27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13">
          <p15:clr>
            <a:srgbClr val="FBAE40"/>
          </p15:clr>
        </p15:guide>
        <p15:guide id="2" pos="288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859">
          <p15:clr>
            <a:srgbClr val="FBAE40"/>
          </p15:clr>
        </p15:guide>
        <p15:guide id="6" orient="horz" pos="1016">
          <p15:clr>
            <a:srgbClr val="FBAE40"/>
          </p15:clr>
        </p15:guide>
        <p15:guide id="7" orient="horz" pos="1244">
          <p15:clr>
            <a:srgbClr val="FBAE40"/>
          </p15:clr>
        </p15:guide>
        <p15:guide id="8" orient="horz" pos="377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источни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3550753"/>
            <a:ext cx="9906000" cy="3307251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>
              <a:solidFill>
                <a:srgbClr val="EABF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21" y="6"/>
            <a:ext cx="6831780" cy="2450353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/>
              <a:pPr>
                <a:defRPr/>
              </a:pPr>
              <a:t>‹#›</a:t>
            </a:fld>
            <a:endParaRPr lang="en-US" sz="813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15" name="Picture 14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3" y="345567"/>
            <a:ext cx="1053000" cy="231607"/>
          </a:xfrm>
          <a:prstGeom prst="rect">
            <a:avLst/>
          </a:prstGeom>
        </p:spPr>
      </p:pic>
      <p:sp>
        <p:nvSpPr>
          <p:cNvPr id="17" name="Прямоугольник 7"/>
          <p:cNvSpPr/>
          <p:nvPr userDrawn="1"/>
        </p:nvSpPr>
        <p:spPr>
          <a:xfrm>
            <a:off x="209621" y="6599452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82247" y="1390242"/>
            <a:ext cx="9149217" cy="1963247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buClr>
                <a:schemeClr val="bg2"/>
              </a:buClr>
              <a:defRPr lang="en-US" sz="1300" dirty="0">
                <a:latin typeface="Calibri"/>
                <a:cs typeface="Calibri"/>
              </a:defRPr>
            </a:lvl1pPr>
            <a:lvl2pPr marL="395631" indent="-232178">
              <a:buClr>
                <a:schemeClr val="bg2"/>
              </a:buClr>
              <a:buFont typeface="Wingdings" charset="2"/>
              <a:buChar char="§"/>
              <a:defRPr lang="en-US" sz="1138" dirty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>
                <a:latin typeface="Calibri"/>
                <a:cs typeface="Calibri"/>
              </a:defRPr>
            </a:lvl3pPr>
            <a:lvl4pPr>
              <a:defRPr lang="ru-RU" sz="13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62021" y="3575407"/>
            <a:ext cx="9149217" cy="2995944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Clr>
                <a:srgbClr val="FFFEF7"/>
              </a:buClr>
              <a:buNone/>
              <a:defRPr lang="en-US" sz="1300" dirty="0">
                <a:solidFill>
                  <a:schemeClr val="bg1"/>
                </a:solidFill>
                <a:latin typeface="Calibri"/>
                <a:cs typeface="Calibri"/>
              </a:defRPr>
            </a:lvl1pPr>
            <a:lvl2pPr marL="163453" indent="0">
              <a:buClr>
                <a:srgbClr val="FFFEF7"/>
              </a:buClr>
              <a:buNone/>
              <a:defRPr lang="en-US" sz="1138" dirty="0">
                <a:solidFill>
                  <a:schemeClr val="bg1"/>
                </a:solidFill>
                <a:latin typeface="Calibri"/>
                <a:cs typeface="Calibri"/>
              </a:defRPr>
            </a:lvl2pPr>
            <a:lvl3pPr marL="312048" indent="0">
              <a:buClr>
                <a:srgbClr val="FFFEF7"/>
              </a:buClr>
              <a:buNone/>
              <a:defRPr lang="en-US" sz="975" dirty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lang="ru-RU" sz="13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44"/>
              </a:spcBef>
              <a:buClr>
                <a:schemeClr val="tx2"/>
              </a:buClr>
            </a:pPr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2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13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оч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5" y="1981200"/>
            <a:ext cx="9186581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44"/>
              </a:spcBef>
              <a:buClr>
                <a:schemeClr val="tx2"/>
              </a:buClr>
              <a:defRPr sz="1300">
                <a:solidFill>
                  <a:schemeClr val="tx1"/>
                </a:solidFill>
                <a:latin typeface="Calibri"/>
                <a:cs typeface="Calibri"/>
              </a:defRPr>
            </a:lvl1pPr>
            <a:lvl2pPr marL="312046" indent="-148594">
              <a:spcBef>
                <a:spcPts val="244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38">
                <a:solidFill>
                  <a:schemeClr val="tx1"/>
                </a:solidFill>
                <a:latin typeface="Calibri"/>
                <a:cs typeface="Calibri"/>
              </a:defRPr>
            </a:lvl2pPr>
            <a:lvl3pPr marL="460641" indent="-148594">
              <a:spcBef>
                <a:spcPts val="244"/>
              </a:spcBef>
              <a:buClr>
                <a:schemeClr val="bg2"/>
              </a:buClr>
              <a:buFont typeface="Arial"/>
              <a:buChar char="•"/>
              <a:defRPr sz="975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44"/>
              </a:spcBef>
              <a:buClr>
                <a:schemeClr val="tx2"/>
              </a:buCl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5146" indent="-232178">
              <a:spcBef>
                <a:spcPts val="244"/>
              </a:spcBef>
              <a:buClr>
                <a:schemeClr val="tx2"/>
              </a:buClr>
              <a:buFont typeface="Arial" pitchFamily="34" charset="0"/>
              <a:buChar char="•"/>
              <a:defRPr sz="1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114453" indent="-180582">
              <a:spcBef>
                <a:spcPts val="244"/>
              </a:spcBef>
              <a:buClr>
                <a:schemeClr val="tx2"/>
              </a:buClr>
              <a:buFont typeface="Symbol" pitchFamily="18" charset="2"/>
              <a:buChar char="-"/>
              <a:defRPr sz="1300" baseline="0">
                <a:latin typeface="+mn-lt"/>
              </a:defRPr>
            </a:lvl6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/>
          <a:srcRect t="14074" b="18518"/>
          <a:stretch/>
        </p:blipFill>
        <p:spPr>
          <a:xfrm>
            <a:off x="1284875" y="6"/>
            <a:ext cx="8621126" cy="1359647"/>
          </a:xfrm>
          <a:prstGeom prst="rect">
            <a:avLst/>
          </a:prstGeom>
        </p:spPr>
      </p:pic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/>
              <a:pPr>
                <a:defRPr/>
              </a:pPr>
              <a:t>‹#›</a:t>
            </a:fld>
            <a:endParaRPr lang="en-US" sz="813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21" name="Picture 20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3" y="345567"/>
            <a:ext cx="1053000" cy="231607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7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374785">
              <a:spcBef>
                <a:spcPts val="0"/>
              </a:spcBef>
              <a:spcAft>
                <a:spcPts val="0"/>
              </a:spcAft>
              <a:buNone/>
              <a:defRPr sz="81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1485" indent="0">
              <a:buNone/>
              <a:defRPr sz="1138"/>
            </a:lvl2pPr>
            <a:lvl3pPr marL="742969" indent="0">
              <a:buNone/>
              <a:defRPr sz="975"/>
            </a:lvl3pPr>
            <a:lvl4pPr marL="1114453" indent="0">
              <a:buNone/>
              <a:defRPr sz="813"/>
            </a:lvl4pPr>
            <a:lvl5pPr marL="1485937" indent="0">
              <a:buNone/>
              <a:defRPr sz="813"/>
            </a:lvl5pPr>
            <a:lvl6pPr marL="1857421" indent="0">
              <a:buNone/>
              <a:defRPr sz="813"/>
            </a:lvl6pPr>
            <a:lvl7pPr marL="2228906" indent="0">
              <a:buNone/>
              <a:defRPr sz="813"/>
            </a:lvl7pPr>
            <a:lvl8pPr marL="2600390" indent="0">
              <a:buNone/>
              <a:defRPr sz="813"/>
            </a:lvl8pPr>
            <a:lvl9pPr marL="2971874" indent="0">
              <a:buNone/>
              <a:defRPr sz="81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>
              <a:solidFill>
                <a:srgbClr val="EABF55"/>
              </a:solidFill>
            </a:endParaRPr>
          </a:p>
        </p:txBody>
      </p:sp>
      <p:sp>
        <p:nvSpPr>
          <p:cNvPr id="26" name="Прямоугольник 7"/>
          <p:cNvSpPr/>
          <p:nvPr userDrawn="1"/>
        </p:nvSpPr>
        <p:spPr>
          <a:xfrm>
            <a:off x="209621" y="6599452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1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0256" y="131988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44"/>
              </a:spcBef>
              <a:buClr>
                <a:schemeClr val="tx2"/>
              </a:buClr>
              <a:defRPr sz="13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12046" indent="-148594">
              <a:spcBef>
                <a:spcPts val="244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38">
                <a:solidFill>
                  <a:schemeClr val="tx1"/>
                </a:solidFill>
                <a:latin typeface="Calibri"/>
                <a:cs typeface="Calibri"/>
              </a:defRPr>
            </a:lvl2pPr>
            <a:lvl3pPr marL="460641" indent="-148594">
              <a:spcBef>
                <a:spcPts val="244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975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44"/>
              </a:spcBef>
              <a:buClr>
                <a:schemeClr val="tx2"/>
              </a:buCl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5146" indent="-232178">
              <a:spcBef>
                <a:spcPts val="244"/>
              </a:spcBef>
              <a:buClr>
                <a:schemeClr val="tx2"/>
              </a:buClr>
              <a:buFont typeface="Arial" pitchFamily="34" charset="0"/>
              <a:buChar char="•"/>
              <a:defRPr sz="1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114453" indent="-180582">
              <a:spcBef>
                <a:spcPts val="244"/>
              </a:spcBef>
              <a:buClr>
                <a:schemeClr val="tx2"/>
              </a:buClr>
              <a:buFont typeface="Symbol" pitchFamily="18" charset="2"/>
              <a:buChar char="-"/>
              <a:defRPr sz="13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8394552" cy="25822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44"/>
              </a:spcBef>
              <a:buClr>
                <a:schemeClr val="tx2"/>
              </a:buClr>
              <a:defRPr sz="1138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12046" indent="-148594">
              <a:spcBef>
                <a:spcPts val="244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38">
                <a:solidFill>
                  <a:schemeClr val="tx1"/>
                </a:solidFill>
                <a:latin typeface="Calibri"/>
                <a:cs typeface="Calibri"/>
              </a:defRPr>
            </a:lvl2pPr>
            <a:lvl3pPr marL="460641" indent="-148594">
              <a:spcBef>
                <a:spcPts val="244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975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44"/>
              </a:spcBef>
              <a:buClr>
                <a:schemeClr val="tx2"/>
              </a:buCl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5146" indent="-232178">
              <a:spcBef>
                <a:spcPts val="244"/>
              </a:spcBef>
              <a:buClr>
                <a:schemeClr val="tx2"/>
              </a:buClr>
              <a:buFont typeface="Arial" pitchFamily="34" charset="0"/>
              <a:buChar char="•"/>
              <a:defRPr sz="1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114453" indent="-180582">
              <a:spcBef>
                <a:spcPts val="244"/>
              </a:spcBef>
              <a:buClr>
                <a:schemeClr val="tx2"/>
              </a:buClr>
              <a:buFont typeface="Symbol" pitchFamily="18" charset="2"/>
              <a:buChar char="-"/>
              <a:defRPr sz="13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34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 panose="020F0502020204030204"/>
                <a:cs typeface="Calibri" panose="020F0502020204030204"/>
              </a:defRPr>
            </a:lvl1pPr>
            <a:lvl2pPr marL="384175" indent="-18288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5089036" y="19754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 panose="020F0502020204030204"/>
                <a:cs typeface="Calibri" panose="020F0502020204030204"/>
              </a:defRPr>
            </a:lvl1pPr>
            <a:lvl2pPr marL="384175" indent="-18288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/>
          <a:srcRect l="8245" t="8998" b="18267"/>
          <a:stretch>
            <a:fillRect/>
          </a:stretch>
        </p:blipFill>
        <p:spPr>
          <a:xfrm>
            <a:off x="2091765" y="1"/>
            <a:ext cx="7814235" cy="1449294"/>
          </a:xfrm>
          <a:prstGeom prst="rect">
            <a:avLst/>
          </a:prstGeom>
        </p:spPr>
      </p:pic>
      <p:sp>
        <p:nvSpPr>
          <p:cNvPr id="19" name="Slide Number Placeholder 5"/>
          <p:cNvSpPr txBox="1"/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275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3292" y="1287131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84175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67055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6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84175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67055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  <p:sp>
        <p:nvSpPr>
          <p:cNvPr id="3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5088593" y="1286114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600" b="1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84175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67055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4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5087319" y="1594560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300"/>
              </a:spcBef>
              <a:buClr>
                <a:schemeClr val="tx2"/>
              </a:buClr>
              <a:defRPr sz="1400" b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  <a:lvl2pPr marL="384175" indent="-182880"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2pPr>
            <a:lvl3pPr marL="567055" indent="-182880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3pPr>
            <a:lvl4pPr>
              <a:spcBef>
                <a:spcPts val="300"/>
              </a:spcBef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50" indent="-285750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222250">
              <a:spcBef>
                <a:spcPts val="300"/>
              </a:spcBef>
              <a:buClr>
                <a:schemeClr val="tx2"/>
              </a:buClr>
              <a:buFont typeface="Symbol" panose="05050102010706020507" pitchFamily="18" charset="2"/>
              <a:buChar char="-"/>
              <a:defRPr sz="16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9812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dirty="0" smtClean="0">
                <a:latin typeface="Calibri"/>
                <a:cs typeface="Calibri"/>
              </a:defRPr>
            </a:lvl1pPr>
            <a:lvl2pPr marL="312046" indent="-148594">
              <a:buClr>
                <a:schemeClr val="bg2"/>
              </a:buClr>
              <a:buFont typeface="Wingdings" charset="2"/>
              <a:buChar char="§"/>
              <a:defRPr lang="en-US" sz="1138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5089036" y="1975400"/>
            <a:ext cx="4453216" cy="4013544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dirty="0" smtClean="0">
                <a:latin typeface="Calibri"/>
                <a:cs typeface="Calibri"/>
              </a:defRPr>
            </a:lvl1pPr>
            <a:lvl2pPr marL="312046" indent="-148594">
              <a:buClr>
                <a:schemeClr val="bg2"/>
              </a:buClr>
              <a:buFont typeface="Wingdings" charset="2"/>
              <a:buChar char="§"/>
              <a:defRPr lang="en-US" sz="1138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/>
          <a:srcRect l="8245" t="8998" b="18267"/>
          <a:stretch/>
        </p:blipFill>
        <p:spPr>
          <a:xfrm>
            <a:off x="2091767" y="1"/>
            <a:ext cx="7814235" cy="1449294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/>
              <a:pPr>
                <a:defRPr/>
              </a:pPr>
              <a:t>‹#›</a:t>
            </a:fld>
            <a:endParaRPr lang="en-US" sz="813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26" name="Picture 25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273" y="345567"/>
            <a:ext cx="1053000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7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374785">
              <a:spcBef>
                <a:spcPts val="0"/>
              </a:spcBef>
              <a:spcAft>
                <a:spcPts val="0"/>
              </a:spcAft>
              <a:buNone/>
              <a:defRPr sz="81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1485" indent="0">
              <a:buNone/>
              <a:defRPr sz="1138"/>
            </a:lvl2pPr>
            <a:lvl3pPr marL="742969" indent="0">
              <a:buNone/>
              <a:defRPr sz="975"/>
            </a:lvl3pPr>
            <a:lvl4pPr marL="1114453" indent="0">
              <a:buNone/>
              <a:defRPr sz="813"/>
            </a:lvl4pPr>
            <a:lvl5pPr marL="1485937" indent="0">
              <a:buNone/>
              <a:defRPr sz="813"/>
            </a:lvl5pPr>
            <a:lvl6pPr marL="1857421" indent="0">
              <a:buNone/>
              <a:defRPr sz="813"/>
            </a:lvl6pPr>
            <a:lvl7pPr marL="2228906" indent="0">
              <a:buNone/>
              <a:defRPr sz="813"/>
            </a:lvl7pPr>
            <a:lvl8pPr marL="2600390" indent="0">
              <a:buNone/>
              <a:defRPr sz="813"/>
            </a:lvl8pPr>
            <a:lvl9pPr marL="2971874" indent="0">
              <a:buNone/>
              <a:defRPr sz="81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1" y="6599452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Content Placeholder 18"/>
          <p:cNvSpPr>
            <a:spLocks noGrp="1"/>
          </p:cNvSpPr>
          <p:nvPr>
            <p:ph sz="quarter" idx="12" hasCustomPrompt="1"/>
          </p:nvPr>
        </p:nvSpPr>
        <p:spPr>
          <a:xfrm>
            <a:off x="363292" y="1287131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44"/>
              </a:spcBef>
              <a:buClr>
                <a:schemeClr val="tx2"/>
              </a:buClr>
              <a:defRPr sz="13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12046" indent="-148594">
              <a:spcBef>
                <a:spcPts val="244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38">
                <a:solidFill>
                  <a:schemeClr val="tx1"/>
                </a:solidFill>
                <a:latin typeface="Calibri"/>
                <a:cs typeface="Calibri"/>
              </a:defRPr>
            </a:lvl2pPr>
            <a:lvl3pPr marL="460641" indent="-148594">
              <a:spcBef>
                <a:spcPts val="244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975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44"/>
              </a:spcBef>
              <a:buClr>
                <a:schemeClr val="tx2"/>
              </a:buCl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5146" indent="-232178">
              <a:spcBef>
                <a:spcPts val="244"/>
              </a:spcBef>
              <a:buClr>
                <a:schemeClr val="tx2"/>
              </a:buClr>
              <a:buFont typeface="Arial" pitchFamily="34" charset="0"/>
              <a:buChar char="•"/>
              <a:defRPr sz="1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114453" indent="-180582">
              <a:spcBef>
                <a:spcPts val="244"/>
              </a:spcBef>
              <a:buClr>
                <a:schemeClr val="tx2"/>
              </a:buClr>
              <a:buFont typeface="Symbol" pitchFamily="18" charset="2"/>
              <a:buChar char="-"/>
              <a:defRPr sz="13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36" name="Content Placeholder 18"/>
          <p:cNvSpPr>
            <a:spLocks noGrp="1"/>
          </p:cNvSpPr>
          <p:nvPr>
            <p:ph sz="quarter" idx="13" hasCustomPrompt="1"/>
          </p:nvPr>
        </p:nvSpPr>
        <p:spPr>
          <a:xfrm>
            <a:off x="362018" y="1595577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44"/>
              </a:spcBef>
              <a:buClr>
                <a:schemeClr val="tx2"/>
              </a:buClr>
              <a:defRPr sz="1138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12046" indent="-148594">
              <a:spcBef>
                <a:spcPts val="244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38">
                <a:solidFill>
                  <a:schemeClr val="tx1"/>
                </a:solidFill>
                <a:latin typeface="Calibri"/>
                <a:cs typeface="Calibri"/>
              </a:defRPr>
            </a:lvl2pPr>
            <a:lvl3pPr marL="460641" indent="-148594">
              <a:spcBef>
                <a:spcPts val="244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975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44"/>
              </a:spcBef>
              <a:buClr>
                <a:schemeClr val="tx2"/>
              </a:buCl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5146" indent="-232178">
              <a:spcBef>
                <a:spcPts val="244"/>
              </a:spcBef>
              <a:buClr>
                <a:schemeClr val="tx2"/>
              </a:buClr>
              <a:buFont typeface="Arial" pitchFamily="34" charset="0"/>
              <a:buChar char="•"/>
              <a:defRPr sz="1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114453" indent="-180582">
              <a:spcBef>
                <a:spcPts val="244"/>
              </a:spcBef>
              <a:buClr>
                <a:schemeClr val="tx2"/>
              </a:buClr>
              <a:buFont typeface="Symbol" pitchFamily="18" charset="2"/>
              <a:buChar char="-"/>
              <a:defRPr sz="13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  <p:sp>
        <p:nvSpPr>
          <p:cNvPr id="39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5088593" y="1286114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44"/>
              </a:spcBef>
              <a:buClr>
                <a:schemeClr val="tx2"/>
              </a:buClr>
              <a:defRPr sz="1300" b="1">
                <a:solidFill>
                  <a:schemeClr val="tx1"/>
                </a:solidFill>
                <a:latin typeface="Calibri"/>
                <a:cs typeface="Calibri"/>
              </a:defRPr>
            </a:lvl1pPr>
            <a:lvl2pPr marL="312046" indent="-148594">
              <a:spcBef>
                <a:spcPts val="244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38">
                <a:solidFill>
                  <a:schemeClr val="tx1"/>
                </a:solidFill>
                <a:latin typeface="Calibri"/>
                <a:cs typeface="Calibri"/>
              </a:defRPr>
            </a:lvl2pPr>
            <a:lvl3pPr marL="460641" indent="-148594">
              <a:spcBef>
                <a:spcPts val="244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975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44"/>
              </a:spcBef>
              <a:buClr>
                <a:schemeClr val="tx2"/>
              </a:buCl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5146" indent="-232178">
              <a:spcBef>
                <a:spcPts val="244"/>
              </a:spcBef>
              <a:buClr>
                <a:schemeClr val="tx2"/>
              </a:buClr>
              <a:buFont typeface="Arial" pitchFamily="34" charset="0"/>
              <a:buChar char="•"/>
              <a:defRPr sz="1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114453" indent="-180582">
              <a:spcBef>
                <a:spcPts val="244"/>
              </a:spcBef>
              <a:buClr>
                <a:schemeClr val="tx2"/>
              </a:buClr>
              <a:buFont typeface="Symbol" pitchFamily="18" charset="2"/>
              <a:buChar char="-"/>
              <a:defRPr sz="1300" baseline="0">
                <a:latin typeface="+mn-lt"/>
              </a:defRPr>
            </a:lvl6pPr>
          </a:lstStyle>
          <a:p>
            <a:pPr lvl="0"/>
            <a:r>
              <a:rPr lang="ru-RU" dirty="0"/>
              <a:t>Название рисунка/диаграммы</a:t>
            </a:r>
            <a:endParaRPr lang="en-US" dirty="0"/>
          </a:p>
        </p:txBody>
      </p:sp>
      <p:sp>
        <p:nvSpPr>
          <p:cNvPr id="40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5087319" y="1594560"/>
            <a:ext cx="4471530" cy="29075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spcBef>
                <a:spcPts val="244"/>
              </a:spcBef>
              <a:buClr>
                <a:schemeClr val="tx2"/>
              </a:buClr>
              <a:defRPr sz="1138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312046" indent="-148594">
              <a:spcBef>
                <a:spcPts val="244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138">
                <a:solidFill>
                  <a:schemeClr val="tx1"/>
                </a:solidFill>
                <a:latin typeface="Calibri"/>
                <a:cs typeface="Calibri"/>
              </a:defRPr>
            </a:lvl2pPr>
            <a:lvl3pPr marL="460641" indent="-148594">
              <a:spcBef>
                <a:spcPts val="244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975"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spcBef>
                <a:spcPts val="244"/>
              </a:spcBef>
              <a:buClr>
                <a:schemeClr val="tx2"/>
              </a:buClr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5146" indent="-232178">
              <a:spcBef>
                <a:spcPts val="244"/>
              </a:spcBef>
              <a:buClr>
                <a:schemeClr val="tx2"/>
              </a:buClr>
              <a:buFont typeface="Arial" pitchFamily="34" charset="0"/>
              <a:buChar char="•"/>
              <a:defRPr sz="13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114453" indent="-180582">
              <a:spcBef>
                <a:spcPts val="244"/>
              </a:spcBef>
              <a:buClr>
                <a:schemeClr val="tx2"/>
              </a:buClr>
              <a:buFont typeface="Symbol" pitchFamily="18" charset="2"/>
              <a:buChar char="-"/>
              <a:defRPr sz="1300" baseline="0">
                <a:latin typeface="+mn-lt"/>
              </a:defRPr>
            </a:lvl6pPr>
          </a:lstStyle>
          <a:p>
            <a:pPr lvl="0"/>
            <a:r>
              <a:rPr lang="ru-RU" dirty="0"/>
              <a:t>Расшифровка и подробности если нужно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99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1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акты-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45235" y="0"/>
            <a:ext cx="6960767" cy="1628588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4" y="1700621"/>
            <a:ext cx="556004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6420985" y="1700621"/>
            <a:ext cx="3140531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3"/>
            </p:custDataLst>
          </p:nvPr>
        </p:nvSpPr>
        <p:spPr bwMode="auto">
          <a:xfrm>
            <a:off x="6004943" y="1839341"/>
            <a:ext cx="542542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7148" tIns="37148" rIns="37148" bIns="3714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/>
              <a:pPr>
                <a:defRPr/>
              </a:pPr>
              <a:t>‹#›</a:t>
            </a:fld>
            <a:endParaRPr lang="en-US" sz="813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26" name="Picture 25"/>
          <p:cNvPicPr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8273" y="345567"/>
            <a:ext cx="1053000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7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374785">
              <a:spcBef>
                <a:spcPts val="0"/>
              </a:spcBef>
              <a:spcAft>
                <a:spcPts val="0"/>
              </a:spcAft>
              <a:buNone/>
              <a:defRPr sz="81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1485" indent="0">
              <a:buNone/>
              <a:defRPr sz="1138"/>
            </a:lvl2pPr>
            <a:lvl3pPr marL="742969" indent="0">
              <a:buNone/>
              <a:defRPr sz="975"/>
            </a:lvl3pPr>
            <a:lvl4pPr marL="1114453" indent="0">
              <a:buNone/>
              <a:defRPr sz="813"/>
            </a:lvl4pPr>
            <a:lvl5pPr marL="1485937" indent="0">
              <a:buNone/>
              <a:defRPr sz="813"/>
            </a:lvl5pPr>
            <a:lvl6pPr marL="1857421" indent="0">
              <a:buNone/>
              <a:defRPr sz="813"/>
            </a:lvl6pPr>
            <a:lvl7pPr marL="2228906" indent="0">
              <a:buNone/>
              <a:defRPr sz="813"/>
            </a:lvl7pPr>
            <a:lvl8pPr marL="2600390" indent="0">
              <a:buNone/>
              <a:defRPr sz="813"/>
            </a:lvl8pPr>
            <a:lvl9pPr marL="2971874" indent="0">
              <a:buNone/>
              <a:defRPr sz="81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1" y="6599452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67038" y="1306761"/>
            <a:ext cx="5600916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25" b="1" i="0" dirty="0" smtClean="0">
                <a:latin typeface="Calibri"/>
                <a:cs typeface="Calibri"/>
              </a:defRPr>
            </a:lvl1pPr>
            <a:lvl2pPr>
              <a:defRPr lang="en-US" sz="1138" dirty="0" smtClean="0">
                <a:latin typeface="Calibri"/>
                <a:cs typeface="Calibri"/>
              </a:defRPr>
            </a:lvl2pPr>
            <a:lvl3pP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44"/>
              </a:spcBef>
              <a:buClr>
                <a:schemeClr val="tx2"/>
              </a:buClr>
            </a:pPr>
            <a:r>
              <a:rPr lang="ru-RU" dirty="0"/>
              <a:t>Факты 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418235" y="1287072"/>
            <a:ext cx="3142716" cy="303885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25" b="1" i="0" dirty="0" smtClean="0">
                <a:latin typeface="Calibri"/>
                <a:cs typeface="Calibri"/>
              </a:defRPr>
            </a:lvl1pPr>
            <a:lvl2pPr>
              <a:defRPr lang="en-US" sz="1138" dirty="0" smtClean="0">
                <a:latin typeface="Calibri"/>
                <a:cs typeface="Calibri"/>
              </a:defRPr>
            </a:lvl2pPr>
            <a:lvl3pP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44"/>
              </a:spcBef>
              <a:buClr>
                <a:schemeClr val="tx2"/>
              </a:buClr>
            </a:pPr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17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909440"/>
            <a:ext cx="5594801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dirty="0" smtClean="0">
                <a:latin typeface="Calibri"/>
                <a:cs typeface="Calibri"/>
              </a:defRPr>
            </a:lvl1pPr>
            <a:lvl2pPr marL="312046" indent="-148594">
              <a:buClr>
                <a:schemeClr val="bg2"/>
              </a:buClr>
              <a:buFont typeface="Wingdings" charset="2"/>
              <a:buChar char="§"/>
              <a:defRPr lang="en-US" sz="1138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418976" y="1903640"/>
            <a:ext cx="3123276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dirty="0" smtClean="0">
                <a:latin typeface="Calibri"/>
                <a:cs typeface="Calibri"/>
              </a:defRPr>
            </a:lvl1pPr>
            <a:lvl2pPr marL="312046" indent="-148594">
              <a:buClr>
                <a:schemeClr val="bg2"/>
              </a:buClr>
              <a:buFont typeface="Wingdings" charset="2"/>
              <a:buChar char="§"/>
              <a:defRPr lang="en-US" sz="1138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02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13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туация-Решение-Результа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45766" y="1"/>
            <a:ext cx="7560235" cy="1768844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7" y="1690269"/>
            <a:ext cx="29717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3505200" y="1690269"/>
            <a:ext cx="299917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6705602" y="1690269"/>
            <a:ext cx="285591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6504375" y="1832455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7148" tIns="37148" rIns="37148" bIns="3714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/>
              <a:pPr>
                <a:defRPr/>
              </a:pPr>
              <a:t>‹#›</a:t>
            </a:fld>
            <a:endParaRPr lang="en-US" sz="813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8273" y="345567"/>
            <a:ext cx="1053000" cy="231607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7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374785">
              <a:spcBef>
                <a:spcPts val="0"/>
              </a:spcBef>
              <a:spcAft>
                <a:spcPts val="0"/>
              </a:spcAft>
              <a:buNone/>
              <a:defRPr sz="81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1485" indent="0">
              <a:buNone/>
              <a:defRPr sz="1138"/>
            </a:lvl2pPr>
            <a:lvl3pPr marL="742969" indent="0">
              <a:buNone/>
              <a:defRPr sz="975"/>
            </a:lvl3pPr>
            <a:lvl4pPr marL="1114453" indent="0">
              <a:buNone/>
              <a:defRPr sz="813"/>
            </a:lvl4pPr>
            <a:lvl5pPr marL="1485937" indent="0">
              <a:buNone/>
              <a:defRPr sz="813"/>
            </a:lvl5pPr>
            <a:lvl6pPr marL="1857421" indent="0">
              <a:buNone/>
              <a:defRPr sz="813"/>
            </a:lvl6pPr>
            <a:lvl7pPr marL="2228906" indent="0">
              <a:buNone/>
              <a:defRPr sz="813"/>
            </a:lvl7pPr>
            <a:lvl8pPr marL="2600390" indent="0">
              <a:buNone/>
              <a:defRPr sz="813"/>
            </a:lvl8pPr>
            <a:lvl9pPr marL="2971874" indent="0">
              <a:buNone/>
              <a:defRPr sz="81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>
              <a:solidFill>
                <a:srgbClr val="EABF55"/>
              </a:solidFill>
            </a:endParaRPr>
          </a:p>
        </p:txBody>
      </p:sp>
      <p:sp>
        <p:nvSpPr>
          <p:cNvPr id="34" name="Прямоугольник 7"/>
          <p:cNvSpPr/>
          <p:nvPr userDrawn="1"/>
        </p:nvSpPr>
        <p:spPr>
          <a:xfrm>
            <a:off x="209621" y="6599452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3364537" y="1861566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7148" tIns="37148" rIns="37148" bIns="3714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74909" y="134561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b="1" i="0" dirty="0" smtClean="0">
                <a:latin typeface="Calibri"/>
                <a:cs typeface="Calibri"/>
              </a:defRPr>
            </a:lvl1pPr>
            <a:lvl2pPr>
              <a:defRPr lang="en-US" sz="1138" dirty="0" smtClean="0">
                <a:latin typeface="Calibri"/>
                <a:cs typeface="Calibri"/>
              </a:defRPr>
            </a:lvl2pPr>
            <a:lvl3pP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44"/>
              </a:spcBef>
              <a:buClr>
                <a:schemeClr val="tx2"/>
              </a:buClr>
            </a:pPr>
            <a:r>
              <a:rPr lang="ru-RU" dirty="0"/>
              <a:t>Ситуация</a:t>
            </a:r>
            <a:endParaRPr lang="en-US" dirty="0"/>
          </a:p>
        </p:txBody>
      </p:sp>
      <p:sp>
        <p:nvSpPr>
          <p:cNvPr id="37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497116" y="134832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b="1" i="0" dirty="0" smtClean="0">
                <a:latin typeface="Calibri"/>
                <a:cs typeface="Calibri"/>
              </a:defRPr>
            </a:lvl1pPr>
            <a:lvl2pPr>
              <a:defRPr lang="en-US" sz="1138" dirty="0" smtClean="0">
                <a:latin typeface="Calibri"/>
                <a:cs typeface="Calibri"/>
              </a:defRPr>
            </a:lvl2pPr>
            <a:lvl3pP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44"/>
              </a:spcBef>
              <a:buClr>
                <a:schemeClr val="tx2"/>
              </a:buClr>
            </a:pPr>
            <a:r>
              <a:rPr lang="ru-RU" dirty="0"/>
              <a:t>Решение</a:t>
            </a:r>
            <a:endParaRPr lang="en-US" dirty="0"/>
          </a:p>
        </p:txBody>
      </p:sp>
      <p:sp>
        <p:nvSpPr>
          <p:cNvPr id="38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696587" y="134620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b="1" i="0" dirty="0" smtClean="0">
                <a:latin typeface="Calibri"/>
                <a:cs typeface="Calibri"/>
              </a:defRPr>
            </a:lvl1pPr>
            <a:lvl2pPr>
              <a:defRPr lang="en-US" sz="1138" dirty="0" smtClean="0">
                <a:latin typeface="Calibri"/>
                <a:cs typeface="Calibri"/>
              </a:defRPr>
            </a:lvl2pPr>
            <a:lvl3pP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44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4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828840"/>
            <a:ext cx="2951185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dirty="0" smtClean="0">
                <a:latin typeface="Calibri"/>
                <a:cs typeface="Calibri"/>
              </a:defRPr>
            </a:lvl1pPr>
            <a:lvl2pPr marL="312046" indent="-148594">
              <a:buClr>
                <a:schemeClr val="bg2"/>
              </a:buClr>
              <a:buFont typeface="Wingdings" charset="2"/>
              <a:buChar char="§"/>
              <a:defRPr lang="en-US" sz="1138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6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3533462" y="1823040"/>
            <a:ext cx="2928712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dirty="0" smtClean="0">
                <a:latin typeface="Calibri"/>
                <a:cs typeface="Calibri"/>
              </a:defRPr>
            </a:lvl1pPr>
            <a:lvl2pPr marL="312046" indent="-148594">
              <a:buClr>
                <a:schemeClr val="bg2"/>
              </a:buClr>
              <a:buFont typeface="Wingdings" charset="2"/>
              <a:buChar char="§"/>
              <a:defRPr lang="en-US" sz="1138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7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6704072" y="1828560"/>
            <a:ext cx="2894153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dirty="0" smtClean="0">
                <a:latin typeface="Calibri"/>
                <a:cs typeface="Calibri"/>
              </a:defRPr>
            </a:lvl1pPr>
            <a:lvl2pPr marL="312046" indent="-148594">
              <a:buClr>
                <a:schemeClr val="bg2"/>
              </a:buClr>
              <a:buFont typeface="Wingdings" charset="2"/>
              <a:buChar char="§"/>
              <a:defRPr lang="en-US" sz="1138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13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ь-Задачи-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45766" y="1"/>
            <a:ext cx="7560235" cy="1768844"/>
          </a:xfrm>
          <a:prstGeom prst="rect">
            <a:avLst/>
          </a:prstGeom>
        </p:spPr>
      </p:pic>
      <p:cxnSp>
        <p:nvCxnSpPr>
          <p:cNvPr id="6" name="Straight Connector 11"/>
          <p:cNvCxnSpPr/>
          <p:nvPr userDrawn="1">
            <p:custDataLst>
              <p:tags r:id="rId1"/>
            </p:custDataLst>
          </p:nvPr>
        </p:nvCxnSpPr>
        <p:spPr bwMode="auto">
          <a:xfrm flipV="1">
            <a:off x="374934" y="1676682"/>
            <a:ext cx="2236462" cy="1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2943023" y="1676677"/>
            <a:ext cx="223646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5511114" y="1676677"/>
            <a:ext cx="40503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2667010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7148" tIns="37148" rIns="37148" bIns="3714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5223871" y="1821752"/>
            <a:ext cx="231633" cy="4297908"/>
          </a:xfrm>
          <a:prstGeom prst="chevron">
            <a:avLst>
              <a:gd name="adj" fmla="val 94959"/>
            </a:avLst>
          </a:prstGeom>
          <a:solidFill>
            <a:srgbClr val="EABF55"/>
          </a:solidFill>
          <a:ln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37148" tIns="37148" rIns="37148" bIns="3714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9167086" y="404935"/>
            <a:ext cx="542531" cy="376766"/>
          </a:xfrm>
          <a:prstGeom prst="rect">
            <a:avLst/>
          </a:prstGeom>
        </p:spPr>
        <p:txBody>
          <a:bodyPr lIns="38025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z="813" smtClean="0"/>
              <a:pPr>
                <a:defRPr/>
              </a:pPr>
              <a:t>‹#›</a:t>
            </a:fld>
            <a:endParaRPr lang="en-US" sz="813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24" name="Picture 23"/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8273" y="345567"/>
            <a:ext cx="1053000" cy="231607"/>
          </a:xfrm>
          <a:prstGeom prst="rect">
            <a:avLst/>
          </a:prstGeom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65847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16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7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374785">
              <a:spcBef>
                <a:spcPts val="0"/>
              </a:spcBef>
              <a:spcAft>
                <a:spcPts val="0"/>
              </a:spcAft>
              <a:buNone/>
              <a:defRPr sz="813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1485" indent="0">
              <a:buNone/>
              <a:defRPr sz="1138"/>
            </a:lvl2pPr>
            <a:lvl3pPr marL="742969" indent="0">
              <a:buNone/>
              <a:defRPr sz="975"/>
            </a:lvl3pPr>
            <a:lvl4pPr marL="1114453" indent="0">
              <a:buNone/>
              <a:defRPr sz="813"/>
            </a:lvl4pPr>
            <a:lvl5pPr marL="1485937" indent="0">
              <a:buNone/>
              <a:defRPr sz="813"/>
            </a:lvl5pPr>
            <a:lvl6pPr marL="1857421" indent="0">
              <a:buNone/>
              <a:defRPr sz="813"/>
            </a:lvl6pPr>
            <a:lvl7pPr marL="2228906" indent="0">
              <a:buNone/>
              <a:defRPr sz="813"/>
            </a:lvl7pPr>
            <a:lvl8pPr marL="2600390" indent="0">
              <a:buNone/>
              <a:defRPr sz="813"/>
            </a:lvl8pPr>
            <a:lvl9pPr marL="2971874" indent="0">
              <a:buNone/>
              <a:defRPr sz="813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>
              <a:solidFill>
                <a:srgbClr val="EABF55"/>
              </a:solidFill>
            </a:endParaRPr>
          </a:p>
        </p:txBody>
      </p:sp>
      <p:sp>
        <p:nvSpPr>
          <p:cNvPr id="28" name="Прямоугольник 7"/>
          <p:cNvSpPr/>
          <p:nvPr userDrawn="1"/>
        </p:nvSpPr>
        <p:spPr>
          <a:xfrm>
            <a:off x="209621" y="6599452"/>
            <a:ext cx="984565" cy="217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372758" y="1320145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b="1" i="0" dirty="0" smtClean="0">
                <a:latin typeface="Calibri"/>
                <a:cs typeface="Calibri"/>
              </a:defRPr>
            </a:lvl1pPr>
            <a:lvl2pPr>
              <a:defRPr lang="en-US" sz="1138" dirty="0" smtClean="0">
                <a:latin typeface="Calibri"/>
                <a:cs typeface="Calibri"/>
              </a:defRPr>
            </a:lvl2pPr>
            <a:lvl3pP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44"/>
              </a:spcBef>
              <a:buClr>
                <a:schemeClr val="tx2"/>
              </a:buClr>
            </a:pPr>
            <a:r>
              <a:rPr lang="ru-RU" dirty="0"/>
              <a:t>Цель</a:t>
            </a:r>
            <a:endParaRPr lang="en-US" dirty="0"/>
          </a:p>
        </p:txBody>
      </p:sp>
      <p:sp>
        <p:nvSpPr>
          <p:cNvPr id="30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2934808" y="1322854"/>
            <a:ext cx="2262043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b="1" i="0" dirty="0" smtClean="0">
                <a:latin typeface="Calibri"/>
                <a:cs typeface="Calibri"/>
              </a:defRPr>
            </a:lvl1pPr>
            <a:lvl2pPr>
              <a:defRPr lang="en-US" sz="1138" dirty="0" smtClean="0">
                <a:latin typeface="Calibri"/>
                <a:cs typeface="Calibri"/>
              </a:defRPr>
            </a:lvl2pPr>
            <a:lvl3pP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44"/>
              </a:spcBef>
              <a:buClr>
                <a:schemeClr val="tx2"/>
              </a:buClr>
            </a:pPr>
            <a:r>
              <a:rPr lang="ru-RU" dirty="0"/>
              <a:t>Задачи</a:t>
            </a:r>
            <a:endParaRPr lang="en-US" dirty="0"/>
          </a:p>
        </p:txBody>
      </p:sp>
      <p:sp>
        <p:nvSpPr>
          <p:cNvPr id="31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5496857" y="1325564"/>
            <a:ext cx="4058175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b="1" i="0" dirty="0" smtClean="0">
                <a:latin typeface="Calibri"/>
                <a:cs typeface="Calibri"/>
              </a:defRPr>
            </a:lvl1pPr>
            <a:lvl2pPr>
              <a:defRPr lang="en-US" sz="1138" dirty="0" smtClean="0">
                <a:latin typeface="Calibri"/>
                <a:cs typeface="Calibri"/>
              </a:defRPr>
            </a:lvl2pPr>
            <a:lvl3pP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244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4" y="1828840"/>
            <a:ext cx="2234126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dirty="0" smtClean="0">
                <a:latin typeface="Calibri"/>
                <a:cs typeface="Calibri"/>
              </a:defRPr>
            </a:lvl1pPr>
            <a:lvl2pPr marL="312046" indent="-148594">
              <a:buClr>
                <a:schemeClr val="bg2"/>
              </a:buClr>
              <a:buFont typeface="Wingdings" charset="2"/>
              <a:buChar char="§"/>
              <a:defRPr lang="en-US" sz="1138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6" hasCustomPrompt="1"/>
          </p:nvPr>
        </p:nvSpPr>
        <p:spPr>
          <a:xfrm>
            <a:off x="2937352" y="1823040"/>
            <a:ext cx="2237570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dirty="0" smtClean="0">
                <a:latin typeface="Calibri"/>
                <a:cs typeface="Calibri"/>
              </a:defRPr>
            </a:lvl1pPr>
            <a:lvl2pPr marL="312046" indent="-148594">
              <a:buClr>
                <a:schemeClr val="bg2"/>
              </a:buClr>
              <a:buFont typeface="Wingdings" charset="2"/>
              <a:buChar char="§"/>
              <a:defRPr lang="en-US" sz="1138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7" hasCustomPrompt="1"/>
          </p:nvPr>
        </p:nvSpPr>
        <p:spPr>
          <a:xfrm>
            <a:off x="5494576" y="1828560"/>
            <a:ext cx="4103651" cy="429408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300" dirty="0" smtClean="0">
                <a:latin typeface="Calibri"/>
                <a:cs typeface="Calibri"/>
              </a:defRPr>
            </a:lvl1pPr>
            <a:lvl2pPr marL="312046" indent="-148594">
              <a:buClr>
                <a:schemeClr val="bg2"/>
              </a:buClr>
              <a:buFont typeface="Wingdings" charset="2"/>
              <a:buChar char="§"/>
              <a:defRPr lang="en-US" sz="1138" dirty="0" smtClean="0">
                <a:latin typeface="Calibri"/>
                <a:cs typeface="Calibri"/>
              </a:defRPr>
            </a:lvl2pPr>
            <a:lvl3pPr>
              <a:buClr>
                <a:schemeClr val="bg2"/>
              </a:buClr>
              <a:defRPr lang="en-US" sz="975" dirty="0" smtClean="0">
                <a:latin typeface="Calibri"/>
                <a:cs typeface="Calibri"/>
              </a:defRPr>
            </a:lvl3pPr>
            <a:lvl4pPr>
              <a:defRPr lang="ru-RU" sz="13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3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41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z="1821">
                <a:solidFill>
                  <a:prstClr val="black"/>
                </a:solidFill>
                <a:latin typeface="Times New Roman"/>
                <a:cs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21">
                <a:solidFill>
                  <a:prstClr val="black"/>
                </a:solidFill>
                <a:latin typeface="Times New Roman"/>
                <a:cs typeface="Arial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21">
                  <a:solidFill>
                    <a:prstClr val="black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21">
                  <a:solidFill>
                    <a:prstClr val="black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21">
                  <a:solidFill>
                    <a:prstClr val="black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21">
                  <a:solidFill>
                    <a:prstClr val="black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21">
                  <a:solidFill>
                    <a:prstClr val="black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21">
                  <a:solidFill>
                    <a:prstClr val="black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21">
                  <a:solidFill>
                    <a:prstClr val="black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21">
                  <a:solidFill>
                    <a:prstClr val="black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21">
                  <a:solidFill>
                    <a:prstClr val="black"/>
                  </a:solidFill>
                  <a:latin typeface="Times New Roman"/>
                  <a:cs typeface="Arial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1821">
                  <a:solidFill>
                    <a:prstClr val="black"/>
                  </a:solidFill>
                  <a:latin typeface="Times New Roman"/>
                  <a:cs typeface="Arial" charset="0"/>
                </a:endParaRPr>
              </a:p>
            </p:txBody>
          </p:sp>
        </p:grpSp>
      </p:grpSp>
      <p:sp>
        <p:nvSpPr>
          <p:cNvPr id="962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19450" y="1828800"/>
            <a:ext cx="6521450" cy="2209800"/>
          </a:xfrm>
        </p:spPr>
        <p:txBody>
          <a:bodyPr/>
          <a:lstStyle>
            <a:lvl1pPr>
              <a:defRPr sz="375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962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19450" y="4267200"/>
            <a:ext cx="652145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571"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8400"/>
            <a:ext cx="2311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D13F-82B2-45B2-8895-9F54FEE47BA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249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B29DA-BDF3-4768-9A87-DAEA4655142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303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790" indent="0">
              <a:buNone/>
              <a:defRPr sz="1339"/>
            </a:lvl2pPr>
            <a:lvl3pPr marL="685579" indent="0">
              <a:buNone/>
              <a:defRPr sz="1179"/>
            </a:lvl3pPr>
            <a:lvl4pPr marL="1028370" indent="0">
              <a:buNone/>
              <a:defRPr sz="1071"/>
            </a:lvl4pPr>
            <a:lvl5pPr marL="1371160" indent="0">
              <a:buNone/>
              <a:defRPr sz="1071"/>
            </a:lvl5pPr>
            <a:lvl6pPr marL="1713950" indent="0">
              <a:buNone/>
              <a:defRPr sz="1071"/>
            </a:lvl6pPr>
            <a:lvl7pPr marL="2056742" indent="0">
              <a:buNone/>
              <a:defRPr sz="1071"/>
            </a:lvl7pPr>
            <a:lvl8pPr marL="2399532" indent="0">
              <a:buNone/>
              <a:defRPr sz="1071"/>
            </a:lvl8pPr>
            <a:lvl9pPr marL="2742322" indent="0">
              <a:buNone/>
              <a:defRPr sz="10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F96AD-21D8-4A7E-B6A6-B245573201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9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981200"/>
            <a:ext cx="4375150" cy="3886200"/>
          </a:xfrm>
        </p:spPr>
        <p:txBody>
          <a:bodyPr/>
          <a:lstStyle>
            <a:lvl1pPr>
              <a:defRPr sz="2089"/>
            </a:lvl1pPr>
            <a:lvl2pPr>
              <a:defRPr sz="1821"/>
            </a:lvl2pPr>
            <a:lvl3pPr>
              <a:defRPr sz="1500"/>
            </a:lvl3pPr>
            <a:lvl4pPr>
              <a:defRPr sz="1339"/>
            </a:lvl4pPr>
            <a:lvl5pPr>
              <a:defRPr sz="1339"/>
            </a:lvl5pPr>
            <a:lvl6pPr>
              <a:defRPr sz="1339"/>
            </a:lvl6pPr>
            <a:lvl7pPr>
              <a:defRPr sz="1339"/>
            </a:lvl7pPr>
            <a:lvl8pPr>
              <a:defRPr sz="1339"/>
            </a:lvl8pPr>
            <a:lvl9pPr>
              <a:defRPr sz="133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375150" cy="3886200"/>
          </a:xfrm>
        </p:spPr>
        <p:txBody>
          <a:bodyPr/>
          <a:lstStyle>
            <a:lvl1pPr>
              <a:defRPr sz="2089"/>
            </a:lvl1pPr>
            <a:lvl2pPr>
              <a:defRPr sz="1821"/>
            </a:lvl2pPr>
            <a:lvl3pPr>
              <a:defRPr sz="1500"/>
            </a:lvl3pPr>
            <a:lvl4pPr>
              <a:defRPr sz="1339"/>
            </a:lvl4pPr>
            <a:lvl5pPr>
              <a:defRPr sz="1339"/>
            </a:lvl5pPr>
            <a:lvl6pPr>
              <a:defRPr sz="1339"/>
            </a:lvl6pPr>
            <a:lvl7pPr>
              <a:defRPr sz="1339"/>
            </a:lvl7pPr>
            <a:lvl8pPr>
              <a:defRPr sz="1339"/>
            </a:lvl8pPr>
            <a:lvl9pPr>
              <a:defRPr sz="133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7E703-9736-4D01-BB3F-6A25B83A612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642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1821" b="1"/>
            </a:lvl1pPr>
            <a:lvl2pPr marL="342790" indent="0">
              <a:buNone/>
              <a:defRPr sz="1500" b="1"/>
            </a:lvl2pPr>
            <a:lvl3pPr marL="685579" indent="0">
              <a:buNone/>
              <a:defRPr sz="1339" b="1"/>
            </a:lvl3pPr>
            <a:lvl4pPr marL="1028370" indent="0">
              <a:buNone/>
              <a:defRPr sz="1179" b="1"/>
            </a:lvl4pPr>
            <a:lvl5pPr marL="1371160" indent="0">
              <a:buNone/>
              <a:defRPr sz="1179" b="1"/>
            </a:lvl5pPr>
            <a:lvl6pPr marL="1713950" indent="0">
              <a:buNone/>
              <a:defRPr sz="1179" b="1"/>
            </a:lvl6pPr>
            <a:lvl7pPr marL="2056742" indent="0">
              <a:buNone/>
              <a:defRPr sz="1179" b="1"/>
            </a:lvl7pPr>
            <a:lvl8pPr marL="2399532" indent="0">
              <a:buNone/>
              <a:defRPr sz="1179" b="1"/>
            </a:lvl8pPr>
            <a:lvl9pPr marL="2742322" indent="0">
              <a:buNone/>
              <a:defRPr sz="117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1821"/>
            </a:lvl1pPr>
            <a:lvl2pPr>
              <a:defRPr sz="1500"/>
            </a:lvl2pPr>
            <a:lvl3pPr>
              <a:defRPr sz="1339"/>
            </a:lvl3pPr>
            <a:lvl4pPr>
              <a:defRPr sz="1179"/>
            </a:lvl4pPr>
            <a:lvl5pPr>
              <a:defRPr sz="1179"/>
            </a:lvl5pPr>
            <a:lvl6pPr>
              <a:defRPr sz="1179"/>
            </a:lvl6pPr>
            <a:lvl7pPr>
              <a:defRPr sz="1179"/>
            </a:lvl7pPr>
            <a:lvl8pPr>
              <a:defRPr sz="1179"/>
            </a:lvl8pPr>
            <a:lvl9pPr>
              <a:defRPr sz="117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1821" b="1"/>
            </a:lvl1pPr>
            <a:lvl2pPr marL="342790" indent="0">
              <a:buNone/>
              <a:defRPr sz="1500" b="1"/>
            </a:lvl2pPr>
            <a:lvl3pPr marL="685579" indent="0">
              <a:buNone/>
              <a:defRPr sz="1339" b="1"/>
            </a:lvl3pPr>
            <a:lvl4pPr marL="1028370" indent="0">
              <a:buNone/>
              <a:defRPr sz="1179" b="1"/>
            </a:lvl4pPr>
            <a:lvl5pPr marL="1371160" indent="0">
              <a:buNone/>
              <a:defRPr sz="1179" b="1"/>
            </a:lvl5pPr>
            <a:lvl6pPr marL="1713950" indent="0">
              <a:buNone/>
              <a:defRPr sz="1179" b="1"/>
            </a:lvl6pPr>
            <a:lvl7pPr marL="2056742" indent="0">
              <a:buNone/>
              <a:defRPr sz="1179" b="1"/>
            </a:lvl7pPr>
            <a:lvl8pPr marL="2399532" indent="0">
              <a:buNone/>
              <a:defRPr sz="1179" b="1"/>
            </a:lvl8pPr>
            <a:lvl9pPr marL="2742322" indent="0">
              <a:buNone/>
              <a:defRPr sz="117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1821"/>
            </a:lvl1pPr>
            <a:lvl2pPr>
              <a:defRPr sz="1500"/>
            </a:lvl2pPr>
            <a:lvl3pPr>
              <a:defRPr sz="1339"/>
            </a:lvl3pPr>
            <a:lvl4pPr>
              <a:defRPr sz="1179"/>
            </a:lvl4pPr>
            <a:lvl5pPr>
              <a:defRPr sz="1179"/>
            </a:lvl5pPr>
            <a:lvl6pPr>
              <a:defRPr sz="1179"/>
            </a:lvl6pPr>
            <a:lvl7pPr>
              <a:defRPr sz="1179"/>
            </a:lvl7pPr>
            <a:lvl8pPr>
              <a:defRPr sz="1179"/>
            </a:lvl8pPr>
            <a:lvl9pPr>
              <a:defRPr sz="117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F9AF8-7783-4812-86AB-B539DF7D071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085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36EC8-0CD8-4419-A46C-9206F002BF8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6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акты-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45233" y="0"/>
            <a:ext cx="6960767" cy="1628588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4" y="1700621"/>
            <a:ext cx="556004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6420983" y="1700621"/>
            <a:ext cx="3140531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3"/>
            </p:custDataLst>
          </p:nvPr>
        </p:nvSpPr>
        <p:spPr bwMode="auto">
          <a:xfrm>
            <a:off x="6004943" y="1839341"/>
            <a:ext cx="542542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18" name="Slide Number Placeholder 5"/>
          <p:cNvSpPr txBox="1"/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275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0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2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67037" y="1306761"/>
            <a:ext cx="5600916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2000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Факты </a:t>
            </a:r>
            <a:endParaRPr lang="en-US" dirty="0"/>
          </a:p>
        </p:txBody>
      </p:sp>
      <p:sp>
        <p:nvSpPr>
          <p:cNvPr id="33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6418235" y="1287068"/>
            <a:ext cx="3142716" cy="303885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2000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17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2" y="1909440"/>
            <a:ext cx="5594801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 panose="020F0502020204030204"/>
                <a:cs typeface="Calibri" panose="020F0502020204030204"/>
              </a:defRPr>
            </a:lvl1pPr>
            <a:lvl2pPr marL="384175" indent="-18288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418976" y="1903640"/>
            <a:ext cx="3123276" cy="423360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 panose="020F0502020204030204"/>
                <a:cs typeface="Calibri" panose="020F0502020204030204"/>
              </a:defRPr>
            </a:lvl1pPr>
            <a:lvl2pPr marL="384175" indent="-18288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9705C-7428-41AD-AFBB-A8600111205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147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2411"/>
            </a:lvl1pPr>
            <a:lvl2pPr>
              <a:defRPr sz="2089"/>
            </a:lvl2pPr>
            <a:lvl3pPr>
              <a:defRPr sz="1821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071"/>
            </a:lvl1pPr>
            <a:lvl2pPr marL="342790" indent="0">
              <a:buNone/>
              <a:defRPr sz="911"/>
            </a:lvl2pPr>
            <a:lvl3pPr marL="685579" indent="0">
              <a:buNone/>
              <a:defRPr sz="750"/>
            </a:lvl3pPr>
            <a:lvl4pPr marL="1028370" indent="0">
              <a:buNone/>
              <a:defRPr sz="696"/>
            </a:lvl4pPr>
            <a:lvl5pPr marL="1371160" indent="0">
              <a:buNone/>
              <a:defRPr sz="696"/>
            </a:lvl5pPr>
            <a:lvl6pPr marL="1713950" indent="0">
              <a:buNone/>
              <a:defRPr sz="696"/>
            </a:lvl6pPr>
            <a:lvl7pPr marL="2056742" indent="0">
              <a:buNone/>
              <a:defRPr sz="696"/>
            </a:lvl7pPr>
            <a:lvl8pPr marL="2399532" indent="0">
              <a:buNone/>
              <a:defRPr sz="696"/>
            </a:lvl8pPr>
            <a:lvl9pPr marL="2742322" indent="0">
              <a:buNone/>
              <a:defRPr sz="69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FACB3-DA6B-4204-A044-6391D9832AE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99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411"/>
            </a:lvl1pPr>
            <a:lvl2pPr marL="342790" indent="0">
              <a:buNone/>
              <a:defRPr sz="2089"/>
            </a:lvl2pPr>
            <a:lvl3pPr marL="685579" indent="0">
              <a:buNone/>
              <a:defRPr sz="1821"/>
            </a:lvl3pPr>
            <a:lvl4pPr marL="1028370" indent="0">
              <a:buNone/>
              <a:defRPr sz="1500"/>
            </a:lvl4pPr>
            <a:lvl5pPr marL="1371160" indent="0">
              <a:buNone/>
              <a:defRPr sz="1500"/>
            </a:lvl5pPr>
            <a:lvl6pPr marL="1713950" indent="0">
              <a:buNone/>
              <a:defRPr sz="1500"/>
            </a:lvl6pPr>
            <a:lvl7pPr marL="2056742" indent="0">
              <a:buNone/>
              <a:defRPr sz="1500"/>
            </a:lvl7pPr>
            <a:lvl8pPr marL="2399532" indent="0">
              <a:buNone/>
              <a:defRPr sz="1500"/>
            </a:lvl8pPr>
            <a:lvl9pPr marL="2742322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071"/>
            </a:lvl1pPr>
            <a:lvl2pPr marL="342790" indent="0">
              <a:buNone/>
              <a:defRPr sz="911"/>
            </a:lvl2pPr>
            <a:lvl3pPr marL="685579" indent="0">
              <a:buNone/>
              <a:defRPr sz="750"/>
            </a:lvl3pPr>
            <a:lvl4pPr marL="1028370" indent="0">
              <a:buNone/>
              <a:defRPr sz="696"/>
            </a:lvl4pPr>
            <a:lvl5pPr marL="1371160" indent="0">
              <a:buNone/>
              <a:defRPr sz="696"/>
            </a:lvl5pPr>
            <a:lvl6pPr marL="1713950" indent="0">
              <a:buNone/>
              <a:defRPr sz="696"/>
            </a:lvl6pPr>
            <a:lvl7pPr marL="2056742" indent="0">
              <a:buNone/>
              <a:defRPr sz="696"/>
            </a:lvl7pPr>
            <a:lvl8pPr marL="2399532" indent="0">
              <a:buNone/>
              <a:defRPr sz="696"/>
            </a:lvl8pPr>
            <a:lvl9pPr marL="2742322" indent="0">
              <a:buNone/>
              <a:defRPr sz="69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223A3-4C7E-425A-8E68-9C6B328BAA1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38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26821-9023-43AE-AC3A-6D4EDD469A0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33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457200"/>
            <a:ext cx="222885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457200"/>
            <a:ext cx="652145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13DB2-FDE6-4588-A297-3D52B66D035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044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89154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981200"/>
            <a:ext cx="437515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37515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9FB7-C433-44E5-8625-512AC6487DD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29328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89154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981200"/>
            <a:ext cx="437515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035550" y="1981200"/>
            <a:ext cx="437515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035550" y="4000500"/>
            <a:ext cx="437515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9FB7-C433-44E5-8625-512AC6487DD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67720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89154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95300" y="1981200"/>
            <a:ext cx="437515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95300" y="4000500"/>
            <a:ext cx="437515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035550" y="1981200"/>
            <a:ext cx="437515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9FB7-C433-44E5-8625-512AC6487DD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10111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89154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981200"/>
            <a:ext cx="437515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37515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9FB7-C433-44E5-8625-512AC6487DD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44001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89154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981200"/>
            <a:ext cx="89154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4000500"/>
            <a:ext cx="89154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9FB7-C433-44E5-8625-512AC6487DD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0145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туация-Решение-Результа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45764" y="1"/>
            <a:ext cx="7560235" cy="1768844"/>
          </a:xfrm>
          <a:prstGeom prst="rect">
            <a:avLst/>
          </a:prstGeom>
        </p:spPr>
      </p:pic>
      <p:cxnSp>
        <p:nvCxnSpPr>
          <p:cNvPr id="8" name="Straight Connector 11"/>
          <p:cNvCxnSpPr/>
          <p:nvPr userDrawn="1">
            <p:custDataLst>
              <p:tags r:id="rId1"/>
            </p:custDataLst>
          </p:nvPr>
        </p:nvCxnSpPr>
        <p:spPr bwMode="auto">
          <a:xfrm>
            <a:off x="374935" y="1690269"/>
            <a:ext cx="2971799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12"/>
          <p:cNvCxnSpPr/>
          <p:nvPr userDrawn="1">
            <p:custDataLst>
              <p:tags r:id="rId2"/>
            </p:custDataLst>
          </p:nvPr>
        </p:nvCxnSpPr>
        <p:spPr bwMode="auto">
          <a:xfrm>
            <a:off x="3505200" y="1690269"/>
            <a:ext cx="2999172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2"/>
          <p:cNvCxnSpPr/>
          <p:nvPr userDrawn="1">
            <p:custDataLst>
              <p:tags r:id="rId3"/>
            </p:custDataLst>
          </p:nvPr>
        </p:nvCxnSpPr>
        <p:spPr bwMode="auto">
          <a:xfrm>
            <a:off x="6705601" y="1690269"/>
            <a:ext cx="2855913" cy="0"/>
          </a:xfrm>
          <a:prstGeom prst="line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ight Arrow 13"/>
          <p:cNvSpPr/>
          <p:nvPr userDrawn="1">
            <p:custDataLst>
              <p:tags r:id="rId4"/>
            </p:custDataLst>
          </p:nvPr>
        </p:nvSpPr>
        <p:spPr bwMode="auto">
          <a:xfrm>
            <a:off x="6504373" y="1832455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25" name="Slide Number Placeholder 5"/>
          <p:cNvSpPr txBox="1"/>
          <p:nvPr userDrawn="1"/>
        </p:nvSpPr>
        <p:spPr>
          <a:xfrm>
            <a:off x="9167085" y="404935"/>
            <a:ext cx="542531" cy="376766"/>
          </a:xfrm>
          <a:prstGeom prst="rect">
            <a:avLst/>
          </a:prstGeom>
        </p:spPr>
        <p:txBody>
          <a:bodyPr lIns="46800" rIns="0" anchor="ctr" anchorCtr="0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/>
                <a:ea typeface="+mn-ea"/>
                <a:cs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9845084" y="368723"/>
            <a:ext cx="60916" cy="423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8272" y="345566"/>
            <a:ext cx="1233561" cy="231607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665845" y="705426"/>
            <a:ext cx="8864075" cy="527474"/>
          </a:xfrm>
          <a:prstGeom prst="rect">
            <a:avLst/>
          </a:prstGeom>
        </p:spPr>
        <p:txBody>
          <a:bodyPr lIns="0"/>
          <a:lstStyle>
            <a:lvl1pPr>
              <a:defRPr sz="2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387265" y="6275455"/>
            <a:ext cx="9341485" cy="332882"/>
          </a:xfrm>
          <a:prstGeom prst="rect">
            <a:avLst/>
          </a:prstGeom>
        </p:spPr>
        <p:txBody>
          <a:bodyPr lIns="0" rIns="0" bIns="0">
            <a:normAutofit/>
          </a:bodyPr>
          <a:lstStyle>
            <a:lvl1pPr marL="0" indent="-1692275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Источники: Введите </a:t>
            </a:r>
            <a:r>
              <a:rPr lang="en-US" dirty="0"/>
              <a:t>Tab</a:t>
            </a:r>
            <a:r>
              <a:rPr lang="ru-RU" dirty="0"/>
              <a:t> → </a:t>
            </a:r>
            <a:r>
              <a:rPr lang="en-US" dirty="0"/>
              <a:t>“</a:t>
            </a:r>
            <a:r>
              <a:rPr lang="ru-RU" dirty="0"/>
              <a:t>Источники</a:t>
            </a:r>
            <a:r>
              <a:rPr lang="en-US" dirty="0"/>
              <a:t>:”</a:t>
            </a:r>
            <a:r>
              <a:rPr lang="ru-RU" dirty="0"/>
              <a:t>, затем </a:t>
            </a:r>
            <a:r>
              <a:rPr lang="en-US" dirty="0"/>
              <a:t>Tab</a:t>
            </a:r>
            <a:r>
              <a:rPr lang="ru-RU" dirty="0"/>
              <a:t> → Укажите источник. Разделяйте несколько источников точкой с запятой</a:t>
            </a:r>
            <a:r>
              <a:rPr lang="en-US" dirty="0"/>
              <a:t> (;</a:t>
            </a:r>
            <a:endParaRPr lang="ru-RU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0" y="6608338"/>
            <a:ext cx="9906000" cy="249662"/>
          </a:xfrm>
          <a:prstGeom prst="rect">
            <a:avLst/>
          </a:prstGeom>
          <a:solidFill>
            <a:srgbClr val="EABF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BF55"/>
              </a:solidFill>
            </a:endParaRPr>
          </a:p>
        </p:txBody>
      </p:sp>
      <p:sp>
        <p:nvSpPr>
          <p:cNvPr id="34" name="Прямоугольник 7"/>
          <p:cNvSpPr/>
          <p:nvPr userDrawn="1"/>
        </p:nvSpPr>
        <p:spPr>
          <a:xfrm>
            <a:off x="209620" y="6599450"/>
            <a:ext cx="11610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www.rosgeo.com</a:t>
            </a:r>
          </a:p>
        </p:txBody>
      </p:sp>
      <p:sp>
        <p:nvSpPr>
          <p:cNvPr id="35" name="Right Arrow 13"/>
          <p:cNvSpPr/>
          <p:nvPr userDrawn="1">
            <p:custDataLst>
              <p:tags r:id="rId5"/>
            </p:custDataLst>
          </p:nvPr>
        </p:nvSpPr>
        <p:spPr bwMode="auto">
          <a:xfrm>
            <a:off x="3364535" y="1861566"/>
            <a:ext cx="284617" cy="4297908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EABF5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36" name="Content Placeholder 18"/>
          <p:cNvSpPr>
            <a:spLocks noGrp="1"/>
          </p:cNvSpPr>
          <p:nvPr>
            <p:ph sz="quarter" idx="21" hasCustomPrompt="1"/>
          </p:nvPr>
        </p:nvSpPr>
        <p:spPr>
          <a:xfrm>
            <a:off x="374909" y="134561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Ситуация</a:t>
            </a:r>
            <a:endParaRPr lang="en-US" dirty="0"/>
          </a:p>
        </p:txBody>
      </p:sp>
      <p:sp>
        <p:nvSpPr>
          <p:cNvPr id="37" name="Content Placeholder 18"/>
          <p:cNvSpPr>
            <a:spLocks noGrp="1"/>
          </p:cNvSpPr>
          <p:nvPr>
            <p:ph sz="quarter" idx="22" hasCustomPrompt="1"/>
          </p:nvPr>
        </p:nvSpPr>
        <p:spPr>
          <a:xfrm>
            <a:off x="3497116" y="1348324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Решение</a:t>
            </a:r>
            <a:endParaRPr lang="en-US" dirty="0"/>
          </a:p>
        </p:txBody>
      </p:sp>
      <p:sp>
        <p:nvSpPr>
          <p:cNvPr id="38" name="Content Placeholder 18"/>
          <p:cNvSpPr>
            <a:spLocks noGrp="1"/>
          </p:cNvSpPr>
          <p:nvPr>
            <p:ph sz="quarter" idx="23" hasCustomPrompt="1"/>
          </p:nvPr>
        </p:nvSpPr>
        <p:spPr>
          <a:xfrm>
            <a:off x="6696587" y="1346205"/>
            <a:ext cx="2969772" cy="283678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b="1" i="0" dirty="0" smtClean="0">
                <a:latin typeface="Calibri" panose="020F0502020204030204"/>
                <a:cs typeface="Calibri" panose="020F0502020204030204"/>
              </a:defRPr>
            </a:lvl1pPr>
            <a:lvl2pPr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spcBef>
                <a:spcPts val="300"/>
              </a:spcBef>
              <a:buClr>
                <a:schemeClr val="tx2"/>
              </a:buClr>
            </a:pPr>
            <a:r>
              <a:rPr lang="ru-RU" dirty="0"/>
              <a:t>Результат</a:t>
            </a:r>
            <a:endParaRPr lang="en-US" dirty="0"/>
          </a:p>
        </p:txBody>
      </p:sp>
      <p:sp>
        <p:nvSpPr>
          <p:cNvPr id="24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374933" y="1828840"/>
            <a:ext cx="2951185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 panose="020F0502020204030204"/>
                <a:cs typeface="Calibri" panose="020F0502020204030204"/>
              </a:defRPr>
            </a:lvl1pPr>
            <a:lvl2pPr marL="384175" indent="-18288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6" name="Content Placeholder 18"/>
          <p:cNvSpPr>
            <a:spLocks noGrp="1"/>
          </p:cNvSpPr>
          <p:nvPr>
            <p:ph sz="quarter" idx="24" hasCustomPrompt="1"/>
          </p:nvPr>
        </p:nvSpPr>
        <p:spPr>
          <a:xfrm>
            <a:off x="3533462" y="1823040"/>
            <a:ext cx="2928712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 panose="020F0502020204030204"/>
                <a:cs typeface="Calibri" panose="020F0502020204030204"/>
              </a:defRPr>
            </a:lvl1pPr>
            <a:lvl2pPr marL="384175" indent="-18288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27" name="Content Placeholder 18"/>
          <p:cNvSpPr>
            <a:spLocks noGrp="1"/>
          </p:cNvSpPr>
          <p:nvPr>
            <p:ph sz="quarter" idx="25" hasCustomPrompt="1"/>
          </p:nvPr>
        </p:nvSpPr>
        <p:spPr>
          <a:xfrm>
            <a:off x="6704072" y="1828560"/>
            <a:ext cx="2894153" cy="4328640"/>
          </a:xfrm>
          <a:prstGeom prst="rect">
            <a:avLst/>
          </a:prstGeom>
        </p:spPr>
        <p:txBody>
          <a:bodyPr lIns="45720" tIns="45720" rIns="45720" bIns="45720"/>
          <a:lstStyle>
            <a:lvl1pPr>
              <a:defRPr lang="en-US" sz="1600" dirty="0" smtClean="0">
                <a:latin typeface="Calibri" panose="020F0502020204030204"/>
                <a:cs typeface="Calibri" panose="020F0502020204030204"/>
              </a:defRPr>
            </a:lvl1pPr>
            <a:lvl2pPr marL="384175" indent="-182880">
              <a:buClr>
                <a:schemeClr val="bg2"/>
              </a:buClr>
              <a:buFont typeface="Wingdings" panose="05000000000000000000" pitchFamily="2" charset="2"/>
              <a:buChar char="§"/>
              <a:defRPr lang="en-US" sz="1400" dirty="0" smtClean="0">
                <a:latin typeface="Calibri" panose="020F0502020204030204"/>
                <a:cs typeface="Calibri" panose="020F0502020204030204"/>
              </a:defRPr>
            </a:lvl2pPr>
            <a:lvl3pPr>
              <a:buClr>
                <a:schemeClr val="bg2"/>
              </a:buClr>
              <a:defRPr lang="en-US" sz="1200" dirty="0" smtClean="0">
                <a:latin typeface="Calibri" panose="020F0502020204030204"/>
                <a:cs typeface="Calibri" panose="020F0502020204030204"/>
              </a:defRPr>
            </a:lvl3pPr>
            <a:lvl4pPr>
              <a:defRPr lang="ru-RU" sz="1600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1600" baseline="0" dirty="0" smtClean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Блок №1 для текста или диаграммы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5557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2730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7586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749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256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532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9821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2231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401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20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ags" Target="../tags/tag99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vmlDrawing" Target="../drawings/vmlDrawing1.v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40.xml"/><Relationship Id="rId15" Type="http://schemas.openxmlformats.org/officeDocument/2006/relationships/image" Target="../media/image16.emf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oleObject" Target="../embeddings/oleObject1.bin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3765" rtl="0" eaLnBrk="1" latinLnBrk="0" hangingPunct="1">
        <a:lnSpc>
          <a:spcPct val="850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91440" indent="-91440" algn="l" defTabSz="913765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384175" indent="-182880" algn="l" defTabSz="91376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567055" indent="-182880" algn="l" defTabSz="91376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749935" indent="-182880" algn="l" defTabSz="91376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932815" indent="-182880" algn="l" defTabSz="91376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1099820" indent="-228600" algn="l" defTabSz="91376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376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376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376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80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hf hdr="0" ftr="0" dt="0"/>
  <p:txStyles>
    <p:titleStyle>
      <a:lvl1pPr algn="l" defTabSz="914399" rtl="0" eaLnBrk="1" latinLnBrk="0" hangingPunct="1">
        <a:lnSpc>
          <a:spcPct val="850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91440" indent="-91440" algn="l" defTabSz="914399" rtl="0" eaLnBrk="1" latinLnBrk="0" hangingPunct="1">
        <a:lnSpc>
          <a:spcPct val="90000"/>
        </a:lnSpc>
        <a:spcBef>
          <a:spcPts val="1200"/>
        </a:spcBef>
        <a:spcAft>
          <a:spcPts val="201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38404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566929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74980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93268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1100000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1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1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12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9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defTabSz="843488" rtl="0" eaLnBrk="1" latinLnBrk="0" hangingPunct="1">
        <a:lnSpc>
          <a:spcPct val="85000"/>
        </a:lnSpc>
        <a:spcBef>
          <a:spcPct val="0"/>
        </a:spcBef>
        <a:buNone/>
        <a:defRPr sz="2954" b="1" kern="1200" spc="-46" baseline="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84407" indent="-84407" algn="l" defTabSz="843488" rtl="0" eaLnBrk="1" latinLnBrk="0" hangingPunct="1">
        <a:lnSpc>
          <a:spcPct val="90000"/>
        </a:lnSpc>
        <a:spcBef>
          <a:spcPts val="1108"/>
        </a:spcBef>
        <a:spcAft>
          <a:spcPts val="1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584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354628" indent="-168815" algn="l" defTabSz="843488" rtl="0" eaLnBrk="1" latinLnBrk="0" hangingPunct="1">
        <a:lnSpc>
          <a:spcPct val="90000"/>
        </a:lnSpc>
        <a:spcBef>
          <a:spcPts val="184"/>
        </a:spcBef>
        <a:spcAft>
          <a:spcPts val="369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584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523443" indent="-168815" algn="l" defTabSz="843488" rtl="0" eaLnBrk="1" latinLnBrk="0" hangingPunct="1">
        <a:lnSpc>
          <a:spcPct val="90000"/>
        </a:lnSpc>
        <a:spcBef>
          <a:spcPts val="184"/>
        </a:spcBef>
        <a:spcAft>
          <a:spcPts val="369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692257" indent="-168815" algn="l" defTabSz="843488" rtl="0" eaLnBrk="1" latinLnBrk="0" hangingPunct="1">
        <a:lnSpc>
          <a:spcPct val="90000"/>
        </a:lnSpc>
        <a:spcBef>
          <a:spcPts val="184"/>
        </a:spcBef>
        <a:spcAft>
          <a:spcPts val="369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216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861072" indent="-168815" algn="l" defTabSz="843488" rtl="0" eaLnBrk="1" latinLnBrk="0" hangingPunct="1">
        <a:lnSpc>
          <a:spcPct val="90000"/>
        </a:lnSpc>
        <a:spcBef>
          <a:spcPts val="184"/>
        </a:spcBef>
        <a:spcAft>
          <a:spcPts val="369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1015232" indent="-211019" algn="l" defTabSz="843488" rtl="0" eaLnBrk="1" latinLnBrk="0" hangingPunct="1">
        <a:lnSpc>
          <a:spcPct val="90000"/>
        </a:lnSpc>
        <a:spcBef>
          <a:spcPts val="184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199874" indent="-211019" algn="l" defTabSz="843488" rtl="0" eaLnBrk="1" latinLnBrk="0" hangingPunct="1">
        <a:lnSpc>
          <a:spcPct val="90000"/>
        </a:lnSpc>
        <a:spcBef>
          <a:spcPts val="184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384515" indent="-211019" algn="l" defTabSz="843488" rtl="0" eaLnBrk="1" latinLnBrk="0" hangingPunct="1">
        <a:lnSpc>
          <a:spcPct val="90000"/>
        </a:lnSpc>
        <a:spcBef>
          <a:spcPts val="184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569156" indent="-211019" algn="l" defTabSz="843488" rtl="0" eaLnBrk="1" latinLnBrk="0" hangingPunct="1">
        <a:lnSpc>
          <a:spcPct val="90000"/>
        </a:lnSpc>
        <a:spcBef>
          <a:spcPts val="184"/>
        </a:spcBef>
        <a:spcAft>
          <a:spcPts val="369"/>
        </a:spcAft>
        <a:buClr>
          <a:schemeClr val="accent1"/>
        </a:buClr>
        <a:buFont typeface="Calibri" panose="020F0502020204030204" pitchFamily="34" charset="0"/>
        <a:buChar char="◦"/>
        <a:defRPr sz="12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348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37" algn="l" defTabSz="84348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073" algn="l" defTabSz="84348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110" algn="l" defTabSz="84348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147" algn="l" defTabSz="84348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184" algn="l" defTabSz="84348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220" algn="l" defTabSz="84348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257" algn="l" defTabSz="84348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293" algn="l" defTabSz="843488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73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</p:sldLayoutIdLst>
  <p:hf sldNum="0" hdr="0" ftr="0" dt="0"/>
  <p:txStyles>
    <p:titleStyle>
      <a:lvl1pPr algn="l" defTabSz="633054" rtl="0" eaLnBrk="1" latinLnBrk="0" hangingPunct="1">
        <a:lnSpc>
          <a:spcPct val="85000"/>
        </a:lnSpc>
        <a:spcBef>
          <a:spcPct val="0"/>
        </a:spcBef>
        <a:buNone/>
        <a:defRPr sz="2216" b="1" kern="1200" spc="-35" baseline="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63306" indent="-63306" algn="l" defTabSz="633054" rtl="0" eaLnBrk="1" latinLnBrk="0" hangingPunct="1">
        <a:lnSpc>
          <a:spcPct val="90000"/>
        </a:lnSpc>
        <a:spcBef>
          <a:spcPts val="831"/>
        </a:spcBef>
        <a:spcAft>
          <a:spcPts val="139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39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265883" indent="-126611" algn="l" defTabSz="633054" rtl="0" eaLnBrk="1" latinLnBrk="0" hangingPunct="1">
        <a:lnSpc>
          <a:spcPct val="90000"/>
        </a:lnSpc>
        <a:spcBef>
          <a:spcPts val="139"/>
        </a:spcBef>
        <a:spcAft>
          <a:spcPts val="277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939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392495" indent="-126611" algn="l" defTabSz="633054" rtl="0" eaLnBrk="1" latinLnBrk="0" hangingPunct="1">
        <a:lnSpc>
          <a:spcPct val="90000"/>
        </a:lnSpc>
        <a:spcBef>
          <a:spcPts val="139"/>
        </a:spcBef>
        <a:spcAft>
          <a:spcPts val="277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519105" indent="-126611" algn="l" defTabSz="633054" rtl="0" eaLnBrk="1" latinLnBrk="0" hangingPunct="1">
        <a:lnSpc>
          <a:spcPct val="90000"/>
        </a:lnSpc>
        <a:spcBef>
          <a:spcPts val="139"/>
        </a:spcBef>
        <a:spcAft>
          <a:spcPts val="277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661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645716" indent="-126611" algn="l" defTabSz="633054" rtl="0" eaLnBrk="1" latinLnBrk="0" hangingPunct="1">
        <a:lnSpc>
          <a:spcPct val="90000"/>
        </a:lnSpc>
        <a:spcBef>
          <a:spcPts val="139"/>
        </a:spcBef>
        <a:spcAft>
          <a:spcPts val="277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384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761550" indent="-158264" algn="l" defTabSz="633054" rtl="0" eaLnBrk="1" latinLnBrk="0" hangingPunct="1">
        <a:lnSpc>
          <a:spcPct val="90000"/>
        </a:lnSpc>
        <a:spcBef>
          <a:spcPts val="139"/>
        </a:spcBef>
        <a:spcAft>
          <a:spcPts val="277"/>
        </a:spcAft>
        <a:buClr>
          <a:schemeClr val="accent1"/>
        </a:buClr>
        <a:buFont typeface="Calibri" pitchFamily="34" charset="0"/>
        <a:buChar char="◦"/>
        <a:defRPr sz="9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00013" indent="-158264" algn="l" defTabSz="633054" rtl="0" eaLnBrk="1" latinLnBrk="0" hangingPunct="1">
        <a:lnSpc>
          <a:spcPct val="90000"/>
        </a:lnSpc>
        <a:spcBef>
          <a:spcPts val="139"/>
        </a:spcBef>
        <a:spcAft>
          <a:spcPts val="277"/>
        </a:spcAft>
        <a:buClr>
          <a:schemeClr val="accent1"/>
        </a:buClr>
        <a:buFont typeface="Calibri" pitchFamily="34" charset="0"/>
        <a:buChar char="◦"/>
        <a:defRPr sz="9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038477" indent="-158264" algn="l" defTabSz="633054" rtl="0" eaLnBrk="1" latinLnBrk="0" hangingPunct="1">
        <a:lnSpc>
          <a:spcPct val="90000"/>
        </a:lnSpc>
        <a:spcBef>
          <a:spcPts val="139"/>
        </a:spcBef>
        <a:spcAft>
          <a:spcPts val="277"/>
        </a:spcAft>
        <a:buClr>
          <a:schemeClr val="accent1"/>
        </a:buClr>
        <a:buFont typeface="Calibri" pitchFamily="34" charset="0"/>
        <a:buChar char="◦"/>
        <a:defRPr sz="9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176941" indent="-158264" algn="l" defTabSz="633054" rtl="0" eaLnBrk="1" latinLnBrk="0" hangingPunct="1">
        <a:lnSpc>
          <a:spcPct val="90000"/>
        </a:lnSpc>
        <a:spcBef>
          <a:spcPts val="139"/>
        </a:spcBef>
        <a:spcAft>
          <a:spcPts val="277"/>
        </a:spcAft>
        <a:buClr>
          <a:schemeClr val="accent1"/>
        </a:buClr>
        <a:buFont typeface="Calibri" pitchFamily="34" charset="0"/>
        <a:buChar char="◦"/>
        <a:defRPr sz="9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305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28" algn="l" defTabSz="63305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54" algn="l" defTabSz="63305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83" algn="l" defTabSz="63305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110" algn="l" defTabSz="63305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39" algn="l" defTabSz="63305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65" algn="l" defTabSz="63305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693" algn="l" defTabSz="63305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220" algn="l" defTabSz="63305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229" y="1134"/>
          <a:ext cx="1229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Слайд think-cell" r:id="rId14" imgW="480" imgH="479" progId="TCLayout.ActiveDocument.1">
                  <p:embed/>
                </p:oleObj>
              </mc:Choice>
              <mc:Fallback>
                <p:oleObj name="Слайд think-cell" r:id="rId14" imgW="480" imgH="479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29" y="1134"/>
                        <a:ext cx="1229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711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</p:sldLayoutIdLst>
  <p:hf sldNum="0" hdr="0" ftr="0" dt="0"/>
  <p:txStyles>
    <p:titleStyle>
      <a:lvl1pPr algn="l" defTabSz="844073" rtl="0" eaLnBrk="1" latinLnBrk="0" hangingPunct="1">
        <a:lnSpc>
          <a:spcPct val="85000"/>
        </a:lnSpc>
        <a:spcBef>
          <a:spcPct val="0"/>
        </a:spcBef>
        <a:buNone/>
        <a:defRPr sz="2954" b="1" kern="1200" spc="-46" baseline="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84407" indent="-84407" algn="l" defTabSz="844073" rtl="0" eaLnBrk="1" latinLnBrk="0" hangingPunct="1">
        <a:lnSpc>
          <a:spcPct val="90000"/>
        </a:lnSpc>
        <a:spcBef>
          <a:spcPts val="1108"/>
        </a:spcBef>
        <a:spcAft>
          <a:spcPts val="186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584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354511" indent="-168815" algn="l" defTabSz="844073" rtl="0" eaLnBrk="1" latinLnBrk="0" hangingPunct="1">
        <a:lnSpc>
          <a:spcPct val="90000"/>
        </a:lnSpc>
        <a:spcBef>
          <a:spcPts val="186"/>
        </a:spcBef>
        <a:spcAft>
          <a:spcPts val="369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584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523326" indent="-168815" algn="l" defTabSz="844073" rtl="0" eaLnBrk="1" latinLnBrk="0" hangingPunct="1">
        <a:lnSpc>
          <a:spcPct val="90000"/>
        </a:lnSpc>
        <a:spcBef>
          <a:spcPts val="186"/>
        </a:spcBef>
        <a:spcAft>
          <a:spcPts val="369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692140" indent="-168815" algn="l" defTabSz="844073" rtl="0" eaLnBrk="1" latinLnBrk="0" hangingPunct="1">
        <a:lnSpc>
          <a:spcPct val="90000"/>
        </a:lnSpc>
        <a:spcBef>
          <a:spcPts val="186"/>
        </a:spcBef>
        <a:spcAft>
          <a:spcPts val="369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216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860955" indent="-168815" algn="l" defTabSz="844073" rtl="0" eaLnBrk="1" latinLnBrk="0" hangingPunct="1">
        <a:lnSpc>
          <a:spcPct val="90000"/>
        </a:lnSpc>
        <a:spcBef>
          <a:spcPts val="186"/>
        </a:spcBef>
        <a:spcAft>
          <a:spcPts val="369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1015399" indent="-211019" algn="l" defTabSz="844073" rtl="0" eaLnBrk="1" latinLnBrk="0" hangingPunct="1">
        <a:lnSpc>
          <a:spcPct val="90000"/>
        </a:lnSpc>
        <a:spcBef>
          <a:spcPts val="186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00017" indent="-211019" algn="l" defTabSz="844073" rtl="0" eaLnBrk="1" latinLnBrk="0" hangingPunct="1">
        <a:lnSpc>
          <a:spcPct val="90000"/>
        </a:lnSpc>
        <a:spcBef>
          <a:spcPts val="186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384636" indent="-211019" algn="l" defTabSz="844073" rtl="0" eaLnBrk="1" latinLnBrk="0" hangingPunct="1">
        <a:lnSpc>
          <a:spcPct val="90000"/>
        </a:lnSpc>
        <a:spcBef>
          <a:spcPts val="186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569254" indent="-211019" algn="l" defTabSz="844073" rtl="0" eaLnBrk="1" latinLnBrk="0" hangingPunct="1">
        <a:lnSpc>
          <a:spcPct val="90000"/>
        </a:lnSpc>
        <a:spcBef>
          <a:spcPts val="186"/>
        </a:spcBef>
        <a:spcAft>
          <a:spcPts val="369"/>
        </a:spcAft>
        <a:buClr>
          <a:schemeClr val="accent1"/>
        </a:buClr>
        <a:buFont typeface="Calibri" pitchFamily="34" charset="0"/>
        <a:buChar char="◦"/>
        <a:defRPr sz="129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7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73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10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47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84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20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57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293" algn="l" defTabSz="84407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36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</p:sldLayoutIdLst>
  <p:hf hdr="0" ftr="0" dt="0"/>
  <p:txStyles>
    <p:titleStyle>
      <a:lvl1pPr algn="l" defTabSz="914399" rtl="0" eaLnBrk="1" latinLnBrk="0" hangingPunct="1">
        <a:lnSpc>
          <a:spcPct val="850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91440" indent="-91440" algn="l" defTabSz="914399" rtl="0" eaLnBrk="1" latinLnBrk="0" hangingPunct="1">
        <a:lnSpc>
          <a:spcPct val="90000"/>
        </a:lnSpc>
        <a:spcBef>
          <a:spcPts val="1200"/>
        </a:spcBef>
        <a:spcAft>
          <a:spcPts val="201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38404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566929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74980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93268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1100000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1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1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35D7B29-BE9D-4059-BF13-84CAEF282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9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399" rtl="0" eaLnBrk="1" latinLnBrk="0" hangingPunct="1">
        <a:lnSpc>
          <a:spcPct val="850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91440" indent="-91440" algn="l" defTabSz="914399" rtl="0" eaLnBrk="1" latinLnBrk="0" hangingPunct="1">
        <a:lnSpc>
          <a:spcPct val="90000"/>
        </a:lnSpc>
        <a:spcBef>
          <a:spcPts val="1200"/>
        </a:spcBef>
        <a:spcAft>
          <a:spcPts val="201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38404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566929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74980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93268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1100000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1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1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1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61ACA-6C21-4524-97E0-C245277B8D9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6E8-749E-4D06-B98C-06239526A7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  <p:sldLayoutId id="214748371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62D69-637F-EC42-AADD-57ACBD6B7F4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AAF95-0186-414E-9692-16B45FF748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6055" indent="-186055" algn="l" defTabSz="742950" rtl="0" eaLnBrk="1" latinLnBrk="0" hangingPunct="1">
        <a:lnSpc>
          <a:spcPct val="90000"/>
        </a:lnSpc>
        <a:spcBef>
          <a:spcPts val="81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900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67195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204343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41490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78638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315785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003805" y="0"/>
            <a:ext cx="4902200" cy="1420495"/>
          </a:xfrm>
          <a:custGeom>
            <a:avLst/>
            <a:gdLst/>
            <a:ahLst/>
            <a:cxnLst/>
            <a:rect l="l" t="t" r="r" b="b"/>
            <a:pathLst>
              <a:path w="4902200" h="1420495">
                <a:moveTo>
                  <a:pt x="4902193" y="1420132"/>
                </a:moveTo>
                <a:lnTo>
                  <a:pt x="4130876" y="633745"/>
                </a:lnTo>
                <a:lnTo>
                  <a:pt x="625057" y="634960"/>
                </a:lnTo>
                <a:lnTo>
                  <a:pt x="0" y="0"/>
                </a:lnTo>
              </a:path>
            </a:pathLst>
          </a:custGeom>
          <a:ln w="33901">
            <a:solidFill>
              <a:srgbClr val="D6D6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118025" y="0"/>
            <a:ext cx="4788535" cy="1310005"/>
          </a:xfrm>
          <a:custGeom>
            <a:avLst/>
            <a:gdLst/>
            <a:ahLst/>
            <a:cxnLst/>
            <a:rect l="l" t="t" r="r" b="b"/>
            <a:pathLst>
              <a:path w="4788534" h="1310005">
                <a:moveTo>
                  <a:pt x="4787973" y="1309381"/>
                </a:moveTo>
                <a:lnTo>
                  <a:pt x="4068746" y="578519"/>
                </a:lnTo>
                <a:lnTo>
                  <a:pt x="570204" y="578017"/>
                </a:lnTo>
                <a:lnTo>
                  <a:pt x="0" y="0"/>
                </a:lnTo>
              </a:path>
            </a:pathLst>
          </a:custGeom>
          <a:ln w="31180">
            <a:solidFill>
              <a:srgbClr val="D6D6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232484" y="0"/>
            <a:ext cx="4673600" cy="1199515"/>
          </a:xfrm>
          <a:custGeom>
            <a:avLst/>
            <a:gdLst/>
            <a:ahLst/>
            <a:cxnLst/>
            <a:rect l="l" t="t" r="r" b="b"/>
            <a:pathLst>
              <a:path w="4673600" h="1199515">
                <a:moveTo>
                  <a:pt x="4673516" y="1199059"/>
                </a:moveTo>
                <a:lnTo>
                  <a:pt x="4006410" y="523311"/>
                </a:lnTo>
                <a:lnTo>
                  <a:pt x="515083" y="521140"/>
                </a:lnTo>
                <a:lnTo>
                  <a:pt x="0" y="0"/>
                </a:lnTo>
              </a:path>
            </a:pathLst>
          </a:custGeom>
          <a:ln w="28460">
            <a:solidFill>
              <a:srgbClr val="D6D6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347260" y="0"/>
            <a:ext cx="4559300" cy="1089660"/>
          </a:xfrm>
          <a:custGeom>
            <a:avLst/>
            <a:gdLst/>
            <a:ahLst/>
            <a:cxnLst/>
            <a:rect l="l" t="t" r="r" b="b"/>
            <a:pathLst>
              <a:path w="4559300" h="1089660">
                <a:moveTo>
                  <a:pt x="4558740" y="1089184"/>
                </a:moveTo>
                <a:lnTo>
                  <a:pt x="3943739" y="468127"/>
                </a:lnTo>
                <a:lnTo>
                  <a:pt x="459675" y="464239"/>
                </a:lnTo>
                <a:lnTo>
                  <a:pt x="0" y="0"/>
                </a:lnTo>
              </a:path>
            </a:pathLst>
          </a:custGeom>
          <a:ln w="25778">
            <a:solidFill>
              <a:srgbClr val="D6D6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62303" y="0"/>
            <a:ext cx="4443730" cy="979805"/>
          </a:xfrm>
          <a:custGeom>
            <a:avLst/>
            <a:gdLst/>
            <a:ahLst/>
            <a:cxnLst/>
            <a:rect l="l" t="t" r="r" b="b"/>
            <a:pathLst>
              <a:path w="4443730" h="979805">
                <a:moveTo>
                  <a:pt x="4443696" y="979692"/>
                </a:moveTo>
                <a:lnTo>
                  <a:pt x="3880783" y="412918"/>
                </a:lnTo>
                <a:lnTo>
                  <a:pt x="404012" y="407312"/>
                </a:lnTo>
                <a:lnTo>
                  <a:pt x="0" y="0"/>
                </a:lnTo>
              </a:path>
            </a:pathLst>
          </a:custGeom>
          <a:ln w="23066">
            <a:solidFill>
              <a:srgbClr val="D6D6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577555" y="0"/>
            <a:ext cx="4328795" cy="871219"/>
          </a:xfrm>
          <a:custGeom>
            <a:avLst/>
            <a:gdLst/>
            <a:ahLst/>
            <a:cxnLst/>
            <a:rect l="l" t="t" r="r" b="b"/>
            <a:pathLst>
              <a:path w="4328795" h="871219">
                <a:moveTo>
                  <a:pt x="4328443" y="870599"/>
                </a:moveTo>
                <a:lnTo>
                  <a:pt x="3817632" y="357749"/>
                </a:lnTo>
                <a:lnTo>
                  <a:pt x="348123" y="350418"/>
                </a:lnTo>
                <a:lnTo>
                  <a:pt x="0" y="0"/>
                </a:lnTo>
              </a:path>
            </a:pathLst>
          </a:custGeom>
          <a:ln w="20345">
            <a:solidFill>
              <a:srgbClr val="D6D6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693054" y="0"/>
            <a:ext cx="4213225" cy="762000"/>
          </a:xfrm>
          <a:custGeom>
            <a:avLst/>
            <a:gdLst/>
            <a:ahLst/>
            <a:cxnLst/>
            <a:rect l="l" t="t" r="r" b="b"/>
            <a:pathLst>
              <a:path w="4213225" h="762000">
                <a:moveTo>
                  <a:pt x="4212945" y="761811"/>
                </a:moveTo>
                <a:lnTo>
                  <a:pt x="3754220" y="302520"/>
                </a:lnTo>
                <a:lnTo>
                  <a:pt x="292013" y="293496"/>
                </a:lnTo>
                <a:lnTo>
                  <a:pt x="0" y="0"/>
                </a:lnTo>
              </a:path>
            </a:pathLst>
          </a:custGeom>
          <a:ln w="17624">
            <a:solidFill>
              <a:srgbClr val="D6D6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3365" y="675132"/>
            <a:ext cx="8639268" cy="595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2715" y="1805940"/>
            <a:ext cx="9140568" cy="2677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00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02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399" rtl="0" eaLnBrk="1" latinLnBrk="0" hangingPunct="1">
        <a:lnSpc>
          <a:spcPct val="850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91440" indent="-91440" algn="l" defTabSz="914399" rtl="0" eaLnBrk="1" latinLnBrk="0" hangingPunct="1">
        <a:lnSpc>
          <a:spcPct val="90000"/>
        </a:lnSpc>
        <a:spcBef>
          <a:spcPts val="1200"/>
        </a:spcBef>
        <a:spcAft>
          <a:spcPts val="201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38404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566929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74980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932688" indent="-18288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1100000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1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1" indent="-228600" algn="l" defTabSz="914399" rtl="0" eaLnBrk="1" latinLnBrk="0" hangingPunct="1">
        <a:lnSpc>
          <a:spcPct val="90000"/>
        </a:lnSpc>
        <a:spcBef>
          <a:spcPts val="201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12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39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</p:sldLayoutIdLst>
  <p:hf sldNum="0" hdr="0" ftr="0" dt="0"/>
  <p:txStyles>
    <p:titleStyle>
      <a:lvl1pPr algn="l" defTabSz="742968" rtl="0" eaLnBrk="1" latinLnBrk="0" hangingPunct="1">
        <a:lnSpc>
          <a:spcPct val="85000"/>
        </a:lnSpc>
        <a:spcBef>
          <a:spcPct val="0"/>
        </a:spcBef>
        <a:buNone/>
        <a:defRPr sz="2600" b="1" kern="1200" spc="-41" baseline="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74297" indent="-74297" algn="l" defTabSz="742968" rtl="0" eaLnBrk="1" latinLnBrk="0" hangingPunct="1">
        <a:lnSpc>
          <a:spcPct val="90000"/>
        </a:lnSpc>
        <a:spcBef>
          <a:spcPts val="975"/>
        </a:spcBef>
        <a:spcAft>
          <a:spcPts val="163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275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312046" indent="-148594" algn="l" defTabSz="742968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460641" indent="-148594" algn="l" defTabSz="742968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113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609234" indent="-148594" algn="l" defTabSz="742968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757828" indent="-148594" algn="l" defTabSz="742968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893773" indent="-185742" algn="l" defTabSz="742968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056277" indent="-185742" algn="l" defTabSz="742968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218781" indent="-185742" algn="l" defTabSz="742968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381285" indent="-185742" algn="l" defTabSz="742968" rtl="0" eaLnBrk="1" latinLnBrk="0" hangingPunct="1">
        <a:lnSpc>
          <a:spcPct val="90000"/>
        </a:lnSpc>
        <a:spcBef>
          <a:spcPts val="163"/>
        </a:spcBef>
        <a:spcAft>
          <a:spcPts val="325"/>
        </a:spcAft>
        <a:buClr>
          <a:schemeClr val="accent1"/>
        </a:buClr>
        <a:buFont typeface="Calibri" pitchFamily="34" charset="0"/>
        <a:buChar char="◦"/>
        <a:defRPr sz="11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85" algn="l" defTabSz="7429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68" algn="l" defTabSz="7429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53" algn="l" defTabSz="7429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37" algn="l" defTabSz="7429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22" algn="l" defTabSz="7429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algn="l" defTabSz="7429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90" algn="l" defTabSz="7429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74" algn="l" defTabSz="742968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7970" tIns="63987" rIns="127970" bIns="63987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Tx/>
              <a:buSzTx/>
              <a:buFontTx/>
              <a:buNone/>
              <a:defRPr sz="911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31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7970" tIns="63987" rIns="127970" bIns="63987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911">
                <a:latin typeface="Arial Black" pitchFamily="34" charset="0"/>
                <a:cs typeface="Arial" charset="0"/>
              </a:defRPr>
            </a:lvl1pPr>
          </a:lstStyle>
          <a:p>
            <a:pPr>
              <a:defRPr/>
            </a:pPr>
            <a:fld id="{4A6F9FB7-C433-44E5-8625-512AC6487DD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906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z="1821">
                <a:solidFill>
                  <a:prstClr val="black"/>
                </a:solidFill>
                <a:latin typeface="Times New Roman"/>
                <a:cs typeface="Arial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21">
                <a:solidFill>
                  <a:prstClr val="black"/>
                </a:solidFill>
                <a:latin typeface="Times New Roman"/>
                <a:cs typeface="Arial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39">
                <a:solidFill>
                  <a:srgbClr val="56C7AA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39">
                <a:solidFill>
                  <a:srgbClr val="56C7AA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39">
                <a:solidFill>
                  <a:srgbClr val="5ECCF3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39">
                <a:solidFill>
                  <a:srgbClr val="56C7AA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21">
                <a:solidFill>
                  <a:prstClr val="black"/>
                </a:solidFill>
                <a:latin typeface="Times New Roman"/>
                <a:cs typeface="Arial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39">
                <a:solidFill>
                  <a:srgbClr val="5ECCF3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39">
                <a:solidFill>
                  <a:srgbClr val="5ECCF3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4572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7970" tIns="63987" rIns="127970" bIns="639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7970" tIns="63987" rIns="127970" bIns="639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52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7970" tIns="63987" rIns="127970" bIns="63987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SzTx/>
              <a:buFontTx/>
              <a:buNone/>
              <a:defRPr sz="911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7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32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32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32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32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321">
          <a:solidFill>
            <a:schemeClr val="tx1"/>
          </a:solidFill>
          <a:latin typeface="Arial" charset="0"/>
        </a:defRPr>
      </a:lvl5pPr>
      <a:lvl6pPr marL="342790" algn="l" rtl="0" eaLnBrk="1" fontAlgn="base" hangingPunct="1">
        <a:spcBef>
          <a:spcPct val="0"/>
        </a:spcBef>
        <a:spcAft>
          <a:spcPct val="0"/>
        </a:spcAft>
        <a:defRPr sz="3321">
          <a:solidFill>
            <a:schemeClr val="tx1"/>
          </a:solidFill>
          <a:latin typeface="Arial" charset="0"/>
        </a:defRPr>
      </a:lvl6pPr>
      <a:lvl7pPr marL="685579" algn="l" rtl="0" eaLnBrk="1" fontAlgn="base" hangingPunct="1">
        <a:spcBef>
          <a:spcPct val="0"/>
        </a:spcBef>
        <a:spcAft>
          <a:spcPct val="0"/>
        </a:spcAft>
        <a:defRPr sz="3321">
          <a:solidFill>
            <a:schemeClr val="tx1"/>
          </a:solidFill>
          <a:latin typeface="Arial" charset="0"/>
        </a:defRPr>
      </a:lvl7pPr>
      <a:lvl8pPr marL="1028370" algn="l" rtl="0" eaLnBrk="1" fontAlgn="base" hangingPunct="1">
        <a:spcBef>
          <a:spcPct val="0"/>
        </a:spcBef>
        <a:spcAft>
          <a:spcPct val="0"/>
        </a:spcAft>
        <a:defRPr sz="3321">
          <a:solidFill>
            <a:schemeClr val="tx1"/>
          </a:solidFill>
          <a:latin typeface="Arial" charset="0"/>
        </a:defRPr>
      </a:lvl8pPr>
      <a:lvl9pPr marL="1371160" algn="l" rtl="0" eaLnBrk="1" fontAlgn="base" hangingPunct="1">
        <a:spcBef>
          <a:spcPct val="0"/>
        </a:spcBef>
        <a:spcAft>
          <a:spcPct val="0"/>
        </a:spcAft>
        <a:defRPr sz="3321">
          <a:solidFill>
            <a:schemeClr val="tx1"/>
          </a:solidFill>
          <a:latin typeface="Arial" charset="0"/>
        </a:defRPr>
      </a:lvl9pPr>
    </p:titleStyle>
    <p:bodyStyle>
      <a:lvl1pPr marL="257093" indent="-25709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11">
          <a:solidFill>
            <a:schemeClr val="tx1"/>
          </a:solidFill>
          <a:latin typeface="+mn-lt"/>
          <a:ea typeface="+mn-ea"/>
          <a:cs typeface="+mn-cs"/>
        </a:defRPr>
      </a:lvl1pPr>
      <a:lvl2pPr marL="557035" indent="-21424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411">
          <a:solidFill>
            <a:schemeClr val="tx1"/>
          </a:solidFill>
          <a:latin typeface="+mn-lt"/>
        </a:defRPr>
      </a:lvl2pPr>
      <a:lvl3pPr marL="856976" indent="-1713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11">
          <a:solidFill>
            <a:schemeClr val="tx1"/>
          </a:solidFill>
          <a:latin typeface="+mn-lt"/>
        </a:defRPr>
      </a:lvl3pPr>
      <a:lvl4pPr marL="1199766" indent="-17139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411">
          <a:solidFill>
            <a:schemeClr val="tx1"/>
          </a:solidFill>
          <a:latin typeface="+mn-lt"/>
        </a:defRPr>
      </a:lvl4pPr>
      <a:lvl5pPr marL="1542556" indent="-1713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11">
          <a:solidFill>
            <a:schemeClr val="tx1"/>
          </a:solidFill>
          <a:latin typeface="+mn-lt"/>
        </a:defRPr>
      </a:lvl5pPr>
      <a:lvl6pPr marL="1885346" indent="-1713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11">
          <a:solidFill>
            <a:schemeClr val="tx1"/>
          </a:solidFill>
          <a:latin typeface="+mn-lt"/>
        </a:defRPr>
      </a:lvl6pPr>
      <a:lvl7pPr marL="2228136" indent="-1713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11">
          <a:solidFill>
            <a:schemeClr val="tx1"/>
          </a:solidFill>
          <a:latin typeface="+mn-lt"/>
        </a:defRPr>
      </a:lvl7pPr>
      <a:lvl8pPr marL="2570927" indent="-1713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11">
          <a:solidFill>
            <a:schemeClr val="tx1"/>
          </a:solidFill>
          <a:latin typeface="+mn-lt"/>
        </a:defRPr>
      </a:lvl8pPr>
      <a:lvl9pPr marL="2913718" indent="-1713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1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579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0" algn="l" defTabSz="685579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2pPr>
      <a:lvl3pPr marL="685579" algn="l" defTabSz="685579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70" algn="l" defTabSz="685579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60" algn="l" defTabSz="685579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50" algn="l" defTabSz="685579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42" algn="l" defTabSz="685579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32" algn="l" defTabSz="685579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22" algn="l" defTabSz="685579" rtl="0" eaLnBrk="1" latinLnBrk="0" hangingPunct="1">
        <a:defRPr sz="13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C5F3B-8C0C-483F-9C24-094E34F7B6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79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hf sldNum="0"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85.jpeg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1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7.jpeg"/><Relationship Id="rId10" Type="http://schemas.openxmlformats.org/officeDocument/2006/relationships/image" Target="../media/image88.jpeg"/><Relationship Id="rId4" Type="http://schemas.openxmlformats.org/officeDocument/2006/relationships/image" Target="../media/image86.png"/><Relationship Id="rId9" Type="http://schemas.openxmlformats.org/officeDocument/2006/relationships/image" Target="../media/image8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png"/><Relationship Id="rId7" Type="http://schemas.openxmlformats.org/officeDocument/2006/relationships/image" Target="../media/image102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10" Type="http://schemas.openxmlformats.org/officeDocument/2006/relationships/image" Target="../media/image105.jpg"/><Relationship Id="rId4" Type="http://schemas.microsoft.com/office/2007/relationships/hdphoto" Target="../media/hdphoto2.wdp"/><Relationship Id="rId9" Type="http://schemas.openxmlformats.org/officeDocument/2006/relationships/image" Target="../media/image10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42" y="6045438"/>
            <a:ext cx="963083" cy="132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49604" y="2134456"/>
            <a:ext cx="4136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БЛОК ГЕОЛОГИИ И РАЗВИТИЯ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23046" y="6206624"/>
            <a:ext cx="1306999" cy="34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2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20.05.2021 </a:t>
            </a:r>
            <a:r>
              <a:rPr kumimoji="0" lang="ru-RU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6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" y="146437"/>
            <a:ext cx="2090738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5630045" y="4933991"/>
            <a:ext cx="3846288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25" dirty="0" smtClean="0">
                <a:solidFill>
                  <a:prstClr val="black"/>
                </a:solidFill>
                <a:latin typeface="Calibri"/>
              </a:rPr>
              <a:t>Д</a:t>
            </a:r>
            <a:r>
              <a:rPr kumimoji="0" lang="ru-RU" sz="1625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иректор</a:t>
            </a:r>
            <a:r>
              <a:rPr kumimoji="0" lang="ru-RU" sz="162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 геологии на ТПИ</a:t>
            </a:r>
            <a:endParaRPr kumimoji="0" lang="ru-RU" sz="16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25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С.В.Суренков</a:t>
            </a:r>
            <a:endParaRPr kumimoji="0" lang="ru-RU" sz="16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FCD42A-C909-4660-B61A-562F6EBFE390}"/>
              </a:ext>
            </a:extLst>
          </p:cNvPr>
          <p:cNvSpPr/>
          <p:nvPr/>
        </p:nvSpPr>
        <p:spPr>
          <a:xfrm>
            <a:off x="1479077" y="2934058"/>
            <a:ext cx="6677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РЕЗУЛЬТАТЫ ГЕОЛОГОРАЗВЕДОЧНЫХ РАБОТ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ПО ТПИ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2020 ГОД И ЗАДАЧИ НА 2021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Documents\Росгеология\2021\Презентация_итоги_2020_планы_2021\ПРЕЗЕНТ Левобережный 2020г\Пр.5 Геол карта_5000_Левобер.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" y="1042531"/>
            <a:ext cx="7612581" cy="555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04160" y="100095"/>
            <a:ext cx="7796891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Поисковые работы на рудное золото на Западном фланге Левобережного рудного поля (Кабардино-Балкарская Республика) – Северо-Кавказское ПГО</a:t>
            </a:r>
          </a:p>
        </p:txBody>
      </p:sp>
      <p:pic>
        <p:nvPicPr>
          <p:cNvPr id="7" name="Рисунок 6" descr="G:\ЛЕВОБЕРЕЖНОЕ рудное поле\ОТЧЁТЫ  ИНФОРМАЦИОННЫЕ\2019год\2019г.IVкв\Фото\DSC01443.JPG">
            <a:extLst>
              <a:ext uri="{FF2B5EF4-FFF2-40B4-BE49-F238E27FC236}">
                <a16:creationId xmlns:a16="http://schemas.microsoft.com/office/drawing/2014/main" id="{3851704A-C08C-4A4C-8A14-B7B0CC38943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6" b="19050"/>
          <a:stretch/>
        </p:blipFill>
        <p:spPr bwMode="auto">
          <a:xfrm>
            <a:off x="79177" y="4516768"/>
            <a:ext cx="1790195" cy="2066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4" descr="E:\Documents\Росгеология\2021\Презентация_итоги_2020_планы_2021\ПРЕЗЕНТ Левобережный 2020г\Верхние скважин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03" y="896439"/>
            <a:ext cx="3690032" cy="27669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:\Documents\Росгеология\2021\Презентация_итоги_2020_планы_2021\ПРЕЗЕНТ Левобережный 2020г\ПРЕЗЕНТАЦИЯ 2 отчёт 1кв.2019год.page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40" y="1204215"/>
            <a:ext cx="2399974" cy="16660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:\Documents\Росгеология\2021\Презентация_итоги_2020_планы_2021\ПРЕЗЕНТ Левобережный 2020г\Пр.8 Геол. разр. СЗ-ЮВ 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86" y="3604955"/>
            <a:ext cx="3564224" cy="297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1CD9C2B-DED1-42BC-9A17-522867566969}"/>
              </a:ext>
            </a:extLst>
          </p:cNvPr>
          <p:cNvSpPr/>
          <p:nvPr/>
        </p:nvSpPr>
        <p:spPr>
          <a:xfrm>
            <a:off x="6812330" y="896438"/>
            <a:ext cx="238558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egoe UI Symbol" panose="020B0502040204020203" pitchFamily="34" charset="0"/>
                <a:cs typeface="Times New Roman" panose="02020603050405020304" pitchFamily="18" charset="0"/>
              </a:rPr>
              <a:t>Левобережное рудное поле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19754A0-4261-4DAD-8086-0DE04A439D3E}"/>
              </a:ext>
            </a:extLst>
          </p:cNvPr>
          <p:cNvSpPr/>
          <p:nvPr/>
        </p:nvSpPr>
        <p:spPr>
          <a:xfrm>
            <a:off x="2204624" y="630908"/>
            <a:ext cx="252665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egoe UI Symbol" panose="020B0502040204020203" pitchFamily="34" charset="0"/>
                <a:cs typeface="Times New Roman" panose="02020603050405020304" pitchFamily="18" charset="0"/>
              </a:rPr>
              <a:t>Геологическая карта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egoe UI Symbol" panose="020B0502040204020203" pitchFamily="34" charset="0"/>
                <a:cs typeface="Times New Roman" panose="02020603050405020304" pitchFamily="18" charset="0"/>
              </a:rPr>
              <a:t>Левобережного рудного поля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104ABA6-D8CD-4858-8108-93C0B22D2DB2}"/>
              </a:ext>
            </a:extLst>
          </p:cNvPr>
          <p:cNvSpPr/>
          <p:nvPr/>
        </p:nvSpPr>
        <p:spPr>
          <a:xfrm>
            <a:off x="7614323" y="3686519"/>
            <a:ext cx="166103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egoe UI Symbol" panose="020B0502040204020203" pitchFamily="34" charset="0"/>
                <a:cs typeface="Times New Roman" panose="02020603050405020304" pitchFamily="18" charset="0"/>
              </a:rPr>
              <a:t>Геологический разрез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>
                <a:solidFill>
                  <a:srgbClr val="00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СЗ - ЮВ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97E1B6-AF63-4DBE-A0D0-7418B6C48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32" y="892518"/>
            <a:ext cx="1784940" cy="159021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EA3F06-5CC8-47B5-8AD3-E8220EC6BA52}"/>
              </a:ext>
            </a:extLst>
          </p:cNvPr>
          <p:cNvSpPr/>
          <p:nvPr/>
        </p:nvSpPr>
        <p:spPr>
          <a:xfrm>
            <a:off x="4539606" y="6320758"/>
            <a:ext cx="288508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План по ГК: золото Р</a:t>
            </a:r>
            <a:r>
              <a:rPr lang="ru-RU" altLang="ru-RU" sz="1200" b="1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– 15 т и Р</a:t>
            </a:r>
            <a:r>
              <a:rPr lang="ru-RU" altLang="ru-RU" sz="1200" b="1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– 10 т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964F95D-1F1B-4E1C-9B83-C72F7F9E6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898" y="5578749"/>
            <a:ext cx="2628900" cy="769441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прогнозных ресурсов золота по результатам работ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Р1 – 30,1 т</a:t>
            </a:r>
          </a:p>
        </p:txBody>
      </p:sp>
    </p:spTree>
    <p:extLst>
      <p:ext uri="{BB962C8B-B14F-4D97-AF65-F5344CB8AC3E}">
        <p14:creationId xmlns:p14="http://schemas.microsoft.com/office/powerpoint/2010/main" val="1340163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524001" y="204452"/>
            <a:ext cx="8020594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оисковых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работ на медно-</a:t>
            </a:r>
            <a:r>
              <a:rPr kumimoji="0" lang="ru-RU" alt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цинковоколчеданные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руды в пределах Южно-Подольской площади (Республика Башкортостан) – Северо-Кавказское ПГО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A799F8FC-3E04-4036-97AC-7CE7176B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22345" r="8760" b="28358"/>
          <a:stretch>
            <a:fillRect/>
          </a:stretch>
        </p:blipFill>
        <p:spPr bwMode="auto">
          <a:xfrm>
            <a:off x="151193" y="880209"/>
            <a:ext cx="3453715" cy="35089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Documents\Росгеология\2021\Презентация_итоги_2020_планы_2021\ЮжПодол\Геол_карта 1_10 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2" t="41291" r="23541" b="11727"/>
          <a:stretch/>
        </p:blipFill>
        <p:spPr bwMode="auto">
          <a:xfrm>
            <a:off x="5759595" y="890721"/>
            <a:ext cx="4029953" cy="419904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14989" r="57154" b="30589"/>
          <a:stretch/>
        </p:blipFill>
        <p:spPr>
          <a:xfrm>
            <a:off x="151194" y="4290525"/>
            <a:ext cx="3147060" cy="2286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2" t="15093" r="45391" b="28809"/>
          <a:stretch/>
        </p:blipFill>
        <p:spPr>
          <a:xfrm>
            <a:off x="3059473" y="3594570"/>
            <a:ext cx="3217653" cy="2981956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6F0742AB-433D-4303-AC82-866702BF2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344" y="4969932"/>
            <a:ext cx="3305174" cy="1606594"/>
          </a:xfrm>
          <a:prstGeom prst="rect">
            <a:avLst/>
          </a:prstGeom>
          <a:solidFill>
            <a:srgbClr val="FFE3AB"/>
          </a:solidFill>
          <a:ln>
            <a:solidFill>
              <a:srgbClr val="66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Апробированные прогнозные ресурсы: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Медь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12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181,54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т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60,96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т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Цинк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402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125,43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27,39 т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1,68 т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466,4 т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146,29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None/>
              <a:defRPr/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План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медь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</a:t>
            </a:r>
            <a:r>
              <a:rPr kumimoji="0" lang="ru-RU" altLang="ru-RU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65 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тыс.т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и Р</a:t>
            </a:r>
            <a:r>
              <a:rPr kumimoji="0" lang="ru-RU" altLang="ru-RU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50 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тыс.т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цинк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Р</a:t>
            </a:r>
            <a:r>
              <a:rPr kumimoji="0" lang="ru-RU" altLang="ru-RU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300 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тыс.т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и Р</a:t>
            </a:r>
            <a:r>
              <a:rPr kumimoji="0" lang="ru-RU" altLang="ru-RU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240 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тыс.т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1C6555-4BB2-41CE-AE18-F9F6896CE0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8" t="9941" r="8561" b="1007"/>
          <a:stretch/>
        </p:blipFill>
        <p:spPr>
          <a:xfrm>
            <a:off x="8050922" y="906763"/>
            <a:ext cx="1316571" cy="13782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66" y="789227"/>
            <a:ext cx="2227129" cy="28053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" y="906763"/>
            <a:ext cx="1326399" cy="17685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CDF12B-071E-41A4-A822-C8BAC9C10E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b="20992"/>
          <a:stretch/>
        </p:blipFill>
        <p:spPr>
          <a:xfrm>
            <a:off x="6256917" y="906763"/>
            <a:ext cx="1359211" cy="1378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5597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C1448E-0F34-40CA-850B-874E190FFF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5" y="1073791"/>
            <a:ext cx="3706225" cy="55045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F1A3BE-7193-44B6-BF66-539EBBA326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 t="10031" r="38077" b="14801"/>
          <a:stretch/>
        </p:blipFill>
        <p:spPr>
          <a:xfrm>
            <a:off x="3795093" y="1010879"/>
            <a:ext cx="4252277" cy="5466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EF4B08-8B93-4C4A-8160-A0DEF9A798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t="10765" r="43196" b="17553"/>
          <a:stretch/>
        </p:blipFill>
        <p:spPr>
          <a:xfrm>
            <a:off x="7478800" y="780176"/>
            <a:ext cx="2353097" cy="57937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73D9D8-4C5B-4E00-80CC-03F54B0E5AA4}"/>
              </a:ext>
            </a:extLst>
          </p:cNvPr>
          <p:cNvSpPr txBox="1"/>
          <p:nvPr/>
        </p:nvSpPr>
        <p:spPr>
          <a:xfrm>
            <a:off x="123598" y="4793075"/>
            <a:ext cx="4361481" cy="1723549"/>
          </a:xfrm>
          <a:prstGeom prst="rect">
            <a:avLst/>
          </a:prstGeom>
          <a:solidFill>
            <a:srgbClr val="F0F8F9"/>
          </a:solidFill>
          <a:ln>
            <a:solidFill>
              <a:srgbClr val="44546A">
                <a:lumMod val="65000"/>
                <a:lumOff val="3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пределах рудного поля оценены ресурсы рудного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золота категории Р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-16,54 т (с/с 2,16 г/т), категории Р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-63,3 т (с/с 1,77 г/т).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Всего 79,84 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Ожидаемые запасы золота по результатам оценочных работ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категории С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- 5 т, категории С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- 20 т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(при бортовом содержании 0,5 г/т). Общая стоимость ГРР 355,1 млн. руб.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Общая стоимость </a:t>
            </a:r>
            <a:r>
              <a:rPr lang="ru-RU" sz="1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запасов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золота в недрах </a:t>
            </a:r>
            <a:r>
              <a:rPr lang="ru-RU" sz="1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112,2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млрд. руб.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(курсовая стоимость по ЦБ РФ на </a:t>
            </a: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.12.20 – 4487,62 руб./г).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5336623-8D68-4ECC-A9EC-62EE673125C9}"/>
              </a:ext>
            </a:extLst>
          </p:cNvPr>
          <p:cNvSpPr/>
          <p:nvPr/>
        </p:nvSpPr>
        <p:spPr>
          <a:xfrm>
            <a:off x="2755431" y="2572808"/>
            <a:ext cx="1853112" cy="12772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Золоторудные зоны представлены мощными до 60 м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корами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выветривания на глубину до 30 м и первичными рудами с высокими содержаниями золота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FDFF8A6-819B-4E4F-87E9-FC760D945298}"/>
              </a:ext>
            </a:extLst>
          </p:cNvPr>
          <p:cNvSpPr/>
          <p:nvPr/>
        </p:nvSpPr>
        <p:spPr>
          <a:xfrm>
            <a:off x="414325" y="938190"/>
            <a:ext cx="3077830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Геологическая карта центральной части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Шамейской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площади (1:10 000)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177405F-6E43-4329-9A41-344D72ECB334}"/>
              </a:ext>
            </a:extLst>
          </p:cNvPr>
          <p:cNvSpPr/>
          <p:nvPr/>
        </p:nvSpPr>
        <p:spPr>
          <a:xfrm>
            <a:off x="3965054" y="1464781"/>
            <a:ext cx="1533881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Рудная зона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Южно-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Шамейская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D5A728A-9143-4A7E-9F21-C6D25630FC1D}"/>
              </a:ext>
            </a:extLst>
          </p:cNvPr>
          <p:cNvSpPr/>
          <p:nvPr/>
        </p:nvSpPr>
        <p:spPr>
          <a:xfrm>
            <a:off x="7668477" y="938190"/>
            <a:ext cx="1901161" cy="492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Рудная зона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Восточно-Партизанская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0AFEFD0-F79E-4BC3-88B9-7BE9B7BB84B1}"/>
              </a:ext>
            </a:extLst>
          </p:cNvPr>
          <p:cNvSpPr/>
          <p:nvPr/>
        </p:nvSpPr>
        <p:spPr>
          <a:xfrm>
            <a:off x="5232316" y="5742939"/>
            <a:ext cx="28150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ГЭО получены положительные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интегральные экономические показатели: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IRR – 32,1%, PI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 15%) – 1,51, срок окупаемости 4,1 год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69">
            <a:extLst>
              <a:ext uri="{FF2B5EF4-FFF2-40B4-BE49-F238E27FC236}">
                <a16:creationId xmlns:a16="http://schemas.microsoft.com/office/drawing/2014/main" id="{A3B23C96-BE17-41E5-A9A9-35617C36C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039" y="256482"/>
            <a:ext cx="7450405" cy="49244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Результаты поисковых работ на рудное золото на </a:t>
            </a:r>
            <a:r>
              <a:rPr kumimoji="0" lang="ru-RU" altLang="ru-R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Шамейской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площади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(Свердловская область) - Центральное ПГО</a:t>
            </a:r>
          </a:p>
        </p:txBody>
      </p:sp>
    </p:spTree>
    <p:extLst>
      <p:ext uri="{BB962C8B-B14F-4D97-AF65-F5344CB8AC3E}">
        <p14:creationId xmlns:p14="http://schemas.microsoft.com/office/powerpoint/2010/main" val="3526742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851275" y="5167738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1649683" y="237474"/>
            <a:ext cx="7972489" cy="526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Результат поисковых работ на платиноиды в пределах массива Поаз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Мончегорского</a:t>
            </a:r>
            <a:r>
              <a:rPr kumimoji="0" lang="ru-RU" altLang="ru-RU" sz="1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рудного района (Мурманская область) – Северо-Западное ПГО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56" y="1053603"/>
            <a:ext cx="5177520" cy="5295900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88" y="4420967"/>
            <a:ext cx="7167622" cy="2188886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Прямая со стрелкой 32"/>
          <p:cNvCxnSpPr/>
          <p:nvPr/>
        </p:nvCxnSpPr>
        <p:spPr>
          <a:xfrm flipV="1">
            <a:off x="6656173" y="3041651"/>
            <a:ext cx="449477" cy="17280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45859" y="1053602"/>
            <a:ext cx="2208317" cy="830997"/>
          </a:xfrm>
          <a:prstGeom prst="rect">
            <a:avLst/>
          </a:prstGeom>
          <a:solidFill>
            <a:srgbClr val="F0F8F9"/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по госконтракту: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ru-RU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- 30 т, Р</a:t>
            </a:r>
            <a:r>
              <a:rPr kumimoji="0" lang="ru-RU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40 т условного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Pd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b="45750"/>
          <a:stretch/>
        </p:blipFill>
        <p:spPr>
          <a:xfrm>
            <a:off x="56483" y="959680"/>
            <a:ext cx="4398786" cy="35950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821181"/>
            <a:ext cx="369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Исполнитель работ АО «Северо-Западное ПГО»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180340" y="2825750"/>
            <a:ext cx="998220" cy="1788160"/>
          </a:xfrm>
          <a:custGeom>
            <a:avLst/>
            <a:gdLst>
              <a:gd name="connsiteX0" fmla="*/ 1314450 w 1689100"/>
              <a:gd name="connsiteY0" fmla="*/ 0 h 3232150"/>
              <a:gd name="connsiteX1" fmla="*/ 1638300 w 1689100"/>
              <a:gd name="connsiteY1" fmla="*/ 1917700 h 3232150"/>
              <a:gd name="connsiteX2" fmla="*/ 1301750 w 1689100"/>
              <a:gd name="connsiteY2" fmla="*/ 2051050 h 3232150"/>
              <a:gd name="connsiteX3" fmla="*/ 1689100 w 1689100"/>
              <a:gd name="connsiteY3" fmla="*/ 2952750 h 3232150"/>
              <a:gd name="connsiteX4" fmla="*/ 939800 w 1689100"/>
              <a:gd name="connsiteY4" fmla="*/ 3232150 h 3232150"/>
              <a:gd name="connsiteX5" fmla="*/ 0 w 1689100"/>
              <a:gd name="connsiteY5" fmla="*/ 527050 h 3232150"/>
              <a:gd name="connsiteX6" fmla="*/ 1314450 w 1689100"/>
              <a:gd name="connsiteY6" fmla="*/ 0 h 3232150"/>
              <a:gd name="connsiteX0" fmla="*/ 689610 w 1064260"/>
              <a:gd name="connsiteY0" fmla="*/ 0 h 3232150"/>
              <a:gd name="connsiteX1" fmla="*/ 1013460 w 1064260"/>
              <a:gd name="connsiteY1" fmla="*/ 1917700 h 3232150"/>
              <a:gd name="connsiteX2" fmla="*/ 676910 w 1064260"/>
              <a:gd name="connsiteY2" fmla="*/ 2051050 h 3232150"/>
              <a:gd name="connsiteX3" fmla="*/ 1064260 w 1064260"/>
              <a:gd name="connsiteY3" fmla="*/ 2952750 h 3232150"/>
              <a:gd name="connsiteX4" fmla="*/ 314960 w 1064260"/>
              <a:gd name="connsiteY4" fmla="*/ 3232150 h 3232150"/>
              <a:gd name="connsiteX5" fmla="*/ 0 w 1064260"/>
              <a:gd name="connsiteY5" fmla="*/ 260350 h 3232150"/>
              <a:gd name="connsiteX6" fmla="*/ 689610 w 1064260"/>
              <a:gd name="connsiteY6" fmla="*/ 0 h 3232150"/>
              <a:gd name="connsiteX0" fmla="*/ 689610 w 1064260"/>
              <a:gd name="connsiteY0" fmla="*/ 0 h 2952750"/>
              <a:gd name="connsiteX1" fmla="*/ 1013460 w 1064260"/>
              <a:gd name="connsiteY1" fmla="*/ 1917700 h 2952750"/>
              <a:gd name="connsiteX2" fmla="*/ 676910 w 1064260"/>
              <a:gd name="connsiteY2" fmla="*/ 2051050 h 2952750"/>
              <a:gd name="connsiteX3" fmla="*/ 1064260 w 1064260"/>
              <a:gd name="connsiteY3" fmla="*/ 2952750 h 2952750"/>
              <a:gd name="connsiteX4" fmla="*/ 2540 w 1064260"/>
              <a:gd name="connsiteY4" fmla="*/ 1700530 h 2952750"/>
              <a:gd name="connsiteX5" fmla="*/ 0 w 1064260"/>
              <a:gd name="connsiteY5" fmla="*/ 260350 h 2952750"/>
              <a:gd name="connsiteX6" fmla="*/ 689610 w 1064260"/>
              <a:gd name="connsiteY6" fmla="*/ 0 h 2952750"/>
              <a:gd name="connsiteX0" fmla="*/ 689610 w 1013460"/>
              <a:gd name="connsiteY0" fmla="*/ 0 h 2051050"/>
              <a:gd name="connsiteX1" fmla="*/ 1013460 w 1013460"/>
              <a:gd name="connsiteY1" fmla="*/ 1917700 h 2051050"/>
              <a:gd name="connsiteX2" fmla="*/ 676910 w 1013460"/>
              <a:gd name="connsiteY2" fmla="*/ 2051050 h 2051050"/>
              <a:gd name="connsiteX3" fmla="*/ 424180 w 1013460"/>
              <a:gd name="connsiteY3" fmla="*/ 1939290 h 2051050"/>
              <a:gd name="connsiteX4" fmla="*/ 2540 w 1013460"/>
              <a:gd name="connsiteY4" fmla="*/ 1700530 h 2051050"/>
              <a:gd name="connsiteX5" fmla="*/ 0 w 1013460"/>
              <a:gd name="connsiteY5" fmla="*/ 260350 h 2051050"/>
              <a:gd name="connsiteX6" fmla="*/ 689610 w 1013460"/>
              <a:gd name="connsiteY6" fmla="*/ 0 h 2051050"/>
              <a:gd name="connsiteX0" fmla="*/ 689610 w 1013460"/>
              <a:gd name="connsiteY0" fmla="*/ 0 h 1939290"/>
              <a:gd name="connsiteX1" fmla="*/ 1013460 w 1013460"/>
              <a:gd name="connsiteY1" fmla="*/ 1917700 h 1939290"/>
              <a:gd name="connsiteX2" fmla="*/ 707390 w 1013460"/>
              <a:gd name="connsiteY2" fmla="*/ 1852930 h 1939290"/>
              <a:gd name="connsiteX3" fmla="*/ 424180 w 1013460"/>
              <a:gd name="connsiteY3" fmla="*/ 1939290 h 1939290"/>
              <a:gd name="connsiteX4" fmla="*/ 2540 w 1013460"/>
              <a:gd name="connsiteY4" fmla="*/ 1700530 h 1939290"/>
              <a:gd name="connsiteX5" fmla="*/ 0 w 1013460"/>
              <a:gd name="connsiteY5" fmla="*/ 260350 h 1939290"/>
              <a:gd name="connsiteX6" fmla="*/ 689610 w 1013460"/>
              <a:gd name="connsiteY6" fmla="*/ 0 h 1939290"/>
              <a:gd name="connsiteX0" fmla="*/ 689610 w 998220"/>
              <a:gd name="connsiteY0" fmla="*/ 0 h 1939290"/>
              <a:gd name="connsiteX1" fmla="*/ 998220 w 998220"/>
              <a:gd name="connsiteY1" fmla="*/ 1788160 h 1939290"/>
              <a:gd name="connsiteX2" fmla="*/ 707390 w 998220"/>
              <a:gd name="connsiteY2" fmla="*/ 1852930 h 1939290"/>
              <a:gd name="connsiteX3" fmla="*/ 424180 w 998220"/>
              <a:gd name="connsiteY3" fmla="*/ 1939290 h 1939290"/>
              <a:gd name="connsiteX4" fmla="*/ 2540 w 998220"/>
              <a:gd name="connsiteY4" fmla="*/ 1700530 h 1939290"/>
              <a:gd name="connsiteX5" fmla="*/ 0 w 998220"/>
              <a:gd name="connsiteY5" fmla="*/ 260350 h 1939290"/>
              <a:gd name="connsiteX6" fmla="*/ 689610 w 998220"/>
              <a:gd name="connsiteY6" fmla="*/ 0 h 1939290"/>
              <a:gd name="connsiteX0" fmla="*/ 689610 w 998220"/>
              <a:gd name="connsiteY0" fmla="*/ 0 h 1939290"/>
              <a:gd name="connsiteX1" fmla="*/ 998220 w 998220"/>
              <a:gd name="connsiteY1" fmla="*/ 1788160 h 1939290"/>
              <a:gd name="connsiteX2" fmla="*/ 424180 w 998220"/>
              <a:gd name="connsiteY2" fmla="*/ 1939290 h 1939290"/>
              <a:gd name="connsiteX3" fmla="*/ 2540 w 998220"/>
              <a:gd name="connsiteY3" fmla="*/ 1700530 h 1939290"/>
              <a:gd name="connsiteX4" fmla="*/ 0 w 998220"/>
              <a:gd name="connsiteY4" fmla="*/ 260350 h 1939290"/>
              <a:gd name="connsiteX5" fmla="*/ 689610 w 998220"/>
              <a:gd name="connsiteY5" fmla="*/ 0 h 1939290"/>
              <a:gd name="connsiteX0" fmla="*/ 689610 w 998220"/>
              <a:gd name="connsiteY0" fmla="*/ 0 h 1832610"/>
              <a:gd name="connsiteX1" fmla="*/ 998220 w 998220"/>
              <a:gd name="connsiteY1" fmla="*/ 1788160 h 1832610"/>
              <a:gd name="connsiteX2" fmla="*/ 401320 w 998220"/>
              <a:gd name="connsiteY2" fmla="*/ 1832610 h 1832610"/>
              <a:gd name="connsiteX3" fmla="*/ 2540 w 998220"/>
              <a:gd name="connsiteY3" fmla="*/ 1700530 h 1832610"/>
              <a:gd name="connsiteX4" fmla="*/ 0 w 998220"/>
              <a:gd name="connsiteY4" fmla="*/ 260350 h 1832610"/>
              <a:gd name="connsiteX5" fmla="*/ 689610 w 998220"/>
              <a:gd name="connsiteY5" fmla="*/ 0 h 1832610"/>
              <a:gd name="connsiteX0" fmla="*/ 401320 w 998220"/>
              <a:gd name="connsiteY0" fmla="*/ 1832610 h 1924050"/>
              <a:gd name="connsiteX1" fmla="*/ 2540 w 998220"/>
              <a:gd name="connsiteY1" fmla="*/ 1700530 h 1924050"/>
              <a:gd name="connsiteX2" fmla="*/ 0 w 998220"/>
              <a:gd name="connsiteY2" fmla="*/ 260350 h 1924050"/>
              <a:gd name="connsiteX3" fmla="*/ 689610 w 998220"/>
              <a:gd name="connsiteY3" fmla="*/ 0 h 1924050"/>
              <a:gd name="connsiteX4" fmla="*/ 998220 w 998220"/>
              <a:gd name="connsiteY4" fmla="*/ 1788160 h 1924050"/>
              <a:gd name="connsiteX5" fmla="*/ 492760 w 998220"/>
              <a:gd name="connsiteY5" fmla="*/ 1924050 h 1924050"/>
              <a:gd name="connsiteX0" fmla="*/ 401320 w 998220"/>
              <a:gd name="connsiteY0" fmla="*/ 1832610 h 1832610"/>
              <a:gd name="connsiteX1" fmla="*/ 2540 w 998220"/>
              <a:gd name="connsiteY1" fmla="*/ 1700530 h 1832610"/>
              <a:gd name="connsiteX2" fmla="*/ 0 w 998220"/>
              <a:gd name="connsiteY2" fmla="*/ 260350 h 1832610"/>
              <a:gd name="connsiteX3" fmla="*/ 689610 w 998220"/>
              <a:gd name="connsiteY3" fmla="*/ 0 h 1832610"/>
              <a:gd name="connsiteX4" fmla="*/ 998220 w 998220"/>
              <a:gd name="connsiteY4" fmla="*/ 1788160 h 1832610"/>
              <a:gd name="connsiteX0" fmla="*/ 2540 w 998220"/>
              <a:gd name="connsiteY0" fmla="*/ 1700530 h 1788160"/>
              <a:gd name="connsiteX1" fmla="*/ 0 w 998220"/>
              <a:gd name="connsiteY1" fmla="*/ 260350 h 1788160"/>
              <a:gd name="connsiteX2" fmla="*/ 689610 w 998220"/>
              <a:gd name="connsiteY2" fmla="*/ 0 h 1788160"/>
              <a:gd name="connsiteX3" fmla="*/ 998220 w 998220"/>
              <a:gd name="connsiteY3" fmla="*/ 1788160 h 1788160"/>
              <a:gd name="connsiteX0" fmla="*/ 0 w 998220"/>
              <a:gd name="connsiteY0" fmla="*/ 260350 h 1788160"/>
              <a:gd name="connsiteX1" fmla="*/ 689610 w 998220"/>
              <a:gd name="connsiteY1" fmla="*/ 0 h 1788160"/>
              <a:gd name="connsiteX2" fmla="*/ 998220 w 998220"/>
              <a:gd name="connsiteY2" fmla="*/ 1788160 h 178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8220" h="1788160">
                <a:moveTo>
                  <a:pt x="0" y="260350"/>
                </a:moveTo>
                <a:lnTo>
                  <a:pt x="689610" y="0"/>
                </a:lnTo>
                <a:lnTo>
                  <a:pt x="998220" y="1788160"/>
                </a:ln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092200" y="2247900"/>
            <a:ext cx="2228850" cy="2260600"/>
          </a:xfrm>
          <a:custGeom>
            <a:avLst/>
            <a:gdLst>
              <a:gd name="connsiteX0" fmla="*/ 806450 w 2228850"/>
              <a:gd name="connsiteY0" fmla="*/ 0 h 2260600"/>
              <a:gd name="connsiteX1" fmla="*/ 1885950 w 2228850"/>
              <a:gd name="connsiteY1" fmla="*/ 812800 h 2260600"/>
              <a:gd name="connsiteX2" fmla="*/ 2228850 w 2228850"/>
              <a:gd name="connsiteY2" fmla="*/ 1917700 h 2260600"/>
              <a:gd name="connsiteX3" fmla="*/ 1155700 w 2228850"/>
              <a:gd name="connsiteY3" fmla="*/ 2260600 h 2260600"/>
              <a:gd name="connsiteX4" fmla="*/ 1079500 w 2228850"/>
              <a:gd name="connsiteY4" fmla="*/ 2051050 h 2260600"/>
              <a:gd name="connsiteX5" fmla="*/ 0 w 2228850"/>
              <a:gd name="connsiteY5" fmla="*/ 368300 h 2260600"/>
              <a:gd name="connsiteX6" fmla="*/ 806450 w 2228850"/>
              <a:gd name="connsiteY6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8850" h="2260600">
                <a:moveTo>
                  <a:pt x="806450" y="0"/>
                </a:moveTo>
                <a:lnTo>
                  <a:pt x="1885950" y="812800"/>
                </a:lnTo>
                <a:lnTo>
                  <a:pt x="2228850" y="1917700"/>
                </a:lnTo>
                <a:lnTo>
                  <a:pt x="1155700" y="2260600"/>
                </a:lnTo>
                <a:lnTo>
                  <a:pt x="1079500" y="2051050"/>
                </a:lnTo>
                <a:lnTo>
                  <a:pt x="0" y="368300"/>
                </a:lnTo>
                <a:lnTo>
                  <a:pt x="80645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" y="4562795"/>
            <a:ext cx="5290485" cy="2035129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04677" y="3644069"/>
            <a:ext cx="123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Нюд-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Морошковое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5559" y="3007528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Поаз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4418444" y="2489201"/>
            <a:ext cx="1592910" cy="2560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301946" y="6311892"/>
            <a:ext cx="3573617" cy="49244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объекту есть перспективы значительного увеличения ресурсного потенциала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45248" y="6572668"/>
            <a:ext cx="3117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Работы завершены в декабре 2020 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EE24C778-AD20-47C1-85EF-06FF1B375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93" y="1106228"/>
            <a:ext cx="2864434" cy="1456168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44083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оценка</a:t>
            </a:r>
            <a:r>
              <a:rPr lang="en-US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 </a:t>
            </a:r>
          </a:p>
          <a:p>
            <a:pPr algn="ctr" defTabSz="844083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Р</a:t>
            </a:r>
            <a:r>
              <a:rPr lang="ru-RU" altLang="ru-RU" sz="1477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</a:t>
            </a:r>
            <a:r>
              <a:rPr lang="ru-RU" altLang="ru-RU" sz="1477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1477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44083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596,6 тыс. т (с/с – 0,19 %);</a:t>
            </a:r>
          </a:p>
          <a:p>
            <a:pPr algn="ctr" defTabSz="844083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387,5 тыс. т (с/с – 0,13 %);</a:t>
            </a:r>
          </a:p>
          <a:p>
            <a:pPr algn="ctr" defTabSz="844083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147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ru-RU" altLang="ru-RU" sz="147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37,7 т (с/с – 0,13 г/т); </a:t>
            </a:r>
          </a:p>
          <a:p>
            <a:pPr algn="ctr" defTabSz="844083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147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ru-RU" altLang="ru-RU" sz="147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325,9 т (с/с – 1,11 г/т).</a:t>
            </a:r>
          </a:p>
        </p:txBody>
      </p:sp>
    </p:spTree>
    <p:extLst>
      <p:ext uri="{BB962C8B-B14F-4D97-AF65-F5344CB8AC3E}">
        <p14:creationId xmlns:p14="http://schemas.microsoft.com/office/powerpoint/2010/main" val="238874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BC0E5C-0BCD-4D77-BD7D-ED6D402F4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04" y="961712"/>
            <a:ext cx="3090901" cy="4600836"/>
          </a:xfrm>
          <a:prstGeom prst="rect">
            <a:avLst/>
          </a:prstGeom>
          <a:ln w="635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DC9EE41-9BFF-4A4D-B01F-D3E47A1F16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93054" y="-656466"/>
          <a:ext cx="3629156" cy="1184053"/>
        </p:xfrm>
        <a:graphic>
          <a:graphicData uri="http://schemas.openxmlformats.org/drawingml/2006/table">
            <a:tbl>
              <a:tblPr firstRow="1" firstCol="1" bandRow="1"/>
              <a:tblGrid>
                <a:gridCol w="1998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109">
                <a:tc rowSpan="2"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объектов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Прогнозные ресурсы, представленные к апробации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7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7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824"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Ивановское рудное поле всего, руды тыс. т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14792,9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22794,3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824"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свинец, тыс. т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162,5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224,3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824"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цинк, тыс. т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348,7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437,3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5824"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серебро, т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764,9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1308,7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824"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золото, т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1pPr>
                      <a:lvl2pPr marL="457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2pPr>
                      <a:lvl3pPr marL="914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3pPr>
                      <a:lvl4pPr marL="1371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4pPr>
                      <a:lvl5pPr marL="18288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5pPr>
                      <a:lvl6pPr marL="22860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6pPr>
                      <a:lvl7pPr marL="27432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7pPr>
                      <a:lvl8pPr marL="32004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8pPr>
                      <a:lvl9pPr marL="3657600" algn="l" defTabSz="91376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31,1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Объект 2">
            <a:extLst>
              <a:ext uri="{FF2B5EF4-FFF2-40B4-BE49-F238E27FC236}">
                <a16:creationId xmlns:a16="http://schemas.microsoft.com/office/drawing/2014/main" id="{CB7CB5F5-066D-4E0D-A82E-5F65D3C2824E}"/>
              </a:ext>
            </a:extLst>
          </p:cNvPr>
          <p:cNvSpPr txBox="1">
            <a:spLocks/>
          </p:cNvSpPr>
          <p:nvPr/>
        </p:nvSpPr>
        <p:spPr>
          <a:xfrm>
            <a:off x="9862353" y="8633692"/>
            <a:ext cx="4320480" cy="5707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635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177643" tIns="88821" rIns="88821" bIns="44411"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just" defTabSz="653156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/>
              <a:buNone/>
              <a:tabLst>
                <a:tab pos="128817" algn="l"/>
              </a:tabLst>
              <a:defRPr/>
            </a:pPr>
            <a:r>
              <a:rPr kumimoji="0" lang="ru-RU" sz="64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Целевое назначение работ: </a:t>
            </a:r>
            <a:r>
              <a:rPr kumimoji="0" lang="ru-RU" sz="6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Поисковые работы на полиметаллическое золото-серебросодержащее </a:t>
            </a:r>
            <a:r>
              <a:rPr kumimoji="0" lang="ru-RU" sz="64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оруденение</a:t>
            </a:r>
            <a:r>
              <a:rPr kumimoji="0" lang="ru-RU" sz="6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локализацией и оценкой прогнозных ресурсов свинца, цинка, серебра, золота категорий Р</a:t>
            </a:r>
            <a:r>
              <a:rPr kumimoji="0" lang="ru-RU" sz="64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sz="6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Р</a:t>
            </a:r>
            <a:r>
              <a:rPr kumimoji="0" lang="ru-RU" sz="64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6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(прогнозные ресурсы</a:t>
            </a:r>
            <a:r>
              <a:rPr kumimoji="0" lang="ru-RU" sz="64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6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категории Р</a:t>
            </a:r>
            <a:r>
              <a:rPr kumimoji="0" lang="ru-RU" sz="64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sz="6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64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6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количестве 20 т золота, 1550 т серебра, свинца – 200 тыс. т, цинка – 550 тыс. т; категории Р</a:t>
            </a:r>
            <a:r>
              <a:rPr kumimoji="0" lang="ru-RU" sz="64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64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количестве золота – 5 т, серебра – 500 и, свинца – 58,0 тыс. т, цинка – 210,0 тыс. т).</a:t>
            </a:r>
          </a:p>
          <a:p>
            <a:pPr marL="0" marR="0" lvl="0" indent="0" algn="just" defTabSz="653156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/>
              <a:buNone/>
              <a:tabLst>
                <a:tab pos="128817" algn="l"/>
              </a:tabLst>
              <a:defRPr/>
            </a:pPr>
            <a:endParaRPr kumimoji="0" lang="ru-RU" sz="64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653156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/>
              <a:buNone/>
              <a:tabLst>
                <a:tab pos="128817" algn="l"/>
              </a:tabLst>
              <a:defRPr/>
            </a:pPr>
            <a:endParaRPr kumimoji="0" lang="ru-RU" sz="857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8AD827-7DB1-4720-A66D-8838D5BA4532}"/>
              </a:ext>
            </a:extLst>
          </p:cNvPr>
          <p:cNvSpPr txBox="1"/>
          <p:nvPr/>
        </p:nvSpPr>
        <p:spPr>
          <a:xfrm>
            <a:off x="1863634" y="65922"/>
            <a:ext cx="715844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defTabSz="742950"/>
            <a:r>
              <a:rPr lang="ru-RU" b="1" dirty="0">
                <a:solidFill>
                  <a:prstClr val="black"/>
                </a:solidFill>
                <a:latin typeface="Calibri"/>
              </a:rPr>
              <a:t>Результаты поисковых работ на полиметаллическое золото-серебросодержащее оруденение в пределах Ивановского рудного поля (Забайкальский край) – ПГО Урангео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99" y="2665443"/>
            <a:ext cx="4256600" cy="39089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712" y="1024810"/>
            <a:ext cx="6120130" cy="4772025"/>
          </a:xfrm>
          <a:prstGeom prst="rect">
            <a:avLst/>
          </a:prstGeom>
        </p:spPr>
      </p:pic>
      <p:pic>
        <p:nvPicPr>
          <p:cNvPr id="10" name="Рисунок 9" descr="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367" y="961712"/>
            <a:ext cx="1573247" cy="181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5"/>
          <a:stretch/>
        </p:blipFill>
        <p:spPr bwMode="auto">
          <a:xfrm>
            <a:off x="15003481" y="1639241"/>
            <a:ext cx="5942965" cy="8220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Рис_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4"/>
          <a:stretch>
            <a:fillRect/>
          </a:stretch>
        </p:blipFill>
        <p:spPr bwMode="auto">
          <a:xfrm>
            <a:off x="6045768" y="961712"/>
            <a:ext cx="1573704" cy="188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75" b="17222"/>
          <a:stretch/>
        </p:blipFill>
        <p:spPr>
          <a:xfrm>
            <a:off x="56698" y="1492026"/>
            <a:ext cx="3391425" cy="49375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U:\Общая\Синявин\Проекты новые с подписями\ПРОЕКТ ИВАНОВКА ПРАВЛЕННЫЙ\Безымянный-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0" y="838063"/>
            <a:ext cx="2186949" cy="182737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EE24C778-AD20-47C1-85EF-06FF1B375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987" y="1024810"/>
            <a:ext cx="2864434" cy="1228863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44083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ценка</a:t>
            </a:r>
            <a:r>
              <a:rPr lang="en-US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 </a:t>
            </a:r>
            <a:r>
              <a:rPr lang="ru-RU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1477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</a:t>
            </a:r>
            <a:r>
              <a:rPr lang="ru-RU" altLang="ru-RU" sz="1477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1477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44083">
              <a:spcBef>
                <a:spcPct val="0"/>
              </a:spcBef>
              <a:buNone/>
              <a:defRPr/>
            </a:pPr>
            <a:r>
              <a:rPr lang="en-US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ru-RU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786 тыс.т</a:t>
            </a:r>
            <a:r>
              <a:rPr lang="en-US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с/с</a:t>
            </a:r>
            <a:r>
              <a:rPr lang="ru-RU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1,5%;</a:t>
            </a:r>
            <a:endParaRPr lang="en-US" altLang="ru-RU" sz="1477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44083">
              <a:spcBef>
                <a:spcPct val="0"/>
              </a:spcBef>
              <a:buNone/>
              <a:defRPr/>
            </a:pPr>
            <a:r>
              <a:rPr lang="en-US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ru-RU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386,8 </a:t>
            </a:r>
            <a:r>
              <a:rPr lang="ru-RU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тыс.т</a:t>
            </a:r>
            <a:r>
              <a:rPr lang="en-US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с/с </a:t>
            </a:r>
            <a:r>
              <a:rPr lang="ru-RU" altLang="ru-RU" sz="147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2,36%;</a:t>
            </a:r>
            <a:endParaRPr lang="en-US" altLang="ru-RU" sz="147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44083">
              <a:spcBef>
                <a:spcPct val="0"/>
              </a:spcBef>
              <a:buNone/>
              <a:defRPr/>
            </a:pPr>
            <a:r>
              <a:rPr lang="en-US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ru-RU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7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52,3</a:t>
            </a:r>
            <a:r>
              <a:rPr lang="ru-RU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en-US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7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с/с </a:t>
            </a:r>
            <a:r>
              <a:rPr lang="ru-RU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 г/т; </a:t>
            </a:r>
            <a:endParaRPr lang="ru-RU" altLang="ru-RU" sz="147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44083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ru-RU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7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2 073,6 </a:t>
            </a:r>
            <a:r>
              <a:rPr lang="ru-RU" altLang="ru-RU" sz="147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с/с 55,3г/т</a:t>
            </a:r>
            <a:endParaRPr lang="ru-RU" altLang="ru-RU" sz="147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25"/>
          <a:stretch/>
        </p:blipFill>
        <p:spPr>
          <a:xfrm>
            <a:off x="2907973" y="5256201"/>
            <a:ext cx="4475126" cy="1318191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60597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1102733" y="1126945"/>
            <a:ext cx="7571367" cy="5402549"/>
            <a:chOff x="-5408839" y="-716064"/>
            <a:chExt cx="8361905" cy="632380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08839" y="-716064"/>
              <a:ext cx="8361905" cy="6323809"/>
            </a:xfrm>
            <a:prstGeom prst="rect">
              <a:avLst/>
            </a:prstGeom>
          </p:spPr>
        </p:pic>
        <p:grpSp>
          <p:nvGrpSpPr>
            <p:cNvPr id="24" name="Группа 23"/>
            <p:cNvGrpSpPr/>
            <p:nvPr/>
          </p:nvGrpSpPr>
          <p:grpSpPr>
            <a:xfrm>
              <a:off x="-380323" y="800503"/>
              <a:ext cx="2537075" cy="2510840"/>
              <a:chOff x="-380323" y="800503"/>
              <a:chExt cx="2537075" cy="2510840"/>
            </a:xfrm>
          </p:grpSpPr>
          <p:cxnSp>
            <p:nvCxnSpPr>
              <p:cNvPr id="10" name="Прямая соединительная линия 9"/>
              <p:cNvCxnSpPr/>
              <p:nvPr/>
            </p:nvCxnSpPr>
            <p:spPr>
              <a:xfrm flipH="1">
                <a:off x="745144" y="800503"/>
                <a:ext cx="1411608" cy="4261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flipH="1">
                <a:off x="-361638" y="843122"/>
                <a:ext cx="1106782" cy="221051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-380323" y="3038632"/>
                <a:ext cx="380323" cy="27271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Прямоугольник 28"/>
              <p:cNvSpPr/>
              <p:nvPr/>
            </p:nvSpPr>
            <p:spPr>
              <a:xfrm>
                <a:off x="214743" y="2296414"/>
                <a:ext cx="1805631" cy="6484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Приграничная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площадь</a:t>
                </a:r>
              </a:p>
            </p:txBody>
          </p:sp>
        </p:grpSp>
      </p:grp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5326653" y="1174664"/>
            <a:ext cx="3367162" cy="12003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Апробированные прогнозные ресурсы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углей особо ценных марок Ж-КЖ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категории Р1 – 1 311 млн. т, Р2 – 70 млн. т.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Всего 1 381 млн. т.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т.ч. для открытой отработки 150,6 млн. т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Стоимость оценочных работ 350 млн. руб.</a:t>
            </a:r>
          </a:p>
        </p:txBody>
      </p:sp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7866346" y="2684899"/>
            <a:ext cx="2014716" cy="17543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Апробированные прогнозные ресурсы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углей особо ценных марок Ж-КЖ категории Р1 – 966 млн. т, Р2 – 625 млн. т,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Р3 – 1350 млн. т.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Всего Р1+Р2 - 1 591 млн. т.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Стоимость оценочных работ 263 млн. руб.</a:t>
            </a: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4" name="Прямая со стрелкой 33"/>
          <p:cNvCxnSpPr>
            <a:cxnSpLocks/>
          </p:cNvCxnSpPr>
          <p:nvPr/>
        </p:nvCxnSpPr>
        <p:spPr>
          <a:xfrm>
            <a:off x="2592198" y="2050275"/>
            <a:ext cx="1081388" cy="7218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880236" y="538525"/>
            <a:ext cx="8590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Результаты поисковых работ на уголь  по государственным контрактам в пределах Токинского угленосного района в Южной Якутии – АО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Якутскгеология»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7313993" y="3579678"/>
            <a:ext cx="550008" cy="2254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870899" y="6573772"/>
            <a:ext cx="55137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Работы на Алгома-Когуряхской площади завершены 01.10.2020 г.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-1" y="1262972"/>
            <a:ext cx="3367161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ГК на </a:t>
            </a: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Алгомо-Когуряхскую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площадь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Прогнозные ресурсы углей особо ценных марок Ж-КЖ по категории Р1 – </a:t>
            </a: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млн. т,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Р2 – </a:t>
            </a: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млн. т. </a:t>
            </a: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Всего 416 млн. т</a:t>
            </a: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т.ч. для открытой отработки 37,8 млн т</a:t>
            </a:r>
            <a:endParaRPr kumimoji="0" lang="ru-RU" altLang="ru-RU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-12566" y="2650428"/>
            <a:ext cx="2356385" cy="15696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Решение о </a:t>
            </a: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выдаче лицензий АО «Росгео» на основании з</a:t>
            </a: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аявок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через включение в Перечень объектов для предоставление в пользование на Ундытканскую и Приграничную площади принимается в Роснедра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70A10E7-65E2-4757-9A68-D6DBBF862B4B}"/>
              </a:ext>
            </a:extLst>
          </p:cNvPr>
          <p:cNvCxnSpPr>
            <a:cxnSpLocks/>
          </p:cNvCxnSpPr>
          <p:nvPr/>
        </p:nvCxnSpPr>
        <p:spPr>
          <a:xfrm>
            <a:off x="3700936" y="3527591"/>
            <a:ext cx="628381" cy="94040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446427A-82FB-4711-ABEE-3B55A243A93D}"/>
              </a:ext>
            </a:extLst>
          </p:cNvPr>
          <p:cNvCxnSpPr>
            <a:cxnSpLocks/>
          </p:cNvCxnSpPr>
          <p:nvPr/>
        </p:nvCxnSpPr>
        <p:spPr>
          <a:xfrm flipV="1">
            <a:off x="3705270" y="3154897"/>
            <a:ext cx="1719121" cy="37269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FDB0616-D557-4F29-A828-1EC7A4AF3F76}"/>
              </a:ext>
            </a:extLst>
          </p:cNvPr>
          <p:cNvCxnSpPr>
            <a:cxnSpLocks/>
          </p:cNvCxnSpPr>
          <p:nvPr/>
        </p:nvCxnSpPr>
        <p:spPr>
          <a:xfrm>
            <a:off x="5424391" y="3154897"/>
            <a:ext cx="820398" cy="7800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CAD50A4-EA20-46D4-98B8-850F4CD1B203}"/>
              </a:ext>
            </a:extLst>
          </p:cNvPr>
          <p:cNvCxnSpPr>
            <a:cxnSpLocks/>
          </p:cNvCxnSpPr>
          <p:nvPr/>
        </p:nvCxnSpPr>
        <p:spPr>
          <a:xfrm flipH="1">
            <a:off x="5599961" y="3212499"/>
            <a:ext cx="637768" cy="119651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7BBCDB3-4E2A-477E-85EC-4E4B290DABE7}"/>
              </a:ext>
            </a:extLst>
          </p:cNvPr>
          <p:cNvCxnSpPr>
            <a:cxnSpLocks/>
          </p:cNvCxnSpPr>
          <p:nvPr/>
        </p:nvCxnSpPr>
        <p:spPr>
          <a:xfrm flipH="1">
            <a:off x="4329317" y="4385653"/>
            <a:ext cx="1282039" cy="82339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ACA002-4057-4CD1-99AA-EF847E77D91A}"/>
              </a:ext>
            </a:extLst>
          </p:cNvPr>
          <p:cNvSpPr/>
          <p:nvPr/>
        </p:nvSpPr>
        <p:spPr>
          <a:xfrm>
            <a:off x="5441169" y="4599226"/>
            <a:ext cx="3449313" cy="1919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 descr="геологическая картаА_1.jpg">
            <a:extLst>
              <a:ext uri="{FF2B5EF4-FFF2-40B4-BE49-F238E27FC236}">
                <a16:creationId xmlns:a16="http://schemas.microsoft.com/office/drawing/2014/main" id="{0EA180DB-9804-4D9A-91DD-3C40A99C2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804" t="86169" r="16396"/>
          <a:stretch/>
        </p:blipFill>
        <p:spPr>
          <a:xfrm>
            <a:off x="39654" y="5484483"/>
            <a:ext cx="6509887" cy="1097915"/>
          </a:xfrm>
          <a:prstGeom prst="rect">
            <a:avLst/>
          </a:prstGeom>
          <a:ln w="6350">
            <a:solidFill>
              <a:sysClr val="windowText" lastClr="000000"/>
            </a:solidFill>
          </a:ln>
          <a:effectLst/>
        </p:spPr>
      </p:pic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483019" y="4641171"/>
            <a:ext cx="3327370" cy="1815882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завершению поисковых работ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прогнозные ресурсы углей категории Р1-Р2 особо ценных марок Ж-КЖ по трем площадям составляют 3,338 млрд. т,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общей стоимостью в недрах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16,94 трлн. руб.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202249D-8EFE-491F-AF29-8A9B86346E30}"/>
              </a:ext>
            </a:extLst>
          </p:cNvPr>
          <p:cNvSpPr/>
          <p:nvPr/>
        </p:nvSpPr>
        <p:spPr>
          <a:xfrm>
            <a:off x="3659857" y="5156055"/>
            <a:ext cx="27119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кисленные угли отсутствуют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5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61C9E74-12FB-4ABC-B33B-CF8D6E45D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93" y="3502525"/>
            <a:ext cx="2360830" cy="2981764"/>
          </a:xfrm>
          <a:prstGeom prst="rect">
            <a:avLst/>
          </a:prstGeom>
        </p:spPr>
      </p:pic>
      <p:sp>
        <p:nvSpPr>
          <p:cNvPr id="33" name="Rectangle 40">
            <a:extLst>
              <a:ext uri="{FF2B5EF4-FFF2-40B4-BE49-F238E27FC236}">
                <a16:creationId xmlns:a16="http://schemas.microsoft.com/office/drawing/2014/main" id="{F57F8171-45CC-4C2B-9BAF-66B7154B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854" y="996536"/>
            <a:ext cx="6783455" cy="3468898"/>
          </a:xfrm>
          <a:prstGeom prst="rect">
            <a:avLst/>
          </a:prstGeom>
          <a:noFill/>
          <a:ln>
            <a:noFill/>
          </a:ln>
          <a:effectLst>
            <a:glow rad="1549400">
              <a:srgbClr val="5B9BD5">
                <a:alpha val="0"/>
              </a:srgb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89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89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45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45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</a:t>
            </a: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89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89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2CBC6FE-F6C9-4172-8C5F-1D141D073AFB}"/>
              </a:ext>
            </a:extLst>
          </p:cNvPr>
          <p:cNvGrpSpPr/>
          <p:nvPr/>
        </p:nvGrpSpPr>
        <p:grpSpPr>
          <a:xfrm>
            <a:off x="98852" y="937488"/>
            <a:ext cx="2118681" cy="2734578"/>
            <a:chOff x="1971283" y="695227"/>
            <a:chExt cx="1908389" cy="277276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365AF84-46A0-4E81-BA31-EBAA51B2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1283" y="723900"/>
              <a:ext cx="1908388" cy="2744087"/>
            </a:xfrm>
            <a:prstGeom prst="rect">
              <a:avLst/>
            </a:prstGeom>
          </p:spPr>
        </p:pic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6D50CEDF-CAE7-4812-B423-3098D4166088}"/>
                </a:ext>
              </a:extLst>
            </p:cNvPr>
            <p:cNvSpPr/>
            <p:nvPr/>
          </p:nvSpPr>
          <p:spPr>
            <a:xfrm>
              <a:off x="1992062" y="695227"/>
              <a:ext cx="1887610" cy="22046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1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rPr>
                <a:t>Обзорная схема расположения</a:t>
              </a:r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1C3C7ED-5D7D-4BC7-8BE7-F23972963AE8}"/>
              </a:ext>
            </a:extLst>
          </p:cNvPr>
          <p:cNvSpPr/>
          <p:nvPr/>
        </p:nvSpPr>
        <p:spPr>
          <a:xfrm>
            <a:off x="2307854" y="1067145"/>
            <a:ext cx="2232049" cy="2107896"/>
          </a:xfrm>
          <a:prstGeom prst="rect">
            <a:avLst/>
          </a:prstGeom>
          <a:solidFill>
            <a:srgbClr val="FFE9BD"/>
          </a:solidFill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 минимально-промышленном содержании золота </a:t>
            </a: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1,0 г/т авторские прогнозные ресурсы золота по категории </a:t>
            </a: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4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20,71 т, </a:t>
            </a: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категории Р</a:t>
            </a:r>
            <a:r>
              <a:rPr kumimoji="0" lang="ru-RU" sz="14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12,41 т.</a:t>
            </a: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33,11 т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CFE029B-65D3-4795-ABD8-82EB15826FAB}"/>
              </a:ext>
            </a:extLst>
          </p:cNvPr>
          <p:cNvSpPr/>
          <p:nvPr/>
        </p:nvSpPr>
        <p:spPr>
          <a:xfrm>
            <a:off x="1865480" y="177700"/>
            <a:ext cx="720439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742950"/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поисковых работ на рудное золото в пределах </a:t>
            </a:r>
          </a:p>
          <a:p>
            <a:pPr algn="ctr" defTabSz="742950"/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Томмот-</a:t>
            </a:r>
            <a:r>
              <a:rPr lang="ru-RU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Якокутской</a:t>
            </a:r>
            <a:r>
              <a:rPr lang="ru-RU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площади  в Южной Якутии – АО «Якутскгеология»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34087FB-5505-4B79-BF32-E4246CCEF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71" y="996536"/>
            <a:ext cx="5266922" cy="5572125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CE83254-7E63-4BB0-8C1D-ED813C739C5D}"/>
              </a:ext>
            </a:extLst>
          </p:cNvPr>
          <p:cNvSpPr/>
          <p:nvPr/>
        </p:nvSpPr>
        <p:spPr>
          <a:xfrm>
            <a:off x="8186595" y="1036079"/>
            <a:ext cx="1617137" cy="535483"/>
          </a:xfrm>
          <a:prstGeom prst="rect">
            <a:avLst/>
          </a:prstGeom>
          <a:solidFill>
            <a:srgbClr val="FFE9BD"/>
          </a:solidFill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Карта золотоносности Томмот-</a:t>
            </a:r>
            <a:r>
              <a:rPr kumimoji="0" lang="ru-RU" sz="1138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Якокутской</a:t>
            </a:r>
            <a:r>
              <a:rPr kumimoji="0" lang="ru-RU" sz="1138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площади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12EF16C-DAA8-4195-B7A6-829367284CDA}"/>
              </a:ext>
            </a:extLst>
          </p:cNvPr>
          <p:cNvGrpSpPr/>
          <p:nvPr/>
        </p:nvGrpSpPr>
        <p:grpSpPr>
          <a:xfrm>
            <a:off x="5616429" y="1393279"/>
            <a:ext cx="1179271" cy="2865543"/>
            <a:chOff x="8126578" y="-5675064"/>
            <a:chExt cx="1451410" cy="3526822"/>
          </a:xfrm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7F6744FD-B9C9-4F53-B74E-F11705D1BB41}"/>
                </a:ext>
              </a:extLst>
            </p:cNvPr>
            <p:cNvSpPr/>
            <p:nvPr/>
          </p:nvSpPr>
          <p:spPr>
            <a:xfrm>
              <a:off x="8126578" y="-5675064"/>
              <a:ext cx="1451410" cy="211552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6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Пионерский</a:t>
              </a:r>
            </a:p>
          </p:txBody>
        </p:sp>
        <p:sp>
          <p:nvSpPr>
            <p:cNvPr id="46" name="Стрелка вниз 55">
              <a:extLst>
                <a:ext uri="{FF2B5EF4-FFF2-40B4-BE49-F238E27FC236}">
                  <a16:creationId xmlns:a16="http://schemas.microsoft.com/office/drawing/2014/main" id="{23A26C5D-FE69-47F4-A0C3-813419DFBC0E}"/>
                </a:ext>
              </a:extLst>
            </p:cNvPr>
            <p:cNvSpPr/>
            <p:nvPr/>
          </p:nvSpPr>
          <p:spPr>
            <a:xfrm rot="16200000">
              <a:off x="8728119" y="-2348027"/>
              <a:ext cx="175959" cy="223611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E091899-FB48-4D65-8F4F-C9CF75187C69}"/>
              </a:ext>
            </a:extLst>
          </p:cNvPr>
          <p:cNvSpPr/>
          <p:nvPr/>
        </p:nvSpPr>
        <p:spPr>
          <a:xfrm>
            <a:off x="7846571" y="5348494"/>
            <a:ext cx="1213921" cy="193247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Брусничный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6242420-16CA-419A-9689-0DCA877E0CF3}"/>
              </a:ext>
            </a:extLst>
          </p:cNvPr>
          <p:cNvGrpSpPr/>
          <p:nvPr/>
        </p:nvGrpSpPr>
        <p:grpSpPr>
          <a:xfrm>
            <a:off x="6315037" y="5137846"/>
            <a:ext cx="2002216" cy="1097978"/>
            <a:chOff x="7488315" y="4822891"/>
            <a:chExt cx="2696392" cy="1736152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AC70E033-CE8B-47F7-9FC4-199FAC11E711}"/>
                </a:ext>
              </a:extLst>
            </p:cNvPr>
            <p:cNvSpPr/>
            <p:nvPr/>
          </p:nvSpPr>
          <p:spPr>
            <a:xfrm>
              <a:off x="7488315" y="6284642"/>
              <a:ext cx="1473069" cy="27440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63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Якокутский</a:t>
              </a:r>
              <a:endParaRPr kumimoji="0" lang="ru-RU" sz="146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Стрелка вниз 61">
              <a:extLst>
                <a:ext uri="{FF2B5EF4-FFF2-40B4-BE49-F238E27FC236}">
                  <a16:creationId xmlns:a16="http://schemas.microsoft.com/office/drawing/2014/main" id="{B0FB922E-86C6-4B68-BA1C-A7E94B3BDDF6}"/>
                </a:ext>
              </a:extLst>
            </p:cNvPr>
            <p:cNvSpPr/>
            <p:nvPr/>
          </p:nvSpPr>
          <p:spPr>
            <a:xfrm rot="10800000">
              <a:off x="7993369" y="5960648"/>
              <a:ext cx="175959" cy="323992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Стрелка вниз 43">
              <a:extLst>
                <a:ext uri="{FF2B5EF4-FFF2-40B4-BE49-F238E27FC236}">
                  <a16:creationId xmlns:a16="http://schemas.microsoft.com/office/drawing/2014/main" id="{CAA297BC-42D7-4294-903B-389AD448ABD3}"/>
                </a:ext>
              </a:extLst>
            </p:cNvPr>
            <p:cNvSpPr/>
            <p:nvPr/>
          </p:nvSpPr>
          <p:spPr>
            <a:xfrm rot="10800000">
              <a:off x="10008748" y="4822891"/>
              <a:ext cx="175959" cy="323992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B6FA9F2-E1A7-433F-9F2D-DCE07D86DC12}"/>
              </a:ext>
            </a:extLst>
          </p:cNvPr>
          <p:cNvSpPr/>
          <p:nvPr/>
        </p:nvSpPr>
        <p:spPr>
          <a:xfrm>
            <a:off x="5050697" y="2533082"/>
            <a:ext cx="950961" cy="146785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Дальний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DA8293A-D7AF-471B-8B53-DC25606DFEE6}"/>
              </a:ext>
            </a:extLst>
          </p:cNvPr>
          <p:cNvGrpSpPr/>
          <p:nvPr/>
        </p:nvGrpSpPr>
        <p:grpSpPr>
          <a:xfrm>
            <a:off x="4874902" y="5861562"/>
            <a:ext cx="1127206" cy="444535"/>
            <a:chOff x="8322123" y="6180594"/>
            <a:chExt cx="1509485" cy="547120"/>
          </a:xfrm>
        </p:grpSpPr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2C60B3EF-A4DA-4E7B-9512-3D3B3E85A421}"/>
                </a:ext>
              </a:extLst>
            </p:cNvPr>
            <p:cNvSpPr/>
            <p:nvPr/>
          </p:nvSpPr>
          <p:spPr>
            <a:xfrm>
              <a:off x="8322123" y="6504587"/>
              <a:ext cx="1509485" cy="223127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6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Таежный</a:t>
              </a:r>
            </a:p>
          </p:txBody>
        </p:sp>
        <p:sp>
          <p:nvSpPr>
            <p:cNvPr id="55" name="Стрелка вниз 65">
              <a:extLst>
                <a:ext uri="{FF2B5EF4-FFF2-40B4-BE49-F238E27FC236}">
                  <a16:creationId xmlns:a16="http://schemas.microsoft.com/office/drawing/2014/main" id="{7D127EBC-14A2-40D9-8C25-09AD466F2593}"/>
                </a:ext>
              </a:extLst>
            </p:cNvPr>
            <p:cNvSpPr/>
            <p:nvPr/>
          </p:nvSpPr>
          <p:spPr>
            <a:xfrm rot="10800000">
              <a:off x="8786185" y="6180594"/>
              <a:ext cx="175959" cy="323992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42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6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465DE329-F822-4EF9-AD75-77D6E37D1121}"/>
              </a:ext>
            </a:extLst>
          </p:cNvPr>
          <p:cNvSpPr/>
          <p:nvPr/>
        </p:nvSpPr>
        <p:spPr>
          <a:xfrm>
            <a:off x="4874904" y="4115854"/>
            <a:ext cx="1185544" cy="220066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8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Юж.Юрбетский</a:t>
            </a:r>
            <a:endParaRPr kumimoji="0" lang="ru-RU" sz="113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08473AFE-2E6C-4AA9-A106-84836207B2B0}"/>
              </a:ext>
            </a:extLst>
          </p:cNvPr>
          <p:cNvSpPr/>
          <p:nvPr/>
        </p:nvSpPr>
        <p:spPr>
          <a:xfrm>
            <a:off x="6594393" y="3426885"/>
            <a:ext cx="1104939" cy="15127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3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Юрбетский</a:t>
            </a:r>
            <a:endParaRPr kumimoji="0" lang="ru-RU" sz="146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Стрелка вниз 68">
            <a:extLst>
              <a:ext uri="{FF2B5EF4-FFF2-40B4-BE49-F238E27FC236}">
                <a16:creationId xmlns:a16="http://schemas.microsoft.com/office/drawing/2014/main" id="{B9C43E38-162E-49A8-868B-9311D6D71490}"/>
              </a:ext>
            </a:extLst>
          </p:cNvPr>
          <p:cNvSpPr/>
          <p:nvPr/>
        </p:nvSpPr>
        <p:spPr>
          <a:xfrm rot="16200000">
            <a:off x="6871661" y="1360056"/>
            <a:ext cx="111323" cy="263244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Стрелка вниз 69">
            <a:extLst>
              <a:ext uri="{FF2B5EF4-FFF2-40B4-BE49-F238E27FC236}">
                <a16:creationId xmlns:a16="http://schemas.microsoft.com/office/drawing/2014/main" id="{626BEF56-68FC-4D64-8A2A-5C99747F0311}"/>
              </a:ext>
            </a:extLst>
          </p:cNvPr>
          <p:cNvSpPr/>
          <p:nvPr/>
        </p:nvSpPr>
        <p:spPr>
          <a:xfrm rot="16200000">
            <a:off x="5552702" y="2660376"/>
            <a:ext cx="115265" cy="263244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D211056-E71C-445B-839C-64771FCDEBC8}"/>
              </a:ext>
            </a:extLst>
          </p:cNvPr>
          <p:cNvSpPr/>
          <p:nvPr/>
        </p:nvSpPr>
        <p:spPr>
          <a:xfrm>
            <a:off x="6040180" y="2533082"/>
            <a:ext cx="506671" cy="1643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4CEA6E1-EB07-4945-B1D4-548388F5C91F}"/>
              </a:ext>
            </a:extLst>
          </p:cNvPr>
          <p:cNvSpPr/>
          <p:nvPr/>
        </p:nvSpPr>
        <p:spPr>
          <a:xfrm>
            <a:off x="5964215" y="2496894"/>
            <a:ext cx="672621" cy="225063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/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Р</a:t>
            </a:r>
            <a:r>
              <a:rPr lang="ru-RU" sz="975" b="1" baseline="-25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 </a:t>
            </a:r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11,67 т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6103217C-A67F-4A91-BE25-8B87D060B108}"/>
              </a:ext>
            </a:extLst>
          </p:cNvPr>
          <p:cNvSpPr/>
          <p:nvPr/>
        </p:nvSpPr>
        <p:spPr>
          <a:xfrm>
            <a:off x="5467675" y="4357297"/>
            <a:ext cx="506671" cy="1643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3BF94262-F6D9-44AF-8F94-326A8B374C39}"/>
              </a:ext>
            </a:extLst>
          </p:cNvPr>
          <p:cNvSpPr/>
          <p:nvPr/>
        </p:nvSpPr>
        <p:spPr>
          <a:xfrm>
            <a:off x="6992095" y="3623375"/>
            <a:ext cx="506671" cy="1643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C7066CA1-228C-4339-9AB9-3C383E0BE123}"/>
              </a:ext>
            </a:extLst>
          </p:cNvPr>
          <p:cNvSpPr/>
          <p:nvPr/>
        </p:nvSpPr>
        <p:spPr>
          <a:xfrm>
            <a:off x="5375475" y="6343206"/>
            <a:ext cx="506671" cy="1643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50EED36E-1ABE-425C-B4C8-8465748FD6D9}"/>
              </a:ext>
            </a:extLst>
          </p:cNvPr>
          <p:cNvSpPr/>
          <p:nvPr/>
        </p:nvSpPr>
        <p:spPr>
          <a:xfrm>
            <a:off x="7412938" y="6089554"/>
            <a:ext cx="506671" cy="3805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328CCA15-7E91-46E1-AF59-7E2FADD41CE9}"/>
              </a:ext>
            </a:extLst>
          </p:cNvPr>
          <p:cNvSpPr/>
          <p:nvPr/>
        </p:nvSpPr>
        <p:spPr>
          <a:xfrm>
            <a:off x="6078753" y="1620141"/>
            <a:ext cx="506671" cy="1643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1612DE3B-9B82-4806-A034-212594D91D92}"/>
              </a:ext>
            </a:extLst>
          </p:cNvPr>
          <p:cNvSpPr/>
          <p:nvPr/>
        </p:nvSpPr>
        <p:spPr>
          <a:xfrm>
            <a:off x="5984809" y="1571562"/>
            <a:ext cx="707245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/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Р</a:t>
            </a:r>
            <a:r>
              <a:rPr lang="ru-RU" sz="975" b="1" baseline="-25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 </a:t>
            </a:r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13,25 т 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AF6A25D5-6A42-46B8-8322-C53E43945493}"/>
              </a:ext>
            </a:extLst>
          </p:cNvPr>
          <p:cNvSpPr/>
          <p:nvPr/>
        </p:nvSpPr>
        <p:spPr>
          <a:xfrm>
            <a:off x="6941181" y="3593011"/>
            <a:ext cx="608501" cy="225063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/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Р</a:t>
            </a:r>
            <a:r>
              <a:rPr lang="ru-RU" sz="975" b="1" baseline="-25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 </a:t>
            </a:r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2,91 т 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D27DDCC0-C658-4C80-B845-B909CFCAF556}"/>
              </a:ext>
            </a:extLst>
          </p:cNvPr>
          <p:cNvSpPr/>
          <p:nvPr/>
        </p:nvSpPr>
        <p:spPr>
          <a:xfrm>
            <a:off x="5451404" y="4308903"/>
            <a:ext cx="608501" cy="225063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/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Р</a:t>
            </a:r>
            <a:r>
              <a:rPr lang="ru-RU" sz="975" b="1" baseline="-25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 </a:t>
            </a:r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0,61 т 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5FF3B3B-AC63-4CF2-9DB2-820832B50B46}"/>
              </a:ext>
            </a:extLst>
          </p:cNvPr>
          <p:cNvSpPr/>
          <p:nvPr/>
        </p:nvSpPr>
        <p:spPr>
          <a:xfrm>
            <a:off x="8300644" y="5547488"/>
            <a:ext cx="178896" cy="225063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/>
            <a:r>
              <a:rPr lang="ru-RU" sz="975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9AB2FC5-CB9A-4760-9D94-77D23BE11E19}"/>
              </a:ext>
            </a:extLst>
          </p:cNvPr>
          <p:cNvSpPr/>
          <p:nvPr/>
        </p:nvSpPr>
        <p:spPr>
          <a:xfrm>
            <a:off x="7377595" y="6089554"/>
            <a:ext cx="608501" cy="375104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/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Р</a:t>
            </a:r>
            <a:r>
              <a:rPr lang="ru-RU" sz="975" b="1" baseline="-25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 </a:t>
            </a:r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2,07 т</a:t>
            </a:r>
          </a:p>
          <a:p>
            <a:pPr algn="ctr" defTabSz="742950"/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Р</a:t>
            </a:r>
            <a:r>
              <a:rPr lang="ru-RU" sz="975" b="1" baseline="-25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2 </a:t>
            </a:r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0,74 т 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A5ED1884-6715-43D0-B245-3A32BA826B2F}"/>
              </a:ext>
            </a:extLst>
          </p:cNvPr>
          <p:cNvSpPr/>
          <p:nvPr/>
        </p:nvSpPr>
        <p:spPr>
          <a:xfrm>
            <a:off x="5324560" y="6312841"/>
            <a:ext cx="608501" cy="225063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/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Р</a:t>
            </a:r>
            <a:r>
              <a:rPr lang="ru-RU" sz="975" b="1" baseline="-25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 </a:t>
            </a:r>
            <a:r>
              <a:rPr lang="ru-RU" sz="975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1,87 т </a:t>
            </a:r>
          </a:p>
        </p:txBody>
      </p:sp>
      <p:graphicFrame>
        <p:nvGraphicFramePr>
          <p:cNvPr id="73" name="Объект 72">
            <a:extLst>
              <a:ext uri="{FF2B5EF4-FFF2-40B4-BE49-F238E27FC236}">
                <a16:creationId xmlns:a16="http://schemas.microsoft.com/office/drawing/2014/main" id="{324E2AA4-AEF3-4F07-87E7-9FB170C3B1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675278"/>
              </p:ext>
            </p:extLst>
          </p:nvPr>
        </p:nvGraphicFramePr>
        <p:xfrm>
          <a:off x="8163162" y="2879672"/>
          <a:ext cx="1712552" cy="1144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CorelDRAW" r:id="rId6" imgW="4002120" imgH="2675160" progId="CorelDRAW.Graphic.14">
                  <p:embed/>
                </p:oleObj>
              </mc:Choice>
              <mc:Fallback>
                <p:oleObj name="CorelDRAW" r:id="rId6" imgW="4002120" imgH="2675160" progId="CorelDRAW.Graphic.14">
                  <p:embed/>
                  <p:pic>
                    <p:nvPicPr>
                      <p:cNvPr id="48" name="Объект 4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63162" y="2879672"/>
                        <a:ext cx="1712552" cy="1144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Объект 73">
            <a:extLst>
              <a:ext uri="{FF2B5EF4-FFF2-40B4-BE49-F238E27FC236}">
                <a16:creationId xmlns:a16="http://schemas.microsoft.com/office/drawing/2014/main" id="{44A10A3E-2D13-48DB-949A-79861DC06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384573"/>
              </p:ext>
            </p:extLst>
          </p:nvPr>
        </p:nvGraphicFramePr>
        <p:xfrm>
          <a:off x="8543603" y="3940190"/>
          <a:ext cx="1326453" cy="1418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" name="CorelDRAW" r:id="rId8" imgW="2408235" imgH="2574720" progId="CorelDRAW.Graphic.14">
                  <p:embed/>
                </p:oleObj>
              </mc:Choice>
              <mc:Fallback>
                <p:oleObj name="CorelDRAW" r:id="rId8" imgW="2408235" imgH="2574720" progId="CorelDRAW.Graphic.14">
                  <p:embed/>
                  <p:pic>
                    <p:nvPicPr>
                      <p:cNvPr id="53" name="Объект 5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43603" y="3940190"/>
                        <a:ext cx="1326453" cy="1418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55CC72E8-2E79-4B5A-89EC-82801F8E369A}"/>
              </a:ext>
            </a:extLst>
          </p:cNvPr>
          <p:cNvSpPr txBox="1"/>
          <p:nvPr/>
        </p:nvSpPr>
        <p:spPr>
          <a:xfrm>
            <a:off x="8079686" y="2476688"/>
            <a:ext cx="1809459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Руда и шлиховое золото </a:t>
            </a: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из канав уч. </a:t>
            </a:r>
            <a:r>
              <a:rPr kumimoji="0" lang="ru-RU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Юрбетский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80B15C52-0CAE-4FD0-A59B-0719DECF7CD3}"/>
              </a:ext>
            </a:extLst>
          </p:cNvPr>
          <p:cNvSpPr/>
          <p:nvPr/>
        </p:nvSpPr>
        <p:spPr>
          <a:xfrm>
            <a:off x="2173348" y="3259412"/>
            <a:ext cx="2580329" cy="256801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94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Геологическая карта участка Пионерский</a:t>
            </a:r>
            <a:endParaRPr kumimoji="0" lang="ru-RU" sz="894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9ABF7F2-C983-4B16-B1F0-B895A15166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47746" r="37520"/>
          <a:stretch/>
        </p:blipFill>
        <p:spPr>
          <a:xfrm>
            <a:off x="19470" y="4434415"/>
            <a:ext cx="2267604" cy="1784166"/>
          </a:xfrm>
          <a:prstGeom prst="rect">
            <a:avLst/>
          </a:prstGeom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72E1352C-689B-43D7-9CAE-326ACBC4C69A}"/>
              </a:ext>
            </a:extLst>
          </p:cNvPr>
          <p:cNvSpPr/>
          <p:nvPr/>
        </p:nvSpPr>
        <p:spPr>
          <a:xfrm>
            <a:off x="133107" y="4137687"/>
            <a:ext cx="2100565" cy="256801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1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Геологический разрез по БЛ 25 участка Пионерский</a:t>
            </a:r>
            <a:endParaRPr kumimoji="0" lang="ru-RU" sz="813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309FDA80-A68E-4EB8-A147-4E9773B8BC31}"/>
              </a:ext>
            </a:extLst>
          </p:cNvPr>
          <p:cNvSpPr/>
          <p:nvPr/>
        </p:nvSpPr>
        <p:spPr>
          <a:xfrm>
            <a:off x="1373935" y="5293235"/>
            <a:ext cx="479249" cy="3015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8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16,5</a:t>
            </a: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8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2,05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E5738D9F-C77D-48A1-96EB-D15723C37E22}"/>
              </a:ext>
            </a:extLst>
          </p:cNvPr>
          <p:cNvSpPr/>
          <p:nvPr/>
        </p:nvSpPr>
        <p:spPr>
          <a:xfrm>
            <a:off x="688192" y="2342255"/>
            <a:ext cx="245540" cy="2290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312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672"/>
            <a:ext cx="6658337" cy="5420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67362" r="65281" b="-65"/>
          <a:stretch/>
        </p:blipFill>
        <p:spPr>
          <a:xfrm>
            <a:off x="4400358" y="1142672"/>
            <a:ext cx="5343717" cy="3753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7" t="66286" r="45874" b="10857"/>
          <a:stretch/>
        </p:blipFill>
        <p:spPr>
          <a:xfrm>
            <a:off x="6152608" y="4211208"/>
            <a:ext cx="3753392" cy="23780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0" r="70003"/>
          <a:stretch/>
        </p:blipFill>
        <p:spPr>
          <a:xfrm>
            <a:off x="2960449" y="1021317"/>
            <a:ext cx="1439909" cy="1976846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 rot="21038784">
            <a:off x="2262971" y="3671364"/>
            <a:ext cx="2132394" cy="2321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787" y="851162"/>
            <a:ext cx="141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Спокойнинское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рудное поле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1809" y="3531635"/>
            <a:ext cx="11362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Майское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рудное поле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A457878-0F72-447D-99EF-382044E7D4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8" t="58032" b="23175"/>
          <a:stretch/>
        </p:blipFill>
        <p:spPr>
          <a:xfrm>
            <a:off x="4453399" y="4176722"/>
            <a:ext cx="2204937" cy="244702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AEFEF51-F3B1-4E9F-9753-55A5534F755A}"/>
              </a:ext>
            </a:extLst>
          </p:cNvPr>
          <p:cNvSpPr/>
          <p:nvPr/>
        </p:nvSpPr>
        <p:spPr>
          <a:xfrm>
            <a:off x="2958489" y="1033657"/>
            <a:ext cx="1611370" cy="1964505"/>
          </a:xfrm>
          <a:prstGeom prst="rect">
            <a:avLst/>
          </a:prstGeom>
          <a:solidFill>
            <a:srgbClr val="FFE9BD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 бортовом содержании золота 0,6 г/т прогнозные ресурсы рудного золота по категории </a:t>
            </a:r>
          </a:p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6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- 38,8 т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82B9AE7-167E-46F0-BD15-C5B2C78C4F6C}"/>
              </a:ext>
            </a:extLst>
          </p:cNvPr>
          <p:cNvSpPr/>
          <p:nvPr/>
        </p:nvSpPr>
        <p:spPr>
          <a:xfrm>
            <a:off x="4497412" y="4029200"/>
            <a:ext cx="5408588" cy="2423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742950"/>
            <a:r>
              <a:rPr lang="ru-RU" sz="975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Рудные зоны, образцы руды  и шлиховое золото из канав уч. Спокойный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CFB102D-4303-4D35-B6A6-FC5C94986539}"/>
              </a:ext>
            </a:extLst>
          </p:cNvPr>
          <p:cNvSpPr/>
          <p:nvPr/>
        </p:nvSpPr>
        <p:spPr>
          <a:xfrm>
            <a:off x="5581770" y="895559"/>
            <a:ext cx="2968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/>
            <a:r>
              <a:rPr lang="ru-RU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Модельные обстановки </a:t>
            </a:r>
            <a:r>
              <a:rPr lang="ru-RU" sz="1200" b="1" dirty="0" err="1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оруденения</a:t>
            </a:r>
            <a:endParaRPr lang="ru-RU" sz="1200" b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8BA372B-DB4D-4C4A-8AD9-3A23391DF53B}"/>
              </a:ext>
            </a:extLst>
          </p:cNvPr>
          <p:cNvSpPr/>
          <p:nvPr/>
        </p:nvSpPr>
        <p:spPr>
          <a:xfrm>
            <a:off x="2246923" y="188249"/>
            <a:ext cx="6254106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742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Поисковые работы в пределах </a:t>
            </a:r>
            <a:r>
              <a:rPr kumimoji="0" lang="ru-RU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Спокойнинского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рудного узла (Республика Саха (Якутия)) – АО «Якутскгеология»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00D439-10C3-428F-8CBF-9877865DC0F2}"/>
              </a:ext>
            </a:extLst>
          </p:cNvPr>
          <p:cNvSpPr txBox="1"/>
          <p:nvPr/>
        </p:nvSpPr>
        <p:spPr>
          <a:xfrm>
            <a:off x="2247" y="3228849"/>
            <a:ext cx="116469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Карта изолиний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магнитного поля</a:t>
            </a:r>
            <a:endParaRPr lang="en-US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dTa</a:t>
            </a: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нТл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Овал 10"/>
          <p:cNvSpPr/>
          <p:nvPr/>
        </p:nvSpPr>
        <p:spPr>
          <a:xfrm rot="19674000">
            <a:off x="733776" y="1177118"/>
            <a:ext cx="2132394" cy="26857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630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F8AD827-7DB1-4720-A66D-8838D5BA4532}"/>
              </a:ext>
            </a:extLst>
          </p:cNvPr>
          <p:cNvSpPr txBox="1"/>
          <p:nvPr/>
        </p:nvSpPr>
        <p:spPr>
          <a:xfrm>
            <a:off x="1846217" y="125228"/>
            <a:ext cx="71584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742950"/>
            <a:r>
              <a:rPr lang="ru-RU" b="1" dirty="0">
                <a:solidFill>
                  <a:prstClr val="black"/>
                </a:solidFill>
                <a:latin typeface="Calibri"/>
              </a:rPr>
              <a:t>Оценочные работы на рудное золото в пределах Верхне-</a:t>
            </a:r>
            <a:r>
              <a:rPr lang="ru-RU" b="1" dirty="0" err="1">
                <a:solidFill>
                  <a:prstClr val="black"/>
                </a:solidFill>
                <a:latin typeface="Calibri"/>
              </a:rPr>
              <a:t>Хакчанского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 рудного поля (Магаданская область) - Северо-Восточное ПГО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650DBE-1CEC-4D8E-B947-54BFA144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8" y="842835"/>
            <a:ext cx="7780218" cy="3737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026A8-28D6-4CDB-8DC3-A8A16688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8" y="4651984"/>
            <a:ext cx="6427887" cy="1922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33B5CB-BBD1-4418-B75A-16040EC59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194" y="571261"/>
            <a:ext cx="2799806" cy="2454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72C619-6A13-4ECA-9AFB-236B3F494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645" y="3507582"/>
            <a:ext cx="3186989" cy="30673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F0A71F-79C8-4A76-ADF6-A96BD273F9CA}"/>
              </a:ext>
            </a:extLst>
          </p:cNvPr>
          <p:cNvSpPr/>
          <p:nvPr/>
        </p:nvSpPr>
        <p:spPr>
          <a:xfrm>
            <a:off x="3682409" y="3624859"/>
            <a:ext cx="2853146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defTabSz="74295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ГКЗ утверждены забалансовые</a:t>
            </a:r>
          </a:p>
          <a:p>
            <a:pPr lvl="0" algn="ctr" defTabSz="74295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рудного золота категории</a:t>
            </a:r>
          </a:p>
          <a:p>
            <a:pPr lvl="0" algn="ctr" defTabSz="742950"/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1,98 т (с/с 1,9 г/т)</a:t>
            </a:r>
          </a:p>
          <a:p>
            <a:pPr lvl="0" algn="ctr" defTabSz="742950"/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19,54 т (с/с 2,46 г/т)</a:t>
            </a:r>
          </a:p>
          <a:p>
            <a:pPr lvl="0" algn="ctr" defTabSz="742950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21,52 т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0503523-7955-4489-B942-D27F119024A2}"/>
              </a:ext>
            </a:extLst>
          </p:cNvPr>
          <p:cNvSpPr/>
          <p:nvPr/>
        </p:nvSpPr>
        <p:spPr>
          <a:xfrm>
            <a:off x="2973067" y="834126"/>
            <a:ext cx="167545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kern="0" dirty="0">
                <a:solidFill>
                  <a:srgbClr val="000000"/>
                </a:solidFill>
                <a:latin typeface="Calibri"/>
                <a:ea typeface="Segoe UI Symbol" panose="020B0502040204020203" pitchFamily="34" charset="0"/>
                <a:cs typeface="Times New Roman" panose="02020603050405020304" pitchFamily="18" charset="0"/>
              </a:rPr>
              <a:t>План рудного поля</a:t>
            </a:r>
            <a:endParaRPr lang="ru-RU" sz="1400" b="1" kern="0" dirty="0">
              <a:solidFill>
                <a:srgbClr val="000000"/>
              </a:solidFill>
              <a:latin typeface="Calibri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2444EF0-5903-4D3C-93AA-4CBE7333D0EF}"/>
              </a:ext>
            </a:extLst>
          </p:cNvPr>
          <p:cNvSpPr/>
          <p:nvPr/>
        </p:nvSpPr>
        <p:spPr>
          <a:xfrm>
            <a:off x="96366" y="4640521"/>
            <a:ext cx="304282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kern="0" dirty="0">
                <a:solidFill>
                  <a:srgbClr val="000000"/>
                </a:solidFill>
                <a:latin typeface="Calibri"/>
                <a:ea typeface="Segoe UI Symbol" panose="020B0502040204020203" pitchFamily="34" charset="0"/>
                <a:cs typeface="Times New Roman" panose="02020603050405020304" pitchFamily="18" charset="0"/>
              </a:rPr>
              <a:t>Продольная проекция рудного поля</a:t>
            </a:r>
            <a:endParaRPr lang="ru-RU" sz="1400" b="1" kern="0" dirty="0">
              <a:solidFill>
                <a:srgbClr val="000000"/>
              </a:solidFill>
              <a:latin typeface="Calibri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C7F0F8E-2CD6-4EE0-95E0-DF93E729C607}"/>
              </a:ext>
            </a:extLst>
          </p:cNvPr>
          <p:cNvSpPr/>
          <p:nvPr/>
        </p:nvSpPr>
        <p:spPr>
          <a:xfrm>
            <a:off x="7810748" y="3030574"/>
            <a:ext cx="217239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kern="0" dirty="0">
                <a:solidFill>
                  <a:srgbClr val="000000"/>
                </a:solidFill>
                <a:latin typeface="Calibri"/>
                <a:ea typeface="Segoe UI Symbol" panose="020B0502040204020203" pitchFamily="34" charset="0"/>
                <a:cs typeface="Times New Roman" panose="02020603050405020304" pitchFamily="18" charset="0"/>
              </a:rPr>
              <a:t>Разрез с блокировкой</a:t>
            </a:r>
          </a:p>
          <a:p>
            <a:pPr algn="ctr">
              <a:defRPr/>
            </a:pPr>
            <a:r>
              <a:rPr lang="ru-RU" sz="1400" b="1" kern="0" dirty="0">
                <a:solidFill>
                  <a:srgbClr val="000000"/>
                </a:solidFill>
                <a:latin typeface="Calibri"/>
                <a:ea typeface="Segoe UI Symbol" panose="020B0502040204020203" pitchFamily="34" charset="0"/>
                <a:cs typeface="Times New Roman" panose="02020603050405020304" pitchFamily="18" charset="0"/>
              </a:rPr>
              <a:t>рудной зоны «Основная»</a:t>
            </a:r>
            <a:endParaRPr lang="ru-RU" sz="1400" b="1" kern="0" dirty="0">
              <a:solidFill>
                <a:srgbClr val="000000"/>
              </a:solidFill>
              <a:latin typeface="Calibri"/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551F42D-E044-4C04-989C-299AA2892300}"/>
              </a:ext>
            </a:extLst>
          </p:cNvPr>
          <p:cNvSpPr/>
          <p:nvPr/>
        </p:nvSpPr>
        <p:spPr>
          <a:xfrm>
            <a:off x="1378992" y="6038833"/>
            <a:ext cx="5070149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defTabSz="74295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рудного золота отнесены к забалансовым по причине упорных, труднообогатимых руд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390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19157BB-7361-4433-BA19-B0185AB12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0" y="885257"/>
            <a:ext cx="5519620" cy="57130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1192" y="1215838"/>
            <a:ext cx="1022733" cy="2091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29250" rIns="0" bIns="29250" rtlCol="0">
            <a:spAutoFit/>
          </a:bodyPr>
          <a:lstStyle/>
          <a:p>
            <a:pPr algn="ctr" defTabSz="742950"/>
            <a:r>
              <a:rPr lang="ru-RU" sz="975" b="1" dirty="0">
                <a:solidFill>
                  <a:srgbClr val="000000"/>
                </a:solidFill>
                <a:latin typeface="Calibri"/>
              </a:rPr>
              <a:t>Участок Горелый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1192" y="3741764"/>
            <a:ext cx="1487112" cy="2091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29250" rIns="0" bIns="29250" rtlCol="0">
            <a:spAutoFit/>
          </a:bodyPr>
          <a:lstStyle/>
          <a:p>
            <a:pPr algn="ctr" defTabSz="742950"/>
            <a:r>
              <a:rPr lang="ru-RU" sz="975" b="1" dirty="0">
                <a:solidFill>
                  <a:srgbClr val="000000"/>
                </a:solidFill>
                <a:latin typeface="Calibri"/>
              </a:rPr>
              <a:t>Участок Большеминьский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A168233-BCC3-4FFD-810B-291A004E4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07" l="1269" r="968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94" y="2029097"/>
            <a:ext cx="5263063" cy="46354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1837990" y="111859"/>
            <a:ext cx="77148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742950"/>
            <a:r>
              <a:rPr lang="ru-RU" sz="1600" b="1" dirty="0">
                <a:solidFill>
                  <a:prstClr val="black"/>
                </a:solidFill>
                <a:latin typeface="Calibri"/>
              </a:rPr>
              <a:t>Результаты поисковых работ на рудное золото на площади Миньско-Домугдинского рудного узла (Республика Бурятия) – Сибирское ПГО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9" name="Прямая со стрелкой 38"/>
          <p:cNvCxnSpPr>
            <a:cxnSpLocks/>
          </p:cNvCxnSpPr>
          <p:nvPr/>
        </p:nvCxnSpPr>
        <p:spPr>
          <a:xfrm>
            <a:off x="4440016" y="3386758"/>
            <a:ext cx="1255390" cy="209112"/>
          </a:xfrm>
          <a:prstGeom prst="straightConnector1">
            <a:avLst/>
          </a:prstGeom>
          <a:ln w="28575">
            <a:solidFill>
              <a:srgbClr val="2626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4190" y="548754"/>
            <a:ext cx="1905473" cy="3591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29250" rIns="0" bIns="29250" rtlCol="0">
            <a:spAutoFit/>
          </a:bodyPr>
          <a:lstStyle/>
          <a:p>
            <a:pPr algn="ctr" defTabSz="742950"/>
            <a:r>
              <a:rPr lang="ru-RU" sz="975" b="1" dirty="0">
                <a:solidFill>
                  <a:srgbClr val="000000"/>
                </a:solidFill>
                <a:latin typeface="Calibri"/>
              </a:rPr>
              <a:t>Геологическая карта </a:t>
            </a:r>
          </a:p>
          <a:p>
            <a:pPr algn="ctr" defTabSz="742950"/>
            <a:r>
              <a:rPr lang="ru-RU" sz="975" b="1" dirty="0" err="1">
                <a:solidFill>
                  <a:srgbClr val="000000"/>
                </a:solidFill>
                <a:latin typeface="Calibri"/>
              </a:rPr>
              <a:t>Миньско-Домугдинской</a:t>
            </a:r>
            <a:r>
              <a:rPr lang="ru-RU" sz="975" b="1" dirty="0">
                <a:solidFill>
                  <a:srgbClr val="000000"/>
                </a:solidFill>
                <a:latin typeface="Calibri"/>
              </a:rPr>
              <a:t> площади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49158A-86D5-4B55-8732-B85F0CC87537}"/>
              </a:ext>
            </a:extLst>
          </p:cNvPr>
          <p:cNvSpPr txBox="1"/>
          <p:nvPr/>
        </p:nvSpPr>
        <p:spPr>
          <a:xfrm>
            <a:off x="3531467" y="2628068"/>
            <a:ext cx="1322228" cy="2091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29250" rIns="0" bIns="29250" rtlCol="0">
            <a:spAutoFit/>
          </a:bodyPr>
          <a:lstStyle/>
          <a:p>
            <a:pPr algn="ctr" defTabSz="742950"/>
            <a:r>
              <a:rPr lang="ru-RU" sz="975" b="1" dirty="0">
                <a:solidFill>
                  <a:srgbClr val="000000"/>
                </a:solidFill>
                <a:latin typeface="Calibri"/>
              </a:rPr>
              <a:t>Участок </a:t>
            </a:r>
            <a:r>
              <a:rPr lang="ru-RU" sz="975" b="1" dirty="0" err="1">
                <a:solidFill>
                  <a:srgbClr val="000000"/>
                </a:solidFill>
                <a:latin typeface="Calibri"/>
              </a:rPr>
              <a:t>Левоминьский</a:t>
            </a:r>
            <a:endParaRPr lang="ru-RU" sz="975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" name="Рисунок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18" y="653685"/>
            <a:ext cx="3147515" cy="224598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Овал 27"/>
          <p:cNvSpPr/>
          <p:nvPr/>
        </p:nvSpPr>
        <p:spPr>
          <a:xfrm>
            <a:off x="8386037" y="931136"/>
            <a:ext cx="245540" cy="229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ru-RU" sz="146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" name="Прямая со стрелкой 14"/>
          <p:cNvCxnSpPr>
            <a:cxnSpLocks/>
          </p:cNvCxnSpPr>
          <p:nvPr/>
        </p:nvCxnSpPr>
        <p:spPr>
          <a:xfrm flipV="1">
            <a:off x="7869676" y="1119182"/>
            <a:ext cx="510860" cy="22378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32024" y="1119182"/>
            <a:ext cx="932152" cy="509195"/>
          </a:xfrm>
          <a:prstGeom prst="rect">
            <a:avLst/>
          </a:prstGeom>
          <a:solidFill>
            <a:srgbClr val="FFE9BD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29250" rIns="0" bIns="29250" rtlCol="0">
            <a:spAutoFit/>
          </a:bodyPr>
          <a:lstStyle/>
          <a:p>
            <a:pPr algn="ctr" defTabSz="742950"/>
            <a:r>
              <a:rPr lang="ru-RU" sz="975" b="1" dirty="0" err="1">
                <a:solidFill>
                  <a:srgbClr val="000000"/>
                </a:solidFill>
                <a:latin typeface="Calibri"/>
              </a:rPr>
              <a:t>Миньско-Домугдинская</a:t>
            </a:r>
            <a:endParaRPr lang="ru-RU" sz="975" b="1" dirty="0">
              <a:solidFill>
                <a:srgbClr val="000000"/>
              </a:solidFill>
              <a:latin typeface="Calibri"/>
            </a:endParaRPr>
          </a:p>
          <a:p>
            <a:pPr algn="ctr" defTabSz="742950"/>
            <a:r>
              <a:rPr lang="ru-RU" sz="975" b="1" dirty="0">
                <a:solidFill>
                  <a:srgbClr val="000000"/>
                </a:solidFill>
                <a:latin typeface="Calibri"/>
              </a:rPr>
              <a:t>площадь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1961BC54-1066-43DF-9DD6-5EB2AD253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407" y="5475680"/>
            <a:ext cx="2002181" cy="984885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оценка прогнозных ресурсов рудного золота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Р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50 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85BA36-EFFC-4526-B2CF-A6AE46CB30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4" t="22666" b="22016"/>
          <a:stretch/>
        </p:blipFill>
        <p:spPr>
          <a:xfrm>
            <a:off x="4651681" y="633829"/>
            <a:ext cx="2047052" cy="1893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76767D-DA75-4FAE-BA8F-1598F2AF06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1" r="4676" b="7927"/>
          <a:stretch/>
        </p:blipFill>
        <p:spPr>
          <a:xfrm>
            <a:off x="7864176" y="4384167"/>
            <a:ext cx="2002181" cy="21830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030D07-8F22-4015-9809-1D4E92AECF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8" y="4562116"/>
            <a:ext cx="2673436" cy="2005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39D5E80-CAB4-4D2E-BB3C-EFC0FE8EC8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16533" b="38289"/>
          <a:stretch/>
        </p:blipFill>
        <p:spPr>
          <a:xfrm>
            <a:off x="2479554" y="639409"/>
            <a:ext cx="2103826" cy="18877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0B8BA8D-EF0C-4EEF-A45A-24BE8F5953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7" r="5095" b="29778"/>
          <a:stretch/>
        </p:blipFill>
        <p:spPr>
          <a:xfrm>
            <a:off x="7928896" y="2638519"/>
            <a:ext cx="1757973" cy="166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39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84C1CE5-E02F-4F84-9F11-ED2CE3417F81}"/>
              </a:ext>
            </a:extLst>
          </p:cNvPr>
          <p:cNvGrpSpPr/>
          <p:nvPr/>
        </p:nvGrpSpPr>
        <p:grpSpPr>
          <a:xfrm>
            <a:off x="405493" y="2822395"/>
            <a:ext cx="8659480" cy="3470294"/>
            <a:chOff x="71360" y="3052257"/>
            <a:chExt cx="8659480" cy="347029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9B50586-4D70-442E-B6AE-937F2B742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4847" y="3052257"/>
              <a:ext cx="6372995" cy="3470294"/>
            </a:xfrm>
            <a:prstGeom prst="rect">
              <a:avLst/>
            </a:prstGeom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FBAC0E54-556D-4D19-8068-6D63D655D7B0}"/>
                </a:ext>
              </a:extLst>
            </p:cNvPr>
            <p:cNvGrpSpPr/>
            <p:nvPr/>
          </p:nvGrpSpPr>
          <p:grpSpPr>
            <a:xfrm>
              <a:off x="71360" y="3570823"/>
              <a:ext cx="8659480" cy="2951728"/>
              <a:chOff x="51254" y="3604890"/>
              <a:chExt cx="8659480" cy="2951728"/>
            </a:xfrm>
          </p:grpSpPr>
          <p:sp>
            <p:nvSpPr>
              <p:cNvPr id="15" name="Трапеция 14">
                <a:extLst>
                  <a:ext uri="{FF2B5EF4-FFF2-40B4-BE49-F238E27FC236}">
                    <a16:creationId xmlns:a16="http://schemas.microsoft.com/office/drawing/2014/main" id="{0B5FECA7-0658-43EC-B058-FD1541E930B3}"/>
                  </a:ext>
                </a:extLst>
              </p:cNvPr>
              <p:cNvSpPr/>
              <p:nvPr/>
            </p:nvSpPr>
            <p:spPr>
              <a:xfrm>
                <a:off x="6376859" y="4957608"/>
                <a:ext cx="105470" cy="151429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935145A9-8EBC-49BC-A9E8-34B6E8F03F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16925" y="5644625"/>
                <a:ext cx="493207" cy="135224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92E9FA99-7A0D-4EF5-8C95-85116BFDED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83963" y="3610808"/>
                <a:ext cx="493207" cy="135224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0381C9B4-5BA4-477F-8AC8-66B0BD9143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91158" y="3751068"/>
                <a:ext cx="493207" cy="135224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01EF2E44-BAA6-45F7-B922-67AA34F5C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93047" y="3836530"/>
                <a:ext cx="493207" cy="135224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8EDDDEAC-2A30-48F7-AB94-4907859C0A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34503" y="5157074"/>
                <a:ext cx="493207" cy="135224"/>
              </a:xfrm>
              <a:prstGeom prst="rect">
                <a:avLst/>
              </a:prstGeom>
            </p:spPr>
          </p:pic>
          <p:sp>
            <p:nvSpPr>
              <p:cNvPr id="24" name="Трапеция 23">
                <a:extLst>
                  <a:ext uri="{FF2B5EF4-FFF2-40B4-BE49-F238E27FC236}">
                    <a16:creationId xmlns:a16="http://schemas.microsoft.com/office/drawing/2014/main" id="{C6E5272E-1954-45E6-9296-866C1BB10BE3}"/>
                  </a:ext>
                </a:extLst>
              </p:cNvPr>
              <p:cNvSpPr/>
              <p:nvPr/>
            </p:nvSpPr>
            <p:spPr>
              <a:xfrm>
                <a:off x="3530438" y="4946595"/>
                <a:ext cx="105470" cy="151429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Трапеция 24">
                <a:extLst>
                  <a:ext uri="{FF2B5EF4-FFF2-40B4-BE49-F238E27FC236}">
                    <a16:creationId xmlns:a16="http://schemas.microsoft.com/office/drawing/2014/main" id="{9DC1F8A7-E167-4E0C-8B69-56720BFD402E}"/>
                  </a:ext>
                </a:extLst>
              </p:cNvPr>
              <p:cNvSpPr/>
              <p:nvPr/>
            </p:nvSpPr>
            <p:spPr>
              <a:xfrm>
                <a:off x="4466530" y="5113800"/>
                <a:ext cx="105470" cy="151429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Трапеция 25">
                <a:extLst>
                  <a:ext uri="{FF2B5EF4-FFF2-40B4-BE49-F238E27FC236}">
                    <a16:creationId xmlns:a16="http://schemas.microsoft.com/office/drawing/2014/main" id="{F080F25F-970F-4DA6-BE42-97D6C6B89057}"/>
                  </a:ext>
                </a:extLst>
              </p:cNvPr>
              <p:cNvSpPr/>
              <p:nvPr/>
            </p:nvSpPr>
            <p:spPr>
              <a:xfrm>
                <a:off x="2591086" y="5147455"/>
                <a:ext cx="105470" cy="151429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Трапеция 26">
                <a:extLst>
                  <a:ext uri="{FF2B5EF4-FFF2-40B4-BE49-F238E27FC236}">
                    <a16:creationId xmlns:a16="http://schemas.microsoft.com/office/drawing/2014/main" id="{121252A3-4A00-4834-A7D7-F21A4D05E7DA}"/>
                  </a:ext>
                </a:extLst>
              </p:cNvPr>
              <p:cNvSpPr/>
              <p:nvPr/>
            </p:nvSpPr>
            <p:spPr>
              <a:xfrm>
                <a:off x="2137252" y="5041258"/>
                <a:ext cx="105470" cy="151429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Трапеция 27">
                <a:extLst>
                  <a:ext uri="{FF2B5EF4-FFF2-40B4-BE49-F238E27FC236}">
                    <a16:creationId xmlns:a16="http://schemas.microsoft.com/office/drawing/2014/main" id="{D43C89D3-3AF1-44AF-9B0E-299F16C6B161}"/>
                  </a:ext>
                </a:extLst>
              </p:cNvPr>
              <p:cNvSpPr/>
              <p:nvPr/>
            </p:nvSpPr>
            <p:spPr>
              <a:xfrm>
                <a:off x="2254012" y="5262831"/>
                <a:ext cx="105470" cy="151429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Трапеция 28">
                <a:extLst>
                  <a:ext uri="{FF2B5EF4-FFF2-40B4-BE49-F238E27FC236}">
                    <a16:creationId xmlns:a16="http://schemas.microsoft.com/office/drawing/2014/main" id="{64B62D2D-3306-44CF-9CDB-F0D93803B7E5}"/>
                  </a:ext>
                </a:extLst>
              </p:cNvPr>
              <p:cNvSpPr/>
              <p:nvPr/>
            </p:nvSpPr>
            <p:spPr>
              <a:xfrm>
                <a:off x="5586789" y="6000560"/>
                <a:ext cx="105470" cy="151429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Стрелка: пятиугольник 373">
                <a:extLst>
                  <a:ext uri="{FF2B5EF4-FFF2-40B4-BE49-F238E27FC236}">
                    <a16:creationId xmlns:a16="http://schemas.microsoft.com/office/drawing/2014/main" id="{13226FED-B3F9-4775-8524-D0591F3E0551}"/>
                  </a:ext>
                </a:extLst>
              </p:cNvPr>
              <p:cNvSpPr/>
              <p:nvPr/>
            </p:nvSpPr>
            <p:spPr>
              <a:xfrm rot="5400000">
                <a:off x="3887973" y="5308212"/>
                <a:ext cx="184179" cy="105470"/>
              </a:xfrm>
              <a:prstGeom prst="homePlate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4939C6ED-D7DC-4B9C-90E2-1EC42369BDCD}"/>
                  </a:ext>
                </a:extLst>
              </p:cNvPr>
              <p:cNvGrpSpPr/>
              <p:nvPr/>
            </p:nvGrpSpPr>
            <p:grpSpPr>
              <a:xfrm>
                <a:off x="109006" y="5535096"/>
                <a:ext cx="216000" cy="204581"/>
                <a:chOff x="29051" y="5462672"/>
                <a:chExt cx="216000" cy="204581"/>
              </a:xfrm>
            </p:grpSpPr>
            <p:sp>
              <p:nvSpPr>
                <p:cNvPr id="96" name="Овал 95">
                  <a:extLst>
                    <a:ext uri="{FF2B5EF4-FFF2-40B4-BE49-F238E27FC236}">
                      <a16:creationId xmlns:a16="http://schemas.microsoft.com/office/drawing/2014/main" id="{89025E91-3416-4D77-8331-74C4227AC289}"/>
                    </a:ext>
                  </a:extLst>
                </p:cNvPr>
                <p:cNvSpPr/>
                <p:nvPr/>
              </p:nvSpPr>
              <p:spPr>
                <a:xfrm>
                  <a:off x="48610" y="5473046"/>
                  <a:ext cx="180000" cy="180000"/>
                </a:xfrm>
                <a:prstGeom prst="ellipse">
                  <a:avLst/>
                </a:prstGeom>
                <a:solidFill>
                  <a:srgbClr val="EABF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97" name="Рисунок 96">
                  <a:extLst>
                    <a:ext uri="{FF2B5EF4-FFF2-40B4-BE49-F238E27FC236}">
                      <a16:creationId xmlns:a16="http://schemas.microsoft.com/office/drawing/2014/main" id="{BDF9D93A-03F9-45B5-B2B1-92060E92B5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51" y="5462672"/>
                  <a:ext cx="216000" cy="204581"/>
                </a:xfrm>
                <a:prstGeom prst="rect">
                  <a:avLst/>
                </a:prstGeom>
              </p:spPr>
            </p:pic>
          </p:grpSp>
          <p:sp>
            <p:nvSpPr>
              <p:cNvPr id="32" name="Трапеция 31">
                <a:extLst>
                  <a:ext uri="{FF2B5EF4-FFF2-40B4-BE49-F238E27FC236}">
                    <a16:creationId xmlns:a16="http://schemas.microsoft.com/office/drawing/2014/main" id="{CE6ED6E2-8A75-4CFE-A958-2E71915F21B0}"/>
                  </a:ext>
                </a:extLst>
              </p:cNvPr>
              <p:cNvSpPr/>
              <p:nvPr/>
            </p:nvSpPr>
            <p:spPr>
              <a:xfrm>
                <a:off x="144493" y="6043264"/>
                <a:ext cx="105470" cy="151429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0C2E1234-926F-41D5-8BA1-97543DCEBC26}"/>
                  </a:ext>
                </a:extLst>
              </p:cNvPr>
              <p:cNvSpPr/>
              <p:nvPr/>
            </p:nvSpPr>
            <p:spPr>
              <a:xfrm>
                <a:off x="153913" y="5815781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F68DB47A-CE69-4346-AFF0-3599C6C09156}"/>
                  </a:ext>
                </a:extLst>
              </p:cNvPr>
              <p:cNvSpPr/>
              <p:nvPr/>
            </p:nvSpPr>
            <p:spPr>
              <a:xfrm>
                <a:off x="2346986" y="5371706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717697AC-F779-4931-98CA-8D2EDA3B5B18}"/>
                  </a:ext>
                </a:extLst>
              </p:cNvPr>
              <p:cNvSpPr/>
              <p:nvPr/>
            </p:nvSpPr>
            <p:spPr>
              <a:xfrm>
                <a:off x="2728781" y="4426328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7BC5A697-23AC-4331-95E4-C8C9409E9CCA}"/>
                  </a:ext>
                </a:extLst>
              </p:cNvPr>
              <p:cNvSpPr/>
              <p:nvPr/>
            </p:nvSpPr>
            <p:spPr>
              <a:xfrm>
                <a:off x="2885651" y="4041785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:a16="http://schemas.microsoft.com/office/drawing/2014/main" id="{C9BF61ED-63CD-42EB-ABF4-A492263BBE11}"/>
                  </a:ext>
                </a:extLst>
              </p:cNvPr>
              <p:cNvSpPr/>
              <p:nvPr/>
            </p:nvSpPr>
            <p:spPr>
              <a:xfrm>
                <a:off x="5048155" y="5725470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210C38F8-1CFC-4322-A384-E822EF2C6F37}"/>
                  </a:ext>
                </a:extLst>
              </p:cNvPr>
              <p:cNvSpPr/>
              <p:nvPr/>
            </p:nvSpPr>
            <p:spPr>
              <a:xfrm>
                <a:off x="4603498" y="5877664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30E85F08-EB13-4DBC-A3DB-FAAB6D2B7ED9}"/>
                  </a:ext>
                </a:extLst>
              </p:cNvPr>
              <p:cNvSpPr/>
              <p:nvPr/>
            </p:nvSpPr>
            <p:spPr>
              <a:xfrm>
                <a:off x="7347896" y="5923781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A9FAD162-BAD5-4183-9918-075AF48F548F}"/>
                  </a:ext>
                </a:extLst>
              </p:cNvPr>
              <p:cNvSpPr/>
              <p:nvPr/>
            </p:nvSpPr>
            <p:spPr>
              <a:xfrm>
                <a:off x="7399306" y="6375359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EA10D9AC-1799-4821-A5D0-E4B673884667}"/>
                  </a:ext>
                </a:extLst>
              </p:cNvPr>
              <p:cNvSpPr/>
              <p:nvPr/>
            </p:nvSpPr>
            <p:spPr>
              <a:xfrm>
                <a:off x="7767186" y="5803549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536439F9-8217-4174-ABCF-495D36D16151}"/>
                  </a:ext>
                </a:extLst>
              </p:cNvPr>
              <p:cNvSpPr/>
              <p:nvPr/>
            </p:nvSpPr>
            <p:spPr>
              <a:xfrm>
                <a:off x="8039491" y="4799370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CD310FF8-2025-4B65-B619-156CEB3DDBD0}"/>
                  </a:ext>
                </a:extLst>
              </p:cNvPr>
              <p:cNvSpPr/>
              <p:nvPr/>
            </p:nvSpPr>
            <p:spPr>
              <a:xfrm>
                <a:off x="7369076" y="4645442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D134EEBE-ED04-4639-AD40-8974B6D1424D}"/>
                  </a:ext>
                </a:extLst>
              </p:cNvPr>
              <p:cNvSpPr/>
              <p:nvPr/>
            </p:nvSpPr>
            <p:spPr>
              <a:xfrm>
                <a:off x="2090918" y="5888854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23DD8864-1C3D-49E8-840A-19F130692C88}"/>
                  </a:ext>
                </a:extLst>
              </p:cNvPr>
              <p:cNvSpPr/>
              <p:nvPr/>
            </p:nvSpPr>
            <p:spPr>
              <a:xfrm>
                <a:off x="2601809" y="6104898"/>
                <a:ext cx="79202" cy="792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0DE5A891-CA97-4273-9FE5-FFFC21B2B675}"/>
                  </a:ext>
                </a:extLst>
              </p:cNvPr>
              <p:cNvSpPr/>
              <p:nvPr/>
            </p:nvSpPr>
            <p:spPr>
              <a:xfrm>
                <a:off x="6518896" y="5532029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:a16="http://schemas.microsoft.com/office/drawing/2014/main" id="{44A9F409-AD0E-43A6-A7E7-17B2BB865F63}"/>
                  </a:ext>
                </a:extLst>
              </p:cNvPr>
              <p:cNvSpPr/>
              <p:nvPr/>
            </p:nvSpPr>
            <p:spPr>
              <a:xfrm>
                <a:off x="4724930" y="5662107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Овал 47">
                <a:extLst>
                  <a:ext uri="{FF2B5EF4-FFF2-40B4-BE49-F238E27FC236}">
                    <a16:creationId xmlns:a16="http://schemas.microsoft.com/office/drawing/2014/main" id="{C7F79BEF-ABFA-46FD-B0C0-F2A516539AE5}"/>
                  </a:ext>
                </a:extLst>
              </p:cNvPr>
              <p:cNvSpPr/>
              <p:nvPr/>
            </p:nvSpPr>
            <p:spPr>
              <a:xfrm>
                <a:off x="3576835" y="5322089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:a16="http://schemas.microsoft.com/office/drawing/2014/main" id="{5657CEAC-6A98-4147-97C3-8B988689E389}"/>
                  </a:ext>
                </a:extLst>
              </p:cNvPr>
              <p:cNvSpPr/>
              <p:nvPr/>
            </p:nvSpPr>
            <p:spPr>
              <a:xfrm>
                <a:off x="3356911" y="5435611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6A387FC7-3D7F-4B86-A81B-41D53C8EE300}"/>
                  </a:ext>
                </a:extLst>
              </p:cNvPr>
              <p:cNvSpPr/>
              <p:nvPr/>
            </p:nvSpPr>
            <p:spPr>
              <a:xfrm>
                <a:off x="3628311" y="4932335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46DD043D-5B76-4F3C-B60E-80EF2E285B05}"/>
                  </a:ext>
                </a:extLst>
              </p:cNvPr>
              <p:cNvSpPr/>
              <p:nvPr/>
            </p:nvSpPr>
            <p:spPr>
              <a:xfrm>
                <a:off x="5692328" y="6118385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DB4EEBF0-CC51-4EA1-827B-F94E8255214D}"/>
                  </a:ext>
                </a:extLst>
              </p:cNvPr>
              <p:cNvSpPr/>
              <p:nvPr/>
            </p:nvSpPr>
            <p:spPr>
              <a:xfrm>
                <a:off x="2732043" y="4569503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AFB0A32A-8AA0-4A43-92D0-27C30D8154D6}"/>
                  </a:ext>
                </a:extLst>
              </p:cNvPr>
              <p:cNvSpPr/>
              <p:nvPr/>
            </p:nvSpPr>
            <p:spPr>
              <a:xfrm>
                <a:off x="2984685" y="4079641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57145B6E-463D-4A40-80F6-F8CE9D6AB5DC}"/>
                  </a:ext>
                </a:extLst>
              </p:cNvPr>
              <p:cNvSpPr/>
              <p:nvPr/>
            </p:nvSpPr>
            <p:spPr>
              <a:xfrm>
                <a:off x="2161222" y="5341345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Пятиугольник 399">
                <a:extLst>
                  <a:ext uri="{FF2B5EF4-FFF2-40B4-BE49-F238E27FC236}">
                    <a16:creationId xmlns:a16="http://schemas.microsoft.com/office/drawing/2014/main" id="{371FA334-D347-44C2-A2BC-5DEAC846C40E}"/>
                  </a:ext>
                </a:extLst>
              </p:cNvPr>
              <p:cNvSpPr/>
              <p:nvPr/>
            </p:nvSpPr>
            <p:spPr>
              <a:xfrm>
                <a:off x="2997325" y="3950526"/>
                <a:ext cx="123444" cy="126776"/>
              </a:xfrm>
              <a:prstGeom prst="pentago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Пятиугольник 400">
                <a:extLst>
                  <a:ext uri="{FF2B5EF4-FFF2-40B4-BE49-F238E27FC236}">
                    <a16:creationId xmlns:a16="http://schemas.microsoft.com/office/drawing/2014/main" id="{9DEFAF1E-647E-4DAA-903C-D460E814BDA0}"/>
                  </a:ext>
                </a:extLst>
              </p:cNvPr>
              <p:cNvSpPr/>
              <p:nvPr/>
            </p:nvSpPr>
            <p:spPr>
              <a:xfrm>
                <a:off x="2818318" y="5056424"/>
                <a:ext cx="123444" cy="126776"/>
              </a:xfrm>
              <a:prstGeom prst="pentago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Пятиугольник 401">
                <a:extLst>
                  <a:ext uri="{FF2B5EF4-FFF2-40B4-BE49-F238E27FC236}">
                    <a16:creationId xmlns:a16="http://schemas.microsoft.com/office/drawing/2014/main" id="{549CFDCB-9535-4A1C-81BB-0937057C7D82}"/>
                  </a:ext>
                </a:extLst>
              </p:cNvPr>
              <p:cNvSpPr/>
              <p:nvPr/>
            </p:nvSpPr>
            <p:spPr>
              <a:xfrm>
                <a:off x="4620591" y="5759958"/>
                <a:ext cx="123444" cy="126776"/>
              </a:xfrm>
              <a:prstGeom prst="pentago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Пятиугольник 402">
                <a:extLst>
                  <a:ext uri="{FF2B5EF4-FFF2-40B4-BE49-F238E27FC236}">
                    <a16:creationId xmlns:a16="http://schemas.microsoft.com/office/drawing/2014/main" id="{C4D749EC-6659-48E8-BB81-6301775E3DCE}"/>
                  </a:ext>
                </a:extLst>
              </p:cNvPr>
              <p:cNvSpPr/>
              <p:nvPr/>
            </p:nvSpPr>
            <p:spPr>
              <a:xfrm>
                <a:off x="5688059" y="5990411"/>
                <a:ext cx="123444" cy="126776"/>
              </a:xfrm>
              <a:prstGeom prst="pentago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Пятиугольник 403">
                <a:extLst>
                  <a:ext uri="{FF2B5EF4-FFF2-40B4-BE49-F238E27FC236}">
                    <a16:creationId xmlns:a16="http://schemas.microsoft.com/office/drawing/2014/main" id="{25FAC633-D79C-491A-8071-EAAB61CAC589}"/>
                  </a:ext>
                </a:extLst>
              </p:cNvPr>
              <p:cNvSpPr/>
              <p:nvPr/>
            </p:nvSpPr>
            <p:spPr>
              <a:xfrm>
                <a:off x="3669700" y="4995657"/>
                <a:ext cx="123444" cy="126776"/>
              </a:xfrm>
              <a:prstGeom prst="pentago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Пятиугольник 404">
                <a:extLst>
                  <a:ext uri="{FF2B5EF4-FFF2-40B4-BE49-F238E27FC236}">
                    <a16:creationId xmlns:a16="http://schemas.microsoft.com/office/drawing/2014/main" id="{F8118ABF-6ADC-4C43-BEE4-BD8A9E25E2A8}"/>
                  </a:ext>
                </a:extLst>
              </p:cNvPr>
              <p:cNvSpPr/>
              <p:nvPr/>
            </p:nvSpPr>
            <p:spPr>
              <a:xfrm>
                <a:off x="2588268" y="6256880"/>
                <a:ext cx="123444" cy="126776"/>
              </a:xfrm>
              <a:prstGeom prst="pentago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752C9F5-63F0-4B60-ABAC-BD019F31CDBB}"/>
                  </a:ext>
                </a:extLst>
              </p:cNvPr>
              <p:cNvSpPr txBox="1"/>
              <p:nvPr/>
            </p:nvSpPr>
            <p:spPr>
              <a:xfrm>
                <a:off x="5824361" y="6010065"/>
                <a:ext cx="915288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«ИГП АО «</a:t>
                </a:r>
                <a:r>
                  <a:rPr kumimoji="0" lang="ru-RU" altLang="ru-RU" sz="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Росгео</a:t>
                </a:r>
                <a:r>
                  <a:rPr kumimoji="0" lang="ru-RU" alt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»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CC49DDC-00B7-44BE-875E-DB2A86E7F856}"/>
                  </a:ext>
                </a:extLst>
              </p:cNvPr>
              <p:cNvSpPr txBox="1"/>
              <p:nvPr/>
            </p:nvSpPr>
            <p:spPr>
              <a:xfrm>
                <a:off x="6907851" y="4764182"/>
                <a:ext cx="1126487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Северо-Восточное ПГО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4B8BC4C-F995-4E76-84DB-EAB9AEC5DA7F}"/>
                  </a:ext>
                </a:extLst>
              </p:cNvPr>
              <p:cNvSpPr txBox="1"/>
              <p:nvPr/>
            </p:nvSpPr>
            <p:spPr>
              <a:xfrm>
                <a:off x="7584247" y="6382430"/>
                <a:ext cx="1126487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Дальневосточное ПГО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15BEF90-796F-490D-8F05-0C142FBC58C5}"/>
                  </a:ext>
                </a:extLst>
              </p:cNvPr>
              <p:cNvSpPr txBox="1"/>
              <p:nvPr/>
            </p:nvSpPr>
            <p:spPr>
              <a:xfrm>
                <a:off x="5176008" y="5724182"/>
                <a:ext cx="852719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Сибирское ПГО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F6533C3-89AE-4504-9C72-688931CDC5AF}"/>
                  </a:ext>
                </a:extLst>
              </p:cNvPr>
              <p:cNvSpPr txBox="1"/>
              <p:nvPr/>
            </p:nvSpPr>
            <p:spPr>
              <a:xfrm>
                <a:off x="4728591" y="5818586"/>
                <a:ext cx="852719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«</a:t>
                </a:r>
                <a:r>
                  <a:rPr kumimoji="0" lang="ru-RU" altLang="ru-RU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СНИИГГиМС</a:t>
                </a:r>
                <a:r>
                  <a:rPr kumimoji="0" lang="ru-RU" alt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»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3601BC2-0F32-4045-BF5F-7242E50F5081}"/>
                  </a:ext>
                </a:extLst>
              </p:cNvPr>
              <p:cNvSpPr txBox="1"/>
              <p:nvPr/>
            </p:nvSpPr>
            <p:spPr>
              <a:xfrm>
                <a:off x="3812457" y="4990119"/>
                <a:ext cx="852719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«</a:t>
                </a:r>
                <a:r>
                  <a:rPr kumimoji="0" lang="ru-RU" altLang="ru-RU" sz="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КамНИИКИГС</a:t>
                </a:r>
                <a:r>
                  <a:rPr kumimoji="0" lang="ru-RU" alt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»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7EB369E-3917-4E97-B16B-5A6704FD976F}"/>
                  </a:ext>
                </a:extLst>
              </p:cNvPr>
              <p:cNvSpPr txBox="1"/>
              <p:nvPr/>
            </p:nvSpPr>
            <p:spPr>
              <a:xfrm>
                <a:off x="2946778" y="5070529"/>
                <a:ext cx="643590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«НВНИИГГ»,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38D4ECF-0F40-49A4-ADBB-3206EB2A5A99}"/>
                  </a:ext>
                </a:extLst>
              </p:cNvPr>
              <p:cNvSpPr txBox="1"/>
              <p:nvPr/>
            </p:nvSpPr>
            <p:spPr>
              <a:xfrm>
                <a:off x="3094706" y="4033706"/>
                <a:ext cx="1630224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«ВНИГРИ-Геологоразведка»</a:t>
                </a:r>
                <a:r>
                  <a:rPr kumimoji="0" lang="ru-RU" altLang="ru-RU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,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EBFE3B6-1BFA-41C6-81E4-CBC57B386447}"/>
                  </a:ext>
                </a:extLst>
              </p:cNvPr>
              <p:cNvSpPr txBox="1"/>
              <p:nvPr/>
            </p:nvSpPr>
            <p:spPr>
              <a:xfrm>
                <a:off x="1739249" y="4063399"/>
                <a:ext cx="1126487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Северо-Западное ПГО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F28A6C-C94C-4843-B7B1-267001709B95}"/>
                  </a:ext>
                </a:extLst>
              </p:cNvPr>
              <p:cNvSpPr txBox="1"/>
              <p:nvPr/>
            </p:nvSpPr>
            <p:spPr>
              <a:xfrm>
                <a:off x="1591659" y="4447720"/>
                <a:ext cx="1126487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Центральное ПГО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C3E41FB-E230-4FD7-B6C8-453325BEE397}"/>
                  </a:ext>
                </a:extLst>
              </p:cNvPr>
              <p:cNvSpPr txBox="1"/>
              <p:nvPr/>
            </p:nvSpPr>
            <p:spPr>
              <a:xfrm>
                <a:off x="2446962" y="5337564"/>
                <a:ext cx="1126487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Северо-Кавказское ПГО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227BA26-8A15-46C1-A505-4A147D2D1E78}"/>
                  </a:ext>
                </a:extLst>
              </p:cNvPr>
              <p:cNvSpPr txBox="1"/>
              <p:nvPr/>
            </p:nvSpPr>
            <p:spPr>
              <a:xfrm>
                <a:off x="382305" y="5578759"/>
                <a:ext cx="2219147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Корпоративный центр, г. Москва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4145B5F-BC97-436C-B52B-8270AB99DD8E}"/>
                  </a:ext>
                </a:extLst>
              </p:cNvPr>
              <p:cNvSpPr txBox="1"/>
              <p:nvPr/>
            </p:nvSpPr>
            <p:spPr>
              <a:xfrm>
                <a:off x="332678" y="5763050"/>
                <a:ext cx="186643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Производственно-геологические объединения (ТПИ) и их филиалы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C7AF26F-015A-4F18-87E0-9C52EDF78653}"/>
                  </a:ext>
                </a:extLst>
              </p:cNvPr>
              <p:cNvSpPr txBox="1"/>
              <p:nvPr/>
            </p:nvSpPr>
            <p:spPr>
              <a:xfrm>
                <a:off x="314990" y="6061786"/>
                <a:ext cx="2219147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Геофизические предприятия на УВС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E0B4C9E-3171-45C6-811E-C81ED78E68E9}"/>
                  </a:ext>
                </a:extLst>
              </p:cNvPr>
              <p:cNvSpPr txBox="1"/>
              <p:nvPr/>
            </p:nvSpPr>
            <p:spPr>
              <a:xfrm>
                <a:off x="578763" y="6290472"/>
                <a:ext cx="2219147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Предприятия проводящие ГРР </a:t>
                </a:r>
              </a:p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на шельфе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5E3F5A5-7BCF-4845-A254-392B9F746806}"/>
                  </a:ext>
                </a:extLst>
              </p:cNvPr>
              <p:cNvSpPr txBox="1"/>
              <p:nvPr/>
            </p:nvSpPr>
            <p:spPr>
              <a:xfrm>
                <a:off x="2738544" y="5941697"/>
                <a:ext cx="1680707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Буровой центр - НПО «НЕДРА» </a:t>
                </a:r>
                <a:r>
                  <a:rPr kumimoji="0" lang="ru-RU" sz="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г.Тюмень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Стрелка: пятиугольник 421">
                <a:extLst>
                  <a:ext uri="{FF2B5EF4-FFF2-40B4-BE49-F238E27FC236}">
                    <a16:creationId xmlns:a16="http://schemas.microsoft.com/office/drawing/2014/main" id="{36F0F0CF-A08A-4DBB-9880-5647D1BC0934}"/>
                  </a:ext>
                </a:extLst>
              </p:cNvPr>
              <p:cNvSpPr/>
              <p:nvPr/>
            </p:nvSpPr>
            <p:spPr>
              <a:xfrm rot="5400000">
                <a:off x="2564716" y="5908920"/>
                <a:ext cx="184179" cy="105470"/>
              </a:xfrm>
              <a:prstGeom prst="homePlate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Пятиугольник 422">
                <a:extLst>
                  <a:ext uri="{FF2B5EF4-FFF2-40B4-BE49-F238E27FC236}">
                    <a16:creationId xmlns:a16="http://schemas.microsoft.com/office/drawing/2014/main" id="{D8951177-F059-4E8E-91D6-748B95B8D856}"/>
                  </a:ext>
                </a:extLst>
              </p:cNvPr>
              <p:cNvSpPr/>
              <p:nvPr/>
            </p:nvSpPr>
            <p:spPr>
              <a:xfrm>
                <a:off x="2943254" y="4556324"/>
                <a:ext cx="123444" cy="126776"/>
              </a:xfrm>
              <a:prstGeom prst="pentago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6F2197F-32C9-4859-91A1-7BD2ED192248}"/>
                  </a:ext>
                </a:extLst>
              </p:cNvPr>
              <p:cNvSpPr txBox="1"/>
              <p:nvPr/>
            </p:nvSpPr>
            <p:spPr>
              <a:xfrm>
                <a:off x="3067230" y="4586338"/>
                <a:ext cx="414545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«ЦГЭ»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F23EA93-5B11-4399-8E38-7994CFE674B2}"/>
                  </a:ext>
                </a:extLst>
              </p:cNvPr>
              <p:cNvSpPr txBox="1"/>
              <p:nvPr/>
            </p:nvSpPr>
            <p:spPr>
              <a:xfrm>
                <a:off x="2730304" y="6099562"/>
                <a:ext cx="1927602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Предприятия на ТПИ и региональных работ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22B3170-8AA3-4069-B006-E48DCE6BF8EA}"/>
                  </a:ext>
                </a:extLst>
              </p:cNvPr>
              <p:cNvSpPr txBox="1"/>
              <p:nvPr/>
            </p:nvSpPr>
            <p:spPr>
              <a:xfrm>
                <a:off x="2789289" y="6267441"/>
                <a:ext cx="1927602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НАУЧНО-ПРОИЗВОДСТВЕННЫЕ ЦЕНТРЫ</a:t>
                </a:r>
              </a:p>
            </p:txBody>
          </p:sp>
          <p:sp>
            <p:nvSpPr>
              <p:cNvPr id="82" name="Пятиугольник 426">
                <a:extLst>
                  <a:ext uri="{FF2B5EF4-FFF2-40B4-BE49-F238E27FC236}">
                    <a16:creationId xmlns:a16="http://schemas.microsoft.com/office/drawing/2014/main" id="{F20D9C6A-74E7-45E1-A6C5-BCE70A04D946}"/>
                  </a:ext>
                </a:extLst>
              </p:cNvPr>
              <p:cNvSpPr/>
              <p:nvPr/>
            </p:nvSpPr>
            <p:spPr>
              <a:xfrm>
                <a:off x="3208388" y="4878719"/>
                <a:ext cx="123444" cy="126776"/>
              </a:xfrm>
              <a:prstGeom prst="pentago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E28F9E4-57EC-405B-8B32-C97E98FFF2EC}"/>
                  </a:ext>
                </a:extLst>
              </p:cNvPr>
              <p:cNvSpPr txBox="1"/>
              <p:nvPr/>
            </p:nvSpPr>
            <p:spPr>
              <a:xfrm>
                <a:off x="3268573" y="4788696"/>
                <a:ext cx="1130841" cy="12311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«ЦНИИГЕОЛНЕРУД»</a:t>
                </a:r>
                <a:endParaRPr kumimoji="0" lang="ru-RU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Группа 83">
                <a:extLst>
                  <a:ext uri="{FF2B5EF4-FFF2-40B4-BE49-F238E27FC236}">
                    <a16:creationId xmlns:a16="http://schemas.microsoft.com/office/drawing/2014/main" id="{3566E39E-8804-4320-8E6E-41FA49177692}"/>
                  </a:ext>
                </a:extLst>
              </p:cNvPr>
              <p:cNvGrpSpPr/>
              <p:nvPr/>
            </p:nvGrpSpPr>
            <p:grpSpPr>
              <a:xfrm>
                <a:off x="2775514" y="4455068"/>
                <a:ext cx="216000" cy="204581"/>
                <a:chOff x="29051" y="5462672"/>
                <a:chExt cx="216000" cy="204581"/>
              </a:xfrm>
            </p:grpSpPr>
            <p:sp>
              <p:nvSpPr>
                <p:cNvPr id="94" name="Овал 93">
                  <a:extLst>
                    <a:ext uri="{FF2B5EF4-FFF2-40B4-BE49-F238E27FC236}">
                      <a16:creationId xmlns:a16="http://schemas.microsoft.com/office/drawing/2014/main" id="{756AD704-5A03-48C4-8F75-0E516A93FB51}"/>
                    </a:ext>
                  </a:extLst>
                </p:cNvPr>
                <p:cNvSpPr/>
                <p:nvPr/>
              </p:nvSpPr>
              <p:spPr>
                <a:xfrm>
                  <a:off x="48610" y="5473046"/>
                  <a:ext cx="180000" cy="180000"/>
                </a:xfrm>
                <a:prstGeom prst="ellipse">
                  <a:avLst/>
                </a:prstGeom>
                <a:solidFill>
                  <a:srgbClr val="EABF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1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95" name="Рисунок 94">
                  <a:extLst>
                    <a:ext uri="{FF2B5EF4-FFF2-40B4-BE49-F238E27FC236}">
                      <a16:creationId xmlns:a16="http://schemas.microsoft.com/office/drawing/2014/main" id="{4D6CC3A3-9929-42A8-9EF1-1C8D8C375F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51" y="5462672"/>
                  <a:ext cx="216000" cy="204581"/>
                </a:xfrm>
                <a:prstGeom prst="rect">
                  <a:avLst/>
                </a:prstGeom>
              </p:spPr>
            </p:pic>
          </p:grpSp>
          <p:sp>
            <p:nvSpPr>
              <p:cNvPr id="85" name="Блок-схема: узел суммирования 84">
                <a:extLst>
                  <a:ext uri="{FF2B5EF4-FFF2-40B4-BE49-F238E27FC236}">
                    <a16:creationId xmlns:a16="http://schemas.microsoft.com/office/drawing/2014/main" id="{DF4A8B7C-EEBB-4124-AB5B-A358DDF34F40}"/>
                  </a:ext>
                </a:extLst>
              </p:cNvPr>
              <p:cNvSpPr/>
              <p:nvPr/>
            </p:nvSpPr>
            <p:spPr>
              <a:xfrm>
                <a:off x="2929496" y="4381665"/>
                <a:ext cx="108000" cy="108000"/>
              </a:xfrm>
              <a:prstGeom prst="flowChartSummingJunction">
                <a:avLst/>
              </a:prstGeom>
              <a:solidFill>
                <a:srgbClr val="EABF5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Блок-схема: узел суммирования 85">
                <a:extLst>
                  <a:ext uri="{FF2B5EF4-FFF2-40B4-BE49-F238E27FC236}">
                    <a16:creationId xmlns:a16="http://schemas.microsoft.com/office/drawing/2014/main" id="{81DA0A86-865E-4B5B-8FFB-0CDA855914B5}"/>
                  </a:ext>
                </a:extLst>
              </p:cNvPr>
              <p:cNvSpPr/>
              <p:nvPr/>
            </p:nvSpPr>
            <p:spPr>
              <a:xfrm>
                <a:off x="2593713" y="6448618"/>
                <a:ext cx="108000" cy="108000"/>
              </a:xfrm>
              <a:prstGeom prst="flowChartSummingJunction">
                <a:avLst/>
              </a:prstGeom>
              <a:solidFill>
                <a:srgbClr val="EABF5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FEED2F4-B4F1-48A6-8D59-AA5C594BAAA9}"/>
                  </a:ext>
                </a:extLst>
              </p:cNvPr>
              <p:cNvSpPr txBox="1"/>
              <p:nvPr/>
            </p:nvSpPr>
            <p:spPr>
              <a:xfrm>
                <a:off x="2763000" y="6434932"/>
                <a:ext cx="2482953" cy="10772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АО «ГЕОСВИП» - производство </a:t>
                </a:r>
                <a:r>
                  <a:rPr kumimoji="0" lang="ru-RU" sz="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сейсмовибраторов</a:t>
                </a:r>
                <a:r>
                  <a:rPr kumimoji="0" lang="ru-RU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г. Кимры</a:t>
                </a:r>
              </a:p>
            </p:txBody>
          </p:sp>
          <p:sp>
            <p:nvSpPr>
              <p:cNvPr id="88" name="Трапеция 87">
                <a:extLst>
                  <a:ext uri="{FF2B5EF4-FFF2-40B4-BE49-F238E27FC236}">
                    <a16:creationId xmlns:a16="http://schemas.microsoft.com/office/drawing/2014/main" id="{DFD1EE9C-E987-4CA2-8051-5719935C3AC5}"/>
                  </a:ext>
                </a:extLst>
              </p:cNvPr>
              <p:cNvSpPr/>
              <p:nvPr/>
            </p:nvSpPr>
            <p:spPr>
              <a:xfrm>
                <a:off x="2406519" y="3853965"/>
                <a:ext cx="105470" cy="151429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Овал 88">
                <a:extLst>
                  <a:ext uri="{FF2B5EF4-FFF2-40B4-BE49-F238E27FC236}">
                    <a16:creationId xmlns:a16="http://schemas.microsoft.com/office/drawing/2014/main" id="{4BBE9C10-B9A3-4253-B7C0-5698D764501B}"/>
                  </a:ext>
                </a:extLst>
              </p:cNvPr>
              <p:cNvSpPr/>
              <p:nvPr/>
            </p:nvSpPr>
            <p:spPr>
              <a:xfrm>
                <a:off x="7655688" y="3604890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558A23E4-B07C-42D9-9EF4-C1EA03ECFBC0}"/>
                  </a:ext>
                </a:extLst>
              </p:cNvPr>
              <p:cNvSpPr/>
              <p:nvPr/>
            </p:nvSpPr>
            <p:spPr>
              <a:xfrm>
                <a:off x="3052530" y="4487155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1" name="Рисунок 90">
                <a:extLst>
                  <a:ext uri="{FF2B5EF4-FFF2-40B4-BE49-F238E27FC236}">
                    <a16:creationId xmlns:a16="http://schemas.microsoft.com/office/drawing/2014/main" id="{F87F5099-24F7-4B5C-9BCE-74CA4F1AFA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254" y="6287634"/>
                <a:ext cx="493207" cy="135224"/>
              </a:xfrm>
              <a:prstGeom prst="rect">
                <a:avLst/>
              </a:prstGeom>
            </p:spPr>
          </p:pic>
          <p:sp>
            <p:nvSpPr>
              <p:cNvPr id="92" name="Овал 91">
                <a:extLst>
                  <a:ext uri="{FF2B5EF4-FFF2-40B4-BE49-F238E27FC236}">
                    <a16:creationId xmlns:a16="http://schemas.microsoft.com/office/drawing/2014/main" id="{966FB6DF-9D05-41E3-8A9C-161287ADD74B}"/>
                  </a:ext>
                </a:extLst>
              </p:cNvPr>
              <p:cNvSpPr/>
              <p:nvPr/>
            </p:nvSpPr>
            <p:spPr>
              <a:xfrm>
                <a:off x="2344237" y="5060084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Овал 92">
                <a:extLst>
                  <a:ext uri="{FF2B5EF4-FFF2-40B4-BE49-F238E27FC236}">
                    <a16:creationId xmlns:a16="http://schemas.microsoft.com/office/drawing/2014/main" id="{1F51CFCD-0F46-49B4-B4B3-4CC3A8FE2101}"/>
                  </a:ext>
                </a:extLst>
              </p:cNvPr>
              <p:cNvSpPr/>
              <p:nvPr/>
            </p:nvSpPr>
            <p:spPr>
              <a:xfrm>
                <a:off x="6899452" y="5795208"/>
                <a:ext cx="108000" cy="108000"/>
              </a:xfrm>
              <a:prstGeom prst="ellipse">
                <a:avLst/>
              </a:prstGeom>
              <a:solidFill>
                <a:srgbClr val="EABF5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1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8" name="Заголовок 4">
            <a:extLst>
              <a:ext uri="{FF2B5EF4-FFF2-40B4-BE49-F238E27FC236}">
                <a16:creationId xmlns:a16="http://schemas.microsoft.com/office/drawing/2014/main" id="{4DE4BBE4-E672-434C-8B23-5DFFFF75F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33" y="268326"/>
            <a:ext cx="7121789" cy="57023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АО «Росгеология»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крупнейший в России геологоразведочный холдинг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 полным комплексом всех видов работ на все виды полезных ископаемых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4649F4B-0F9D-47D1-97A1-C82B56FFFD9A}"/>
              </a:ext>
            </a:extLst>
          </p:cNvPr>
          <p:cNvSpPr txBox="1"/>
          <p:nvPr/>
        </p:nvSpPr>
        <p:spPr>
          <a:xfrm>
            <a:off x="373025" y="2602269"/>
            <a:ext cx="1359708" cy="7714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7791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92" b="1" i="0" u="none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738" b="0" i="0" u="none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738" b="0" i="0" u="none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тысяч </a:t>
            </a:r>
          </a:p>
          <a:p>
            <a:pPr marL="0" marR="0" lvl="0" indent="0" algn="ctr" defTabSz="7791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сотрудников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4F498FB-F111-4858-A6AD-98550195D84A}"/>
              </a:ext>
            </a:extLst>
          </p:cNvPr>
          <p:cNvSpPr txBox="1"/>
          <p:nvPr/>
        </p:nvSpPr>
        <p:spPr>
          <a:xfrm>
            <a:off x="313391" y="3340176"/>
            <a:ext cx="1440176" cy="910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7791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92" b="1" i="0" u="none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  <a:r>
              <a:rPr kumimoji="0" lang="en-US" sz="4985" b="0" i="0" u="none" strike="noStrike" kern="1200" cap="none" spc="0" normalizeH="0" baseline="0" noProof="0" dirty="0">
                <a:ln>
                  <a:noFill/>
                </a:ln>
                <a:solidFill>
                  <a:srgbClr val="FCC41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15" b="0" i="0" u="none" strike="noStrike" kern="1200" cap="none" spc="0" normalizeH="0" baseline="0" noProof="0" dirty="0">
                <a:ln>
                  <a:noFill/>
                </a:ln>
                <a:solidFill>
                  <a:srgbClr val="FCC41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1015" b="0" i="0" u="none" strike="noStrike" kern="1200" cap="none" spc="0" normalizeH="0" baseline="0" noProof="0" dirty="0">
                <a:ln>
                  <a:noFill/>
                </a:ln>
                <a:solidFill>
                  <a:srgbClr val="FCC41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регионов</a:t>
            </a:r>
            <a:b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присутствия</a:t>
            </a:r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61EF6C0C-B4F3-4F8F-A7CC-B0CA52468740}"/>
              </a:ext>
            </a:extLst>
          </p:cNvPr>
          <p:cNvSpPr/>
          <p:nvPr/>
        </p:nvSpPr>
        <p:spPr>
          <a:xfrm flipH="1">
            <a:off x="2772647" y="1658316"/>
            <a:ext cx="673657" cy="673657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EAB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4C9EF217-8B61-4282-9C6B-5212EC34BD7C}"/>
              </a:ext>
            </a:extLst>
          </p:cNvPr>
          <p:cNvGrpSpPr/>
          <p:nvPr/>
        </p:nvGrpSpPr>
        <p:grpSpPr>
          <a:xfrm>
            <a:off x="3366474" y="1583965"/>
            <a:ext cx="1432947" cy="795815"/>
            <a:chOff x="3077085" y="2062951"/>
            <a:chExt cx="1432947" cy="79581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B3BA4FC-D767-4865-8305-AA3A11D467D4}"/>
                </a:ext>
              </a:extLst>
            </p:cNvPr>
            <p:cNvSpPr txBox="1"/>
            <p:nvPr/>
          </p:nvSpPr>
          <p:spPr>
            <a:xfrm>
              <a:off x="3162452" y="2062951"/>
              <a:ext cx="493887" cy="4331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15" b="1" i="0" u="sng" strike="noStrike" kern="1200" cap="none" spc="0" normalizeH="0" baseline="0" noProof="0" dirty="0">
                  <a:ln>
                    <a:noFill/>
                  </a:ln>
                  <a:solidFill>
                    <a:srgbClr val="F2C22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ru-RU" sz="1662" b="1" i="0" u="sng" strike="noStrike" kern="1200" cap="none" spc="0" normalizeH="0" baseline="0" noProof="0" dirty="0">
                <a:ln>
                  <a:noFill/>
                </a:ln>
                <a:solidFill>
                  <a:srgbClr val="F2C2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9261312-374D-441D-BBA4-C4BD8F4B22AD}"/>
                </a:ext>
              </a:extLst>
            </p:cNvPr>
            <p:cNvSpPr txBox="1"/>
            <p:nvPr/>
          </p:nvSpPr>
          <p:spPr>
            <a:xfrm>
              <a:off x="3077085" y="2425570"/>
              <a:ext cx="682409" cy="4331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15" b="1" i="0" u="none" strike="noStrike" kern="1200" cap="none" spc="0" normalizeH="0" baseline="0" noProof="0" dirty="0">
                  <a:ln>
                    <a:noFill/>
                  </a:ln>
                  <a:solidFill>
                    <a:srgbClr val="F2C22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</a:t>
              </a:r>
              <a:endParaRPr kumimoji="0" lang="ru-RU" sz="1662" b="1" i="0" u="none" strike="noStrike" kern="1200" cap="none" spc="0" normalizeH="0" baseline="0" noProof="0" dirty="0">
                <a:ln>
                  <a:noFill/>
                </a:ln>
                <a:solidFill>
                  <a:srgbClr val="F2C2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5654CAC1-DDBA-4ABA-8ADA-BF70794EEF74}"/>
                </a:ext>
              </a:extLst>
            </p:cNvPr>
            <p:cNvSpPr/>
            <p:nvPr/>
          </p:nvSpPr>
          <p:spPr>
            <a:xfrm>
              <a:off x="3354776" y="2087536"/>
              <a:ext cx="1155256" cy="404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1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морских предприятий</a:t>
              </a:r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9500685D-2971-4D2D-8A28-EC7E02640D36}"/>
                </a:ext>
              </a:extLst>
            </p:cNvPr>
            <p:cNvSpPr/>
            <p:nvPr/>
          </p:nvSpPr>
          <p:spPr>
            <a:xfrm>
              <a:off x="3413377" y="2441255"/>
              <a:ext cx="792683" cy="404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1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морских</a:t>
              </a:r>
            </a:p>
            <a:p>
              <a:pPr marL="0" marR="0" lvl="0" indent="0" algn="l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1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судов</a:t>
              </a:r>
            </a:p>
          </p:txBody>
        </p:sp>
      </p:grpSp>
      <p:sp>
        <p:nvSpPr>
          <p:cNvPr id="107" name="Овал 106">
            <a:extLst>
              <a:ext uri="{FF2B5EF4-FFF2-40B4-BE49-F238E27FC236}">
                <a16:creationId xmlns:a16="http://schemas.microsoft.com/office/drawing/2014/main" id="{0B6BC090-F0A5-4DF6-8182-940E2AE7E694}"/>
              </a:ext>
            </a:extLst>
          </p:cNvPr>
          <p:cNvSpPr/>
          <p:nvPr/>
        </p:nvSpPr>
        <p:spPr>
          <a:xfrm flipH="1">
            <a:off x="4631304" y="1382964"/>
            <a:ext cx="673657" cy="673657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EAB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7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0AFEF85D-6070-4935-B1F0-C03FDF0F6A3F}"/>
              </a:ext>
            </a:extLst>
          </p:cNvPr>
          <p:cNvSpPr/>
          <p:nvPr/>
        </p:nvSpPr>
        <p:spPr>
          <a:xfrm>
            <a:off x="5188104" y="1000040"/>
            <a:ext cx="1608357" cy="40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5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геофизических предприятий </a:t>
            </a:r>
            <a:r>
              <a:rPr kumimoji="0" lang="ru-RU" sz="1015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(УВС):</a:t>
            </a:r>
            <a:endParaRPr kumimoji="0" lang="ru-RU" sz="1015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F7E2E76B-CE68-4680-A396-BCA03B0FFF41}"/>
              </a:ext>
            </a:extLst>
          </p:cNvPr>
          <p:cNvSpPr/>
          <p:nvPr/>
        </p:nvSpPr>
        <p:spPr>
          <a:xfrm>
            <a:off x="5581464" y="1409985"/>
            <a:ext cx="1720743" cy="40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сейсморазведочных</a:t>
            </a:r>
          </a:p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партии 2</a:t>
            </a:r>
            <a:r>
              <a:rPr kumimoji="0" lang="en-US" sz="101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D/3D</a:t>
            </a:r>
            <a:endParaRPr kumimoji="0" lang="ru-RU" sz="101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F7EAAE7-9484-4D45-A6FC-F1A50CC5657B}"/>
              </a:ext>
            </a:extLst>
          </p:cNvPr>
          <p:cNvSpPr txBox="1"/>
          <p:nvPr/>
        </p:nvSpPr>
        <p:spPr>
          <a:xfrm>
            <a:off x="4794163" y="931314"/>
            <a:ext cx="546882" cy="4339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20" b="1" i="0" u="sng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3E838EF-445B-48A2-9020-C19F8819F2D8}"/>
              </a:ext>
            </a:extLst>
          </p:cNvPr>
          <p:cNvSpPr txBox="1"/>
          <p:nvPr/>
        </p:nvSpPr>
        <p:spPr>
          <a:xfrm>
            <a:off x="5343150" y="1353734"/>
            <a:ext cx="68240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2C2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2C2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2AE40DC-3E0E-4AA0-BE8C-96F94BC1ADBC}"/>
              </a:ext>
            </a:extLst>
          </p:cNvPr>
          <p:cNvSpPr txBox="1"/>
          <p:nvPr/>
        </p:nvSpPr>
        <p:spPr>
          <a:xfrm>
            <a:off x="2715895" y="1098642"/>
            <a:ext cx="747778" cy="4984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7791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92" b="1" i="0" u="sng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endParaRPr kumimoji="0" lang="ru-RU" sz="1015" b="0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A900293-6AFF-4F21-AE94-FD468FD4BDA4}"/>
              </a:ext>
            </a:extLst>
          </p:cNvPr>
          <p:cNvSpPr txBox="1"/>
          <p:nvPr/>
        </p:nvSpPr>
        <p:spPr>
          <a:xfrm>
            <a:off x="645774" y="4578915"/>
            <a:ext cx="1002750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791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выручка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52F2C95-10B2-4B4B-9D33-CAC3C1EBE1B7}"/>
              </a:ext>
            </a:extLst>
          </p:cNvPr>
          <p:cNvSpPr txBox="1"/>
          <p:nvPr/>
        </p:nvSpPr>
        <p:spPr>
          <a:xfrm>
            <a:off x="598775" y="4093545"/>
            <a:ext cx="1756307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791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92" b="1" i="0" u="none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lang="en-US" sz="1363" b="1" i="0" u="none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363" b="1" i="0" u="none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млрд. руб.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E03ADB4-5EC4-43D1-8E13-D4FF0EE6CD9B}"/>
              </a:ext>
            </a:extLst>
          </p:cNvPr>
          <p:cNvSpPr txBox="1"/>
          <p:nvPr/>
        </p:nvSpPr>
        <p:spPr>
          <a:xfrm>
            <a:off x="1253111" y="1880790"/>
            <a:ext cx="1436702" cy="3562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7791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738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ПГО (ТПИ</a:t>
            </a:r>
            <a:r>
              <a:rPr kumimoji="0" lang="ru-RU" sz="1292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ru-RU" sz="101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F4FD2DA4-C19C-46CD-9AB0-910326673EFA}"/>
              </a:ext>
            </a:extLst>
          </p:cNvPr>
          <p:cNvGrpSpPr/>
          <p:nvPr/>
        </p:nvGrpSpPr>
        <p:grpSpPr>
          <a:xfrm>
            <a:off x="692595" y="946955"/>
            <a:ext cx="2167215" cy="869933"/>
            <a:chOff x="1576267" y="-721854"/>
            <a:chExt cx="1819517" cy="869933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C084DD5-3CBF-4C57-85C4-60635C397630}"/>
                </a:ext>
              </a:extLst>
            </p:cNvPr>
            <p:cNvSpPr txBox="1"/>
            <p:nvPr/>
          </p:nvSpPr>
          <p:spPr>
            <a:xfrm>
              <a:off x="1576267" y="-721854"/>
              <a:ext cx="71627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2C22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  <a:endPara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F2C2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C3EB2C04-5DA5-4B74-9BE8-3C4D5CA31C9D}"/>
                </a:ext>
              </a:extLst>
            </p:cNvPr>
            <p:cNvSpPr/>
            <p:nvPr/>
          </p:nvSpPr>
          <p:spPr>
            <a:xfrm>
              <a:off x="2089446" y="-647780"/>
              <a:ext cx="1306338" cy="795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4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предприятий</a:t>
              </a:r>
            </a:p>
            <a:p>
              <a:pPr marL="0" marR="0" lvl="0" indent="0" algn="l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4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на съемку,</a:t>
              </a:r>
            </a:p>
            <a:p>
              <a:pPr marL="0" marR="0" lvl="0" indent="0" algn="l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4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поиски ТПИ и</a:t>
              </a:r>
            </a:p>
            <a:p>
              <a:pPr marL="0" marR="0" lvl="0" indent="0" algn="l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4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подземные воды</a:t>
              </a:r>
            </a:p>
          </p:txBody>
        </p:sp>
      </p:grpSp>
      <p:sp>
        <p:nvSpPr>
          <p:cNvPr id="119" name="Овал 118">
            <a:extLst>
              <a:ext uri="{FF2B5EF4-FFF2-40B4-BE49-F238E27FC236}">
                <a16:creationId xmlns:a16="http://schemas.microsoft.com/office/drawing/2014/main" id="{9E9995CB-115D-42A7-9F55-42798FF270E7}"/>
              </a:ext>
            </a:extLst>
          </p:cNvPr>
          <p:cNvSpPr/>
          <p:nvPr/>
        </p:nvSpPr>
        <p:spPr>
          <a:xfrm flipH="1">
            <a:off x="7335806" y="1849531"/>
            <a:ext cx="673658" cy="673658"/>
          </a:xfrm>
          <a:prstGeom prst="ellipse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FABEE8E8-B032-483A-9559-86B6C83A2F4E}"/>
              </a:ext>
            </a:extLst>
          </p:cNvPr>
          <p:cNvSpPr/>
          <p:nvPr/>
        </p:nvSpPr>
        <p:spPr>
          <a:xfrm>
            <a:off x="8182009" y="2330919"/>
            <a:ext cx="12619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Научно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вательских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институтов</a:t>
            </a:r>
          </a:p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УВС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ТПИ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728C444-43E1-4674-A058-CAD3485F4311}"/>
              </a:ext>
            </a:extLst>
          </p:cNvPr>
          <p:cNvSpPr txBox="1"/>
          <p:nvPr/>
        </p:nvSpPr>
        <p:spPr>
          <a:xfrm>
            <a:off x="8197079" y="1954519"/>
            <a:ext cx="34863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F033AC71-8257-4090-9380-F568148440E4}"/>
              </a:ext>
            </a:extLst>
          </p:cNvPr>
          <p:cNvSpPr/>
          <p:nvPr/>
        </p:nvSpPr>
        <p:spPr>
          <a:xfrm flipH="1">
            <a:off x="7334277" y="2611808"/>
            <a:ext cx="701011" cy="680395"/>
          </a:xfrm>
          <a:prstGeom prst="ellipse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B4F33586-823D-4501-8FD9-D7B4ED7A159D}"/>
              </a:ext>
            </a:extLst>
          </p:cNvPr>
          <p:cNvSpPr/>
          <p:nvPr/>
        </p:nvSpPr>
        <p:spPr>
          <a:xfrm>
            <a:off x="8229767" y="1058776"/>
            <a:ext cx="1449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предприятие 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машиностроения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id="{8AB265C8-3F28-4F2E-AD41-1A13C4A822BA}"/>
              </a:ext>
            </a:extLst>
          </p:cNvPr>
          <p:cNvSpPr/>
          <p:nvPr/>
        </p:nvSpPr>
        <p:spPr>
          <a:xfrm flipH="1">
            <a:off x="7307691" y="1084864"/>
            <a:ext cx="714164" cy="679502"/>
          </a:xfrm>
          <a:prstGeom prst="ellipse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EAB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8DE4F9F2-5B14-4519-8364-4D1C4C1E96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661" y="1265623"/>
            <a:ext cx="598223" cy="3093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62CF14C5-E769-4FC7-97AE-9018C8493B93}"/>
              </a:ext>
            </a:extLst>
          </p:cNvPr>
          <p:cNvSpPr txBox="1"/>
          <p:nvPr/>
        </p:nvSpPr>
        <p:spPr>
          <a:xfrm>
            <a:off x="7988768" y="1058777"/>
            <a:ext cx="54688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sng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D2685DC-3065-4E61-953B-A3C304E5063A}"/>
              </a:ext>
            </a:extLst>
          </p:cNvPr>
          <p:cNvSpPr txBox="1"/>
          <p:nvPr/>
        </p:nvSpPr>
        <p:spPr>
          <a:xfrm>
            <a:off x="5226006" y="2038926"/>
            <a:ext cx="68240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2C2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119</a:t>
            </a: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D3A13A7-8592-4EC7-A889-AB594B051921}"/>
              </a:ext>
            </a:extLst>
          </p:cNvPr>
          <p:cNvSpPr/>
          <p:nvPr/>
        </p:nvSpPr>
        <p:spPr>
          <a:xfrm>
            <a:off x="5687423" y="2130701"/>
            <a:ext cx="1720742" cy="77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5" marR="0" lvl="0" indent="-8414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01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нефтепромысловых  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партий в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AB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ми </a:t>
            </a:r>
            <a:r>
              <a:rPr kumimoji="0" lang="ru-RU" sz="101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геофизических предприятиях </a:t>
            </a: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D150444E-9E78-413F-91F7-31DFF18CFD72}"/>
              </a:ext>
            </a:extLst>
          </p:cNvPr>
          <p:cNvSpPr/>
          <p:nvPr/>
        </p:nvSpPr>
        <p:spPr>
          <a:xfrm flipH="1">
            <a:off x="4652217" y="2162105"/>
            <a:ext cx="658874" cy="662734"/>
          </a:xfrm>
          <a:prstGeom prst="ellipse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EAB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7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69129344-52BF-4E52-9F0D-875B2C349216}"/>
              </a:ext>
            </a:extLst>
          </p:cNvPr>
          <p:cNvGrpSpPr/>
          <p:nvPr/>
        </p:nvGrpSpPr>
        <p:grpSpPr>
          <a:xfrm>
            <a:off x="723263" y="1687964"/>
            <a:ext cx="658486" cy="640540"/>
            <a:chOff x="4204585" y="3130234"/>
            <a:chExt cx="658486" cy="640540"/>
          </a:xfrm>
        </p:grpSpPr>
        <p:sp>
          <p:nvSpPr>
            <p:cNvPr id="131" name="Овал 130">
              <a:extLst>
                <a:ext uri="{FF2B5EF4-FFF2-40B4-BE49-F238E27FC236}">
                  <a16:creationId xmlns:a16="http://schemas.microsoft.com/office/drawing/2014/main" id="{BB2DE1AE-7563-4874-ACE6-241C450E298B}"/>
                </a:ext>
              </a:extLst>
            </p:cNvPr>
            <p:cNvSpPr/>
            <p:nvPr/>
          </p:nvSpPr>
          <p:spPr>
            <a:xfrm>
              <a:off x="4204585" y="3130234"/>
              <a:ext cx="658486" cy="6405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44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6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38C4136E-935E-4E8D-8ECC-8F3144CBD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7720" y="3216703"/>
              <a:ext cx="423531" cy="450001"/>
            </a:xfrm>
            <a:prstGeom prst="rect">
              <a:avLst/>
            </a:prstGeom>
          </p:spPr>
        </p:pic>
      </p:grpSp>
      <p:sp>
        <p:nvSpPr>
          <p:cNvPr id="133" name="Овал 132">
            <a:extLst>
              <a:ext uri="{FF2B5EF4-FFF2-40B4-BE49-F238E27FC236}">
                <a16:creationId xmlns:a16="http://schemas.microsoft.com/office/drawing/2014/main" id="{ACD0B1FA-5112-44A8-8327-FD133D56F700}"/>
              </a:ext>
            </a:extLst>
          </p:cNvPr>
          <p:cNvSpPr/>
          <p:nvPr/>
        </p:nvSpPr>
        <p:spPr>
          <a:xfrm flipH="1">
            <a:off x="2784684" y="2488744"/>
            <a:ext cx="680394" cy="673657"/>
          </a:xfrm>
          <a:prstGeom prst="ellipse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EABF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6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10042A2-5EF8-4C0E-8914-A98566C29E3C}"/>
              </a:ext>
            </a:extLst>
          </p:cNvPr>
          <p:cNvSpPr txBox="1"/>
          <p:nvPr/>
        </p:nvSpPr>
        <p:spPr>
          <a:xfrm>
            <a:off x="3471284" y="2365402"/>
            <a:ext cx="49388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F2C2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srgbClr val="F2C2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3133B77-40F1-4869-A0E5-450592846B27}"/>
              </a:ext>
            </a:extLst>
          </p:cNvPr>
          <p:cNvSpPr txBox="1"/>
          <p:nvPr/>
        </p:nvSpPr>
        <p:spPr>
          <a:xfrm>
            <a:off x="3460878" y="2767221"/>
            <a:ext cx="68240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2C2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2F11BD01-06FD-4186-880E-FCCB3D10DBC4}"/>
              </a:ext>
            </a:extLst>
          </p:cNvPr>
          <p:cNvSpPr/>
          <p:nvPr/>
        </p:nvSpPr>
        <p:spPr>
          <a:xfrm>
            <a:off x="3723055" y="2453725"/>
            <a:ext cx="1230885" cy="40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буровое предприятие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D3A8F547-E35F-4368-8DDF-73DA14808C08}"/>
              </a:ext>
            </a:extLst>
          </p:cNvPr>
          <p:cNvSpPr/>
          <p:nvPr/>
        </p:nvSpPr>
        <p:spPr>
          <a:xfrm>
            <a:off x="3599180" y="2800256"/>
            <a:ext cx="1230885" cy="560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5" marR="0" lvl="0" indent="-8414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01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буровых для     </a:t>
            </a:r>
          </a:p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глубокого       </a:t>
            </a:r>
          </a:p>
          <a:p>
            <a:pPr marL="0" marR="0" lvl="0" indent="0" algn="l" defTabSz="844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бурения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54A4607-92E3-41ED-991D-68B733C9F8D4}"/>
              </a:ext>
            </a:extLst>
          </p:cNvPr>
          <p:cNvSpPr txBox="1"/>
          <p:nvPr/>
        </p:nvSpPr>
        <p:spPr>
          <a:xfrm>
            <a:off x="3410196" y="1023784"/>
            <a:ext cx="1220552" cy="44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3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предприятие </a:t>
            </a:r>
          </a:p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43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ГРР на УВС</a:t>
            </a:r>
            <a:endParaRPr kumimoji="0" lang="ru-RU" sz="171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C4A939A-B48B-40DD-B73F-5A52D4D63339}"/>
              </a:ext>
            </a:extLst>
          </p:cNvPr>
          <p:cNvSpPr txBox="1"/>
          <p:nvPr/>
        </p:nvSpPr>
        <p:spPr>
          <a:xfrm>
            <a:off x="6617510" y="4854467"/>
            <a:ext cx="1126487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АО «Якутскгеология»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Овал 139">
            <a:extLst>
              <a:ext uri="{FF2B5EF4-FFF2-40B4-BE49-F238E27FC236}">
                <a16:creationId xmlns:a16="http://schemas.microsoft.com/office/drawing/2014/main" id="{09385AAB-6358-4E60-BE4B-0133EC88F7CC}"/>
              </a:ext>
            </a:extLst>
          </p:cNvPr>
          <p:cNvSpPr/>
          <p:nvPr/>
        </p:nvSpPr>
        <p:spPr>
          <a:xfrm>
            <a:off x="6919596" y="4732557"/>
            <a:ext cx="108000" cy="108000"/>
          </a:xfrm>
          <a:prstGeom prst="ellipse">
            <a:avLst/>
          </a:prstGeom>
          <a:solidFill>
            <a:srgbClr val="EABF55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id="{3F606DE6-6526-45A9-AD73-4E405DB7AF42}"/>
              </a:ext>
            </a:extLst>
          </p:cNvPr>
          <p:cNvSpPr/>
          <p:nvPr/>
        </p:nvSpPr>
        <p:spPr>
          <a:xfrm>
            <a:off x="6688460" y="5577779"/>
            <a:ext cx="108000" cy="108000"/>
          </a:xfrm>
          <a:prstGeom prst="ellipse">
            <a:avLst/>
          </a:prstGeom>
          <a:solidFill>
            <a:srgbClr val="EABF5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EC471B00-7CD3-427E-9FF8-4088B274ED62}"/>
              </a:ext>
            </a:extLst>
          </p:cNvPr>
          <p:cNvSpPr/>
          <p:nvPr/>
        </p:nvSpPr>
        <p:spPr>
          <a:xfrm>
            <a:off x="6936049" y="4187934"/>
            <a:ext cx="108000" cy="108000"/>
          </a:xfrm>
          <a:prstGeom prst="ellipse">
            <a:avLst/>
          </a:prstGeom>
          <a:solidFill>
            <a:srgbClr val="EABF5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D2D70D11-47E3-459C-8220-F15860E9A134}"/>
              </a:ext>
            </a:extLst>
          </p:cNvPr>
          <p:cNvSpPr/>
          <p:nvPr/>
        </p:nvSpPr>
        <p:spPr>
          <a:xfrm>
            <a:off x="7302206" y="4340725"/>
            <a:ext cx="108000" cy="108000"/>
          </a:xfrm>
          <a:prstGeom prst="ellipse">
            <a:avLst/>
          </a:prstGeom>
          <a:solidFill>
            <a:srgbClr val="EABF5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CB5F6EED-8EFF-4533-BF51-C8B93C9FA871}"/>
              </a:ext>
            </a:extLst>
          </p:cNvPr>
          <p:cNvSpPr/>
          <p:nvPr/>
        </p:nvSpPr>
        <p:spPr>
          <a:xfrm>
            <a:off x="6944495" y="5031954"/>
            <a:ext cx="108000" cy="108000"/>
          </a:xfrm>
          <a:prstGeom prst="ellipse">
            <a:avLst/>
          </a:prstGeom>
          <a:solidFill>
            <a:srgbClr val="EABF5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1F9DE17F-54E3-4D9F-A1D5-1621BE44FD5B}"/>
              </a:ext>
            </a:extLst>
          </p:cNvPr>
          <p:cNvSpPr/>
          <p:nvPr/>
        </p:nvSpPr>
        <p:spPr>
          <a:xfrm>
            <a:off x="6121520" y="5865104"/>
            <a:ext cx="108000" cy="108000"/>
          </a:xfrm>
          <a:prstGeom prst="ellipse">
            <a:avLst/>
          </a:prstGeom>
          <a:solidFill>
            <a:srgbClr val="EABF55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B52A0E24-4DB0-4E46-8C4C-03BBA1755CAC}"/>
              </a:ext>
            </a:extLst>
          </p:cNvPr>
          <p:cNvSpPr/>
          <p:nvPr/>
        </p:nvSpPr>
        <p:spPr>
          <a:xfrm>
            <a:off x="7180753" y="4636459"/>
            <a:ext cx="72000" cy="72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96A7310-D56C-4050-A583-6E9EC16A12A8}"/>
              </a:ext>
            </a:extLst>
          </p:cNvPr>
          <p:cNvSpPr txBox="1"/>
          <p:nvPr/>
        </p:nvSpPr>
        <p:spPr>
          <a:xfrm>
            <a:off x="6254434" y="5894656"/>
            <a:ext cx="1126487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АО «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Урангео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»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06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9">
            <a:extLst>
              <a:ext uri="{FF2B5EF4-FFF2-40B4-BE49-F238E27FC236}">
                <a16:creationId xmlns:a16="http://schemas.microsoft.com/office/drawing/2014/main" id="{014C1A7C-FB6A-47FE-B236-5E72FA40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463" y="160513"/>
            <a:ext cx="6983737" cy="56599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Результаты россыпной добычи золота в Республике Саха (Якутия)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месторождениях </a:t>
            </a:r>
            <a:r>
              <a:rPr lang="ru-RU" altLang="ru-RU" sz="1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Куччугуй</a:t>
            </a:r>
            <a:r>
              <a:rPr lang="ru-RU" altLang="ru-RU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Бургуат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АО «Якутскгеология»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507CA7-565B-4306-B669-D8AE135A5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21916" r="6965" b="9155"/>
          <a:stretch/>
        </p:blipFill>
        <p:spPr>
          <a:xfrm>
            <a:off x="1048229" y="808532"/>
            <a:ext cx="8357030" cy="49290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7B472D-F91B-4E79-B4A0-5278C06B7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3071" r="10977"/>
          <a:stretch/>
        </p:blipFill>
        <p:spPr>
          <a:xfrm>
            <a:off x="11977" y="3461304"/>
            <a:ext cx="2760619" cy="28900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6EE468-0563-46B2-87BE-250173A05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415" y="4476206"/>
            <a:ext cx="4310026" cy="21640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4A9B4C-5074-444B-93CD-DFC1F71604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93" t="10708" r="6920"/>
          <a:stretch/>
        </p:blipFill>
        <p:spPr>
          <a:xfrm>
            <a:off x="7133406" y="2825481"/>
            <a:ext cx="2772594" cy="16383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899FC7-59CB-4807-A8ED-8505DD05A7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38" r="18330" b="63543"/>
          <a:stretch/>
        </p:blipFill>
        <p:spPr>
          <a:xfrm>
            <a:off x="0" y="644087"/>
            <a:ext cx="1399874" cy="1394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TextBox 10">
            <a:extLst>
              <a:ext uri="{FF2B5EF4-FFF2-40B4-BE49-F238E27FC236}">
                <a16:creationId xmlns:a16="http://schemas.microsoft.com/office/drawing/2014/main" id="{51F1C5FF-5DDA-4A41-BEFC-9F33DD703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596" y="5118258"/>
            <a:ext cx="2815344" cy="1477328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добыча россыпного золота в 2020 г. составила 204 кг, на общую сумму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915 млн. руб.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5AB575-B58F-47E9-A959-73B196498F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88" t="13345" r="18653" b="18866"/>
          <a:stretch/>
        </p:blipFill>
        <p:spPr>
          <a:xfrm>
            <a:off x="6818811" y="786733"/>
            <a:ext cx="3087189" cy="20263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99BFBA2-4A1E-4BFD-930D-DEBCC02752CE}"/>
              </a:ext>
            </a:extLst>
          </p:cNvPr>
          <p:cNvSpPr/>
          <p:nvPr/>
        </p:nvSpPr>
        <p:spPr>
          <a:xfrm>
            <a:off x="273234" y="6306382"/>
            <a:ext cx="18982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kern="0" dirty="0">
                <a:solidFill>
                  <a:srgbClr val="00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Съем золота в колоде</a:t>
            </a:r>
            <a:endParaRPr lang="ru-RU" sz="1400" b="1" kern="0" dirty="0">
              <a:solidFill>
                <a:srgbClr val="000000"/>
              </a:solidFill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2935105-D26A-49E7-BE0C-7F3FD9F11581}"/>
              </a:ext>
            </a:extLst>
          </p:cNvPr>
          <p:cNvSpPr/>
          <p:nvPr/>
        </p:nvSpPr>
        <p:spPr>
          <a:xfrm>
            <a:off x="303461" y="1386532"/>
            <a:ext cx="7777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b="1" kern="0" dirty="0" err="1">
                <a:solidFill>
                  <a:srgbClr val="00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Куччугуй</a:t>
            </a:r>
            <a:endParaRPr lang="ru-RU" sz="1200" b="1" kern="0" dirty="0">
              <a:solidFill>
                <a:srgbClr val="000000"/>
              </a:solidFill>
              <a:ea typeface="Segoe UI Symbol" panose="020B0502040204020203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b="1" kern="0" dirty="0">
                <a:solidFill>
                  <a:srgbClr val="00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Бургуат</a:t>
            </a:r>
            <a:endParaRPr lang="ru-RU" sz="1200" b="1" kern="0" dirty="0">
              <a:solidFill>
                <a:srgbClr val="000000"/>
              </a:solidFill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AC4868-0649-49F1-88CA-4E56A45C14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638" b="9529"/>
          <a:stretch/>
        </p:blipFill>
        <p:spPr>
          <a:xfrm>
            <a:off x="38100" y="2073058"/>
            <a:ext cx="1276894" cy="13405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62CC1A5-CD9F-4882-BA4C-F8888FE92401}"/>
              </a:ext>
            </a:extLst>
          </p:cNvPr>
          <p:cNvSpPr/>
          <p:nvPr/>
        </p:nvSpPr>
        <p:spPr>
          <a:xfrm>
            <a:off x="1586055" y="848008"/>
            <a:ext cx="504657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kern="0" dirty="0">
                <a:solidFill>
                  <a:srgbClr val="00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Космофотоснимок месторождений ручьев </a:t>
            </a:r>
            <a:r>
              <a:rPr lang="ru-RU" sz="1400" b="1" kern="0" dirty="0" err="1">
                <a:solidFill>
                  <a:srgbClr val="00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Куччугуй</a:t>
            </a:r>
            <a:r>
              <a:rPr lang="ru-RU" sz="1400" b="1" kern="0" dirty="0">
                <a:solidFill>
                  <a:srgbClr val="000000"/>
                </a:solidFill>
                <a:ea typeface="Segoe UI Symbol" panose="020B0502040204020203" pitchFamily="34" charset="0"/>
                <a:cs typeface="Times New Roman" panose="02020603050405020304" pitchFamily="18" charset="0"/>
              </a:rPr>
              <a:t> и Бургуат</a:t>
            </a:r>
            <a:endParaRPr lang="ru-RU" sz="1400" b="1" kern="0" dirty="0">
              <a:solidFill>
                <a:srgbClr val="000000"/>
              </a:solidFill>
              <a:ea typeface="Segoe UI Symbol" panose="020B05020402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8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Рисунок 402">
            <a:extLst>
              <a:ext uri="{FF2B5EF4-FFF2-40B4-BE49-F238E27FC236}">
                <a16:creationId xmlns:a16="http://schemas.microsoft.com/office/drawing/2014/main" id="{2995B282-29DC-4A0C-9E6B-808F6E7FF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88768"/>
            <a:ext cx="9144000" cy="5351585"/>
          </a:xfrm>
          <a:prstGeom prst="rect">
            <a:avLst/>
          </a:prstGeom>
        </p:spPr>
      </p:pic>
      <p:sp>
        <p:nvSpPr>
          <p:cNvPr id="404" name="Прямоугольник 403">
            <a:extLst>
              <a:ext uri="{FF2B5EF4-FFF2-40B4-BE49-F238E27FC236}">
                <a16:creationId xmlns:a16="http://schemas.microsoft.com/office/drawing/2014/main" id="{9437F240-009E-4A5F-9E6F-517BA39ADFB6}"/>
              </a:ext>
            </a:extLst>
          </p:cNvPr>
          <p:cNvSpPr/>
          <p:nvPr/>
        </p:nvSpPr>
        <p:spPr>
          <a:xfrm>
            <a:off x="7872601" y="2664174"/>
            <a:ext cx="1971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Северо-Восточное ПГО</a:t>
            </a:r>
          </a:p>
        </p:txBody>
      </p:sp>
      <p:sp>
        <p:nvSpPr>
          <p:cNvPr id="405" name="Прямоугольник 404">
            <a:extLst>
              <a:ext uri="{FF2B5EF4-FFF2-40B4-BE49-F238E27FC236}">
                <a16:creationId xmlns:a16="http://schemas.microsoft.com/office/drawing/2014/main" id="{42903AF3-0196-47AE-849E-72A2751BF07D}"/>
              </a:ext>
            </a:extLst>
          </p:cNvPr>
          <p:cNvSpPr/>
          <p:nvPr/>
        </p:nvSpPr>
        <p:spPr>
          <a:xfrm>
            <a:off x="7432063" y="5152696"/>
            <a:ext cx="1903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Дальневосточное ПГО</a:t>
            </a:r>
          </a:p>
        </p:txBody>
      </p:sp>
      <p:sp>
        <p:nvSpPr>
          <p:cNvPr id="407" name="Прямоугольник 406">
            <a:extLst>
              <a:ext uri="{FF2B5EF4-FFF2-40B4-BE49-F238E27FC236}">
                <a16:creationId xmlns:a16="http://schemas.microsoft.com/office/drawing/2014/main" id="{16713347-FDF8-47F5-8702-9F3A4E1C6FB0}"/>
              </a:ext>
            </a:extLst>
          </p:cNvPr>
          <p:cNvSpPr/>
          <p:nvPr/>
        </p:nvSpPr>
        <p:spPr>
          <a:xfrm>
            <a:off x="1771660" y="4944913"/>
            <a:ext cx="941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Вотемиро</a:t>
            </a:r>
          </a:p>
        </p:txBody>
      </p:sp>
      <p:sp>
        <p:nvSpPr>
          <p:cNvPr id="408" name="Прямоугольник 407">
            <a:extLst>
              <a:ext uri="{FF2B5EF4-FFF2-40B4-BE49-F238E27FC236}">
                <a16:creationId xmlns:a16="http://schemas.microsoft.com/office/drawing/2014/main" id="{F8008FD4-E653-42BE-B61F-22BAF10ECC3A}"/>
              </a:ext>
            </a:extLst>
          </p:cNvPr>
          <p:cNvSpPr/>
          <p:nvPr/>
        </p:nvSpPr>
        <p:spPr>
          <a:xfrm>
            <a:off x="4286493" y="4817798"/>
            <a:ext cx="13715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Сибирское ПГО</a:t>
            </a:r>
          </a:p>
        </p:txBody>
      </p:sp>
      <p:sp>
        <p:nvSpPr>
          <p:cNvPr id="409" name="Прямоугольник 408">
            <a:extLst>
              <a:ext uri="{FF2B5EF4-FFF2-40B4-BE49-F238E27FC236}">
                <a16:creationId xmlns:a16="http://schemas.microsoft.com/office/drawing/2014/main" id="{F8C5D47B-2421-4746-A5AA-68C18D916BA4}"/>
              </a:ext>
            </a:extLst>
          </p:cNvPr>
          <p:cNvSpPr/>
          <p:nvPr/>
        </p:nvSpPr>
        <p:spPr>
          <a:xfrm>
            <a:off x="5822892" y="5225563"/>
            <a:ext cx="791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Урангео</a:t>
            </a:r>
          </a:p>
        </p:txBody>
      </p:sp>
      <p:sp>
        <p:nvSpPr>
          <p:cNvPr id="410" name="Прямоугольник 409">
            <a:extLst>
              <a:ext uri="{FF2B5EF4-FFF2-40B4-BE49-F238E27FC236}">
                <a16:creationId xmlns:a16="http://schemas.microsoft.com/office/drawing/2014/main" id="{F0B1550C-916A-49F3-9A49-BB61E2686A33}"/>
              </a:ext>
            </a:extLst>
          </p:cNvPr>
          <p:cNvSpPr/>
          <p:nvPr/>
        </p:nvSpPr>
        <p:spPr>
          <a:xfrm>
            <a:off x="6066287" y="3816213"/>
            <a:ext cx="1372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Якутскгеология</a:t>
            </a:r>
          </a:p>
        </p:txBody>
      </p:sp>
      <p:sp>
        <p:nvSpPr>
          <p:cNvPr id="411" name="Прямоугольник 410">
            <a:extLst>
              <a:ext uri="{FF2B5EF4-FFF2-40B4-BE49-F238E27FC236}">
                <a16:creationId xmlns:a16="http://schemas.microsoft.com/office/drawing/2014/main" id="{613FC363-33A9-47D5-837B-85A1E0F5CE58}"/>
              </a:ext>
            </a:extLst>
          </p:cNvPr>
          <p:cNvSpPr/>
          <p:nvPr/>
        </p:nvSpPr>
        <p:spPr>
          <a:xfrm>
            <a:off x="381000" y="4483373"/>
            <a:ext cx="2009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Северо-Кавказское ПГО</a:t>
            </a:r>
          </a:p>
        </p:txBody>
      </p:sp>
      <p:sp>
        <p:nvSpPr>
          <p:cNvPr id="412" name="Прямоугольник 411">
            <a:extLst>
              <a:ext uri="{FF2B5EF4-FFF2-40B4-BE49-F238E27FC236}">
                <a16:creationId xmlns:a16="http://schemas.microsoft.com/office/drawing/2014/main" id="{A52AEC6F-81B5-4872-B807-162DF38FE559}"/>
              </a:ext>
            </a:extLst>
          </p:cNvPr>
          <p:cNvSpPr/>
          <p:nvPr/>
        </p:nvSpPr>
        <p:spPr>
          <a:xfrm>
            <a:off x="1232715" y="3913399"/>
            <a:ext cx="1555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Центральное ПГО</a:t>
            </a:r>
          </a:p>
        </p:txBody>
      </p:sp>
      <p:sp>
        <p:nvSpPr>
          <p:cNvPr id="413" name="Прямоугольник 412">
            <a:extLst>
              <a:ext uri="{FF2B5EF4-FFF2-40B4-BE49-F238E27FC236}">
                <a16:creationId xmlns:a16="http://schemas.microsoft.com/office/drawing/2014/main" id="{082339BC-E378-4315-8E57-A5AE0CF759E9}"/>
              </a:ext>
            </a:extLst>
          </p:cNvPr>
          <p:cNvSpPr/>
          <p:nvPr/>
        </p:nvSpPr>
        <p:spPr>
          <a:xfrm>
            <a:off x="2207204" y="3219896"/>
            <a:ext cx="1886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Северо-Западное ПГО</a:t>
            </a:r>
          </a:p>
        </p:txBody>
      </p:sp>
      <p:sp>
        <p:nvSpPr>
          <p:cNvPr id="420" name="Овал 419">
            <a:extLst>
              <a:ext uri="{FF2B5EF4-FFF2-40B4-BE49-F238E27FC236}">
                <a16:creationId xmlns:a16="http://schemas.microsoft.com/office/drawing/2014/main" id="{23251082-5EFB-40AB-B68A-66BBE239F7BA}"/>
              </a:ext>
            </a:extLst>
          </p:cNvPr>
          <p:cNvSpPr/>
          <p:nvPr/>
        </p:nvSpPr>
        <p:spPr>
          <a:xfrm>
            <a:off x="987607" y="6146098"/>
            <a:ext cx="453005" cy="444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1" name="Прямоугольник 420">
            <a:extLst>
              <a:ext uri="{FF2B5EF4-FFF2-40B4-BE49-F238E27FC236}">
                <a16:creationId xmlns:a16="http://schemas.microsoft.com/office/drawing/2014/main" id="{2448B135-C517-4B5C-B68C-8038E87391FB}"/>
              </a:ext>
            </a:extLst>
          </p:cNvPr>
          <p:cNvSpPr/>
          <p:nvPr/>
        </p:nvSpPr>
        <p:spPr>
          <a:xfrm>
            <a:off x="1008183" y="610679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8" name="Прямоугольник 427">
            <a:extLst>
              <a:ext uri="{FF2B5EF4-FFF2-40B4-BE49-F238E27FC236}">
                <a16:creationId xmlns:a16="http://schemas.microsoft.com/office/drawing/2014/main" id="{5D78D2EA-D8C7-4532-A1D4-A3F1F6BFFBD2}"/>
              </a:ext>
            </a:extLst>
          </p:cNvPr>
          <p:cNvSpPr/>
          <p:nvPr/>
        </p:nvSpPr>
        <p:spPr>
          <a:xfrm>
            <a:off x="1440613" y="6251511"/>
            <a:ext cx="6541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Количество действующих объектов по партнерским проектам по подразделениям</a:t>
            </a:r>
          </a:p>
        </p:txBody>
      </p:sp>
      <p:sp>
        <p:nvSpPr>
          <p:cNvPr id="27" name="Rectangle 69">
            <a:extLst>
              <a:ext uri="{FF2B5EF4-FFF2-40B4-BE49-F238E27FC236}">
                <a16:creationId xmlns:a16="http://schemas.microsoft.com/office/drawing/2014/main" id="{014C1A7C-FB6A-47FE-B236-5E72FA40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456" y="212088"/>
            <a:ext cx="7753339" cy="4322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kumimoji="0" lang="ru-RU" altLang="ru-R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ействующие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объекты по партнерским проектам на ТПИ </a:t>
            </a:r>
            <a:r>
              <a:rPr lang="ru-RU" altLang="ru-RU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01.01.2021 г.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187FAF1-EA98-4670-8AAC-3835F215B186}"/>
              </a:ext>
            </a:extLst>
          </p:cNvPr>
          <p:cNvSpPr/>
          <p:nvPr/>
        </p:nvSpPr>
        <p:spPr>
          <a:xfrm>
            <a:off x="3842494" y="5161750"/>
            <a:ext cx="1129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СНИИГГиМС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F8DB1DE-147D-4FBC-8E63-BACFE23626FF}"/>
              </a:ext>
            </a:extLst>
          </p:cNvPr>
          <p:cNvSpPr/>
          <p:nvPr/>
        </p:nvSpPr>
        <p:spPr>
          <a:xfrm>
            <a:off x="6639283" y="4222937"/>
            <a:ext cx="453005" cy="444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D91A64D-31CC-49BC-A0C6-404225A44305}"/>
              </a:ext>
            </a:extLst>
          </p:cNvPr>
          <p:cNvSpPr/>
          <p:nvPr/>
        </p:nvSpPr>
        <p:spPr>
          <a:xfrm>
            <a:off x="6659859" y="418363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4F22F97B-2F0E-49CF-AD4C-DD9DB29FEB7D}"/>
              </a:ext>
            </a:extLst>
          </p:cNvPr>
          <p:cNvSpPr/>
          <p:nvPr/>
        </p:nvSpPr>
        <p:spPr>
          <a:xfrm>
            <a:off x="6174472" y="5541864"/>
            <a:ext cx="453005" cy="444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637B97E-CB8C-4EB0-95D4-C276D98ADCC5}"/>
              </a:ext>
            </a:extLst>
          </p:cNvPr>
          <p:cNvSpPr/>
          <p:nvPr/>
        </p:nvSpPr>
        <p:spPr>
          <a:xfrm>
            <a:off x="6195048" y="550256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90E252C-9846-467C-871F-B7E9CC5342FD}"/>
              </a:ext>
            </a:extLst>
          </p:cNvPr>
          <p:cNvSpPr/>
          <p:nvPr/>
        </p:nvSpPr>
        <p:spPr>
          <a:xfrm>
            <a:off x="5004614" y="4364720"/>
            <a:ext cx="453005" cy="444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D0F2B8-4FE2-4314-8501-DB7C7D7D9F42}"/>
              </a:ext>
            </a:extLst>
          </p:cNvPr>
          <p:cNvSpPr/>
          <p:nvPr/>
        </p:nvSpPr>
        <p:spPr>
          <a:xfrm>
            <a:off x="5025190" y="432541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0D446AF-38D9-4066-9111-6F6135EF650D}"/>
              </a:ext>
            </a:extLst>
          </p:cNvPr>
          <p:cNvSpPr/>
          <p:nvPr/>
        </p:nvSpPr>
        <p:spPr>
          <a:xfrm>
            <a:off x="2561253" y="4459681"/>
            <a:ext cx="453005" cy="444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B9C52F1-3017-4CC2-8F84-C7A02819FDFC}"/>
              </a:ext>
            </a:extLst>
          </p:cNvPr>
          <p:cNvSpPr/>
          <p:nvPr/>
        </p:nvSpPr>
        <p:spPr>
          <a:xfrm>
            <a:off x="2581829" y="442037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5C56769-E11B-4C92-B947-576DFABFAF20}"/>
              </a:ext>
            </a:extLst>
          </p:cNvPr>
          <p:cNvSpPr/>
          <p:nvPr/>
        </p:nvSpPr>
        <p:spPr>
          <a:xfrm>
            <a:off x="278376" y="866976"/>
            <a:ext cx="2081977" cy="1238807"/>
          </a:xfrm>
          <a:prstGeom prst="roundRect">
            <a:avLst/>
          </a:prstGeom>
          <a:solidFill>
            <a:srgbClr val="FCDDD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A70D92A-5A12-41DA-8BFD-5FE41A179138}"/>
              </a:ext>
            </a:extLst>
          </p:cNvPr>
          <p:cNvSpPr/>
          <p:nvPr/>
        </p:nvSpPr>
        <p:spPr>
          <a:xfrm>
            <a:off x="278376" y="817181"/>
            <a:ext cx="20090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Всего на 02.04.2021 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 работе 14 объектов по партнерским проектам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24DAFEF7-497B-465F-B117-5AE5E17CEEFF}"/>
              </a:ext>
            </a:extLst>
          </p:cNvPr>
          <p:cNvSpPr/>
          <p:nvPr/>
        </p:nvSpPr>
        <p:spPr>
          <a:xfrm>
            <a:off x="6108535" y="853199"/>
            <a:ext cx="3647834" cy="1514362"/>
          </a:xfrm>
          <a:prstGeom prst="roundRect">
            <a:avLst/>
          </a:prstGeom>
          <a:solidFill>
            <a:srgbClr val="FCDDD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4C04FE7-16A8-4991-99FF-FC2ED7CA9FCE}"/>
              </a:ext>
            </a:extLst>
          </p:cNvPr>
          <p:cNvSpPr/>
          <p:nvPr/>
        </p:nvSpPr>
        <p:spPr>
          <a:xfrm>
            <a:off x="5957084" y="812113"/>
            <a:ext cx="39883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Общая стоимость ГРР на партнерских проектах планируемых к выполнению силами АО «Росгео» 4,252 млрд. руб., 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что сравнимо с затратами бюджета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на ГРР по ТПИ на новые объекты 2021 г. 5,967 млрд руб. на 24 объекта</a:t>
            </a:r>
          </a:p>
          <a:p>
            <a:pPr algn="ctr"/>
            <a:endParaRPr lang="ru-RU" sz="160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8CA84A5-0337-49CF-B62F-425A856E04BC}"/>
              </a:ext>
            </a:extLst>
          </p:cNvPr>
          <p:cNvSpPr/>
          <p:nvPr/>
        </p:nvSpPr>
        <p:spPr>
          <a:xfrm>
            <a:off x="3434220" y="749787"/>
            <a:ext cx="2430685" cy="2498609"/>
          </a:xfrm>
          <a:prstGeom prst="roundRect">
            <a:avLst/>
          </a:prstGeom>
          <a:solidFill>
            <a:srgbClr val="FCDDD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8631F3F-24F8-403F-8BE2-D67A73E96F6C}"/>
              </a:ext>
            </a:extLst>
          </p:cNvPr>
          <p:cNvSpPr/>
          <p:nvPr/>
        </p:nvSpPr>
        <p:spPr>
          <a:xfrm>
            <a:off x="3483432" y="693852"/>
            <a:ext cx="25329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Ожидаемые запасы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категорий С1-С2:</a:t>
            </a:r>
          </a:p>
          <a:p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Золото рудное – 150 т </a:t>
            </a:r>
          </a:p>
          <a:p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Золото россыпное – 3 т</a:t>
            </a:r>
          </a:p>
          <a:p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Палладий, платина – 50 т</a:t>
            </a:r>
          </a:p>
          <a:p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Серебро – 300 т</a:t>
            </a:r>
          </a:p>
          <a:p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Медь – 400 тыс. т</a:t>
            </a:r>
          </a:p>
          <a:p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Свинец – 265 тыс. т</a:t>
            </a:r>
          </a:p>
          <a:p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Цинк – 1700 тыс. т</a:t>
            </a:r>
          </a:p>
          <a:p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Кадмий – 1700 т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CDC03622-B5B3-4847-9712-6A152F2CB921}"/>
              </a:ext>
            </a:extLst>
          </p:cNvPr>
          <p:cNvSpPr/>
          <p:nvPr/>
        </p:nvSpPr>
        <p:spPr>
          <a:xfrm>
            <a:off x="2561253" y="2605487"/>
            <a:ext cx="453005" cy="444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B116D13-1E31-497E-849F-D7E91BFFB0BC}"/>
              </a:ext>
            </a:extLst>
          </p:cNvPr>
          <p:cNvSpPr/>
          <p:nvPr/>
        </p:nvSpPr>
        <p:spPr>
          <a:xfrm>
            <a:off x="2581829" y="256618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1337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767B4A-FF6A-4C88-B4BD-A9DB27AE8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5"/>
          <a:stretch/>
        </p:blipFill>
        <p:spPr>
          <a:xfrm>
            <a:off x="964734" y="720807"/>
            <a:ext cx="8011485" cy="588029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2580FB-1276-46F5-8661-E8E98186AE46}"/>
              </a:ext>
            </a:extLst>
          </p:cNvPr>
          <p:cNvSpPr/>
          <p:nvPr/>
        </p:nvSpPr>
        <p:spPr>
          <a:xfrm>
            <a:off x="7264866" y="4581989"/>
            <a:ext cx="2563411" cy="201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AA1D62E-861C-425E-995D-0F35505BB3AE}"/>
              </a:ext>
            </a:extLst>
          </p:cNvPr>
          <p:cNvSpPr/>
          <p:nvPr/>
        </p:nvSpPr>
        <p:spPr>
          <a:xfrm>
            <a:off x="7120945" y="4731274"/>
            <a:ext cx="2026517" cy="830997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Calibri" panose="020F0502020204030204" pitchFamily="34" charset="0"/>
              </a:rPr>
              <a:t>Слайд из доклада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0070C0"/>
                </a:solidFill>
                <a:cs typeface="Calibri" panose="020F0502020204030204" pitchFamily="34" charset="0"/>
              </a:rPr>
              <a:t>С.А.Аксенова на НТС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Calibri" panose="020F0502020204030204" pitchFamily="34" charset="0"/>
              </a:rPr>
              <a:t>Роснедра 24.11.2020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528760-7DAA-49B6-B929-0CCFB3FCDC55}"/>
              </a:ext>
            </a:extLst>
          </p:cNvPr>
          <p:cNvSpPr/>
          <p:nvPr/>
        </p:nvSpPr>
        <p:spPr>
          <a:xfrm>
            <a:off x="7597528" y="1353931"/>
            <a:ext cx="1395469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chemeClr val="bg1"/>
                </a:solidFill>
                <a:cs typeface="Calibri" panose="020F0502020204030204" pitchFamily="34" charset="0"/>
              </a:rPr>
              <a:t>5,967</a:t>
            </a:r>
          </a:p>
          <a:p>
            <a:pPr algn="ctr"/>
            <a:r>
              <a:rPr lang="ru-RU" sz="2000" b="1" kern="0" dirty="0">
                <a:solidFill>
                  <a:schemeClr val="bg1"/>
                </a:solidFill>
                <a:cs typeface="Calibri" panose="020F0502020204030204" pitchFamily="34" charset="0"/>
              </a:rPr>
              <a:t>млрд руб.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1F5961-C86B-4CAC-AF13-DFE8120BF957}"/>
              </a:ext>
            </a:extLst>
          </p:cNvPr>
          <p:cNvSpPr/>
          <p:nvPr/>
        </p:nvSpPr>
        <p:spPr>
          <a:xfrm>
            <a:off x="964734" y="5613513"/>
            <a:ext cx="198483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ru-RU" sz="2000" b="1" kern="0" dirty="0">
                <a:cs typeface="Calibri" panose="020F0502020204030204" pitchFamily="34" charset="0"/>
              </a:rPr>
              <a:t>новых объектов</a:t>
            </a:r>
            <a:endParaRPr lang="ru-RU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19ED06-2AC8-4724-888E-E43FF1A5D5C4}"/>
              </a:ext>
            </a:extLst>
          </p:cNvPr>
          <p:cNvSpPr/>
          <p:nvPr/>
        </p:nvSpPr>
        <p:spPr>
          <a:xfrm>
            <a:off x="964734" y="5146773"/>
            <a:ext cx="1064363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chemeClr val="bg1"/>
                </a:solidFill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8761DB-0440-43A2-B59D-F3E9E2A7E0F4}"/>
              </a:ext>
            </a:extLst>
          </p:cNvPr>
          <p:cNvSpPr/>
          <p:nvPr/>
        </p:nvSpPr>
        <p:spPr>
          <a:xfrm>
            <a:off x="1631119" y="276177"/>
            <a:ext cx="7878641" cy="35394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84407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84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Участие и победа в тендерных процедурах по госконтрактам в 2021 г.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C736163-3582-43CC-9268-86B6BD0D9E1E}"/>
              </a:ext>
            </a:extLst>
          </p:cNvPr>
          <p:cNvSpPr/>
          <p:nvPr/>
        </p:nvSpPr>
        <p:spPr>
          <a:xfrm>
            <a:off x="396240" y="76945"/>
            <a:ext cx="1446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kern="0" dirty="0">
                <a:solidFill>
                  <a:srgbClr val="FF0000"/>
                </a:solidFill>
                <a:latin typeface="Arial"/>
              </a:rPr>
              <a:t>Задачи 2021 г.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07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17EC41-237B-4221-A404-0AAFDC38F133}"/>
              </a:ext>
            </a:extLst>
          </p:cNvPr>
          <p:cNvSpPr/>
          <p:nvPr/>
        </p:nvSpPr>
        <p:spPr>
          <a:xfrm>
            <a:off x="381000" y="4291157"/>
            <a:ext cx="9153035" cy="16549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844073">
              <a:defRPr/>
            </a:pPr>
            <a:r>
              <a:rPr lang="ru-RU" sz="12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Решаемые задачи</a:t>
            </a:r>
            <a:endParaRPr lang="ru-RU" sz="1200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844073">
              <a:defRPr/>
            </a:pP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Детальные магнитометрические работы</a:t>
            </a:r>
          </a:p>
          <a:p>
            <a:pPr algn="just" defTabSz="844073">
              <a:defRPr/>
            </a:pP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Изучение рентгеновского и гамма-излучения </a:t>
            </a:r>
          </a:p>
          <a:p>
            <a:pPr algn="just" defTabSz="844073">
              <a:defRPr/>
            </a:pP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Р</a:t>
            </a:r>
            <a:r>
              <a:rPr lang="ru-RU" sz="1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адиолокационное</a:t>
            </a: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зондирование </a:t>
            </a:r>
          </a:p>
          <a:p>
            <a:pPr algn="just" defTabSz="844073">
              <a:defRPr/>
            </a:pP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В</a:t>
            </a:r>
            <a:r>
              <a:rPr lang="ru-RU" sz="1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оздушное</a:t>
            </a: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лазерное сканирования местности (3D поверхность рельефа)</a:t>
            </a:r>
          </a:p>
          <a:p>
            <a:pPr algn="just" defTabSz="844073">
              <a:defRPr/>
            </a:pP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HD</a:t>
            </a: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мультиспектральная видеосъемка с тепловизором и лазерным целеуказателем</a:t>
            </a:r>
          </a:p>
          <a:p>
            <a:pPr algn="just" defTabSz="844073">
              <a:defRPr/>
            </a:pPr>
            <a:r>
              <a:rPr lang="ru-RU" sz="1477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Аналогов беспилотных летательных аппаратов, с таким приборным обеспечением и комплексом решаемых задач – в мире не существует. Испытания комплекса с оборудованием производятся в настоящее время.</a:t>
            </a:r>
            <a:endParaRPr lang="ru-RU" sz="147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3A3DF6-901A-402C-9487-2C87074C61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7" y="1085764"/>
            <a:ext cx="7690769" cy="3157796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7939BE2-465E-4697-BC60-67AD0B387950}"/>
              </a:ext>
            </a:extLst>
          </p:cNvPr>
          <p:cNvSpPr/>
          <p:nvPr/>
        </p:nvSpPr>
        <p:spPr>
          <a:xfrm>
            <a:off x="6636388" y="4383489"/>
            <a:ext cx="280450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defTabSz="844073">
              <a:defRPr/>
            </a:pPr>
            <a:r>
              <a:rPr lang="ru-RU" sz="12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технические характеристики</a:t>
            </a:r>
          </a:p>
          <a:p>
            <a:pPr algn="just" defTabSz="844073">
              <a:defRPr/>
            </a:pPr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Дальность полета – 1000 км.</a:t>
            </a:r>
          </a:p>
          <a:p>
            <a:pPr algn="just" defTabSz="844073">
              <a:defRPr/>
            </a:pPr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Продолжительность полета – 12 часов.</a:t>
            </a:r>
          </a:p>
          <a:p>
            <a:pPr algn="just" defTabSz="844073">
              <a:defRPr/>
            </a:pPr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Высота полета до 5000 м.</a:t>
            </a:r>
          </a:p>
          <a:p>
            <a:pPr algn="just" defTabSz="844073">
              <a:defRPr/>
            </a:pPr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Скорость полета 65-140 км/час.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3246" y="1097346"/>
            <a:ext cx="2045753" cy="518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4073">
              <a:defRPr/>
            </a:pPr>
            <a:r>
              <a:rPr lang="ru-RU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Беспилотный комплекс</a:t>
            </a:r>
            <a:r>
              <a:rPr lang="en-US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ru-RU" sz="1384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defTabSz="844073">
              <a:defRPr/>
            </a:pPr>
            <a:r>
              <a:rPr lang="en-US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ZALA 421-16E5G</a:t>
            </a:r>
            <a:r>
              <a:rPr lang="ru-RU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F81C6-E35A-4DC3-B3D3-591EB08A707D}"/>
              </a:ext>
            </a:extLst>
          </p:cNvPr>
          <p:cNvSpPr txBox="1"/>
          <p:nvPr/>
        </p:nvSpPr>
        <p:spPr>
          <a:xfrm>
            <a:off x="223585" y="3755407"/>
            <a:ext cx="7313157" cy="518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4073">
              <a:defRPr/>
            </a:pPr>
            <a:r>
              <a:rPr lang="ru-RU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Разработан компанией «</a:t>
            </a:r>
            <a:r>
              <a:rPr lang="en-US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ZALA AERO GROUP</a:t>
            </a:r>
            <a:r>
              <a:rPr lang="ru-RU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»</a:t>
            </a:r>
            <a:r>
              <a:rPr lang="en-US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ru-RU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 по техническим характеристикам АО «Росгео»</a:t>
            </a:r>
          </a:p>
          <a:p>
            <a:pPr algn="ctr" defTabSz="844073">
              <a:defRPr/>
            </a:pPr>
            <a:r>
              <a:rPr lang="ru-RU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для использования в рамках совместного предприятия при оказании услуг заказчикам</a:t>
            </a:r>
            <a:r>
              <a:rPr lang="en-US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ru-RU" sz="1384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68457" y="157013"/>
            <a:ext cx="786557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844073">
              <a:defRPr/>
            </a:pPr>
            <a:r>
              <a:rPr lang="ru-RU" sz="1384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Внедрение в эксплуатацию беспилотных воздушных комплексов </a:t>
            </a:r>
          </a:p>
          <a:p>
            <a:pPr algn="ctr" defTabSz="844073">
              <a:defRPr/>
            </a:pPr>
            <a:r>
              <a:rPr lang="ru-RU" b="1" dirty="0">
                <a:solidFill>
                  <a:srgbClr val="000000"/>
                </a:solidFill>
                <a:latin typeface="Arial"/>
              </a:rPr>
              <a:t>для поиска и разведки месторождений 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A1FE701E-3AFD-4090-A797-019B9C9BB1A1}"/>
              </a:ext>
            </a:extLst>
          </p:cNvPr>
          <p:cNvCxnSpPr/>
          <p:nvPr/>
        </p:nvCxnSpPr>
        <p:spPr>
          <a:xfrm>
            <a:off x="348231" y="3755407"/>
            <a:ext cx="7062239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BCF878-1871-4320-A767-33F89434CF4A}"/>
              </a:ext>
            </a:extLst>
          </p:cNvPr>
          <p:cNvSpPr/>
          <p:nvPr/>
        </p:nvSpPr>
        <p:spPr>
          <a:xfrm>
            <a:off x="3476181" y="3512968"/>
            <a:ext cx="587020" cy="291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73">
              <a:defRPr/>
            </a:pPr>
            <a:r>
              <a:rPr lang="ru-RU" sz="1292" b="1" dirty="0">
                <a:solidFill>
                  <a:srgbClr val="FFFFFF"/>
                </a:solidFill>
                <a:latin typeface="Calibri" panose="020F0502020204030204" pitchFamily="34" charset="0"/>
              </a:rPr>
              <a:t>5,3 м</a:t>
            </a:r>
            <a:r>
              <a:rPr lang="en-US" sz="1292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ru-RU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4F6099-E5BA-460B-B9AB-645CA960DACA}"/>
              </a:ext>
            </a:extLst>
          </p:cNvPr>
          <p:cNvSpPr/>
          <p:nvPr/>
        </p:nvSpPr>
        <p:spPr>
          <a:xfrm>
            <a:off x="441659" y="5892991"/>
            <a:ext cx="9022683" cy="546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073">
              <a:defRPr/>
            </a:pPr>
            <a:r>
              <a:rPr lang="ru-RU" sz="1477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Ввод в эксплуатацию беспилотного комплекса существенно снизит затраты, повысит скорость проведения аэрогеофизических работ, позволит выйти на российский и международный рынки. </a:t>
            </a:r>
            <a:endParaRPr lang="ru-RU" sz="1477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51944-753F-4B9E-B24E-ABA1AED011B7}"/>
              </a:ext>
            </a:extLst>
          </p:cNvPr>
          <p:cNvSpPr txBox="1"/>
          <p:nvPr/>
        </p:nvSpPr>
        <p:spPr>
          <a:xfrm>
            <a:off x="573246" y="775277"/>
            <a:ext cx="6139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4073">
              <a:defRPr/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Беспилотный комплекс для проведения аэрогеофизических работ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F243D4-C5EA-445B-86D3-3048CD875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01" t="18766" r="4253" b="17350"/>
          <a:stretch/>
        </p:blipFill>
        <p:spPr>
          <a:xfrm>
            <a:off x="6744215" y="822333"/>
            <a:ext cx="3133099" cy="193873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C58A870-4640-48B2-A344-A4A91EB181E5}"/>
              </a:ext>
            </a:extLst>
          </p:cNvPr>
          <p:cNvSpPr/>
          <p:nvPr/>
        </p:nvSpPr>
        <p:spPr>
          <a:xfrm>
            <a:off x="7568001" y="2831326"/>
            <a:ext cx="2309313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defTabSz="1181679">
              <a:defRPr/>
            </a:pPr>
            <a:r>
              <a:rPr lang="ru-RU" sz="10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Малый беспилотный комплекс</a:t>
            </a:r>
          </a:p>
          <a:p>
            <a:pPr algn="just" defTabSz="1181679">
              <a:defRPr/>
            </a:pPr>
            <a:r>
              <a:rPr lang="ru-RU" sz="1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Дальность связи до 100 км.</a:t>
            </a:r>
          </a:p>
          <a:p>
            <a:pPr algn="just" defTabSz="1181679">
              <a:defRPr/>
            </a:pPr>
            <a:r>
              <a:rPr lang="ru-RU" sz="1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Продолжительность полета от 4 часов</a:t>
            </a:r>
          </a:p>
          <a:p>
            <a:pPr algn="just" defTabSz="1181679">
              <a:defRPr/>
            </a:pPr>
            <a:r>
              <a:rPr lang="ru-RU" sz="1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Высота полета до 5000 м.</a:t>
            </a:r>
          </a:p>
          <a:p>
            <a:pPr algn="just" defTabSz="1181679">
              <a:defRPr/>
            </a:pPr>
            <a:r>
              <a:rPr lang="ru-RU" sz="1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Скорость полета 65-100 км/час. </a:t>
            </a:r>
          </a:p>
          <a:p>
            <a:pPr algn="just" defTabSz="1181679">
              <a:defRPr/>
            </a:pPr>
            <a:r>
              <a:rPr lang="ru-RU" sz="1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Размах крыла 2,8 м.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8B90B11-9545-4A11-BBD1-13801B574E81}"/>
              </a:ext>
            </a:extLst>
          </p:cNvPr>
          <p:cNvSpPr/>
          <p:nvPr/>
        </p:nvSpPr>
        <p:spPr>
          <a:xfrm>
            <a:off x="396240" y="76945"/>
            <a:ext cx="1446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Задачи 2021 г.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1149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A7353E-5348-4621-A0A2-F5D73E44B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" y="967154"/>
            <a:ext cx="4946469" cy="23186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29DA69-BA27-4D84-81DF-44672921E9D4}"/>
              </a:ext>
            </a:extLst>
          </p:cNvPr>
          <p:cNvSpPr txBox="1"/>
          <p:nvPr/>
        </p:nvSpPr>
        <p:spPr>
          <a:xfrm>
            <a:off x="1936126" y="15215"/>
            <a:ext cx="707469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844073">
              <a:defRPr/>
            </a:pP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Результаты опытных полетов малого беспилотного комплекса</a:t>
            </a:r>
          </a:p>
          <a:p>
            <a:pPr algn="ctr" defTabSz="844073">
              <a:defRPr/>
            </a:pP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 для проведения аэрогеофизических работ на полигоне в г. Ижевске</a:t>
            </a:r>
          </a:p>
          <a:p>
            <a:pPr algn="ctr" defTabSz="844073">
              <a:defRPr/>
            </a:pP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в феврале – марте 2021 г.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DC9703-FA6B-4473-B1EB-77836B658675}"/>
              </a:ext>
            </a:extLst>
          </p:cNvPr>
          <p:cNvSpPr/>
          <p:nvPr/>
        </p:nvSpPr>
        <p:spPr>
          <a:xfrm>
            <a:off x="476794" y="706108"/>
            <a:ext cx="3466783" cy="305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73">
              <a:defRPr/>
            </a:pPr>
            <a:r>
              <a:rPr lang="ru-RU" sz="1384" b="1" dirty="0">
                <a:solidFill>
                  <a:srgbClr val="000000"/>
                </a:solidFill>
                <a:latin typeface="Calibri" panose="020F0502020204030204" pitchFamily="34" charset="0"/>
              </a:rPr>
              <a:t>План местности полигона и схема полетов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7033C82-CBE6-40AB-8C7C-053A60D4A9A0}"/>
              </a:ext>
            </a:extLst>
          </p:cNvPr>
          <p:cNvSpPr/>
          <p:nvPr/>
        </p:nvSpPr>
        <p:spPr>
          <a:xfrm>
            <a:off x="686218" y="3403996"/>
            <a:ext cx="3348674" cy="305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73">
              <a:defRPr/>
            </a:pPr>
            <a:r>
              <a:rPr lang="ru-RU" sz="1384" b="1" dirty="0">
                <a:solidFill>
                  <a:srgbClr val="000000"/>
                </a:solidFill>
                <a:latin typeface="Calibri" panose="020F0502020204030204" pitchFamily="34" charset="0"/>
              </a:rPr>
              <a:t>Результаты магнитометрической съемки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01C5A2-9F17-46D7-81AF-4D2B3EAD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669" y="931610"/>
            <a:ext cx="4576536" cy="27849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73BD81-5D74-46EF-A0B7-3AA5EDE72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668"/>
          <a:stretch/>
        </p:blipFill>
        <p:spPr>
          <a:xfrm>
            <a:off x="4845122" y="3760082"/>
            <a:ext cx="4570123" cy="2846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8FEA89-8698-429B-A412-BAE5635A6CD2}"/>
              </a:ext>
            </a:extLst>
          </p:cNvPr>
          <p:cNvSpPr/>
          <p:nvPr/>
        </p:nvSpPr>
        <p:spPr>
          <a:xfrm>
            <a:off x="396240" y="76945"/>
            <a:ext cx="1446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Задачи 2021 г.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54A8BF-618F-4D23-9CD7-45371094A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090"/>
          <a:stretch/>
        </p:blipFill>
        <p:spPr>
          <a:xfrm>
            <a:off x="174558" y="3772263"/>
            <a:ext cx="4511927" cy="2844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E9DF379-4B79-4DF7-95E2-AED9D5FC1027}"/>
              </a:ext>
            </a:extLst>
          </p:cNvPr>
          <p:cNvSpPr/>
          <p:nvPr/>
        </p:nvSpPr>
        <p:spPr>
          <a:xfrm>
            <a:off x="1399020" y="3866664"/>
            <a:ext cx="206300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Аномальное магнитное поле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909211-9C8F-4BF3-9E7E-EC35BDA7F55E}"/>
              </a:ext>
            </a:extLst>
          </p:cNvPr>
          <p:cNvSpPr/>
          <p:nvPr/>
        </p:nvSpPr>
        <p:spPr>
          <a:xfrm>
            <a:off x="5135844" y="3827612"/>
            <a:ext cx="413799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Аномальное магнитное поле с убранным линейным трендом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CEEB64-3C88-4042-B8D8-ED9A82D916B7}"/>
              </a:ext>
            </a:extLst>
          </p:cNvPr>
          <p:cNvSpPr/>
          <p:nvPr/>
        </p:nvSpPr>
        <p:spPr>
          <a:xfrm>
            <a:off x="5457118" y="1026745"/>
            <a:ext cx="332112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Рельеф дневной поверхности района измерений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116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C1B7373-9DAF-415D-85A9-FCB37EF32A5B}"/>
              </a:ext>
            </a:extLst>
          </p:cNvPr>
          <p:cNvSpPr/>
          <p:nvPr/>
        </p:nvSpPr>
        <p:spPr>
          <a:xfrm>
            <a:off x="4411980" y="5887686"/>
            <a:ext cx="5378018" cy="776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Комплексное применение всех трех методов наблюдения позволит своевременно предупреждать техногенные аварии и катастрофы в зоне многолетнемерзлых пород</a:t>
            </a:r>
          </a:p>
        </p:txBody>
      </p:sp>
      <p:pic>
        <p:nvPicPr>
          <p:cNvPr id="46" name="Picture 2" descr="E:\_Work\ВНИГНИ и Росгеология\2020-07-30 МЕРЗЛОТА\логотипы\электр 768x7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3008" y="3838111"/>
            <a:ext cx="714375" cy="714375"/>
          </a:xfrm>
          <a:prstGeom prst="rect">
            <a:avLst/>
          </a:prstGeom>
          <a:noFill/>
        </p:spPr>
      </p:pic>
      <p:pic>
        <p:nvPicPr>
          <p:cNvPr id="47" name="Picture 3" descr="E:\_Work\ВНИГНИ и Росгеология\2020-07-30 МЕРЗЛОТА\логотипы\термом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2286" y="4554350"/>
            <a:ext cx="352425" cy="502961"/>
          </a:xfrm>
          <a:prstGeom prst="rect">
            <a:avLst/>
          </a:prstGeom>
          <a:noFill/>
        </p:spPr>
      </p:pic>
      <p:pic>
        <p:nvPicPr>
          <p:cNvPr id="48" name="Picture 4" descr="E:\_Work\ВНИГНИ и Росгеология\2020-07-30 МЕРЗЛОТА\логотипы\сейсмо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424" y="5183042"/>
            <a:ext cx="507012" cy="507012"/>
          </a:xfrm>
          <a:prstGeom prst="rect">
            <a:avLst/>
          </a:prstGeom>
          <a:noFill/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DBA2F11-506E-41E2-87B5-E3790EDD0B66}"/>
              </a:ext>
            </a:extLst>
          </p:cNvPr>
          <p:cNvSpPr/>
          <p:nvPr/>
        </p:nvSpPr>
        <p:spPr>
          <a:xfrm>
            <a:off x="6160511" y="4609051"/>
            <a:ext cx="35052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itchFamily="34" charset="0"/>
              </a:rPr>
              <a:t>Термометрические датчики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itchFamily="34" charset="0"/>
              </a:rPr>
              <a:t>для пролонгированного наблюдения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05B655FE-CFB4-42CF-BA15-94E788C43F2B}"/>
              </a:ext>
            </a:extLst>
          </p:cNvPr>
          <p:cNvSpPr/>
          <p:nvPr/>
        </p:nvSpPr>
        <p:spPr>
          <a:xfrm>
            <a:off x="6163349" y="3894568"/>
            <a:ext cx="34032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4B057">
                    <a:lumMod val="75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itchFamily="34" charset="0"/>
              </a:rPr>
              <a:t>Датчики электропроводности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itchFamily="34" charset="0"/>
              </a:rPr>
              <a:t>для экспресс-обнаружения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itchFamily="34" charset="0"/>
              </a:rPr>
              <a:t>растепления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E7AEAF2-F43D-4013-88FE-F91D91EBD562}"/>
              </a:ext>
            </a:extLst>
          </p:cNvPr>
          <p:cNvSpPr/>
          <p:nvPr/>
        </p:nvSpPr>
        <p:spPr>
          <a:xfrm>
            <a:off x="6176932" y="5158522"/>
            <a:ext cx="35580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Сейсмические антенны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для регистрации колебаний сооружений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6111BD6-1A11-42F7-9FA3-2306AD6BD0B9}"/>
              </a:ext>
            </a:extLst>
          </p:cNvPr>
          <p:cNvSpPr/>
          <p:nvPr/>
        </p:nvSpPr>
        <p:spPr>
          <a:xfrm>
            <a:off x="127975" y="1021730"/>
            <a:ext cx="9584015" cy="738664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Температура.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Спроектированы и реализованы на практике системы высокоточных  термометров в пробуренных скважинах. Их показания передаются в центр сбора и обработки информации. По этим данным строится пространственная картина распределения температур.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11A4C62-5A75-4F5A-9CB1-956B7D57ABDD}"/>
              </a:ext>
            </a:extLst>
          </p:cNvPr>
          <p:cNvSpPr/>
          <p:nvPr/>
        </p:nvSpPr>
        <p:spPr>
          <a:xfrm>
            <a:off x="127976" y="1701899"/>
            <a:ext cx="958401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Электропроводность.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Электрические и электромагнитные системы для слежения за зонами деструкции повышенной электропроводности при переходе многолетнемерзлых пород в водонасыщенную песчано-глинистую смесь за счёт повышения температуры выше критической. Они размещаются по периметру сооружения в скважинах.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5B5B6257-FEAD-4F3E-A0C0-D850AFB85971}"/>
              </a:ext>
            </a:extLst>
          </p:cNvPr>
          <p:cNvSpPr/>
          <p:nvPr/>
        </p:nvSpPr>
        <p:spPr>
          <a:xfrm>
            <a:off x="127976" y="2563013"/>
            <a:ext cx="9584014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Наведенная сейсмичность.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Наземные или подповерхностные системы широкополосных сейсмических датчиков, улавливающих сигналы от локальных зон деструкции в подземной части сооружений с нарушением механического равновесия.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F5B464-7EFC-4B25-BB67-E53804190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9"/>
          <a:stretch/>
        </p:blipFill>
        <p:spPr>
          <a:xfrm>
            <a:off x="1" y="3637896"/>
            <a:ext cx="4735962" cy="2614174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4000753" y="3257074"/>
            <a:ext cx="5789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Решение в создании комплексной системы наблюдений за многолетнемерзлыми породами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 беспроводной онлайн-передачей данных по сотовой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/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спутниковой связи 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4539810" y="4238385"/>
            <a:ext cx="942975" cy="888427"/>
            <a:chOff x="4276725" y="4791407"/>
            <a:chExt cx="942975" cy="888427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53CF476D-5564-48CB-9F42-2F9076E0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4965" y="4791407"/>
              <a:ext cx="844735" cy="888427"/>
            </a:xfrm>
            <a:prstGeom prst="rect">
              <a:avLst/>
            </a:prstGeom>
          </p:spPr>
        </p:pic>
        <p:sp>
          <p:nvSpPr>
            <p:cNvPr id="51" name="Прямоугольник 50"/>
            <p:cNvSpPr/>
            <p:nvPr/>
          </p:nvSpPr>
          <p:spPr>
            <a:xfrm>
              <a:off x="4276725" y="4860925"/>
              <a:ext cx="295275" cy="23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3DD571-0134-425F-B4AA-EB58AE07C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085" y="5126812"/>
            <a:ext cx="579952" cy="70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C6DCECB-6B83-498B-A032-A9757F57E5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663500">
            <a:off x="5147886" y="3866404"/>
            <a:ext cx="189015" cy="63495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D66BF0-8EFC-4B12-99BA-573E23915765}"/>
              </a:ext>
            </a:extLst>
          </p:cNvPr>
          <p:cNvSpPr/>
          <p:nvPr/>
        </p:nvSpPr>
        <p:spPr>
          <a:xfrm>
            <a:off x="1733005" y="89760"/>
            <a:ext cx="793276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Разработка, создание и ввод в опытную эксплуатацию инновационных систем мониторинга за эволюцией </a:t>
            </a:r>
            <a:r>
              <a:rPr lang="ru-RU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многолетнемёрзлых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грунтов, основанных на экспресс-обработке и </a:t>
            </a:r>
            <a:r>
              <a:rPr lang="ru-RU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нейросетевом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анализе геофизических полей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A79A50C-864D-4576-9E62-B5A6EB506CF0}"/>
              </a:ext>
            </a:extLst>
          </p:cNvPr>
          <p:cNvSpPr/>
          <p:nvPr/>
        </p:nvSpPr>
        <p:spPr>
          <a:xfrm>
            <a:off x="396240" y="76945"/>
            <a:ext cx="1446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Задачи 2021 г.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892654" y="1037737"/>
            <a:ext cx="4967761" cy="685188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2. Обследование взрывоопасных скважин с высоким уровнем сероводорода и выбросами нефти в 2021-2022 годах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(стоимость работ 50 млн руб.)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6" y="1991187"/>
            <a:ext cx="4783461" cy="3124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23" y="1780648"/>
            <a:ext cx="4940291" cy="2628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62" y="4039518"/>
            <a:ext cx="1704105" cy="20336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1238" y="4034648"/>
            <a:ext cx="1645342" cy="20384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668729" y="5432615"/>
            <a:ext cx="1609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Скважина № 51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Шуваловская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Оренбургскакя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обл.)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73604" y="5438429"/>
            <a:ext cx="1869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Скважина №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Пашколинская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(Ставропольский край)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130" y="1991187"/>
            <a:ext cx="2403396" cy="8770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</a:rPr>
              <a:t>Размещение экологически опасных скважин (выделены красным) по результатам обследования на территории Российской Федерации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925022" y="1773569"/>
            <a:ext cx="1832727" cy="722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</a:rPr>
              <a:t>Размещение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</a:rPr>
              <a:t>133 000 скважин на УВС из «Федерального реестра скважин»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8836" y="5157035"/>
            <a:ext cx="1836340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первоочередной ликвидации выделены 251 скважина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64" y="3838800"/>
            <a:ext cx="2259454" cy="1488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2940858" y="3786948"/>
            <a:ext cx="16333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Скважина № 190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Старокалужская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(Краснодарский край)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3965" y="2161629"/>
            <a:ext cx="1482570" cy="1734035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885176" y="6142584"/>
            <a:ext cx="6192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</a:rPr>
              <a:t>Не ликвидированные опасные скважины находится в освоенных районах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</a:rPr>
              <a:t> с большим количеством населения (25 млн. чел.)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031" y="4034648"/>
            <a:ext cx="1625752" cy="20384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383944" y="3968326"/>
            <a:ext cx="1610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Скважина №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Харабалинская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(Астраханская обл.)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2080" y="452756"/>
            <a:ext cx="3807229" cy="270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130" y="1024690"/>
            <a:ext cx="4795127" cy="882806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Ликвидация накопленного вреда окружающей среде на особо опасных скважинах на УВС (Приволжский, Северо-Кавказский, Уральский и Южный ФО) в 2021-2023 годах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(стоимость работ 3 315 млн руб.)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D7A1C04-E850-40D3-BAAC-FC852499263D}"/>
              </a:ext>
            </a:extLst>
          </p:cNvPr>
          <p:cNvSpPr/>
          <p:nvPr/>
        </p:nvSpPr>
        <p:spPr>
          <a:xfrm>
            <a:off x="2471903" y="2005300"/>
            <a:ext cx="2351471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155 скважин в Краснодарском крае на 76 происходит незаконная добыча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E1B380A-165C-4D85-8650-2F8AE5715D50}"/>
              </a:ext>
            </a:extLst>
          </p:cNvPr>
          <p:cNvSpPr/>
          <p:nvPr/>
        </p:nvSpPr>
        <p:spPr>
          <a:xfrm>
            <a:off x="8389626" y="1781661"/>
            <a:ext cx="1495065" cy="54179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182463" y="5523380"/>
            <a:ext cx="2391727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Общая стоимость работ по проектам 3 365 млн руб.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D9146B4-D4BB-455B-BC91-16874F7B9F0F}"/>
              </a:ext>
            </a:extLst>
          </p:cNvPr>
          <p:cNvSpPr/>
          <p:nvPr/>
        </p:nvSpPr>
        <p:spPr>
          <a:xfrm>
            <a:off x="2117443" y="209242"/>
            <a:ext cx="669322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Начало опытных работ по национальному проекту «Экология»,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 рамках Федерального проекта «Чистая страна»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397718" y="1739619"/>
            <a:ext cx="1571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Скважина № 622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Новобогдановкая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(Астраханская обл.)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E6D2CFB-C5EB-4944-92B9-2B2BA20C6D6F}"/>
              </a:ext>
            </a:extLst>
          </p:cNvPr>
          <p:cNvSpPr/>
          <p:nvPr/>
        </p:nvSpPr>
        <p:spPr>
          <a:xfrm>
            <a:off x="396240" y="76945"/>
            <a:ext cx="1446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Задачи 2021 г.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0247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5630" y="923249"/>
            <a:ext cx="4869197" cy="685188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1. Оценка современного экологического состояния водозаборов подземных вод Московской области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(стоимость работ 1 351,7 млн руб.)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46614" y="909568"/>
            <a:ext cx="4268265" cy="685188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2. Оценка современного экологического состояния водозаборов подземных вод Ленинградской области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(стоимость работ 855,9 млн руб.)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" y="2787041"/>
            <a:ext cx="4026052" cy="37064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97" y="2758286"/>
            <a:ext cx="3276672" cy="22034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70" y="4085730"/>
            <a:ext cx="3116607" cy="2407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89A55A-46BB-4701-AD4F-AC501E0F2CE0}"/>
              </a:ext>
            </a:extLst>
          </p:cNvPr>
          <p:cNvSpPr/>
          <p:nvPr/>
        </p:nvSpPr>
        <p:spPr>
          <a:xfrm>
            <a:off x="4121758" y="1790166"/>
            <a:ext cx="5723006" cy="6708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Наблюдается прямая зависимость продолжительности жизни населения Ленинградской области от содержания в подземных водах урана и радона,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чем выше содержания – тем выше показатель общей смертности.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E2DA993-CF85-423D-8C44-37DDA7517B81}"/>
              </a:ext>
            </a:extLst>
          </p:cNvPr>
          <p:cNvSpPr/>
          <p:nvPr/>
        </p:nvSpPr>
        <p:spPr>
          <a:xfrm>
            <a:off x="4461858" y="2770263"/>
            <a:ext cx="2631350" cy="317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-63055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Повышенные содержания урана в водах Ленинградской области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594120" y="2890946"/>
            <a:ext cx="2103605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Общая стоимость работ по проектам 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2021-2023 годы: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2 207,6 млн руб.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B27C53E-3E74-4028-AC52-EEAEB5B5F501}"/>
              </a:ext>
            </a:extLst>
          </p:cNvPr>
          <p:cNvSpPr/>
          <p:nvPr/>
        </p:nvSpPr>
        <p:spPr>
          <a:xfrm>
            <a:off x="6759370" y="4085730"/>
            <a:ext cx="3092792" cy="317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-63055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Показатели общей смертности населения Ленинградской области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93D7B5-FDD4-467B-8062-3DDB48DF0E46}"/>
              </a:ext>
            </a:extLst>
          </p:cNvPr>
          <p:cNvSpPr/>
          <p:nvPr/>
        </p:nvSpPr>
        <p:spPr>
          <a:xfrm>
            <a:off x="93840" y="1779030"/>
            <a:ext cx="3972272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Из 13 237 скважин стоящих на учете по 7 464 скважинам не оформлены лицензии, их собственники не определены, качество подаваемой воды и режим добычи неизвестны.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2E28BA9-F318-4971-8F7F-F6276C047947}"/>
              </a:ext>
            </a:extLst>
          </p:cNvPr>
          <p:cNvSpPr/>
          <p:nvPr/>
        </p:nvSpPr>
        <p:spPr>
          <a:xfrm>
            <a:off x="285508" y="2799717"/>
            <a:ext cx="3511814" cy="24570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spAutoFit/>
          </a:bodyPr>
          <a:lstStyle/>
          <a:p>
            <a:pPr marL="0" marR="0" lvl="0" indent="-630555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Загрязнения подземных вод в Московской области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g190212" descr="6477cc61-6ef6-4181-bbf0-3ce47867a27b">
            <a:extLst>
              <a:ext uri="{FF2B5EF4-FFF2-40B4-BE49-F238E27FC236}">
                <a16:creationId xmlns:a16="http://schemas.microsoft.com/office/drawing/2014/main" id="{63B4D632-3E63-4884-9321-8F91E3820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8" t="72785" r="26949"/>
          <a:stretch/>
        </p:blipFill>
        <p:spPr bwMode="auto">
          <a:xfrm>
            <a:off x="4080474" y="4884102"/>
            <a:ext cx="2954011" cy="161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2050F51-D179-4D76-BF29-AB3A38A3A9DC}"/>
              </a:ext>
            </a:extLst>
          </p:cNvPr>
          <p:cNvSpPr/>
          <p:nvPr/>
        </p:nvSpPr>
        <p:spPr>
          <a:xfrm>
            <a:off x="396240" y="76945"/>
            <a:ext cx="1446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Задачи 2021 г.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41C7C15-8AA5-4452-A111-D936B59E40FB}"/>
              </a:ext>
            </a:extLst>
          </p:cNvPr>
          <p:cNvSpPr/>
          <p:nvPr/>
        </p:nvSpPr>
        <p:spPr>
          <a:xfrm>
            <a:off x="2117443" y="209242"/>
            <a:ext cx="669322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Начало опытных работ по национальному проекту «Экология»,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 рамках Федерального проекта «Чистая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вода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11785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Обнажение Индигир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639888" y="2544333"/>
            <a:ext cx="67992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ЗДОРОВЬЯ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УДАЧИ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</a:rPr>
              <a:t>И НОВЫХ ОТКРЫТИЙ!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43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384" y="1119188"/>
            <a:ext cx="8888412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2055341" y="226636"/>
            <a:ext cx="6477438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Размещение объектов поисковых и оценочных работ на ТПИ и подземные воды в 2020 году АО «Росгео»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(в т.ч. полученных по заявительному принципу)</a:t>
            </a:r>
          </a:p>
        </p:txBody>
      </p:sp>
      <p:grpSp>
        <p:nvGrpSpPr>
          <p:cNvPr id="7" name="Группа 9"/>
          <p:cNvGrpSpPr>
            <a:grpSpLocks/>
          </p:cNvGrpSpPr>
          <p:nvPr/>
        </p:nvGrpSpPr>
        <p:grpSpPr bwMode="auto">
          <a:xfrm>
            <a:off x="211364" y="813976"/>
            <a:ext cx="2157997" cy="1723549"/>
            <a:chOff x="4967105" y="1140561"/>
            <a:chExt cx="1700785" cy="4724324"/>
          </a:xfrm>
        </p:grpSpPr>
        <p:sp>
          <p:nvSpPr>
            <p:cNvPr id="8" name="Прямоугольник: скругленные углы 10"/>
            <p:cNvSpPr/>
            <p:nvPr/>
          </p:nvSpPr>
          <p:spPr>
            <a:xfrm>
              <a:off x="4967105" y="1140561"/>
              <a:ext cx="1681557" cy="3899453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BBE0E3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7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Прямоугольник 32"/>
            <p:cNvSpPr>
              <a:spLocks noChangeArrowheads="1"/>
            </p:cNvSpPr>
            <p:nvPr/>
          </p:nvSpPr>
          <p:spPr bwMode="auto">
            <a:xfrm>
              <a:off x="4967105" y="1140561"/>
              <a:ext cx="1700785" cy="472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8429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8429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8429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8429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8429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8429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8429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8429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8429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Всего на 2020 г. </a:t>
              </a:r>
            </a:p>
            <a:p>
              <a:pPr marL="0" marR="0" lvl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133</a:t>
              </a:r>
              <a:r>
                <a:rPr kumimoji="0" lang="en-US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госконтракта</a:t>
              </a:r>
            </a:p>
            <a:p>
              <a:pPr lvl="0" algn="ctr" defTabSz="844083">
                <a:spcBef>
                  <a:spcPts val="0"/>
                </a:spcBef>
                <a:buNone/>
                <a:defRPr/>
              </a:pPr>
              <a:r>
                <a:rPr lang="ru-RU" sz="1600" b="1" kern="0" dirty="0">
                  <a:solidFill>
                    <a:srgbClr val="0070C0"/>
                  </a:solidFill>
                  <a:latin typeface="Arial"/>
                  <a:cs typeface="Arial" panose="020B0604020202020204" pitchFamily="34" charset="0"/>
                </a:rPr>
                <a:t> в т.ч. 68 ТПИ,</a:t>
              </a:r>
            </a:p>
            <a:p>
              <a:pPr lvl="0" algn="ctr" defTabSz="844083">
                <a:spcBef>
                  <a:spcPts val="0"/>
                </a:spcBef>
                <a:buNone/>
                <a:defRPr/>
              </a:pPr>
              <a:r>
                <a:rPr lang="ru-RU" sz="1400" b="1" kern="0" dirty="0">
                  <a:solidFill>
                    <a:srgbClr val="0070C0"/>
                  </a:solidFill>
                  <a:latin typeface="Arial"/>
                  <a:cs typeface="Arial" panose="020B0604020202020204" pitchFamily="34" charset="0"/>
                </a:rPr>
                <a:t>12 подземные воды,</a:t>
              </a:r>
            </a:p>
            <a:p>
              <a:pPr lvl="0" algn="ctr" defTabSz="844083">
                <a:spcBef>
                  <a:spcPts val="0"/>
                </a:spcBef>
                <a:buNone/>
                <a:defRPr/>
              </a:pPr>
              <a:r>
                <a:rPr lang="ru-RU" sz="1400" b="1" kern="0" dirty="0">
                  <a:solidFill>
                    <a:srgbClr val="0070C0"/>
                  </a:solidFill>
                  <a:latin typeface="Arial"/>
                  <a:cs typeface="Arial" panose="020B0604020202020204" pitchFamily="34" charset="0"/>
                </a:rPr>
                <a:t>53 региональные работы.</a:t>
              </a:r>
            </a:p>
            <a:p>
              <a:pPr marL="0" marR="0" lvl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81263D7-D788-4E16-9D9A-7AE4A5EB3808}"/>
              </a:ext>
            </a:extLst>
          </p:cNvPr>
          <p:cNvSpPr txBox="1"/>
          <p:nvPr/>
        </p:nvSpPr>
        <p:spPr>
          <a:xfrm>
            <a:off x="6763793" y="6609477"/>
            <a:ext cx="31422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Источник: Дирекция геологии ТПИ АО «Росгео»</a:t>
            </a:r>
          </a:p>
        </p:txBody>
      </p:sp>
      <p:grpSp>
        <p:nvGrpSpPr>
          <p:cNvPr id="14" name="Группа 24">
            <a:extLst>
              <a:ext uri="{FF2B5EF4-FFF2-40B4-BE49-F238E27FC236}">
                <a16:creationId xmlns:a16="http://schemas.microsoft.com/office/drawing/2014/main" id="{C3ABCE0C-3828-4DF6-A66D-2CCD14866AF1}"/>
              </a:ext>
            </a:extLst>
          </p:cNvPr>
          <p:cNvGrpSpPr>
            <a:grpSpLocks/>
          </p:cNvGrpSpPr>
          <p:nvPr/>
        </p:nvGrpSpPr>
        <p:grpSpPr bwMode="auto">
          <a:xfrm>
            <a:off x="2948569" y="5253282"/>
            <a:ext cx="2131523" cy="1136037"/>
            <a:chOff x="4967435" y="1140559"/>
            <a:chExt cx="2791719" cy="3229224"/>
          </a:xfrm>
        </p:grpSpPr>
        <p:sp>
          <p:nvSpPr>
            <p:cNvPr id="17" name="Прямоугольник: скругленные углы 25">
              <a:extLst>
                <a:ext uri="{FF2B5EF4-FFF2-40B4-BE49-F238E27FC236}">
                  <a16:creationId xmlns:a16="http://schemas.microsoft.com/office/drawing/2014/main" id="{039992C6-420A-45A4-A26B-2BA9BF77A8A8}"/>
                </a:ext>
              </a:extLst>
            </p:cNvPr>
            <p:cNvSpPr/>
            <p:nvPr/>
          </p:nvSpPr>
          <p:spPr>
            <a:xfrm>
              <a:off x="4967435" y="1140559"/>
              <a:ext cx="2791719" cy="2832631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BBE0E3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6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3DEA694-23F1-40C9-A1FA-B11EF2479FBB}"/>
                </a:ext>
              </a:extLst>
            </p:cNvPr>
            <p:cNvSpPr/>
            <p:nvPr/>
          </p:nvSpPr>
          <p:spPr>
            <a:xfrm>
              <a:off x="5070898" y="1233754"/>
              <a:ext cx="2688256" cy="31360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В 2020 г. завершены работы по 34 госконтрактам на ТПИ, в т.ч. с НО</a:t>
              </a:r>
            </a:p>
            <a:p>
              <a:pPr marL="0" marR="0" lvl="0" indent="0" algn="ctr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6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659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6C39B4C-E97E-4CE8-87ED-CC8BF1D40497}"/>
              </a:ext>
            </a:extLst>
          </p:cNvPr>
          <p:cNvSpPr/>
          <p:nvPr/>
        </p:nvSpPr>
        <p:spPr>
          <a:xfrm>
            <a:off x="358884" y="5874853"/>
            <a:ext cx="935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Экономический эффект на 1 рубль затрат на ГРР по ТПИ в 20</a:t>
            </a: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г. составил 337,09 руб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AC4161-D337-4199-9B27-20F82CC7E4C8}"/>
              </a:ext>
            </a:extLst>
          </p:cNvPr>
          <p:cNvSpPr/>
          <p:nvPr/>
        </p:nvSpPr>
        <p:spPr>
          <a:xfrm>
            <a:off x="1837189" y="139676"/>
            <a:ext cx="713903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fontAlgn="b"/>
            <a:r>
              <a:rPr lang="ru-RU" b="1" kern="0" dirty="0">
                <a:solidFill>
                  <a:srgbClr val="000000"/>
                </a:solidFill>
              </a:rPr>
              <a:t>Прирост запасов и прогнозных ресурсов полезных ископаемых по </a:t>
            </a:r>
            <a:br>
              <a:rPr lang="ru-RU" b="1" kern="0" dirty="0">
                <a:solidFill>
                  <a:srgbClr val="000000"/>
                </a:solidFill>
              </a:rPr>
            </a:br>
            <a:r>
              <a:rPr lang="ru-RU" b="1" kern="0" dirty="0">
                <a:solidFill>
                  <a:srgbClr val="000000"/>
                </a:solidFill>
              </a:rPr>
              <a:t>34 госконтрактам на ТПИ АО «Росгео» завершенным в 2020 г.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67EAB49-3642-489D-8782-96821A52E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243499"/>
              </p:ext>
            </p:extLst>
          </p:nvPr>
        </p:nvGraphicFramePr>
        <p:xfrm>
          <a:off x="552276" y="788566"/>
          <a:ext cx="8977618" cy="5025005"/>
        </p:xfrm>
        <a:graphic>
          <a:graphicData uri="http://schemas.openxmlformats.org/drawingml/2006/table">
            <a:tbl>
              <a:tblPr/>
              <a:tblGrid>
                <a:gridCol w="634647">
                  <a:extLst>
                    <a:ext uri="{9D8B030D-6E8A-4147-A177-3AD203B41FA5}">
                      <a16:colId xmlns:a16="http://schemas.microsoft.com/office/drawing/2014/main" val="3519488879"/>
                    </a:ext>
                  </a:extLst>
                </a:gridCol>
                <a:gridCol w="1021386">
                  <a:extLst>
                    <a:ext uri="{9D8B030D-6E8A-4147-A177-3AD203B41FA5}">
                      <a16:colId xmlns:a16="http://schemas.microsoft.com/office/drawing/2014/main" val="2193688598"/>
                    </a:ext>
                  </a:extLst>
                </a:gridCol>
                <a:gridCol w="634647">
                  <a:extLst>
                    <a:ext uri="{9D8B030D-6E8A-4147-A177-3AD203B41FA5}">
                      <a16:colId xmlns:a16="http://schemas.microsoft.com/office/drawing/2014/main" val="1457657806"/>
                    </a:ext>
                  </a:extLst>
                </a:gridCol>
                <a:gridCol w="634647">
                  <a:extLst>
                    <a:ext uri="{9D8B030D-6E8A-4147-A177-3AD203B41FA5}">
                      <a16:colId xmlns:a16="http://schemas.microsoft.com/office/drawing/2014/main" val="3659985539"/>
                    </a:ext>
                  </a:extLst>
                </a:gridCol>
                <a:gridCol w="740422">
                  <a:extLst>
                    <a:ext uri="{9D8B030D-6E8A-4147-A177-3AD203B41FA5}">
                      <a16:colId xmlns:a16="http://schemas.microsoft.com/office/drawing/2014/main" val="2813099018"/>
                    </a:ext>
                  </a:extLst>
                </a:gridCol>
                <a:gridCol w="740422">
                  <a:extLst>
                    <a:ext uri="{9D8B030D-6E8A-4147-A177-3AD203B41FA5}">
                      <a16:colId xmlns:a16="http://schemas.microsoft.com/office/drawing/2014/main" val="1589943506"/>
                    </a:ext>
                  </a:extLst>
                </a:gridCol>
                <a:gridCol w="743728">
                  <a:extLst>
                    <a:ext uri="{9D8B030D-6E8A-4147-A177-3AD203B41FA5}">
                      <a16:colId xmlns:a16="http://schemas.microsoft.com/office/drawing/2014/main" val="718769897"/>
                    </a:ext>
                  </a:extLst>
                </a:gridCol>
                <a:gridCol w="740422">
                  <a:extLst>
                    <a:ext uri="{9D8B030D-6E8A-4147-A177-3AD203B41FA5}">
                      <a16:colId xmlns:a16="http://schemas.microsoft.com/office/drawing/2014/main" val="3888339498"/>
                    </a:ext>
                  </a:extLst>
                </a:gridCol>
                <a:gridCol w="743728">
                  <a:extLst>
                    <a:ext uri="{9D8B030D-6E8A-4147-A177-3AD203B41FA5}">
                      <a16:colId xmlns:a16="http://schemas.microsoft.com/office/drawing/2014/main" val="2422415718"/>
                    </a:ext>
                  </a:extLst>
                </a:gridCol>
                <a:gridCol w="885863">
                  <a:extLst>
                    <a:ext uri="{9D8B030D-6E8A-4147-A177-3AD203B41FA5}">
                      <a16:colId xmlns:a16="http://schemas.microsoft.com/office/drawing/2014/main" val="4186656751"/>
                    </a:ext>
                  </a:extLst>
                </a:gridCol>
                <a:gridCol w="634647">
                  <a:extLst>
                    <a:ext uri="{9D8B030D-6E8A-4147-A177-3AD203B41FA5}">
                      <a16:colId xmlns:a16="http://schemas.microsoft.com/office/drawing/2014/main" val="1776356972"/>
                    </a:ext>
                  </a:extLst>
                </a:gridCol>
                <a:gridCol w="823059">
                  <a:extLst>
                    <a:ext uri="{9D8B030D-6E8A-4147-A177-3AD203B41FA5}">
                      <a16:colId xmlns:a16="http://schemas.microsoft.com/office/drawing/2014/main" val="4109849545"/>
                    </a:ext>
                  </a:extLst>
                </a:gridCol>
              </a:tblGrid>
              <a:tr h="6099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 п/п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Полезное ископаемое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запасов и ресурсов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ГРР,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Удельная стоимость прироста запасов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ценности недр (через стоимость единицы условных запасов категории C</a:t>
                      </a:r>
                      <a:r>
                        <a:rPr lang="ru-RU" sz="11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), млн руб.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794952"/>
                  </a:ext>
                </a:extLst>
              </a:tr>
              <a:tr h="7064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Ед. изм.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</a:t>
                      </a:r>
                      <a:r>
                        <a:rPr lang="ru-RU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+С</a:t>
                      </a:r>
                      <a:r>
                        <a:rPr lang="ru-RU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</a:t>
                      </a:r>
                      <a:r>
                        <a:rPr lang="ru-RU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+Р</a:t>
                      </a:r>
                      <a:r>
                        <a:rPr lang="ru-RU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Условные запасы А+В+С</a:t>
                      </a:r>
                      <a:r>
                        <a:rPr lang="ru-RU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Ед. изм.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прироста,</a:t>
                      </a:r>
                      <a:b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руб.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Рыночная цена за еден. продукции,</a:t>
                      </a:r>
                      <a:b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руб.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Прирост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ценности,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млн. руб.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745129"/>
                  </a:ext>
                </a:extLst>
              </a:tr>
              <a:tr h="231790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Воспроизводство минерально-сырьевой базы твердого топлива (угли)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9698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Уголь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млн.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1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руб/т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885 000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124633"/>
                  </a:ext>
                </a:extLst>
              </a:tr>
              <a:tr h="231790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Воспроизводство минерально-сырьевой базы чёрных, цветных, легирующих и редких металлов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743510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Молибден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0,375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1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1 440 000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руб/т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693885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Медь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627 500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1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6 536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646 800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руб/т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62 093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640813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Свинец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1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1 026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146 480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руб/т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11 132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386288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Цинк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1 350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1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193 680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руб/т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53 068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486079"/>
                  </a:ext>
                </a:extLst>
              </a:tr>
              <a:tr h="231790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Воспроизводство минерально-сырьевой базы Воспроизводство минерально-сырьевой базы алмазов и благородных металлов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567857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Золото*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103,5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4 988 051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1 г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28,26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4 427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руб/г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781 380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210079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Серебро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11 349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2 013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499 057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1 г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/г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134 064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51781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Платиноиды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167 175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1 г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5 638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/г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513 016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806717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Алмазы**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кар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9 875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карат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/кар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64 188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568337"/>
                  </a:ext>
                </a:extLst>
              </a:tr>
              <a:tr h="231790"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Воспроизводство минерально-сырьевой базы неметаллических полезных ископаемых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159844"/>
                  </a:ext>
                </a:extLst>
              </a:tr>
              <a:tr h="231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Каолин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млн.т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372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 1 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0,27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3 000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руб/т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1 212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24086"/>
                  </a:ext>
                </a:extLst>
              </a:tr>
              <a:tr h="23179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98" marR="5898" marT="58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98" marR="5898" marT="58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659600"/>
                  </a:ext>
                </a:extLst>
              </a:tr>
              <a:tr h="23179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 стоимость ГРР: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7 429 783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 прирост ценности недр: 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2 504 481</a:t>
                      </a:r>
                    </a:p>
                  </a:txBody>
                  <a:tcPr marL="5898" marR="5898" marT="58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8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B9616C0-C531-4FA3-A264-F3B68D9606D6}"/>
              </a:ext>
            </a:extLst>
          </p:cNvPr>
          <p:cNvSpPr txBox="1"/>
          <p:nvPr/>
        </p:nvSpPr>
        <p:spPr>
          <a:xfrm>
            <a:off x="6170550" y="6373237"/>
            <a:ext cx="26516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>
                <a:latin typeface="Arial"/>
              </a:rPr>
              <a:t>** - не апробированные ресурсы алмазов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B9223-EED7-4572-ABD2-C493F0C8B76D}"/>
              </a:ext>
            </a:extLst>
          </p:cNvPr>
          <p:cNvSpPr txBox="1"/>
          <p:nvPr/>
        </p:nvSpPr>
        <p:spPr>
          <a:xfrm>
            <a:off x="921768" y="6245959"/>
            <a:ext cx="4261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>
                <a:latin typeface="Arial"/>
              </a:rPr>
              <a:t>*-  запасы готовятся к защите в ГКЗ (</a:t>
            </a:r>
            <a:r>
              <a:rPr lang="ru-RU" sz="1000" i="1" dirty="0" err="1">
                <a:latin typeface="Arial"/>
              </a:rPr>
              <a:t>Гитче</a:t>
            </a:r>
            <a:r>
              <a:rPr lang="ru-RU" sz="1000" i="1" dirty="0">
                <a:latin typeface="Arial"/>
              </a:rPr>
              <a:t>-Тырныауз),</a:t>
            </a:r>
          </a:p>
          <a:p>
            <a:r>
              <a:rPr lang="ru-RU" sz="1000" i="1" dirty="0">
                <a:latin typeface="Arial"/>
              </a:rPr>
              <a:t>Верхне-</a:t>
            </a:r>
            <a:r>
              <a:rPr lang="ru-RU" sz="1000" i="1" dirty="0" err="1">
                <a:latin typeface="Arial"/>
              </a:rPr>
              <a:t>Хакчанское</a:t>
            </a:r>
            <a:r>
              <a:rPr lang="ru-RU" sz="1000" i="1" dirty="0">
                <a:latin typeface="Arial"/>
              </a:rPr>
              <a:t> месторождение золота прошло защиту в ГКЗ </a:t>
            </a:r>
          </a:p>
        </p:txBody>
      </p:sp>
    </p:spTree>
    <p:extLst>
      <p:ext uri="{BB962C8B-B14F-4D97-AF65-F5344CB8AC3E}">
        <p14:creationId xmlns:p14="http://schemas.microsoft.com/office/powerpoint/2010/main" val="838998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AC4161-D337-4199-9B27-20F82CC7E4C8}"/>
              </a:ext>
            </a:extLst>
          </p:cNvPr>
          <p:cNvSpPr/>
          <p:nvPr/>
        </p:nvSpPr>
        <p:spPr>
          <a:xfrm>
            <a:off x="2181138" y="200007"/>
            <a:ext cx="65751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экономического эффекта производства АО «Росгео» геологоразведочных работ по госконтрактам на ТПИ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26B521-3437-4D38-AF20-70DC93DB7B23}"/>
              </a:ext>
            </a:extLst>
          </p:cNvPr>
          <p:cNvSpPr/>
          <p:nvPr/>
        </p:nvSpPr>
        <p:spPr>
          <a:xfrm>
            <a:off x="36250" y="6053607"/>
            <a:ext cx="9788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АО «Росгео» ежегодно повышает экономическую эффективность работ по госконтрактам</a:t>
            </a: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5D13D-3973-442C-AEEF-C41F028FA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253" y="989059"/>
            <a:ext cx="6979651" cy="506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48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Рисунок 402">
            <a:extLst>
              <a:ext uri="{FF2B5EF4-FFF2-40B4-BE49-F238E27FC236}">
                <a16:creationId xmlns:a16="http://schemas.microsoft.com/office/drawing/2014/main" id="{2995B282-29DC-4A0C-9E6B-808F6E7FF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53208"/>
            <a:ext cx="9144000" cy="5351585"/>
          </a:xfrm>
          <a:prstGeom prst="rect">
            <a:avLst/>
          </a:prstGeom>
        </p:spPr>
      </p:pic>
      <p:sp>
        <p:nvSpPr>
          <p:cNvPr id="404" name="Прямоугольник 403">
            <a:extLst>
              <a:ext uri="{FF2B5EF4-FFF2-40B4-BE49-F238E27FC236}">
                <a16:creationId xmlns:a16="http://schemas.microsoft.com/office/drawing/2014/main" id="{9437F240-009E-4A5F-9E6F-517BA39ADFB6}"/>
              </a:ext>
            </a:extLst>
          </p:cNvPr>
          <p:cNvSpPr/>
          <p:nvPr/>
        </p:nvSpPr>
        <p:spPr>
          <a:xfrm>
            <a:off x="7765870" y="1941865"/>
            <a:ext cx="1971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Северо-Восточное ПГО</a:t>
            </a:r>
          </a:p>
        </p:txBody>
      </p:sp>
      <p:sp>
        <p:nvSpPr>
          <p:cNvPr id="405" name="Прямоугольник 404">
            <a:extLst>
              <a:ext uri="{FF2B5EF4-FFF2-40B4-BE49-F238E27FC236}">
                <a16:creationId xmlns:a16="http://schemas.microsoft.com/office/drawing/2014/main" id="{42903AF3-0196-47AE-849E-72A2751BF07D}"/>
              </a:ext>
            </a:extLst>
          </p:cNvPr>
          <p:cNvSpPr/>
          <p:nvPr/>
        </p:nvSpPr>
        <p:spPr>
          <a:xfrm>
            <a:off x="7432063" y="4817136"/>
            <a:ext cx="1903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Дальневосточное ПГО</a:t>
            </a:r>
          </a:p>
        </p:txBody>
      </p:sp>
      <p:sp>
        <p:nvSpPr>
          <p:cNvPr id="407" name="Прямоугольник 406">
            <a:extLst>
              <a:ext uri="{FF2B5EF4-FFF2-40B4-BE49-F238E27FC236}">
                <a16:creationId xmlns:a16="http://schemas.microsoft.com/office/drawing/2014/main" id="{16713347-FDF8-47F5-8702-9F3A4E1C6FB0}"/>
              </a:ext>
            </a:extLst>
          </p:cNvPr>
          <p:cNvSpPr/>
          <p:nvPr/>
        </p:nvSpPr>
        <p:spPr>
          <a:xfrm>
            <a:off x="1771660" y="4609353"/>
            <a:ext cx="941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Вотемиро</a:t>
            </a:r>
          </a:p>
        </p:txBody>
      </p:sp>
      <p:sp>
        <p:nvSpPr>
          <p:cNvPr id="408" name="Прямоугольник 407">
            <a:extLst>
              <a:ext uri="{FF2B5EF4-FFF2-40B4-BE49-F238E27FC236}">
                <a16:creationId xmlns:a16="http://schemas.microsoft.com/office/drawing/2014/main" id="{F8008FD4-E653-42BE-B61F-22BAF10ECC3A}"/>
              </a:ext>
            </a:extLst>
          </p:cNvPr>
          <p:cNvSpPr/>
          <p:nvPr/>
        </p:nvSpPr>
        <p:spPr>
          <a:xfrm>
            <a:off x="4286493" y="4482238"/>
            <a:ext cx="13715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Сибирское ПГО</a:t>
            </a:r>
          </a:p>
        </p:txBody>
      </p:sp>
      <p:sp>
        <p:nvSpPr>
          <p:cNvPr id="409" name="Прямоугольник 408">
            <a:extLst>
              <a:ext uri="{FF2B5EF4-FFF2-40B4-BE49-F238E27FC236}">
                <a16:creationId xmlns:a16="http://schemas.microsoft.com/office/drawing/2014/main" id="{F8C5D47B-2421-4746-A5AA-68C18D916BA4}"/>
              </a:ext>
            </a:extLst>
          </p:cNvPr>
          <p:cNvSpPr/>
          <p:nvPr/>
        </p:nvSpPr>
        <p:spPr>
          <a:xfrm>
            <a:off x="5822892" y="4890003"/>
            <a:ext cx="791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Урангео</a:t>
            </a:r>
          </a:p>
        </p:txBody>
      </p:sp>
      <p:sp>
        <p:nvSpPr>
          <p:cNvPr id="410" name="Прямоугольник 409">
            <a:extLst>
              <a:ext uri="{FF2B5EF4-FFF2-40B4-BE49-F238E27FC236}">
                <a16:creationId xmlns:a16="http://schemas.microsoft.com/office/drawing/2014/main" id="{F0B1550C-916A-49F3-9A49-BB61E2686A33}"/>
              </a:ext>
            </a:extLst>
          </p:cNvPr>
          <p:cNvSpPr/>
          <p:nvPr/>
        </p:nvSpPr>
        <p:spPr>
          <a:xfrm>
            <a:off x="6066287" y="3480653"/>
            <a:ext cx="1372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Якутскгеология</a:t>
            </a:r>
          </a:p>
        </p:txBody>
      </p:sp>
      <p:sp>
        <p:nvSpPr>
          <p:cNvPr id="411" name="Прямоугольник 410">
            <a:extLst>
              <a:ext uri="{FF2B5EF4-FFF2-40B4-BE49-F238E27FC236}">
                <a16:creationId xmlns:a16="http://schemas.microsoft.com/office/drawing/2014/main" id="{613FC363-33A9-47D5-837B-85A1E0F5CE58}"/>
              </a:ext>
            </a:extLst>
          </p:cNvPr>
          <p:cNvSpPr/>
          <p:nvPr/>
        </p:nvSpPr>
        <p:spPr>
          <a:xfrm>
            <a:off x="381000" y="4147813"/>
            <a:ext cx="2009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Северо-Кавказское ПГО</a:t>
            </a:r>
          </a:p>
        </p:txBody>
      </p:sp>
      <p:sp>
        <p:nvSpPr>
          <p:cNvPr id="412" name="Прямоугольник 411">
            <a:extLst>
              <a:ext uri="{FF2B5EF4-FFF2-40B4-BE49-F238E27FC236}">
                <a16:creationId xmlns:a16="http://schemas.microsoft.com/office/drawing/2014/main" id="{A52AEC6F-81B5-4872-B807-162DF38FE559}"/>
              </a:ext>
            </a:extLst>
          </p:cNvPr>
          <p:cNvSpPr/>
          <p:nvPr/>
        </p:nvSpPr>
        <p:spPr>
          <a:xfrm>
            <a:off x="1232715" y="3577839"/>
            <a:ext cx="1555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Центральное ПГО</a:t>
            </a:r>
          </a:p>
        </p:txBody>
      </p:sp>
      <p:sp>
        <p:nvSpPr>
          <p:cNvPr id="413" name="Прямоугольник 412">
            <a:extLst>
              <a:ext uri="{FF2B5EF4-FFF2-40B4-BE49-F238E27FC236}">
                <a16:creationId xmlns:a16="http://schemas.microsoft.com/office/drawing/2014/main" id="{082339BC-E378-4315-8E57-A5AE0CF759E9}"/>
              </a:ext>
            </a:extLst>
          </p:cNvPr>
          <p:cNvSpPr/>
          <p:nvPr/>
        </p:nvSpPr>
        <p:spPr>
          <a:xfrm>
            <a:off x="2207204" y="2884336"/>
            <a:ext cx="1886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Северо-Западное ПГО</a:t>
            </a:r>
          </a:p>
        </p:txBody>
      </p:sp>
      <p:sp>
        <p:nvSpPr>
          <p:cNvPr id="414" name="Овал 413">
            <a:extLst>
              <a:ext uri="{FF2B5EF4-FFF2-40B4-BE49-F238E27FC236}">
                <a16:creationId xmlns:a16="http://schemas.microsoft.com/office/drawing/2014/main" id="{A2A2798F-413B-4E71-AAE3-FD2569B55808}"/>
              </a:ext>
            </a:extLst>
          </p:cNvPr>
          <p:cNvSpPr/>
          <p:nvPr/>
        </p:nvSpPr>
        <p:spPr>
          <a:xfrm>
            <a:off x="6213251" y="5163742"/>
            <a:ext cx="453005" cy="4446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5" name="Прямоугольник 414">
            <a:extLst>
              <a:ext uri="{FF2B5EF4-FFF2-40B4-BE49-F238E27FC236}">
                <a16:creationId xmlns:a16="http://schemas.microsoft.com/office/drawing/2014/main" id="{4C7D9E0C-DCA7-4D9B-9DE3-30614150F6F9}"/>
              </a:ext>
            </a:extLst>
          </p:cNvPr>
          <p:cNvSpPr/>
          <p:nvPr/>
        </p:nvSpPr>
        <p:spPr>
          <a:xfrm>
            <a:off x="6247231" y="512443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6" name="Овал 415">
            <a:extLst>
              <a:ext uri="{FF2B5EF4-FFF2-40B4-BE49-F238E27FC236}">
                <a16:creationId xmlns:a16="http://schemas.microsoft.com/office/drawing/2014/main" id="{8CC8068B-745F-4BC1-9211-EA711C811356}"/>
              </a:ext>
            </a:extLst>
          </p:cNvPr>
          <p:cNvSpPr/>
          <p:nvPr/>
        </p:nvSpPr>
        <p:spPr>
          <a:xfrm>
            <a:off x="2503946" y="4817136"/>
            <a:ext cx="453005" cy="4446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7" name="Прямоугольник 416">
            <a:extLst>
              <a:ext uri="{FF2B5EF4-FFF2-40B4-BE49-F238E27FC236}">
                <a16:creationId xmlns:a16="http://schemas.microsoft.com/office/drawing/2014/main" id="{11373D0D-ECC1-40CB-9D17-F6DCE9A8D940}"/>
              </a:ext>
            </a:extLst>
          </p:cNvPr>
          <p:cNvSpPr/>
          <p:nvPr/>
        </p:nvSpPr>
        <p:spPr>
          <a:xfrm>
            <a:off x="2537926" y="4777833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8" name="Овал 417">
            <a:extLst>
              <a:ext uri="{FF2B5EF4-FFF2-40B4-BE49-F238E27FC236}">
                <a16:creationId xmlns:a16="http://schemas.microsoft.com/office/drawing/2014/main" id="{7030B996-AEE8-4632-BC19-077E9019183A}"/>
              </a:ext>
            </a:extLst>
          </p:cNvPr>
          <p:cNvSpPr/>
          <p:nvPr/>
        </p:nvSpPr>
        <p:spPr>
          <a:xfrm>
            <a:off x="6666256" y="3839909"/>
            <a:ext cx="453005" cy="4446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9" name="Прямоугольник 418">
            <a:extLst>
              <a:ext uri="{FF2B5EF4-FFF2-40B4-BE49-F238E27FC236}">
                <a16:creationId xmlns:a16="http://schemas.microsoft.com/office/drawing/2014/main" id="{0A39FCA6-C1AB-40B2-9530-6C43000A9E78}"/>
              </a:ext>
            </a:extLst>
          </p:cNvPr>
          <p:cNvSpPr/>
          <p:nvPr/>
        </p:nvSpPr>
        <p:spPr>
          <a:xfrm>
            <a:off x="6700236" y="380060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0" name="Овал 419">
            <a:extLst>
              <a:ext uri="{FF2B5EF4-FFF2-40B4-BE49-F238E27FC236}">
                <a16:creationId xmlns:a16="http://schemas.microsoft.com/office/drawing/2014/main" id="{23251082-5EFB-40AB-B68A-66BBE239F7BA}"/>
              </a:ext>
            </a:extLst>
          </p:cNvPr>
          <p:cNvSpPr/>
          <p:nvPr/>
        </p:nvSpPr>
        <p:spPr>
          <a:xfrm>
            <a:off x="2772167" y="2085085"/>
            <a:ext cx="453005" cy="4446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1" name="Прямоугольник 420">
            <a:extLst>
              <a:ext uri="{FF2B5EF4-FFF2-40B4-BE49-F238E27FC236}">
                <a16:creationId xmlns:a16="http://schemas.microsoft.com/office/drawing/2014/main" id="{2448B135-C517-4B5C-B68C-8038E87391FB}"/>
              </a:ext>
            </a:extLst>
          </p:cNvPr>
          <p:cNvSpPr/>
          <p:nvPr/>
        </p:nvSpPr>
        <p:spPr>
          <a:xfrm>
            <a:off x="2806147" y="20457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2" name="Овал 421">
            <a:extLst>
              <a:ext uri="{FF2B5EF4-FFF2-40B4-BE49-F238E27FC236}">
                <a16:creationId xmlns:a16="http://schemas.microsoft.com/office/drawing/2014/main" id="{94DCE21D-60A7-496F-935D-4A9C7380D5D9}"/>
              </a:ext>
            </a:extLst>
          </p:cNvPr>
          <p:cNvSpPr/>
          <p:nvPr/>
        </p:nvSpPr>
        <p:spPr>
          <a:xfrm>
            <a:off x="2905979" y="3791999"/>
            <a:ext cx="453005" cy="4446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3" name="Прямоугольник 422">
            <a:extLst>
              <a:ext uri="{FF2B5EF4-FFF2-40B4-BE49-F238E27FC236}">
                <a16:creationId xmlns:a16="http://schemas.microsoft.com/office/drawing/2014/main" id="{5C4B844B-DB38-429E-AEE2-7FE2B4283C63}"/>
              </a:ext>
            </a:extLst>
          </p:cNvPr>
          <p:cNvSpPr/>
          <p:nvPr/>
        </p:nvSpPr>
        <p:spPr>
          <a:xfrm>
            <a:off x="2939959" y="375269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4" name="Овал 423">
            <a:extLst>
              <a:ext uri="{FF2B5EF4-FFF2-40B4-BE49-F238E27FC236}">
                <a16:creationId xmlns:a16="http://schemas.microsoft.com/office/drawing/2014/main" id="{118B3A3B-7C55-4240-A9A7-B8368475BF87}"/>
              </a:ext>
            </a:extLst>
          </p:cNvPr>
          <p:cNvSpPr/>
          <p:nvPr/>
        </p:nvSpPr>
        <p:spPr>
          <a:xfrm>
            <a:off x="1180129" y="4399261"/>
            <a:ext cx="453005" cy="4446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5" name="Прямоугольник 424">
            <a:extLst>
              <a:ext uri="{FF2B5EF4-FFF2-40B4-BE49-F238E27FC236}">
                <a16:creationId xmlns:a16="http://schemas.microsoft.com/office/drawing/2014/main" id="{D4FF7BA2-930F-4882-9A06-8953D8EE72FB}"/>
              </a:ext>
            </a:extLst>
          </p:cNvPr>
          <p:cNvSpPr/>
          <p:nvPr/>
        </p:nvSpPr>
        <p:spPr>
          <a:xfrm>
            <a:off x="1214109" y="435995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6" name="Овал 425">
            <a:extLst>
              <a:ext uri="{FF2B5EF4-FFF2-40B4-BE49-F238E27FC236}">
                <a16:creationId xmlns:a16="http://schemas.microsoft.com/office/drawing/2014/main" id="{2E805911-2A12-41D3-8518-469B5722FCEC}"/>
              </a:ext>
            </a:extLst>
          </p:cNvPr>
          <p:cNvSpPr/>
          <p:nvPr/>
        </p:nvSpPr>
        <p:spPr>
          <a:xfrm>
            <a:off x="881189" y="5681584"/>
            <a:ext cx="453005" cy="4446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7" name="Прямоугольник 426">
            <a:extLst>
              <a:ext uri="{FF2B5EF4-FFF2-40B4-BE49-F238E27FC236}">
                <a16:creationId xmlns:a16="http://schemas.microsoft.com/office/drawing/2014/main" id="{49A5CCF4-6412-4822-B218-479FE8046EE5}"/>
              </a:ext>
            </a:extLst>
          </p:cNvPr>
          <p:cNvSpPr/>
          <p:nvPr/>
        </p:nvSpPr>
        <p:spPr>
          <a:xfrm>
            <a:off x="915169" y="564228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8" name="Прямоугольник 427">
            <a:extLst>
              <a:ext uri="{FF2B5EF4-FFF2-40B4-BE49-F238E27FC236}">
                <a16:creationId xmlns:a16="http://schemas.microsoft.com/office/drawing/2014/main" id="{5D78D2EA-D8C7-4532-A1D4-A3F1F6BFFBD2}"/>
              </a:ext>
            </a:extLst>
          </p:cNvPr>
          <p:cNvSpPr/>
          <p:nvPr/>
        </p:nvSpPr>
        <p:spPr>
          <a:xfrm>
            <a:off x="1368175" y="5773149"/>
            <a:ext cx="78080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инвестиционно-привлекательных объектов выявленных по результатам работ 2020 г. </a:t>
            </a:r>
          </a:p>
        </p:txBody>
      </p:sp>
      <p:sp>
        <p:nvSpPr>
          <p:cNvPr id="27" name="Rectangle 69">
            <a:extLst>
              <a:ext uri="{FF2B5EF4-FFF2-40B4-BE49-F238E27FC236}">
                <a16:creationId xmlns:a16="http://schemas.microsoft.com/office/drawing/2014/main" id="{014C1A7C-FB6A-47FE-B236-5E72FA40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012" y="230622"/>
            <a:ext cx="6244128" cy="731170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Инвестиционно-привлекательные объекты по результатам геологоразведочных работ по федеральным госконтрактам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на ТПИ </a:t>
            </a:r>
            <a:r>
              <a:rPr lang="ru-RU" altLang="ru-RU" sz="1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2020 г. по производственным подразделениям 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187FAF1-EA98-4670-8AAC-3835F215B186}"/>
              </a:ext>
            </a:extLst>
          </p:cNvPr>
          <p:cNvSpPr/>
          <p:nvPr/>
        </p:nvSpPr>
        <p:spPr>
          <a:xfrm>
            <a:off x="3842494" y="4826190"/>
            <a:ext cx="1129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СНИИГГиМС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6D664ED3-53FE-4FC4-B62D-6CF549A6E577}"/>
              </a:ext>
            </a:extLst>
          </p:cNvPr>
          <p:cNvSpPr/>
          <p:nvPr/>
        </p:nvSpPr>
        <p:spPr>
          <a:xfrm>
            <a:off x="278377" y="958514"/>
            <a:ext cx="2023288" cy="1275110"/>
          </a:xfrm>
          <a:prstGeom prst="roundRect">
            <a:avLst/>
          </a:prstGeom>
          <a:solidFill>
            <a:srgbClr val="FCDDD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3673ECD-AA47-4CA7-AC61-B1CB6D89666A}"/>
              </a:ext>
            </a:extLst>
          </p:cNvPr>
          <p:cNvSpPr/>
          <p:nvPr/>
        </p:nvSpPr>
        <p:spPr>
          <a:xfrm>
            <a:off x="278376" y="941096"/>
            <a:ext cx="205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Всего в 2020 г. выявлено 12 новых инвестиционно- привлекательных объектов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2CCBAEC4-ED4F-4F83-933E-BA8C6A473906}"/>
              </a:ext>
            </a:extLst>
          </p:cNvPr>
          <p:cNvSpPr/>
          <p:nvPr/>
        </p:nvSpPr>
        <p:spPr>
          <a:xfrm>
            <a:off x="2894452" y="1361438"/>
            <a:ext cx="2230037" cy="491677"/>
          </a:xfrm>
          <a:prstGeom prst="roundRect">
            <a:avLst/>
          </a:prstGeom>
          <a:solidFill>
            <a:srgbClr val="FCDDD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E4217D-0566-4058-87E8-6AFED0EECC68}"/>
              </a:ext>
            </a:extLst>
          </p:cNvPr>
          <p:cNvSpPr/>
          <p:nvPr/>
        </p:nvSpPr>
        <p:spPr>
          <a:xfrm>
            <a:off x="2894453" y="1420254"/>
            <a:ext cx="2339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Успешность 34,3% </a:t>
            </a:r>
            <a:endParaRPr lang="ru-RU" dirty="0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E50D05FB-5D7F-42D3-BD28-8AB83182B469}"/>
              </a:ext>
            </a:extLst>
          </p:cNvPr>
          <p:cNvSpPr/>
          <p:nvPr/>
        </p:nvSpPr>
        <p:spPr>
          <a:xfrm>
            <a:off x="5666628" y="1122506"/>
            <a:ext cx="2023288" cy="1225795"/>
          </a:xfrm>
          <a:prstGeom prst="roundRect">
            <a:avLst/>
          </a:prstGeom>
          <a:solidFill>
            <a:srgbClr val="FCDDD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9689AEF-DF2F-42A5-A273-0086B0D33488}"/>
              </a:ext>
            </a:extLst>
          </p:cNvPr>
          <p:cNvSpPr/>
          <p:nvPr/>
        </p:nvSpPr>
        <p:spPr>
          <a:xfrm>
            <a:off x="5649209" y="1064002"/>
            <a:ext cx="20931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 мировой практике у зарубежных коллег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успешность 1/30, а в наиболее изученных районах 1/10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D5AAF881-BE4E-41BF-8F60-22120A8BCE8B}"/>
              </a:ext>
            </a:extLst>
          </p:cNvPr>
          <p:cNvSpPr/>
          <p:nvPr/>
        </p:nvSpPr>
        <p:spPr>
          <a:xfrm>
            <a:off x="2390012" y="1501629"/>
            <a:ext cx="434621" cy="208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F5D1B839-F395-44BC-865D-ABB6BBA38FD6}"/>
              </a:ext>
            </a:extLst>
          </p:cNvPr>
          <p:cNvSpPr/>
          <p:nvPr/>
        </p:nvSpPr>
        <p:spPr>
          <a:xfrm>
            <a:off x="5195730" y="1501629"/>
            <a:ext cx="434621" cy="208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D2E3456-56E7-407C-BD7B-578D39FD90D3}"/>
              </a:ext>
            </a:extLst>
          </p:cNvPr>
          <p:cNvSpPr/>
          <p:nvPr/>
        </p:nvSpPr>
        <p:spPr>
          <a:xfrm>
            <a:off x="306797" y="6126024"/>
            <a:ext cx="9430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На НТС Роснедра 24 ноября 2020 г. зам. </a:t>
            </a:r>
            <a:r>
              <a:rPr lang="ru-RU" sz="1400" b="1" kern="0" dirty="0">
                <a:solidFill>
                  <a:srgbClr val="000000"/>
                </a:solidFill>
                <a:cs typeface="Times New Roman" panose="02020603050405020304" pitchFamily="18" charset="0"/>
              </a:rPr>
              <a:t>р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уководителя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 Роснедра </a:t>
            </a:r>
            <a:r>
              <a:rPr lang="ru-RU" sz="1400" b="1" kern="0" dirty="0">
                <a:solidFill>
                  <a:srgbClr val="000000"/>
                </a:solidFill>
                <a:cs typeface="Times New Roman" panose="02020603050405020304" pitchFamily="18" charset="0"/>
              </a:rPr>
              <a:t>С.А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.Аксенов оценил успешность работ АО «Росгео» в 2020 г. при проведении работ на ТПИ - 43,7% (по количеству объектов с положительными результатами, слайд 3)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03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8F8A1BF2-D739-4947-9833-16DCDFEEEF71}"/>
              </a:ext>
            </a:extLst>
          </p:cNvPr>
          <p:cNvSpPr/>
          <p:nvPr/>
        </p:nvSpPr>
        <p:spPr>
          <a:xfrm>
            <a:off x="5550360" y="4974857"/>
            <a:ext cx="17796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Южно-Подольская площадь</a:t>
            </a:r>
          </a:p>
        </p:txBody>
      </p:sp>
      <p:sp>
        <p:nvSpPr>
          <p:cNvPr id="78" name="Заголовок 3">
            <a:extLst>
              <a:ext uri="{FF2B5EF4-FFF2-40B4-BE49-F238E27FC236}">
                <a16:creationId xmlns:a16="http://schemas.microsoft.com/office/drawing/2014/main" id="{BE9AF94F-051B-4185-8190-5DB7B88EA185}"/>
              </a:ext>
            </a:extLst>
          </p:cNvPr>
          <p:cNvSpPr txBox="1">
            <a:spLocks/>
          </p:cNvSpPr>
          <p:nvPr/>
        </p:nvSpPr>
        <p:spPr>
          <a:xfrm>
            <a:off x="1674129" y="82860"/>
            <a:ext cx="6798036" cy="554631"/>
          </a:xfrm>
          <a:prstGeom prst="rect">
            <a:avLst/>
          </a:prstGeom>
          <a:solidFill>
            <a:schemeClr val="bg1"/>
          </a:solidFill>
        </p:spPr>
        <p:txBody>
          <a:bodyPr lIns="0"/>
          <a:lstStyle>
            <a:lvl1pPr algn="l" defTabSz="91439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000" b="1" i="0" kern="1200" spc="-50" baseline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ctr" defTabSz="914399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-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Коскольское</a:t>
            </a:r>
            <a:r>
              <a:rPr kumimoji="0" lang="ru-RU" altLang="ru-RU" sz="18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месторождение высококачественных каолинов</a:t>
            </a:r>
          </a:p>
          <a:p>
            <a:pPr marL="0" marR="0" lvl="0" indent="0" algn="ctr" defTabSz="914399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ru-RU" altLang="ru-RU" sz="18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Оренбургская область) - Компания Вотемиро</a:t>
            </a:r>
            <a:r>
              <a:rPr kumimoji="0" lang="ru-RU" altLang="ru-RU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ru-RU" altLang="ru-RU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ru-RU" altLang="ru-RU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ru-RU" altLang="ru-RU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kumimoji="0" lang="ru-RU" sz="2000" b="1" i="0" u="none" strike="noStrike" kern="1200" cap="none" spc="-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80" y="1467018"/>
            <a:ext cx="3499782" cy="34997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8563" r="8154" b="13288"/>
          <a:stretch/>
        </p:blipFill>
        <p:spPr>
          <a:xfrm>
            <a:off x="3032543" y="857898"/>
            <a:ext cx="3332914" cy="4212326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A22195EA-D8CF-46A0-8C81-AD2B5A28153E}"/>
              </a:ext>
            </a:extLst>
          </p:cNvPr>
          <p:cNvSpPr/>
          <p:nvPr/>
        </p:nvSpPr>
        <p:spPr>
          <a:xfrm>
            <a:off x="-448574" y="634499"/>
            <a:ext cx="3427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Геологическая карта листа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M-40-VIII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17255" r="23161" b="23868"/>
          <a:stretch/>
        </p:blipFill>
        <p:spPr>
          <a:xfrm>
            <a:off x="133380" y="881484"/>
            <a:ext cx="2900929" cy="4037738"/>
          </a:xfrm>
          <a:prstGeom prst="rect">
            <a:avLst/>
          </a:prstGeom>
        </p:spPr>
      </p:pic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E8C02C5C-D7DA-40D8-90F9-8DE17990FECC}"/>
              </a:ext>
            </a:extLst>
          </p:cNvPr>
          <p:cNvSpPr/>
          <p:nvPr/>
        </p:nvSpPr>
        <p:spPr>
          <a:xfrm>
            <a:off x="1149285" y="1663492"/>
            <a:ext cx="1049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Коскольская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площадь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265267" y="2082638"/>
            <a:ext cx="263375" cy="2663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22988" r="7621" b="27630"/>
          <a:stretch/>
        </p:blipFill>
        <p:spPr>
          <a:xfrm>
            <a:off x="60385" y="4931727"/>
            <a:ext cx="7703528" cy="1660340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3BBCEBD-4B02-4661-BCCE-4E53BAB366A4}"/>
              </a:ext>
            </a:extLst>
          </p:cNvPr>
          <p:cNvSpPr/>
          <p:nvPr/>
        </p:nvSpPr>
        <p:spPr>
          <a:xfrm>
            <a:off x="3382161" y="2467655"/>
            <a:ext cx="91723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550A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234,46 млн. т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7C1C225-1E0B-4145-8585-A8681F137E20}"/>
              </a:ext>
            </a:extLst>
          </p:cNvPr>
          <p:cNvSpPr/>
          <p:nvPr/>
        </p:nvSpPr>
        <p:spPr>
          <a:xfrm>
            <a:off x="3447886" y="1553708"/>
            <a:ext cx="85151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550A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64,48 млн. т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786C98C-5B0E-48FD-9B5F-FCC0A086C3C6}"/>
              </a:ext>
            </a:extLst>
          </p:cNvPr>
          <p:cNvSpPr/>
          <p:nvPr/>
        </p:nvSpPr>
        <p:spPr>
          <a:xfrm>
            <a:off x="4942607" y="4546236"/>
            <a:ext cx="99709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550A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39,75 млн. т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98CA918-6924-4E70-92DE-B74CE941CAD6}"/>
              </a:ext>
            </a:extLst>
          </p:cNvPr>
          <p:cNvSpPr/>
          <p:nvPr/>
        </p:nvSpPr>
        <p:spPr>
          <a:xfrm>
            <a:off x="3873643" y="857898"/>
            <a:ext cx="85151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550A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14,66 млн. т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DDAE5C71-0D20-410E-8500-8A173D65EDBD}"/>
              </a:ext>
            </a:extLst>
          </p:cNvPr>
          <p:cNvCxnSpPr/>
          <p:nvPr/>
        </p:nvCxnSpPr>
        <p:spPr>
          <a:xfrm>
            <a:off x="4502341" y="1104119"/>
            <a:ext cx="672221" cy="44958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A4EF6F3B-9F9B-4AF4-8000-0B9640194B67}"/>
              </a:ext>
            </a:extLst>
          </p:cNvPr>
          <p:cNvCxnSpPr>
            <a:cxnSpLocks/>
          </p:cNvCxnSpPr>
          <p:nvPr/>
        </p:nvCxnSpPr>
        <p:spPr>
          <a:xfrm>
            <a:off x="3873643" y="1799929"/>
            <a:ext cx="628698" cy="53306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53C8F384-2A91-45EB-9AF2-BC8C12FBC54D}"/>
              </a:ext>
            </a:extLst>
          </p:cNvPr>
          <p:cNvCxnSpPr>
            <a:cxnSpLocks/>
          </p:cNvCxnSpPr>
          <p:nvPr/>
        </p:nvCxnSpPr>
        <p:spPr>
          <a:xfrm>
            <a:off x="4299400" y="2697008"/>
            <a:ext cx="643208" cy="46593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DA543813-1692-438D-8F11-733640D514B8}"/>
              </a:ext>
            </a:extLst>
          </p:cNvPr>
          <p:cNvCxnSpPr/>
          <p:nvPr/>
        </p:nvCxnSpPr>
        <p:spPr>
          <a:xfrm flipV="1">
            <a:off x="3447886" y="3387645"/>
            <a:ext cx="392894" cy="41352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3BBCEBD-4B02-4661-BCCE-4E53BAB366A4}"/>
              </a:ext>
            </a:extLst>
          </p:cNvPr>
          <p:cNvSpPr/>
          <p:nvPr/>
        </p:nvSpPr>
        <p:spPr>
          <a:xfrm>
            <a:off x="5513942" y="2806996"/>
            <a:ext cx="85151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550A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69,17 млн. т</a:t>
            </a:r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53C8F384-2A91-45EB-9AF2-BC8C12FBC54D}"/>
              </a:ext>
            </a:extLst>
          </p:cNvPr>
          <p:cNvCxnSpPr>
            <a:cxnSpLocks/>
          </p:cNvCxnSpPr>
          <p:nvPr/>
        </p:nvCxnSpPr>
        <p:spPr>
          <a:xfrm flipH="1" flipV="1">
            <a:off x="5243150" y="2332993"/>
            <a:ext cx="270792" cy="47400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786C98C-5B0E-48FD-9B5F-FCC0A086C3C6}"/>
              </a:ext>
            </a:extLst>
          </p:cNvPr>
          <p:cNvSpPr/>
          <p:nvPr/>
        </p:nvSpPr>
        <p:spPr>
          <a:xfrm>
            <a:off x="3096980" y="3801169"/>
            <a:ext cx="87516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550A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8,97 млн. т</a:t>
            </a: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53C8F384-2A91-45EB-9AF2-BC8C12FBC54D}"/>
              </a:ext>
            </a:extLst>
          </p:cNvPr>
          <p:cNvCxnSpPr>
            <a:cxnSpLocks/>
          </p:cNvCxnSpPr>
          <p:nvPr/>
        </p:nvCxnSpPr>
        <p:spPr>
          <a:xfrm flipH="1" flipV="1">
            <a:off x="4366874" y="3801169"/>
            <a:ext cx="575734" cy="7450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22195EA-D8CF-46A0-8C81-AD2B5A28153E}"/>
              </a:ext>
            </a:extLst>
          </p:cNvPr>
          <p:cNvSpPr/>
          <p:nvPr/>
        </p:nvSpPr>
        <p:spPr>
          <a:xfrm>
            <a:off x="2684442" y="606713"/>
            <a:ext cx="38401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Геологическая карта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Коскольской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площади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A22195EA-D8CF-46A0-8C81-AD2B5A28153E}"/>
              </a:ext>
            </a:extLst>
          </p:cNvPr>
          <p:cNvSpPr/>
          <p:nvPr/>
        </p:nvSpPr>
        <p:spPr>
          <a:xfrm>
            <a:off x="5867891" y="3167652"/>
            <a:ext cx="2294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Блокировка запасов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6980" y="4924299"/>
            <a:ext cx="1598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Разрез по линии 25-25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06D6B83-4D15-47D8-8EA5-5467A8F03166}"/>
              </a:ext>
            </a:extLst>
          </p:cNvPr>
          <p:cNvCxnSpPr/>
          <p:nvPr/>
        </p:nvCxnSpPr>
        <p:spPr>
          <a:xfrm>
            <a:off x="541212" y="2125157"/>
            <a:ext cx="10199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5E34663-454F-45EC-A979-31B85CDAB819}"/>
              </a:ext>
            </a:extLst>
          </p:cNvPr>
          <p:cNvCxnSpPr>
            <a:cxnSpLocks/>
          </p:cNvCxnSpPr>
          <p:nvPr/>
        </p:nvCxnSpPr>
        <p:spPr>
          <a:xfrm flipH="1">
            <a:off x="1232741" y="2125156"/>
            <a:ext cx="319411" cy="1069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4136BF0-BDD1-4284-A9F7-B546E75293C6}"/>
              </a:ext>
            </a:extLst>
          </p:cNvPr>
          <p:cNvCxnSpPr>
            <a:cxnSpLocks/>
          </p:cNvCxnSpPr>
          <p:nvPr/>
        </p:nvCxnSpPr>
        <p:spPr>
          <a:xfrm flipH="1">
            <a:off x="385267" y="3195037"/>
            <a:ext cx="826450" cy="74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FFD294F-0DC2-45ED-A189-49F1F3CF31FB}"/>
              </a:ext>
            </a:extLst>
          </p:cNvPr>
          <p:cNvCxnSpPr/>
          <p:nvPr/>
        </p:nvCxnSpPr>
        <p:spPr>
          <a:xfrm flipV="1">
            <a:off x="394283" y="2125156"/>
            <a:ext cx="146929" cy="10698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BAEDFEB6-D5FB-433D-9D36-2120E24D5E88}"/>
              </a:ext>
            </a:extLst>
          </p:cNvPr>
          <p:cNvSpPr/>
          <p:nvPr/>
        </p:nvSpPr>
        <p:spPr>
          <a:xfrm>
            <a:off x="6830398" y="4522405"/>
            <a:ext cx="2996333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Ожидаемые запасы согласно техническому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(геологическому) заданию по ГК - 90 млн. т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8290BCB2-F5DE-42B0-B32D-D3735AFE8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355" y="653439"/>
            <a:ext cx="3181265" cy="196977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Коскольское месторождение высококачественных каолинов – крупнейшее месторождение в России, с запасами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366,33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млн. т,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общих запасах в России по Госбалансу 418,1 млн. т на 25 месторождениях, с каолином не высокого качества. Высококачественный каолин в настоящее время приобретается за счет импорта (Украина, США, Казахстан, Великобритания).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D98E20-D82D-4945-BB8D-C7E4B645E7C7}"/>
              </a:ext>
            </a:extLst>
          </p:cNvPr>
          <p:cNvSpPr txBox="1"/>
          <p:nvPr/>
        </p:nvSpPr>
        <p:spPr>
          <a:xfrm>
            <a:off x="4502341" y="6180953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Запасы каолина под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открытую разработку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1BA5FA-FCFC-4AC4-B1E6-6061CCD84D9B}"/>
              </a:ext>
            </a:extLst>
          </p:cNvPr>
          <p:cNvSpPr/>
          <p:nvPr/>
        </p:nvSpPr>
        <p:spPr>
          <a:xfrm>
            <a:off x="206772" y="3310006"/>
            <a:ext cx="269440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Каолин соответствуют требованиям для производства: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керамических изделий</a:t>
            </a:r>
            <a:r>
              <a:rPr lang="ru-RU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бумаги и картона</a:t>
            </a:r>
            <a:r>
              <a:rPr lang="ru-RU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косметики;</a:t>
            </a:r>
          </a:p>
          <a:p>
            <a:pPr lvl="0"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резинотехнических и       пластмассовых изделий</a:t>
            </a:r>
            <a:r>
              <a:rPr lang="ru-RU" sz="1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lvl="0"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искусственных кож и тканей.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10">
            <a:extLst>
              <a:ext uri="{FF2B5EF4-FFF2-40B4-BE49-F238E27FC236}">
                <a16:creationId xmlns:a16="http://schemas.microsoft.com/office/drawing/2014/main" id="{569428F9-64BA-4173-A402-E077B4376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098" y="4991012"/>
            <a:ext cx="2107408" cy="1508105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Авторский подсчет в ТЭО кондициях на 24.08.2020 г. каолинов высокого качества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Запасы: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20,425 млн. 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345,905 млн. 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Всего 366,33 млн. т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ru-RU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044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т</a:t>
            </a:r>
          </a:p>
        </p:txBody>
      </p:sp>
    </p:spTree>
    <p:extLst>
      <p:ext uri="{BB962C8B-B14F-4D97-AF65-F5344CB8AC3E}">
        <p14:creationId xmlns:p14="http://schemas.microsoft.com/office/powerpoint/2010/main" val="2609596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753299" y="149897"/>
            <a:ext cx="7808807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Оценочные работы на рудное золото в пределах Гитче-Тырныаузского рудного поля  (Кабардино-Балкарская Республика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–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Северо-Кавказское ПГО</a:t>
            </a:r>
          </a:p>
        </p:txBody>
      </p:sp>
      <p:pic>
        <p:nvPicPr>
          <p:cNvPr id="13" name="Рисунок 12" descr="Описание: C:\Users\Олег\Админ\Desktop\рис.jpg">
            <a:extLst>
              <a:ext uri="{FF2B5EF4-FFF2-40B4-BE49-F238E27FC236}">
                <a16:creationId xmlns:a16="http://schemas.microsoft.com/office/drawing/2014/main" id="{837288CE-B505-485C-BCD8-9A889A27AF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" y="796228"/>
            <a:ext cx="3758308" cy="25971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0" name="Picture 2" descr="E:\Documents\Росгеология\2021\Презентация_итоги_2020_планы_2021\Гитче-Тырныауз\Граф. прил. 2. Геологическая карта исправл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389" y="1220958"/>
            <a:ext cx="6277717" cy="46960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G:\ГИТЧЕ\ФОТО\июнь 2019 гитче\DCIM\110___06\IMG_3525.JPG">
            <a:extLst>
              <a:ext uri="{FF2B5EF4-FFF2-40B4-BE49-F238E27FC236}">
                <a16:creationId xmlns:a16="http://schemas.microsoft.com/office/drawing/2014/main" id="{BE595BD9-7361-4771-B2B5-9D58399DBD0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t="7354" r="29830" b="26505"/>
          <a:stretch/>
        </p:blipFill>
        <p:spPr bwMode="auto">
          <a:xfrm>
            <a:off x="7899146" y="851892"/>
            <a:ext cx="1967972" cy="18167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Рисунок 18" descr="G:\ГИТЧЕ\ФОТО\DCIM\109___05\IMG_3421.JPG">
            <a:extLst>
              <a:ext uri="{FF2B5EF4-FFF2-40B4-BE49-F238E27FC236}">
                <a16:creationId xmlns:a16="http://schemas.microsoft.com/office/drawing/2014/main" id="{D950E9AF-343D-40CE-A82D-F510B35B458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9467" b="34507"/>
          <a:stretch/>
        </p:blipFill>
        <p:spPr bwMode="auto">
          <a:xfrm>
            <a:off x="3225082" y="881365"/>
            <a:ext cx="2087900" cy="14819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 descr="E:\Documents\Росгеология\2021\Презентация_итоги_2020_планы_2021\Гитче-Тырныауз\разрез V-V испарвл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27"/>
          <a:stretch/>
        </p:blipFill>
        <p:spPr bwMode="auto">
          <a:xfrm>
            <a:off x="20998" y="3879017"/>
            <a:ext cx="3935271" cy="2659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67D480B8-0E0C-4865-8813-377613E12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350" y="5142319"/>
            <a:ext cx="3546430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66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прирост запасов рудного золота к</a:t>
            </a:r>
            <a:r>
              <a:rPr lang="ru-RU" altLang="ru-RU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атегорий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</a:t>
            </a:r>
            <a:r>
              <a:rPr lang="ru-RU" altLang="ru-RU" sz="1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более 80 т (объект федерального фонда недр)</a:t>
            </a:r>
          </a:p>
          <a:p>
            <a:pPr lvl="0" algn="ctr">
              <a:spcBef>
                <a:spcPct val="0"/>
              </a:spcBef>
              <a:buNone/>
              <a:defRPr/>
            </a:pPr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ГК: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kumimoji="0" lang="ru-RU" altLang="ru-RU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15 т и С</a:t>
            </a:r>
            <a:r>
              <a:rPr kumimoji="0" lang="ru-RU" altLang="ru-RU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30 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44822-A027-4E10-8C35-B6B94327E276}"/>
              </a:ext>
            </a:extLst>
          </p:cNvPr>
          <p:cNvSpPr txBox="1"/>
          <p:nvPr/>
        </p:nvSpPr>
        <p:spPr>
          <a:xfrm rot="1851089">
            <a:off x="3818904" y="4290915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Зыгыркольская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зона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D27293-50E1-4F2F-A9AF-5D1329F05052}"/>
              </a:ext>
            </a:extLst>
          </p:cNvPr>
          <p:cNvSpPr txBox="1"/>
          <p:nvPr/>
        </p:nvSpPr>
        <p:spPr>
          <a:xfrm rot="1851089">
            <a:off x="4691279" y="3702279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Зона 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B3EAC5-2CBC-40FD-A74E-428CB11B03E3}"/>
              </a:ext>
            </a:extLst>
          </p:cNvPr>
          <p:cNvSpPr txBox="1"/>
          <p:nvPr/>
        </p:nvSpPr>
        <p:spPr>
          <a:xfrm rot="1851089">
            <a:off x="5278567" y="3140480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Зона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FFB271-C980-49AB-81E0-2C7B08606232}"/>
              </a:ext>
            </a:extLst>
          </p:cNvPr>
          <p:cNvSpPr txBox="1"/>
          <p:nvPr/>
        </p:nvSpPr>
        <p:spPr>
          <a:xfrm rot="1851089">
            <a:off x="5409274" y="2396527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Зона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DEF588-C972-49EC-AD3E-A2376295AED1}"/>
              </a:ext>
            </a:extLst>
          </p:cNvPr>
          <p:cNvSpPr txBox="1"/>
          <p:nvPr/>
        </p:nvSpPr>
        <p:spPr>
          <a:xfrm rot="1851089">
            <a:off x="8364741" y="3208740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Зона 7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A88433D-B4F7-4DCD-AD14-C378FB2D3442}"/>
              </a:ext>
            </a:extLst>
          </p:cNvPr>
          <p:cNvSpPr/>
          <p:nvPr/>
        </p:nvSpPr>
        <p:spPr>
          <a:xfrm>
            <a:off x="5372049" y="852882"/>
            <a:ext cx="2463502" cy="1169551"/>
          </a:xfrm>
          <a:prstGeom prst="roundRect">
            <a:avLst/>
          </a:prstGeom>
          <a:solidFill>
            <a:srgbClr val="FCDDD0"/>
          </a:solidFill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66EEF85-820C-4C2B-8578-448A512A12BC}"/>
              </a:ext>
            </a:extLst>
          </p:cNvPr>
          <p:cNvSpPr/>
          <p:nvPr/>
        </p:nvSpPr>
        <p:spPr>
          <a:xfrm>
            <a:off x="5271381" y="835362"/>
            <a:ext cx="26656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Правлением АО «Росгео» принято решение назвать новое крупное золоторудное месторождение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«Имени Б.К.Михайлова»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A67044F-4309-4C33-B6E4-0418CBF3C997}"/>
              </a:ext>
            </a:extLst>
          </p:cNvPr>
          <p:cNvSpPr/>
          <p:nvPr/>
        </p:nvSpPr>
        <p:spPr>
          <a:xfrm>
            <a:off x="541141" y="3581736"/>
            <a:ext cx="2541080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Геологический разрез по линии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V-V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6920871-6F31-4653-A3B0-8CF05D3FC3C1}"/>
              </a:ext>
            </a:extLst>
          </p:cNvPr>
          <p:cNvSpPr/>
          <p:nvPr/>
        </p:nvSpPr>
        <p:spPr>
          <a:xfrm>
            <a:off x="63233" y="877788"/>
            <a:ext cx="306686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Работы проводились на высоте более 3000 м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B4B811-22DB-46C5-853C-6FDD946B56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9" r="18548" b="10527"/>
          <a:stretch/>
        </p:blipFill>
        <p:spPr>
          <a:xfrm>
            <a:off x="7176916" y="4084570"/>
            <a:ext cx="2720866" cy="253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96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263" y="1075714"/>
            <a:ext cx="4722116" cy="369015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86145" y="353702"/>
            <a:ext cx="7175260" cy="46333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altLang="ru-RU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поисковых работ на Ольховской золотоносной площади (Ростовская область) – Северо-Кавказское ПГО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2625" y="6573561"/>
            <a:ext cx="36451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Работы по ГК завершены в декабре 2020 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8F208F-361E-4673-858E-17482F609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352" y="1075712"/>
            <a:ext cx="5185067" cy="3690152"/>
          </a:xfrm>
          <a:prstGeom prst="rect">
            <a:avLst/>
          </a:prstGeom>
          <a:effec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0" y="1075713"/>
            <a:ext cx="2997689" cy="529059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23" y="3443367"/>
            <a:ext cx="5050052" cy="29337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22" y="1075712"/>
            <a:ext cx="2672541" cy="234365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668175" y="5084936"/>
            <a:ext cx="2628900" cy="1200329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Оценка прогнозных ресурсов золота по результатам работ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Всего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т.ч. Р1 – 11,06 т (с/с 2,08 г/т)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Р2 – 70,84 т (с/с 2,06 г/т)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EE641-13DA-4A39-BCAF-9EE5E158D98B}"/>
              </a:ext>
            </a:extLst>
          </p:cNvPr>
          <p:cNvSpPr txBox="1"/>
          <p:nvPr/>
        </p:nvSpPr>
        <p:spPr>
          <a:xfrm rot="20792680">
            <a:off x="1250231" y="3923959"/>
            <a:ext cx="1806135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1400" dirty="0"/>
              <a:t>Минерализованная</a:t>
            </a:r>
            <a:br>
              <a:rPr lang="ru-RU" sz="1400" dirty="0"/>
            </a:br>
            <a:r>
              <a:rPr lang="ru-RU" sz="1400" dirty="0"/>
              <a:t>        зона №1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BB77B200-A96F-4D19-9964-15EC43E6F545}"/>
              </a:ext>
            </a:extLst>
          </p:cNvPr>
          <p:cNvCxnSpPr/>
          <p:nvPr/>
        </p:nvCxnSpPr>
        <p:spPr>
          <a:xfrm flipH="1" flipV="1">
            <a:off x="1979802" y="1635853"/>
            <a:ext cx="1635853" cy="5704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1C2491-9A9F-4190-BE2F-B142440A4F00}"/>
              </a:ext>
            </a:extLst>
          </p:cNvPr>
          <p:cNvSpPr/>
          <p:nvPr/>
        </p:nvSpPr>
        <p:spPr>
          <a:xfrm>
            <a:off x="4385059" y="6347978"/>
            <a:ext cx="2912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План по ГК: золото Р</a:t>
            </a:r>
            <a:r>
              <a:rPr lang="ru-RU" altLang="ru-RU" sz="1200" b="1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– 15 т и Р</a:t>
            </a:r>
            <a:r>
              <a:rPr lang="ru-RU" altLang="ru-RU" sz="1200" b="1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ru-RU" altLang="ru-RU" sz="1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– 45 т</a:t>
            </a:r>
          </a:p>
        </p:txBody>
      </p:sp>
    </p:spTree>
    <p:extLst>
      <p:ext uri="{BB962C8B-B14F-4D97-AF65-F5344CB8AC3E}">
        <p14:creationId xmlns:p14="http://schemas.microsoft.com/office/powerpoint/2010/main" val="28091638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wYnfXyE6owUQb6xIbA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wYnfXyE6owUQb6xIb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wYnfXyE6owUQb6xIb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wYnfXyE6owUQb6xIbA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wYnfXyE6owUQb6xIbA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wYnfXyE6owUQb6xIbA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wYnfXyE6owUQb6xIbA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wYnfXyE6owUQb6xIbA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hwYnfXyE6owUQb6xIbA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3S.tu40GXbeGPkVs_e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_VPZEOZkyaIcTxCt5s9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pvKAUlQtEe3xXqX6Iqv8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Ретро">
  <a:themeElements>
    <a:clrScheme name="АО &quot;Росгео&quot;">
      <a:dk1>
        <a:srgbClr val="000000"/>
      </a:dk1>
      <a:lt1>
        <a:srgbClr val="FFFFFF"/>
      </a:lt1>
      <a:dk2>
        <a:srgbClr val="4550A2"/>
      </a:dk2>
      <a:lt2>
        <a:srgbClr val="FCC410"/>
      </a:lt2>
      <a:accent1>
        <a:srgbClr val="AE235A"/>
      </a:accent1>
      <a:accent2>
        <a:srgbClr val="24B057"/>
      </a:accent2>
      <a:accent3>
        <a:srgbClr val="683093"/>
      </a:accent3>
      <a:accent4>
        <a:srgbClr val="AF8E2F"/>
      </a:accent4>
      <a:accent5>
        <a:srgbClr val="164C4C"/>
      </a:accent5>
      <a:accent6>
        <a:srgbClr val="6D6D6F"/>
      </a:accent6>
      <a:hlink>
        <a:srgbClr val="0168FF"/>
      </a:hlink>
      <a:folHlink>
        <a:srgbClr val="9B9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Ретро">
  <a:themeElements>
    <a:clrScheme name="АО &quot;Росгео&quot;">
      <a:dk1>
        <a:srgbClr val="000000"/>
      </a:dk1>
      <a:lt1>
        <a:srgbClr val="FFFFFF"/>
      </a:lt1>
      <a:dk2>
        <a:srgbClr val="4550A2"/>
      </a:dk2>
      <a:lt2>
        <a:srgbClr val="FCC410"/>
      </a:lt2>
      <a:accent1>
        <a:srgbClr val="AE235A"/>
      </a:accent1>
      <a:accent2>
        <a:srgbClr val="24B057"/>
      </a:accent2>
      <a:accent3>
        <a:srgbClr val="683093"/>
      </a:accent3>
      <a:accent4>
        <a:srgbClr val="AF8E2F"/>
      </a:accent4>
      <a:accent5>
        <a:srgbClr val="164C4C"/>
      </a:accent5>
      <a:accent6>
        <a:srgbClr val="6D6D6F"/>
      </a:accent6>
      <a:hlink>
        <a:srgbClr val="0168FF"/>
      </a:hlink>
      <a:folHlink>
        <a:srgbClr val="9B9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РГ_суша_А4_рус_v1702.potx" id="{C6758D95-D1ED-4A2A-B784-938EE1A847A3}" vid="{D37DFF28-38A7-425C-8128-84F2531167E5}"/>
    </a:ext>
  </a:extLst>
</a:theme>
</file>

<file path=ppt/theme/theme11.xml><?xml version="1.0" encoding="utf-8"?>
<a:theme xmlns:a="http://schemas.openxmlformats.org/drawingml/2006/main" name="9_Ретро">
  <a:themeElements>
    <a:clrScheme name="АО &quot;Росгео&quot;">
      <a:dk1>
        <a:srgbClr val="000000"/>
      </a:dk1>
      <a:lt1>
        <a:srgbClr val="FFFFFF"/>
      </a:lt1>
      <a:dk2>
        <a:srgbClr val="4550A2"/>
      </a:dk2>
      <a:lt2>
        <a:srgbClr val="FCC410"/>
      </a:lt2>
      <a:accent1>
        <a:srgbClr val="AE235A"/>
      </a:accent1>
      <a:accent2>
        <a:srgbClr val="24B057"/>
      </a:accent2>
      <a:accent3>
        <a:srgbClr val="683093"/>
      </a:accent3>
      <a:accent4>
        <a:srgbClr val="AF8E2F"/>
      </a:accent4>
      <a:accent5>
        <a:srgbClr val="164C4C"/>
      </a:accent5>
      <a:accent6>
        <a:srgbClr val="6D6D6F"/>
      </a:accent6>
      <a:hlink>
        <a:srgbClr val="0168FF"/>
      </a:hlink>
      <a:folHlink>
        <a:srgbClr val="9B9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Ретро">
  <a:themeElements>
    <a:clrScheme name="АО &quot;Росгео&quot;">
      <a:dk1>
        <a:srgbClr val="000000"/>
      </a:dk1>
      <a:lt1>
        <a:srgbClr val="FFFFFF"/>
      </a:lt1>
      <a:dk2>
        <a:srgbClr val="4550A2"/>
      </a:dk2>
      <a:lt2>
        <a:srgbClr val="FCC410"/>
      </a:lt2>
      <a:accent1>
        <a:srgbClr val="AE235A"/>
      </a:accent1>
      <a:accent2>
        <a:srgbClr val="24B057"/>
      </a:accent2>
      <a:accent3>
        <a:srgbClr val="683093"/>
      </a:accent3>
      <a:accent4>
        <a:srgbClr val="AF8E2F"/>
      </a:accent4>
      <a:accent5>
        <a:srgbClr val="164C4C"/>
      </a:accent5>
      <a:accent6>
        <a:srgbClr val="6D6D6F"/>
      </a:accent6>
      <a:hlink>
        <a:srgbClr val="0168FF"/>
      </a:hlink>
      <a:folHlink>
        <a:srgbClr val="9B9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РГ_суша_А4_рус_v1702.potx" id="{C6758D95-D1ED-4A2A-B784-938EE1A847A3}" vid="{D37DFF28-38A7-425C-8128-84F2531167E5}"/>
    </a:ext>
  </a:extLst>
</a:theme>
</file>

<file path=ppt/theme/theme13.xml><?xml version="1.0" encoding="utf-8"?>
<a:theme xmlns:a="http://schemas.openxmlformats.org/drawingml/2006/main" name="7_Ретро">
  <a:themeElements>
    <a:clrScheme name="АО &quot;Росгео&quot;">
      <a:dk1>
        <a:srgbClr val="000000"/>
      </a:dk1>
      <a:lt1>
        <a:srgbClr val="FFFFFF"/>
      </a:lt1>
      <a:dk2>
        <a:srgbClr val="4550A2"/>
      </a:dk2>
      <a:lt2>
        <a:srgbClr val="FCC410"/>
      </a:lt2>
      <a:accent1>
        <a:srgbClr val="AE235A"/>
      </a:accent1>
      <a:accent2>
        <a:srgbClr val="24B057"/>
      </a:accent2>
      <a:accent3>
        <a:srgbClr val="683093"/>
      </a:accent3>
      <a:accent4>
        <a:srgbClr val="AF8E2F"/>
      </a:accent4>
      <a:accent5>
        <a:srgbClr val="164C4C"/>
      </a:accent5>
      <a:accent6>
        <a:srgbClr val="6D6D6F"/>
      </a:accent6>
      <a:hlink>
        <a:srgbClr val="0168FF"/>
      </a:hlink>
      <a:folHlink>
        <a:srgbClr val="9B9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РГ_суша_А4_рус_v1702.potx" id="{C6758D95-D1ED-4A2A-B784-938EE1A847A3}" vid="{D37DFF28-38A7-425C-8128-84F2531167E5}"/>
    </a:ext>
  </a:extLst>
</a:theme>
</file>

<file path=ppt/theme/theme14.xml><?xml version="1.0" encoding="utf-8"?>
<a:theme xmlns:a="http://schemas.openxmlformats.org/drawingml/2006/main" name="10_Ретро">
  <a:themeElements>
    <a:clrScheme name="АО &quot;Росгео&quot;">
      <a:dk1>
        <a:srgbClr val="000000"/>
      </a:dk1>
      <a:lt1>
        <a:srgbClr val="FFFFFF"/>
      </a:lt1>
      <a:dk2>
        <a:srgbClr val="4550A2"/>
      </a:dk2>
      <a:lt2>
        <a:srgbClr val="FCC410"/>
      </a:lt2>
      <a:accent1>
        <a:srgbClr val="AE235A"/>
      </a:accent1>
      <a:accent2>
        <a:srgbClr val="24B057"/>
      </a:accent2>
      <a:accent3>
        <a:srgbClr val="683093"/>
      </a:accent3>
      <a:accent4>
        <a:srgbClr val="AF8E2F"/>
      </a:accent4>
      <a:accent5>
        <a:srgbClr val="164C4C"/>
      </a:accent5>
      <a:accent6>
        <a:srgbClr val="6D6D6F"/>
      </a:accent6>
      <a:hlink>
        <a:srgbClr val="0168FF"/>
      </a:hlink>
      <a:folHlink>
        <a:srgbClr val="9B9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РГ_суша_А4_рус_v1702.potx" id="{C6758D95-D1ED-4A2A-B784-938EE1A847A3}" vid="{D37DFF28-38A7-425C-8128-84F2531167E5}"/>
    </a:ext>
  </a:extLst>
</a:theme>
</file>

<file path=ppt/theme/theme1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Ретро">
  <a:themeElements>
    <a:clrScheme name="АО &quot;Росгео&quot;">
      <a:dk1>
        <a:srgbClr val="000000"/>
      </a:dk1>
      <a:lt1>
        <a:srgbClr val="FFFFFF"/>
      </a:lt1>
      <a:dk2>
        <a:srgbClr val="4550A2"/>
      </a:dk2>
      <a:lt2>
        <a:srgbClr val="FCC410"/>
      </a:lt2>
      <a:accent1>
        <a:srgbClr val="AE235A"/>
      </a:accent1>
      <a:accent2>
        <a:srgbClr val="24B057"/>
      </a:accent2>
      <a:accent3>
        <a:srgbClr val="683093"/>
      </a:accent3>
      <a:accent4>
        <a:srgbClr val="AF8E2F"/>
      </a:accent4>
      <a:accent5>
        <a:srgbClr val="164C4C"/>
      </a:accent5>
      <a:accent6>
        <a:srgbClr val="6D6D6F"/>
      </a:accent6>
      <a:hlink>
        <a:srgbClr val="0168FF"/>
      </a:hlink>
      <a:folHlink>
        <a:srgbClr val="9B9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РГ_суша_А4_рус_v1702.potx" id="{C6758D95-D1ED-4A2A-B784-938EE1A847A3}" vid="{D37DFF28-38A7-425C-8128-84F2531167E5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Ретро">
  <a:themeElements>
    <a:clrScheme name="АО &quot;Росгео&quot;">
      <a:dk1>
        <a:srgbClr val="000000"/>
      </a:dk1>
      <a:lt1>
        <a:srgbClr val="FFFFFF"/>
      </a:lt1>
      <a:dk2>
        <a:srgbClr val="4550A2"/>
      </a:dk2>
      <a:lt2>
        <a:srgbClr val="FCC410"/>
      </a:lt2>
      <a:accent1>
        <a:srgbClr val="AE235A"/>
      </a:accent1>
      <a:accent2>
        <a:srgbClr val="24B057"/>
      </a:accent2>
      <a:accent3>
        <a:srgbClr val="683093"/>
      </a:accent3>
      <a:accent4>
        <a:srgbClr val="AF8E2F"/>
      </a:accent4>
      <a:accent5>
        <a:srgbClr val="164C4C"/>
      </a:accent5>
      <a:accent6>
        <a:srgbClr val="6D6D6F"/>
      </a:accent6>
      <a:hlink>
        <a:srgbClr val="0168FF"/>
      </a:hlink>
      <a:folHlink>
        <a:srgbClr val="9B9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РГ_суша_А4_рус_v1702.potx" id="{C6758D95-D1ED-4A2A-B784-938EE1A847A3}" vid="{D37DFF28-38A7-425C-8128-84F2531167E5}"/>
    </a:ext>
  </a:extLst>
</a:theme>
</file>

<file path=ppt/theme/theme7.xml><?xml version="1.0" encoding="utf-8"?>
<a:theme xmlns:a="http://schemas.openxmlformats.org/drawingml/2006/main" name="4_Ретро">
  <a:themeElements>
    <a:clrScheme name="АО &quot;Росгео&quot;">
      <a:dk1>
        <a:srgbClr val="000000"/>
      </a:dk1>
      <a:lt1>
        <a:srgbClr val="FFFFFF"/>
      </a:lt1>
      <a:dk2>
        <a:srgbClr val="4550A2"/>
      </a:dk2>
      <a:lt2>
        <a:srgbClr val="FCC410"/>
      </a:lt2>
      <a:accent1>
        <a:srgbClr val="AE235A"/>
      </a:accent1>
      <a:accent2>
        <a:srgbClr val="24B057"/>
      </a:accent2>
      <a:accent3>
        <a:srgbClr val="683093"/>
      </a:accent3>
      <a:accent4>
        <a:srgbClr val="AF8E2F"/>
      </a:accent4>
      <a:accent5>
        <a:srgbClr val="164C4C"/>
      </a:accent5>
      <a:accent6>
        <a:srgbClr val="6D6D6F"/>
      </a:accent6>
      <a:hlink>
        <a:srgbClr val="0168FF"/>
      </a:hlink>
      <a:folHlink>
        <a:srgbClr val="9B9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РГ_суша_А4_рус_v1702.potx" id="{C6758D95-D1ED-4A2A-B784-938EE1A847A3}" vid="{D37DFF28-38A7-425C-8128-84F2531167E5}"/>
    </a:ext>
  </a:extLst>
</a:theme>
</file>

<file path=ppt/theme/theme8.xml><?xml version="1.0" encoding="utf-8"?>
<a:theme xmlns:a="http://schemas.openxmlformats.org/drawingml/2006/main" name="1_Тема1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иксел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12360</TotalTime>
  <Words>3329</Words>
  <Application>Microsoft Office PowerPoint</Application>
  <PresentationFormat>Лист A4 (210x297 мм)</PresentationFormat>
  <Paragraphs>635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56" baseType="lpstr">
      <vt:lpstr>Arial</vt:lpstr>
      <vt:lpstr>Arial Black</vt:lpstr>
      <vt:lpstr>Arial Narrow</vt:lpstr>
      <vt:lpstr>Calibri</vt:lpstr>
      <vt:lpstr>Calibri Light</vt:lpstr>
      <vt:lpstr>Candara</vt:lpstr>
      <vt:lpstr>Segoe UI Symbol</vt:lpstr>
      <vt:lpstr>Symbol</vt:lpstr>
      <vt:lpstr>Times New Roman</vt:lpstr>
      <vt:lpstr>Wingdings</vt:lpstr>
      <vt:lpstr>Wingdings 2</vt:lpstr>
      <vt:lpstr>1_Ретро</vt:lpstr>
      <vt:lpstr>2_Ретро</vt:lpstr>
      <vt:lpstr>Тема Office</vt:lpstr>
      <vt:lpstr>2_Тема Office</vt:lpstr>
      <vt:lpstr>Office Theme</vt:lpstr>
      <vt:lpstr>3_Ретро</vt:lpstr>
      <vt:lpstr>4_Ретро</vt:lpstr>
      <vt:lpstr>1_Тема1</vt:lpstr>
      <vt:lpstr>4_Тема Office</vt:lpstr>
      <vt:lpstr>5_Ретро</vt:lpstr>
      <vt:lpstr>9_Ретро</vt:lpstr>
      <vt:lpstr>6_Ретро</vt:lpstr>
      <vt:lpstr>7_Ретро</vt:lpstr>
      <vt:lpstr>10_Ретро</vt:lpstr>
      <vt:lpstr>Оформление по умолчанию</vt:lpstr>
      <vt:lpstr>Слайд think-cell</vt:lpstr>
      <vt:lpstr>CorelDRAW</vt:lpstr>
      <vt:lpstr>Презентация PowerPoint</vt:lpstr>
      <vt:lpstr>АО «Росгеология» – крупнейший в России геологоразведочный холдинг  с полным комплексом всех видов работ на все виды полезных ископаемых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поисковых работ на Ольховской золотоносной площади (Ростовская область) – Северо-Кавказское ПГО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блока «Геология и наука»</dc:title>
  <dc:subject>Шаблон "Суша"</dc:subject>
  <dc:creator>aauzyunkoyan@rusgeology.ru</dc:creator>
  <cp:lastModifiedBy>Суренков Сергей Владимирович</cp:lastModifiedBy>
  <cp:revision>2411</cp:revision>
  <cp:lastPrinted>2021-05-15T14:49:58Z</cp:lastPrinted>
  <dcterms:created xsi:type="dcterms:W3CDTF">2017-06-07T08:12:00Z</dcterms:created>
  <dcterms:modified xsi:type="dcterms:W3CDTF">2021-05-19T23:43:06Z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Номер документа">
    <vt:lpwstr>1702</vt:lpwstr>
  </property>
  <property fmtid="{D5CDD505-2E9C-101B-9397-08002B2CF9AE}" pid="3" name="KSOProductBuildVer">
    <vt:lpwstr>1033-10.2.0.5838</vt:lpwstr>
  </property>
</Properties>
</file>