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87" r:id="rId4"/>
    <p:sldId id="268" r:id="rId5"/>
    <p:sldId id="309" r:id="rId6"/>
    <p:sldId id="270" r:id="rId7"/>
    <p:sldId id="276" r:id="rId8"/>
    <p:sldId id="280" r:id="rId9"/>
    <p:sldId id="281" r:id="rId10"/>
    <p:sldId id="283" r:id="rId11"/>
    <p:sldId id="282" r:id="rId12"/>
    <p:sldId id="284" r:id="rId13"/>
    <p:sldId id="307" r:id="rId14"/>
    <p:sldId id="310" r:id="rId15"/>
    <p:sldId id="26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94" autoAdjust="0"/>
    <p:restoredTop sz="91065" autoAdjust="0"/>
  </p:normalViewPr>
  <p:slideViewPr>
    <p:cSldViewPr snapToGrid="0">
      <p:cViewPr varScale="1">
        <p:scale>
          <a:sx n="61" d="100"/>
          <a:sy n="61" d="100"/>
        </p:scale>
        <p:origin x="6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00534-5DB7-4C28-A338-E5AA8B97B48B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49EF8-8631-468E-A559-272FAC1D1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3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49EF8-8631-468E-A559-272FAC1D161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723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49EF8-8631-468E-A559-272FAC1D161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870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Расчеты</a:t>
            </a:r>
            <a:r>
              <a:rPr lang="ru-RU" baseline="0" dirty="0"/>
              <a:t> «</a:t>
            </a:r>
            <a:r>
              <a:rPr lang="ru-RU" baseline="0" dirty="0" err="1"/>
              <a:t>НБЛЗолото</a:t>
            </a:r>
            <a:r>
              <a:rPr lang="ru-RU" baseline="0" dirty="0"/>
              <a:t>» (Михаил Иванович Лесков) показывают потери от сохранения классификации ГКЗ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B611C-E194-4842-AA5B-847857F6E6E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02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49EF8-8631-468E-A559-272FAC1D161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969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7DF2-E8AE-460E-8D30-E59765D8AA0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B11-2364-4A2A-BDF5-706929B7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81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7DF2-E8AE-460E-8D30-E59765D8AA0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B11-2364-4A2A-BDF5-706929B7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46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7DF2-E8AE-460E-8D30-E59765D8AA0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B11-2364-4A2A-BDF5-706929B7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53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7DF2-E8AE-460E-8D30-E59765D8AA0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B11-2364-4A2A-BDF5-706929B7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40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7DF2-E8AE-460E-8D30-E59765D8AA0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B11-2364-4A2A-BDF5-706929B7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508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7DF2-E8AE-460E-8D30-E59765D8AA0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B11-2364-4A2A-BDF5-706929B7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437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7DF2-E8AE-460E-8D30-E59765D8AA0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B11-2364-4A2A-BDF5-706929B7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14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7DF2-E8AE-460E-8D30-E59765D8AA0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B11-2364-4A2A-BDF5-706929B7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92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7DF2-E8AE-460E-8D30-E59765D8AA0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B11-2364-4A2A-BDF5-706929B7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85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7DF2-E8AE-460E-8D30-E59765D8AA0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B11-2364-4A2A-BDF5-706929B7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77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7DF2-E8AE-460E-8D30-E59765D8AA0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B11-2364-4A2A-BDF5-706929B7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56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87DF2-E8AE-460E-8D30-E59765D8AA0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D5B11-2364-4A2A-BDF5-706929B7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17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yrminas.kg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1061" y="2495371"/>
            <a:ext cx="9144000" cy="2162085"/>
          </a:xfrm>
        </p:spPr>
        <p:txBody>
          <a:bodyPr>
            <a:noAutofit/>
          </a:bodyPr>
          <a:lstStyle/>
          <a:p>
            <a:r>
              <a:rPr lang="ru-RU" sz="4000" b="1" dirty="0"/>
              <a:t>Текущий статус внедрения</a:t>
            </a:r>
            <a:r>
              <a:rPr lang="en-US" sz="4000" b="1" dirty="0"/>
              <a:t> </a:t>
            </a:r>
            <a:r>
              <a:rPr lang="ru-RU" sz="4000" b="1" dirty="0"/>
              <a:t>стандарта </a:t>
            </a:r>
            <a:r>
              <a:rPr lang="ru-RU" sz="4000" b="1" dirty="0" err="1"/>
              <a:t>КырКЗ</a:t>
            </a:r>
            <a:r>
              <a:rPr lang="ru-RU" sz="4000" b="1" dirty="0"/>
              <a:t>  </a:t>
            </a:r>
            <a:r>
              <a:rPr lang="en-US" sz="4000" b="1" dirty="0"/>
              <a:t>(</a:t>
            </a:r>
            <a:r>
              <a:rPr lang="en-US" sz="4000" b="1" dirty="0" err="1"/>
              <a:t>KyrRC</a:t>
            </a:r>
            <a:r>
              <a:rPr lang="en-US" sz="4000" b="1" dirty="0"/>
              <a:t>) </a:t>
            </a:r>
            <a:r>
              <a:rPr lang="ru-RU" sz="4000" b="1" dirty="0"/>
              <a:t>на основе шаблона </a:t>
            </a:r>
            <a:r>
              <a:rPr lang="en-US" sz="4000" b="1" dirty="0"/>
              <a:t>CRIRSCO </a:t>
            </a:r>
            <a:r>
              <a:rPr lang="ru-RU" sz="4000" b="1" dirty="0"/>
              <a:t>в горно-геологической отрасли Кыргызской Республики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8781" y="4657456"/>
            <a:ext cx="9528561" cy="1572428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ru-RU" dirty="0" err="1"/>
              <a:t>Кожогулов</a:t>
            </a:r>
            <a:r>
              <a:rPr lang="ru-RU" dirty="0"/>
              <a:t> </a:t>
            </a:r>
            <a:r>
              <a:rPr lang="ru-RU" dirty="0" err="1"/>
              <a:t>Бакыт</a:t>
            </a:r>
            <a:r>
              <a:rPr lang="ru-RU" dirty="0"/>
              <a:t> </a:t>
            </a:r>
            <a:r>
              <a:rPr lang="ru-RU" dirty="0" err="1"/>
              <a:t>Камчыбекович</a:t>
            </a:r>
            <a:endParaRPr lang="ru-RU" dirty="0"/>
          </a:p>
          <a:p>
            <a:pPr>
              <a:spcBef>
                <a:spcPts val="0"/>
              </a:spcBef>
            </a:pPr>
            <a:r>
              <a:rPr lang="ru-RU" i="1" dirty="0"/>
              <a:t>ОЮЛ «Кыргызская Горная Ассоциация»</a:t>
            </a:r>
            <a:r>
              <a:rPr lang="ru-RU" dirty="0"/>
              <a:t>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ru-RU" dirty="0" err="1"/>
              <a:t>Рогальский</a:t>
            </a:r>
            <a:r>
              <a:rPr lang="ru-RU" dirty="0"/>
              <a:t> Аркадий Валерьевич</a:t>
            </a:r>
          </a:p>
          <a:p>
            <a:pPr>
              <a:spcBef>
                <a:spcPts val="0"/>
              </a:spcBef>
            </a:pPr>
            <a:r>
              <a:rPr lang="ru-RU" i="1" dirty="0"/>
              <a:t>«Кыргызское Общество Экспертов Недр»</a:t>
            </a:r>
            <a:endParaRPr lang="ru-RU" dirty="0"/>
          </a:p>
          <a:p>
            <a:r>
              <a:rPr lang="ru-RU" sz="1600" b="1" dirty="0"/>
              <a:t>г. Красноярск, 2</a:t>
            </a:r>
            <a:r>
              <a:rPr lang="en-US" sz="1600" b="1" dirty="0"/>
              <a:t>0</a:t>
            </a:r>
            <a:r>
              <a:rPr lang="ru-RU" sz="1600" b="1" dirty="0"/>
              <a:t> мая 20</a:t>
            </a:r>
            <a:r>
              <a:rPr lang="en-US" sz="1600" b="1" dirty="0"/>
              <a:t>21</a:t>
            </a:r>
            <a:r>
              <a:rPr lang="ru-RU" sz="1600" b="1" dirty="0"/>
              <a:t> года</a:t>
            </a:r>
          </a:p>
        </p:txBody>
      </p:sp>
      <p:pic>
        <p:nvPicPr>
          <p:cNvPr id="4" name="Picture 4" descr="003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17"/>
            <a:ext cx="2024062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63" y="0"/>
            <a:ext cx="2903537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8" t="7702" r="14683"/>
          <a:stretch/>
        </p:blipFill>
        <p:spPr>
          <a:xfrm>
            <a:off x="4528502" y="307473"/>
            <a:ext cx="2255520" cy="19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1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rot="5400000">
            <a:off x="-3076272" y="3076272"/>
            <a:ext cx="6861332" cy="708787"/>
            <a:chOff x="125" y="6245175"/>
            <a:chExt cx="9157148" cy="657224"/>
          </a:xfrm>
        </p:grpSpPr>
        <p:pic>
          <p:nvPicPr>
            <p:cNvPr id="3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60800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539374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/>
              <a:t>Реализуемые действия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34241" t="21629" r="17110" b="5349"/>
          <a:stretch/>
        </p:blipFill>
        <p:spPr>
          <a:xfrm>
            <a:off x="2841811" y="914400"/>
            <a:ext cx="7002349" cy="567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66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7356" t="22949" r="47728" b="4505"/>
          <a:stretch/>
        </p:blipFill>
        <p:spPr>
          <a:xfrm>
            <a:off x="1810871" y="914400"/>
            <a:ext cx="3547710" cy="5574307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 rot="5400000">
            <a:off x="-3076272" y="3076272"/>
            <a:ext cx="6861332" cy="708787"/>
            <a:chOff x="125" y="6245175"/>
            <a:chExt cx="9157148" cy="657224"/>
          </a:xfrm>
        </p:grpSpPr>
        <p:pic>
          <p:nvPicPr>
            <p:cNvPr id="4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60800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539374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Заголовок 1"/>
          <p:cNvSpPr txBox="1">
            <a:spLocks/>
          </p:cNvSpPr>
          <p:nvPr/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/>
              <a:t>Сроки реализации плана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32748" t="24222" r="21882" b="4815"/>
          <a:stretch/>
        </p:blipFill>
        <p:spPr>
          <a:xfrm>
            <a:off x="5358580" y="914400"/>
            <a:ext cx="6276865" cy="549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23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rot="5400000">
            <a:off x="-3039901" y="3080483"/>
            <a:ext cx="6861332" cy="708787"/>
            <a:chOff x="125" y="6245175"/>
            <a:chExt cx="9157148" cy="657224"/>
          </a:xfrm>
        </p:grpSpPr>
        <p:pic>
          <p:nvPicPr>
            <p:cNvPr id="3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60800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539374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Заголовок 1"/>
          <p:cNvSpPr txBox="1">
            <a:spLocks/>
          </p:cNvSpPr>
          <p:nvPr/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/>
              <a:t>Проект Стандарта </a:t>
            </a:r>
            <a:r>
              <a:rPr lang="en-US" sz="2400" b="1" dirty="0" err="1"/>
              <a:t>KyrRC</a:t>
            </a:r>
            <a:r>
              <a:rPr lang="ru-RU" sz="2400" b="1" dirty="0"/>
              <a:t>, согласованный консультантами Совета </a:t>
            </a:r>
            <a:r>
              <a:rPr lang="en-US" sz="2400" b="1" dirty="0"/>
              <a:t>CRIRSCO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933" t="18717" r="2020" b="4245"/>
          <a:stretch/>
        </p:blipFill>
        <p:spPr>
          <a:xfrm>
            <a:off x="838200" y="914400"/>
            <a:ext cx="10945269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58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422401" y="292088"/>
            <a:ext cx="90220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b="1" dirty="0">
                <a:latin typeface="+mj-lt"/>
              </a:rPr>
              <a:t>Гармонизация стандартов </a:t>
            </a:r>
            <a:r>
              <a:rPr lang="en-US" sz="2800" b="1" dirty="0">
                <a:latin typeface="+mj-lt"/>
              </a:rPr>
              <a:t>CRIRSCO </a:t>
            </a:r>
            <a:r>
              <a:rPr lang="ru-RU" sz="2800" b="1" dirty="0">
                <a:latin typeface="+mj-lt"/>
              </a:rPr>
              <a:t>и Классификации ГКЗ КР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1" y="1212959"/>
            <a:ext cx="8798559" cy="483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 rot="5400000">
            <a:off x="-3039901" y="3080483"/>
            <a:ext cx="6861332" cy="708787"/>
            <a:chOff x="125" y="6245175"/>
            <a:chExt cx="9157148" cy="657224"/>
          </a:xfrm>
        </p:grpSpPr>
        <p:pic>
          <p:nvPicPr>
            <p:cNvPr id="6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60800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539374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9079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27DCD2F-5583-45F9-8885-A4ED2B380824}"/>
              </a:ext>
            </a:extLst>
          </p:cNvPr>
          <p:cNvGrpSpPr/>
          <p:nvPr/>
        </p:nvGrpSpPr>
        <p:grpSpPr>
          <a:xfrm rot="5400000">
            <a:off x="-3039901" y="3080483"/>
            <a:ext cx="6861332" cy="708787"/>
            <a:chOff x="125" y="6245175"/>
            <a:chExt cx="9157148" cy="657224"/>
          </a:xfrm>
        </p:grpSpPr>
        <p:pic>
          <p:nvPicPr>
            <p:cNvPr id="3" name="Picture 2" descr="http://elbilge.ucoz.ru/_ph/9/2/997580428.jpg">
              <a:extLst>
                <a:ext uri="{FF2B5EF4-FFF2-40B4-BE49-F238E27FC236}">
                  <a16:creationId xmlns:a16="http://schemas.microsoft.com/office/drawing/2014/main" id="{C5891FD2-38B5-4076-93E4-26E234245F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60800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http://elbilge.ucoz.ru/_ph/9/2/997580428.jpg">
              <a:extLst>
                <a:ext uri="{FF2B5EF4-FFF2-40B4-BE49-F238E27FC236}">
                  <a16:creationId xmlns:a16="http://schemas.microsoft.com/office/drawing/2014/main" id="{0CA9E47D-0618-4BFF-A35F-87C04443B2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539374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6E1B16-FA8D-4D9E-9189-0D86554695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8" t="9441" r="10746" b="24949"/>
          <a:stretch/>
        </p:blipFill>
        <p:spPr>
          <a:xfrm>
            <a:off x="1986454" y="309294"/>
            <a:ext cx="9196553" cy="623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88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938" y="0"/>
            <a:ext cx="3284124" cy="2079487"/>
          </a:xfrm>
          <a:prstGeom prst="rect">
            <a:avLst/>
          </a:prstGeom>
        </p:spPr>
      </p:pic>
      <p:sp>
        <p:nvSpPr>
          <p:cNvPr id="5" name="Содержимое 2"/>
          <p:cNvSpPr>
            <a:spLocks noGrp="1"/>
          </p:cNvSpPr>
          <p:nvPr/>
        </p:nvSpPr>
        <p:spPr bwMode="auto">
          <a:xfrm>
            <a:off x="188007" y="2016807"/>
            <a:ext cx="11878655" cy="466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Clr>
                <a:schemeClr val="tx2"/>
              </a:buClr>
              <a:buSzPct val="130000"/>
              <a:buNone/>
              <a:defRPr/>
            </a:pPr>
            <a:endParaRPr lang="ru-RU" sz="6000" b="1" dirty="0"/>
          </a:p>
          <a:p>
            <a:pPr marL="0" indent="0" algn="ctr" eaLnBrk="1" hangingPunct="1">
              <a:buClr>
                <a:schemeClr val="tx2"/>
              </a:buClr>
              <a:buSzPct val="130000"/>
              <a:buNone/>
              <a:defRPr/>
            </a:pPr>
            <a:r>
              <a:rPr lang="ru-RU" sz="6000" b="1" dirty="0"/>
              <a:t>СПАСИБО ЗА ВНИМАНИЕ!</a:t>
            </a:r>
          </a:p>
          <a:p>
            <a:pPr marL="0" indent="0" algn="ctr" eaLnBrk="1" hangingPunct="1">
              <a:buClr>
                <a:schemeClr val="tx2"/>
              </a:buClr>
              <a:buSzPct val="130000"/>
              <a:buNone/>
              <a:defRPr/>
            </a:pPr>
            <a:endParaRPr lang="ru-RU" sz="6000" b="1" dirty="0"/>
          </a:p>
          <a:p>
            <a:pPr eaLnBrk="1" hangingPunct="1">
              <a:buClr>
                <a:schemeClr val="tx2"/>
              </a:buClr>
              <a:buSzPct val="130000"/>
              <a:buFont typeface="Wingdings" pitchFamily="2" charset="2"/>
              <a:buChar char="w"/>
              <a:defRPr/>
            </a:pPr>
            <a:r>
              <a:rPr lang="en-US" sz="1800" dirty="0"/>
              <a:t>Web</a:t>
            </a:r>
            <a:r>
              <a:rPr lang="ru-RU" sz="1800" dirty="0"/>
              <a:t>: </a:t>
            </a:r>
            <a:r>
              <a:rPr lang="en-US" sz="1800" dirty="0">
                <a:solidFill>
                  <a:srgbClr val="FF0000"/>
                </a:solidFill>
                <a:hlinkClick r:id="rId3"/>
              </a:rPr>
              <a:t>www.kyrminas.kg</a:t>
            </a:r>
            <a:endParaRPr lang="ru-RU" sz="1800" dirty="0">
              <a:solidFill>
                <a:srgbClr val="FF0000"/>
              </a:solidFill>
            </a:endParaRPr>
          </a:p>
          <a:p>
            <a:pPr eaLnBrk="1" hangingPunct="1">
              <a:buClr>
                <a:schemeClr val="tx2"/>
              </a:buClr>
              <a:buSzPct val="130000"/>
              <a:buFont typeface="Wingdings" pitchFamily="2" charset="2"/>
              <a:buChar char="w"/>
              <a:defRPr/>
            </a:pPr>
            <a:r>
              <a:rPr lang="en-US" sz="1800" dirty="0"/>
              <a:t>Address</a:t>
            </a:r>
            <a:r>
              <a:rPr lang="ru-RU" sz="1800" dirty="0"/>
              <a:t>: 720739, Кыргызская Республика, г. Бишкек, пр. </a:t>
            </a:r>
            <a:r>
              <a:rPr lang="ru-RU" sz="1800" dirty="0" err="1"/>
              <a:t>Эркиндик</a:t>
            </a:r>
            <a:r>
              <a:rPr lang="ru-RU" sz="1800" dirty="0"/>
              <a:t>, д.2, каб.236</a:t>
            </a:r>
          </a:p>
          <a:p>
            <a:pPr eaLnBrk="1" hangingPunct="1">
              <a:buClr>
                <a:schemeClr val="tx2"/>
              </a:buClr>
              <a:buSzPct val="130000"/>
              <a:buFont typeface="Wingdings" pitchFamily="2" charset="2"/>
              <a:buChar char="w"/>
              <a:defRPr/>
            </a:pPr>
            <a:r>
              <a:rPr lang="en-US" sz="1800" dirty="0"/>
              <a:t>Phone</a:t>
            </a:r>
            <a:r>
              <a:rPr lang="ru-RU" sz="1800" dirty="0"/>
              <a:t>: + 996 312 30 04 78, +996 555 58 68 82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10602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Кыргызская Горная Ассоциация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136022"/>
          </a:xfrm>
        </p:spPr>
        <p:txBody>
          <a:bodyPr>
            <a:normAutofit fontScale="92500" lnSpcReduction="10000"/>
          </a:bodyPr>
          <a:lstStyle/>
          <a:p>
            <a:r>
              <a:rPr lang="ru-RU" sz="1800" i="1" dirty="0"/>
              <a:t>Кыргызская Горная Ассоциация</a:t>
            </a:r>
            <a:r>
              <a:rPr lang="ru-RU" sz="1800" dirty="0"/>
              <a:t> - самоуправляемая, независимая общественная организация, не связанная с политическими партиями и движениями. Она объединяет своих членов на добровольных началах и открыта для членства всем, кто имеет деловые интересы в Кыргызстане в сфере недропользования. Финансируется за счет членских взносов и спонсорской помощи.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dirty="0"/>
              <a:t>Ассоциацией разработана </a:t>
            </a:r>
            <a:r>
              <a:rPr lang="ru-RU" sz="1800" dirty="0">
                <a:latin typeface="Calibri" panose="020F0502020204030204" pitchFamily="34" charset="0"/>
              </a:rPr>
              <a:t>Стратегия развития горнодобывающей отрасли, основанной на численных эконометрических методах оценки состояния и прогнозов развития горнодобывающих отраслей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endParaRPr lang="ru-RU" sz="1800" dirty="0">
              <a:latin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latin typeface="Calibri" panose="020F0502020204030204" pitchFamily="34" charset="0"/>
              </a:rPr>
              <a:t>В основу положен принцип реализации возможностей взамен принципа преодоления проблем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latin typeface="Calibri" panose="020F0502020204030204" pitchFamily="34" charset="0"/>
                <a:cs typeface="Times New Roman" pitchFamily="18" charset="0"/>
              </a:rPr>
              <a:t>Ограничение методов принуждения и санкций и включение стимулирования и поощрения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dirty="0"/>
              <a:t>Цели стратегии достижение устойчивого развития горнодобывающей отрасли с максимальным использованием минерально-сырьевого потенциала, включая:</a:t>
            </a:r>
          </a:p>
          <a:p>
            <a:pPr marL="1035050" lvl="1" indent="-577850">
              <a:lnSpc>
                <a:spcPct val="80000"/>
              </a:lnSpc>
              <a:buFont typeface="Wingdings 2" panose="05020102010507070707" pitchFamily="18" charset="2"/>
              <a:buAutoNum type="romanLcParenBoth"/>
            </a:pPr>
            <a:r>
              <a:rPr lang="ru-RU" sz="1800" dirty="0"/>
              <a:t>увеличение дохода от горного сектора;</a:t>
            </a:r>
            <a:endParaRPr lang="en-US" sz="1800" dirty="0"/>
          </a:p>
          <a:p>
            <a:pPr marL="1035050" lvl="1" indent="-577850">
              <a:lnSpc>
                <a:spcPct val="80000"/>
              </a:lnSpc>
              <a:buFont typeface="Wingdings 2" panose="05020102010507070707" pitchFamily="18" charset="2"/>
              <a:buAutoNum type="romanLcParenBoth"/>
            </a:pPr>
            <a:r>
              <a:rPr lang="ru-RU" sz="1800" dirty="0"/>
              <a:t>создание благоприятного инвестиционного климата;</a:t>
            </a:r>
            <a:endParaRPr lang="en-US" sz="1800" dirty="0"/>
          </a:p>
          <a:p>
            <a:pPr marL="1035050" lvl="1" indent="-577850">
              <a:lnSpc>
                <a:spcPct val="80000"/>
              </a:lnSpc>
              <a:buFont typeface="Wingdings 2" panose="05020102010507070707" pitchFamily="18" charset="2"/>
              <a:buAutoNum type="romanLcParenBoth"/>
            </a:pPr>
            <a:r>
              <a:rPr lang="ru-RU" sz="1800" dirty="0"/>
              <a:t>повышение благосостояния населения и сокращение</a:t>
            </a:r>
            <a:r>
              <a:rPr lang="en-US" sz="1800" dirty="0"/>
              <a:t> </a:t>
            </a:r>
            <a:r>
              <a:rPr lang="ru-RU" sz="1800" dirty="0"/>
              <a:t>внутренней и внешней миграции</a:t>
            </a:r>
            <a:r>
              <a:rPr lang="ru-RU" sz="1800" b="1" dirty="0"/>
              <a:t>;</a:t>
            </a:r>
            <a:r>
              <a:rPr lang="ru-RU" sz="1800" dirty="0"/>
              <a:t> </a:t>
            </a:r>
            <a:endParaRPr lang="en-US" sz="1800" dirty="0"/>
          </a:p>
          <a:p>
            <a:pPr marL="1035050" lvl="1" indent="-577850">
              <a:lnSpc>
                <a:spcPct val="80000"/>
              </a:lnSpc>
              <a:buFont typeface="Wingdings 2" panose="05020102010507070707" pitchFamily="18" charset="2"/>
              <a:buAutoNum type="romanLcParenBoth"/>
            </a:pPr>
            <a:r>
              <a:rPr lang="ru-RU" sz="1800" dirty="0"/>
              <a:t>снижение экологического воздействия на окружающую среду.</a:t>
            </a:r>
          </a:p>
          <a:p>
            <a:r>
              <a:rPr lang="ru-RU" sz="1800" dirty="0"/>
              <a:t>Для развития потенциала горной отрасли </a:t>
            </a:r>
            <a:r>
              <a:rPr lang="ru-RU" sz="1800" dirty="0" err="1"/>
              <a:t>Кыргызской</a:t>
            </a:r>
            <a:r>
              <a:rPr lang="ru-RU" sz="1800" dirty="0"/>
              <a:t> Республики предпринимаются следующие шаги:</a:t>
            </a:r>
          </a:p>
          <a:p>
            <a:pPr marL="0" indent="0">
              <a:buNone/>
            </a:pPr>
            <a:r>
              <a:rPr lang="ru-RU" sz="1800" dirty="0"/>
              <a:t>	- публичность проводимых процедур по лицензионной активности;</a:t>
            </a:r>
          </a:p>
          <a:p>
            <a:pPr marL="0" indent="0">
              <a:buNone/>
            </a:pPr>
            <a:r>
              <a:rPr lang="ru-RU" sz="1800" dirty="0"/>
              <a:t>	- внедрение международных стандартов отчетности CRIRSCO;</a:t>
            </a:r>
          </a:p>
          <a:p>
            <a:pPr marL="0" indent="0">
              <a:buNone/>
            </a:pPr>
            <a:r>
              <a:rPr lang="ru-RU" sz="1800" dirty="0"/>
              <a:t>	- снижение конфликтности на местах.</a:t>
            </a:r>
          </a:p>
        </p:txBody>
      </p:sp>
      <p:grpSp>
        <p:nvGrpSpPr>
          <p:cNvPr id="4" name="Группа 3"/>
          <p:cNvGrpSpPr/>
          <p:nvPr/>
        </p:nvGrpSpPr>
        <p:grpSpPr>
          <a:xfrm rot="5400000">
            <a:off x="-3039901" y="3080483"/>
            <a:ext cx="6861332" cy="708787"/>
            <a:chOff x="125" y="6245175"/>
            <a:chExt cx="9157148" cy="657224"/>
          </a:xfrm>
        </p:grpSpPr>
        <p:pic>
          <p:nvPicPr>
            <p:cNvPr id="5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60800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539374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1138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6"/>
          <a:stretch/>
        </p:blipFill>
        <p:spPr bwMode="auto">
          <a:xfrm>
            <a:off x="1005851" y="1141726"/>
            <a:ext cx="10225792" cy="510126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 rot="5400000">
            <a:off x="-3039901" y="3080483"/>
            <a:ext cx="6861332" cy="708787"/>
            <a:chOff x="125" y="6245175"/>
            <a:chExt cx="9157148" cy="657224"/>
          </a:xfrm>
        </p:grpSpPr>
        <p:pic>
          <p:nvPicPr>
            <p:cNvPr id="12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60800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539374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005851" y="476672"/>
            <a:ext cx="105354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7030A0"/>
                </a:solidFill>
              </a:rPr>
              <a:t>Стратегия развития горнодобывающей промышленности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745160" y="6405642"/>
            <a:ext cx="7008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</a:t>
            </a:r>
            <a:r>
              <a:rPr lang="ru-RU" sz="1200" i="1" dirty="0"/>
              <a:t>Исследование </a:t>
            </a:r>
            <a:r>
              <a:rPr lang="ru-RU" sz="1200" i="1" dirty="0" err="1"/>
              <a:t>Кыргызской</a:t>
            </a:r>
            <a:r>
              <a:rPr lang="ru-RU" sz="1200" i="1" dirty="0"/>
              <a:t> Горной Ассоциации по заказу Министерство экономики КР (2014 г.).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633189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561509"/>
              </p:ext>
            </p:extLst>
          </p:nvPr>
        </p:nvGraphicFramePr>
        <p:xfrm>
          <a:off x="914400" y="1517614"/>
          <a:ext cx="10579694" cy="4471572"/>
        </p:xfrm>
        <a:graphic>
          <a:graphicData uri="http://schemas.openxmlformats.org/drawingml/2006/table">
            <a:tbl>
              <a:tblPr/>
              <a:tblGrid>
                <a:gridCol w="602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3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0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22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86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dirty="0"/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Сроки реализации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(месяцы)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Рост стоимости месторождения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2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Начальная цена месторождения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24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«Концепция/стратегия» развития (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definition)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1-2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Х+50%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29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Предпроектное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 исследование (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Scoping study)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2-3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Х×2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2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80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Утверждение запасов  С</a:t>
                      </a:r>
                      <a:r>
                        <a:rPr lang="ru-RU" sz="1800" b="1" baseline="-25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по ГКЗ 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13-21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Х×3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89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80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Утверждение запасов по международным стандартам </a:t>
                      </a:r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JORC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или </a:t>
                      </a:r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 43-101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3-4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Х×</a:t>
                      </a:r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2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Предварительное ТЭО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6-12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Х×10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246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«Верификация/подтверждающее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(validation) 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бурение»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12-24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Х×1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2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ТЭО инвестиций (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pre</a:t>
                      </a: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feasibility study)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6-12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Х×20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86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Банковское ТЭО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 (Bankable feasibility study)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12-18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Х×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2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«ТЭО проекта строительства»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10-15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Х×100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624555" y="433491"/>
            <a:ext cx="10515600" cy="5492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/>
              <a:t>Преимущества внедрения </a:t>
            </a:r>
            <a:r>
              <a:rPr lang="en-US" sz="2400" b="1" dirty="0"/>
              <a:t>CRIRSCO</a:t>
            </a:r>
            <a:endParaRPr lang="ru-RU" sz="2400" b="1" dirty="0"/>
          </a:p>
        </p:txBody>
      </p:sp>
      <p:grpSp>
        <p:nvGrpSpPr>
          <p:cNvPr id="4" name="Группа 3"/>
          <p:cNvGrpSpPr/>
          <p:nvPr/>
        </p:nvGrpSpPr>
        <p:grpSpPr>
          <a:xfrm rot="5400000">
            <a:off x="-3039901" y="3080483"/>
            <a:ext cx="6861332" cy="708787"/>
            <a:chOff x="125" y="6245175"/>
            <a:chExt cx="9157148" cy="657224"/>
          </a:xfrm>
        </p:grpSpPr>
        <p:pic>
          <p:nvPicPr>
            <p:cNvPr id="5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60800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539374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745160" y="6304042"/>
            <a:ext cx="2468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</a:t>
            </a:r>
            <a:r>
              <a:rPr lang="ru-RU" sz="1200" i="1" dirty="0" err="1"/>
              <a:t>М.И.Лесков</a:t>
            </a:r>
            <a:r>
              <a:rPr lang="ru-RU" sz="1200" i="1" dirty="0"/>
              <a:t>, НБЛ «Золото»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96491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684998"/>
              </p:ext>
            </p:extLst>
          </p:nvPr>
        </p:nvGraphicFramePr>
        <p:xfrm>
          <a:off x="2727960" y="808038"/>
          <a:ext cx="6096000" cy="547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4"/>
                          </a:solidFill>
                        </a:rPr>
                        <a:t>JORC</a:t>
                      </a:r>
                      <a:endParaRPr lang="ru-RU" sz="1600" dirty="0">
                        <a:solidFill>
                          <a:schemeClr val="accent4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4"/>
                          </a:solidFill>
                        </a:rPr>
                        <a:t>ГКЗ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8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i="1" u="sng" dirty="0"/>
                        <a:t>Достоверность </a:t>
                      </a:r>
                      <a:r>
                        <a:rPr lang="ru-RU" sz="1400" b="1" i="1" u="sng" baseline="0" dirty="0"/>
                        <a:t>оценки тоннажа и содержаний</a:t>
                      </a:r>
                      <a:endParaRPr lang="ru-RU" sz="1400" b="1" i="1" u="sng" dirty="0"/>
                    </a:p>
                  </a:txBody>
                  <a:tcPr marT="45725" marB="45725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8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 разы выше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Неприемлемая для бирж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83">
                <a:tc gridSpan="2">
                  <a:txBody>
                    <a:bodyPr/>
                    <a:lstStyle/>
                    <a:p>
                      <a:pPr marL="0" algn="ctr" defTabSz="828431" rtl="0" eaLnBrk="1" latinLnBrk="0" hangingPunct="1"/>
                      <a:r>
                        <a:rPr lang="ru-RU" sz="1400" b="1" i="1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Длительность проведения оценки</a:t>
                      </a:r>
                    </a:p>
                  </a:txBody>
                  <a:tcPr marT="45725" marB="45725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8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</a:t>
                      </a:r>
                      <a:r>
                        <a:rPr lang="ru-RU" sz="1400" baseline="0" dirty="0"/>
                        <a:t> порядок быстрее</a:t>
                      </a:r>
                      <a:endParaRPr lang="ru-RU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Не менее года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83">
                <a:tc gridSpan="2">
                  <a:txBody>
                    <a:bodyPr/>
                    <a:lstStyle/>
                    <a:p>
                      <a:pPr marL="0" algn="ctr" defTabSz="828431" rtl="0" eaLnBrk="1" latinLnBrk="0" hangingPunct="1"/>
                      <a:r>
                        <a:rPr lang="ru-RU" sz="1400" b="1" i="1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оценки</a:t>
                      </a:r>
                    </a:p>
                  </a:txBody>
                  <a:tcPr marT="45725" marB="45725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8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 порядок дешевле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Дорого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83">
                <a:tc gridSpan="2">
                  <a:txBody>
                    <a:bodyPr/>
                    <a:lstStyle/>
                    <a:p>
                      <a:pPr marL="0" algn="ctr" defTabSz="828431" rtl="0" eaLnBrk="1" latinLnBrk="0" hangingPunct="1"/>
                      <a:r>
                        <a:rPr lang="ru-RU" sz="1400" b="1" i="1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Куда идет результат</a:t>
                      </a:r>
                    </a:p>
                  </a:txBody>
                  <a:tcPr marT="45725" marB="45725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16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Для принятия решений, получения инвестиций и планирования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 корзину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83">
                <a:tc gridSpan="2">
                  <a:txBody>
                    <a:bodyPr/>
                    <a:lstStyle/>
                    <a:p>
                      <a:pPr marL="0" algn="ctr" defTabSz="828431" rtl="0" eaLnBrk="1" latinLnBrk="0" hangingPunct="1"/>
                      <a:r>
                        <a:rPr lang="ru-RU" sz="1400" b="1" i="1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Ответственность за результат оценки</a:t>
                      </a:r>
                    </a:p>
                  </a:txBody>
                  <a:tcPr marT="45725" marB="45725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82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«Ответственная» оценка под руководством КЛ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«Безответственная» оценка коллегиальным органом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83">
                <a:tc gridSpan="2">
                  <a:txBody>
                    <a:bodyPr/>
                    <a:lstStyle/>
                    <a:p>
                      <a:pPr marL="0" algn="ctr" defTabSz="828431" rtl="0" eaLnBrk="1" latinLnBrk="0" hangingPunct="1"/>
                      <a:r>
                        <a:rPr lang="ru-RU" sz="1400" b="1" i="1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Бюджетная эффективность</a:t>
                      </a:r>
                    </a:p>
                  </a:txBody>
                  <a:tcPr marT="45725" marB="45725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82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Ликвидация искусственных барьеров </a:t>
                      </a:r>
                      <a:r>
                        <a:rPr lang="ru-RU" sz="1400" dirty="0">
                          <a:sym typeface="Wingdings"/>
                        </a:rPr>
                        <a:t></a:t>
                      </a:r>
                      <a:r>
                        <a:rPr lang="ru-RU" sz="1400" dirty="0"/>
                        <a:t> приток капитала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Миллиардные потери ежегодно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3" name="Группа 2"/>
          <p:cNvGrpSpPr/>
          <p:nvPr/>
        </p:nvGrpSpPr>
        <p:grpSpPr>
          <a:xfrm rot="5400000">
            <a:off x="-3039901" y="3080483"/>
            <a:ext cx="6861332" cy="708787"/>
            <a:chOff x="125" y="6245175"/>
            <a:chExt cx="9157148" cy="657224"/>
          </a:xfrm>
        </p:grpSpPr>
        <p:pic>
          <p:nvPicPr>
            <p:cNvPr id="4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60800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539374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624555" y="258763"/>
            <a:ext cx="10515600" cy="5492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/>
              <a:t>Преимущества внедрения международных стандартов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5160" y="6304042"/>
            <a:ext cx="2709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</a:t>
            </a:r>
            <a:r>
              <a:rPr lang="ru-RU" sz="1200" i="1" dirty="0"/>
              <a:t>И.В. Эпштейн, «Полиметалл»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310073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999309"/>
              </p:ext>
            </p:extLst>
          </p:nvPr>
        </p:nvGraphicFramePr>
        <p:xfrm>
          <a:off x="965200" y="964142"/>
          <a:ext cx="10259188" cy="5322322"/>
        </p:xfrm>
        <a:graphic>
          <a:graphicData uri="http://schemas.openxmlformats.org/drawingml/2006/table">
            <a:tbl>
              <a:tblPr/>
              <a:tblGrid>
                <a:gridCol w="1442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3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1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8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Месторождение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Кодекс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Биржа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33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+mn-lt"/>
                          <a:ea typeface="Calibri"/>
                          <a:cs typeface="Times New Roman"/>
                        </a:rPr>
                        <a:t>Талдыбулак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+mn-lt"/>
                          <a:ea typeface="Calibri"/>
                          <a:cs typeface="Times New Roman"/>
                        </a:rPr>
                        <a:t>Таласский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Au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JORC,</a:t>
                      </a:r>
                      <a:r>
                        <a:rPr lang="en-US" sz="1800" baseline="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SAMREC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ASX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3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+mn-lt"/>
                          <a:ea typeface="Calibri"/>
                          <a:cs typeface="Times New Roman"/>
                        </a:rPr>
                        <a:t>Андаш</a:t>
                      </a: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 Au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JORC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ASX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33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Акташ</a:t>
                      </a: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 Au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JORC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ASX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33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+mn-lt"/>
                          <a:ea typeface="Calibri"/>
                          <a:cs typeface="Times New Roman"/>
                        </a:rPr>
                        <a:t>Жамгыр</a:t>
                      </a: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 Au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PERC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LME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33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+mn-lt"/>
                          <a:ea typeface="Calibri"/>
                          <a:cs typeface="Times New Roman"/>
                        </a:rPr>
                        <a:t>Бозымчак</a:t>
                      </a: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 Cu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PERC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LME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33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+mn-lt"/>
                          <a:ea typeface="Calibri"/>
                          <a:cs typeface="Times New Roman"/>
                        </a:rPr>
                        <a:t>Чаарат</a:t>
                      </a: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 Cu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PERC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LME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33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+mn-lt"/>
                          <a:ea typeface="Calibri"/>
                          <a:cs typeface="Times New Roman"/>
                        </a:rPr>
                        <a:t>Кутессай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II Rare earth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JORC, CIM NI-43-101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TSE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33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+mn-lt"/>
                          <a:ea typeface="Calibri"/>
                          <a:cs typeface="Times New Roman"/>
                        </a:rPr>
                        <a:t>Кумтор</a:t>
                      </a: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 Au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CIM NI-43-101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TSE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33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+mn-lt"/>
                          <a:ea typeface="Calibri"/>
                          <a:cs typeface="Times New Roman"/>
                        </a:rPr>
                        <a:t>Шамбесай</a:t>
                      </a: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 Au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JORC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ASX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333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+mn-lt"/>
                          <a:ea typeface="Calibri"/>
                          <a:cs typeface="Times New Roman"/>
                        </a:rPr>
                        <a:t>Джеруй</a:t>
                      </a: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 Au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SME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PERC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LME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333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+mn-lt"/>
                          <a:ea typeface="Calibri"/>
                          <a:cs typeface="Times New Roman"/>
                        </a:rPr>
                        <a:t>Куранджайляу</a:t>
                      </a: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 Au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JORC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ASX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333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+mn-lt"/>
                          <a:ea typeface="Calibri"/>
                          <a:cs typeface="Times New Roman"/>
                        </a:rPr>
                        <a:t>Долпран</a:t>
                      </a: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 Au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JORC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ASX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333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Туюк-</a:t>
                      </a:r>
                      <a:r>
                        <a:rPr lang="ru-RU" sz="1800" dirty="0" err="1">
                          <a:latin typeface="+mn-lt"/>
                          <a:ea typeface="Calibri"/>
                          <a:cs typeface="Times New Roman"/>
                        </a:rPr>
                        <a:t>Каргаша</a:t>
                      </a: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 Coal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JORC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ASX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708789" y="337840"/>
            <a:ext cx="10515600" cy="54927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/>
              <a:t>Месторождения, запасы которых</a:t>
            </a:r>
            <a:r>
              <a:rPr lang="en-US" sz="2400" b="1" dirty="0"/>
              <a:t> </a:t>
            </a:r>
            <a:r>
              <a:rPr lang="ru-RU" sz="2400" b="1" dirty="0"/>
              <a:t>после подсчета запасов по стандартам семейства </a:t>
            </a:r>
            <a:r>
              <a:rPr lang="en-US" sz="2400" b="1" dirty="0"/>
              <a:t>CRIRSCO</a:t>
            </a:r>
            <a:r>
              <a:rPr lang="ru-RU" sz="2400" b="1" dirty="0"/>
              <a:t>, успешно привлекли финансирование на международных биржах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160" y="6304042"/>
            <a:ext cx="2741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</a:t>
            </a:r>
            <a:r>
              <a:rPr lang="ru-RU" sz="1200" i="1" dirty="0"/>
              <a:t>Кыргызская Горная Ассоциация</a:t>
            </a:r>
            <a:endParaRPr lang="en-US" sz="1200" i="1" dirty="0"/>
          </a:p>
        </p:txBody>
      </p:sp>
      <p:grpSp>
        <p:nvGrpSpPr>
          <p:cNvPr id="6" name="Группа 5"/>
          <p:cNvGrpSpPr/>
          <p:nvPr/>
        </p:nvGrpSpPr>
        <p:grpSpPr>
          <a:xfrm rot="5400000">
            <a:off x="-3039901" y="3080483"/>
            <a:ext cx="6861332" cy="708787"/>
            <a:chOff x="125" y="6245175"/>
            <a:chExt cx="9157148" cy="657224"/>
          </a:xfrm>
        </p:grpSpPr>
        <p:pic>
          <p:nvPicPr>
            <p:cNvPr id="7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60800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539374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9133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91669" y="157714"/>
            <a:ext cx="10515600" cy="5492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/>
              <a:t>Трехсторонний меморандум </a:t>
            </a:r>
            <a:r>
              <a:rPr lang="en-US" sz="2400" b="1" dirty="0"/>
              <a:t>CRIRSCO,</a:t>
            </a:r>
            <a:r>
              <a:rPr lang="ru-RU" sz="2400" b="1" dirty="0"/>
              <a:t> ГКПЭН КР и КГА</a:t>
            </a:r>
          </a:p>
        </p:txBody>
      </p:sp>
      <p:grpSp>
        <p:nvGrpSpPr>
          <p:cNvPr id="3" name="Группа 2"/>
          <p:cNvGrpSpPr/>
          <p:nvPr/>
        </p:nvGrpSpPr>
        <p:grpSpPr>
          <a:xfrm rot="5400000">
            <a:off x="-3076272" y="3076272"/>
            <a:ext cx="6861332" cy="708787"/>
            <a:chOff x="125" y="6245175"/>
            <a:chExt cx="9157148" cy="657224"/>
          </a:xfrm>
        </p:grpSpPr>
        <p:pic>
          <p:nvPicPr>
            <p:cNvPr id="4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60800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539374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156" y="673837"/>
            <a:ext cx="4047562" cy="59830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4974" y="706989"/>
            <a:ext cx="4179855" cy="591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12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rot="5400000">
            <a:off x="-3076272" y="3076272"/>
            <a:ext cx="6861332" cy="708787"/>
            <a:chOff x="125" y="6245175"/>
            <a:chExt cx="9157148" cy="657224"/>
          </a:xfrm>
        </p:grpSpPr>
        <p:pic>
          <p:nvPicPr>
            <p:cNvPr id="3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60800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539374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791669" y="157713"/>
            <a:ext cx="10515600" cy="135676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/>
              <a:t>Межведомственная рабочая группа по внедрению международных стандартов отчетности </a:t>
            </a:r>
            <a:r>
              <a:rPr lang="en-US" sz="2400" b="1" dirty="0"/>
              <a:t>CRIRSCO</a:t>
            </a:r>
            <a:r>
              <a:rPr lang="ru-RU" sz="2400" b="1" dirty="0"/>
              <a:t> по публикации отчетов о результатах геологоразведки, оценки ресурсов и подсчету запасов полезных ископаемых в </a:t>
            </a:r>
            <a:r>
              <a:rPr lang="ru-RU" sz="2400" b="1" dirty="0" err="1"/>
              <a:t>Кыргызской</a:t>
            </a:r>
            <a:r>
              <a:rPr lang="ru-RU" sz="2400" b="1" dirty="0"/>
              <a:t> Республике в виде </a:t>
            </a:r>
          </a:p>
          <a:p>
            <a:pPr algn="ctr"/>
            <a:r>
              <a:rPr lang="ru-RU" sz="2400" b="1" dirty="0"/>
              <a:t>Стандарта </a:t>
            </a:r>
            <a:r>
              <a:rPr lang="en-US" sz="2400" b="1" dirty="0" err="1"/>
              <a:t>KyrRC</a:t>
            </a:r>
            <a:r>
              <a:rPr lang="ru-RU" sz="2400" b="1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69" y="1514474"/>
            <a:ext cx="3475532" cy="47773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336" y="1514474"/>
            <a:ext cx="3536620" cy="48014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4896" y="1514474"/>
            <a:ext cx="3355253" cy="483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88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rot="5400000">
            <a:off x="-3076272" y="3076272"/>
            <a:ext cx="6861332" cy="708787"/>
            <a:chOff x="125" y="6245175"/>
            <a:chExt cx="9157148" cy="657224"/>
          </a:xfrm>
        </p:grpSpPr>
        <p:pic>
          <p:nvPicPr>
            <p:cNvPr id="3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60800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539374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Заголовок 1"/>
          <p:cNvSpPr txBox="1">
            <a:spLocks/>
          </p:cNvSpPr>
          <p:nvPr/>
        </p:nvSpPr>
        <p:spPr>
          <a:xfrm>
            <a:off x="811306" y="284443"/>
            <a:ext cx="10515600" cy="5492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/>
              <a:t>На Заседании №2 Рабочей группы одобрен План внедрения Стандарта </a:t>
            </a:r>
            <a:r>
              <a:rPr lang="en-US" sz="2400" b="1" dirty="0" err="1"/>
              <a:t>KyrRC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811" y="914400"/>
            <a:ext cx="3844226" cy="53535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39" y="914400"/>
            <a:ext cx="3648810" cy="509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481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3176</TotalTime>
  <Words>690</Words>
  <Application>Microsoft Office PowerPoint</Application>
  <PresentationFormat>Широкоэкранный</PresentationFormat>
  <Paragraphs>165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Wingdings 2</vt:lpstr>
      <vt:lpstr>Тема Office</vt:lpstr>
      <vt:lpstr>Текущий статус внедрения стандарта КырКЗ  (KyrRC) на основе шаблона CRIRSCO в горно-геологической отрасли Кыргызской Республики</vt:lpstr>
      <vt:lpstr>Кыргызская Горная Ассоциация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Arkady Rogalsky</dc:creator>
  <cp:lastModifiedBy>Arkady Rogalsky</cp:lastModifiedBy>
  <cp:revision>66</cp:revision>
  <dcterms:created xsi:type="dcterms:W3CDTF">2017-02-08T14:37:42Z</dcterms:created>
  <dcterms:modified xsi:type="dcterms:W3CDTF">2021-05-14T12:06:29Z</dcterms:modified>
</cp:coreProperties>
</file>