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9" r:id="rId3"/>
    <p:sldId id="257" r:id="rId4"/>
    <p:sldId id="289" r:id="rId5"/>
    <p:sldId id="262" r:id="rId6"/>
    <p:sldId id="294" r:id="rId7"/>
    <p:sldId id="306" r:id="rId8"/>
    <p:sldId id="263" r:id="rId9"/>
    <p:sldId id="288" r:id="rId10"/>
    <p:sldId id="296" r:id="rId11"/>
    <p:sldId id="266" r:id="rId12"/>
    <p:sldId id="304" r:id="rId13"/>
    <p:sldId id="267" r:id="rId14"/>
    <p:sldId id="290" r:id="rId15"/>
    <p:sldId id="305" r:id="rId16"/>
    <p:sldId id="297" r:id="rId17"/>
    <p:sldId id="269" r:id="rId18"/>
    <p:sldId id="291" r:id="rId19"/>
    <p:sldId id="270" r:id="rId20"/>
    <p:sldId id="292" r:id="rId21"/>
    <p:sldId id="293" r:id="rId22"/>
    <p:sldId id="295" r:id="rId23"/>
    <p:sldId id="271" r:id="rId24"/>
    <p:sldId id="274" r:id="rId25"/>
    <p:sldId id="298" r:id="rId26"/>
    <p:sldId id="265" r:id="rId27"/>
    <p:sldId id="264" r:id="rId28"/>
    <p:sldId id="275" r:id="rId29"/>
    <p:sldId id="300" r:id="rId30"/>
    <p:sldId id="276" r:id="rId31"/>
    <p:sldId id="283" r:id="rId32"/>
    <p:sldId id="284" r:id="rId33"/>
    <p:sldId id="307" r:id="rId34"/>
    <p:sldId id="282" r:id="rId35"/>
    <p:sldId id="301" r:id="rId36"/>
    <p:sldId id="302" r:id="rId37"/>
    <p:sldId id="277" r:id="rId38"/>
    <p:sldId id="280" r:id="rId39"/>
    <p:sldId id="279" r:id="rId40"/>
    <p:sldId id="278" r:id="rId41"/>
    <p:sldId id="308" r:id="rId42"/>
    <p:sldId id="303" r:id="rId43"/>
    <p:sldId id="28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2" autoAdjust="0"/>
  </p:normalViewPr>
  <p:slideViewPr>
    <p:cSldViewPr>
      <p:cViewPr varScale="1">
        <p:scale>
          <a:sx n="64" d="100"/>
          <a:sy n="64" d="100"/>
        </p:scale>
        <p:origin x="544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FFC1F-3C7F-4D58-9088-173FD1B8C6E9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7EA9F-6E21-4462-9DE3-7701C0D5F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2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EA9F-6E21-4462-9DE3-7701C0D5FBBA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EA9F-6E21-4462-9DE3-7701C0D5FBB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84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0E6D8-6F6E-468D-BFFD-79A5E0860A12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B8653-12F1-4702-BF82-C4F6207CE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Минералогия золото-молибден-медно-порфировых и </a:t>
            </a:r>
            <a:r>
              <a:rPr lang="ru-RU" b="1" dirty="0" err="1"/>
              <a:t>эпитермальных</a:t>
            </a:r>
            <a:r>
              <a:rPr lang="ru-RU" b="1" dirty="0"/>
              <a:t> месторождений и проявлений </a:t>
            </a:r>
            <a:r>
              <a:rPr lang="ru-RU" b="1" dirty="0" err="1"/>
              <a:t>Баимской</a:t>
            </a:r>
            <a:r>
              <a:rPr lang="ru-RU" b="1" dirty="0"/>
              <a:t> рудной зоны, Западная Чукотка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61" y="49530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Авторов много </a:t>
            </a:r>
            <a:endParaRPr lang="ru-RU" sz="2000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_09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0456" y="0"/>
            <a:ext cx="4067944" cy="270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57424" y="142876"/>
            <a:ext cx="3714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Месторождение Песчанка</a:t>
            </a: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2971800" y="2714620"/>
            <a:ext cx="30351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Рудное поле Находка</a:t>
            </a:r>
          </a:p>
        </p:txBody>
      </p:sp>
      <p:pic>
        <p:nvPicPr>
          <p:cNvPr id="70658" name="Picture 2" descr="666666666666666666666666666666666666666666666666666666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37978"/>
            <a:ext cx="8047037" cy="35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117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5603"/>
            <a:ext cx="9144000" cy="611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0" y="0"/>
            <a:ext cx="5028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Геологическое строение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599" y="0"/>
            <a:ext cx="4583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3200" y="605135"/>
            <a:ext cx="3574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Рудное поле Песчанка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7903" y="3226713"/>
            <a:ext cx="4767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chemeClr val="bg1"/>
                </a:solidFill>
              </a:rPr>
              <a:t>Rb</a:t>
            </a:r>
            <a:r>
              <a:rPr lang="en-US" sz="2200" b="1" i="1" dirty="0">
                <a:solidFill>
                  <a:schemeClr val="bg1"/>
                </a:solidFill>
              </a:rPr>
              <a:t>/</a:t>
            </a:r>
            <a:r>
              <a:rPr lang="en-US" sz="2200" b="1" i="1" dirty="0" err="1">
                <a:solidFill>
                  <a:schemeClr val="bg1"/>
                </a:solidFill>
              </a:rPr>
              <a:t>Sr</a:t>
            </a:r>
            <a:r>
              <a:rPr lang="en-US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>
                <a:solidFill>
                  <a:schemeClr val="bg1"/>
                </a:solidFill>
              </a:rPr>
              <a:t>возраст метасоматитов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3672" y="3708737"/>
            <a:ext cx="4692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err="1">
                <a:solidFill>
                  <a:schemeClr val="bg1"/>
                </a:solidFill>
              </a:rPr>
              <a:t>Биотит-калишпат-кварцевые</a:t>
            </a:r>
            <a:r>
              <a:rPr lang="ru-RU" sz="2000" dirty="0">
                <a:solidFill>
                  <a:schemeClr val="bg1"/>
                </a:solidFill>
              </a:rPr>
              <a:t>  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М-ние</a:t>
            </a:r>
            <a:r>
              <a:rPr lang="ru-RU" sz="2000" dirty="0">
                <a:solidFill>
                  <a:schemeClr val="bg1"/>
                </a:solidFill>
              </a:rPr>
              <a:t> Песчанка: 135.9±6.1 млн. лет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Проявление Куст: 139.9±0.5 млн. лет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3671" y="4851737"/>
            <a:ext cx="4677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solidFill>
                  <a:schemeClr val="bg1"/>
                </a:solidFill>
              </a:rPr>
              <a:t>Кварц-серицитовые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М-ние</a:t>
            </a:r>
            <a:r>
              <a:rPr lang="ru-RU" sz="2000" dirty="0">
                <a:solidFill>
                  <a:schemeClr val="bg1"/>
                </a:solidFill>
              </a:rPr>
              <a:t> Песчанка  137.0±1.7 млн. лет</a:t>
            </a:r>
          </a:p>
          <a:p>
            <a:r>
              <a:rPr lang="ru-RU" sz="2000" dirty="0">
                <a:solidFill>
                  <a:schemeClr val="bg1"/>
                </a:solidFill>
              </a:rPr>
              <a:t>	                  139.8</a:t>
            </a:r>
            <a:r>
              <a:rPr lang="en-US" sz="2000" dirty="0">
                <a:solidFill>
                  <a:schemeClr val="bg1"/>
                </a:solidFill>
              </a:rPr>
              <a:t>±1.</a:t>
            </a:r>
            <a:r>
              <a:rPr lang="ru-RU" sz="2000" dirty="0">
                <a:solidFill>
                  <a:schemeClr val="bg1"/>
                </a:solidFill>
              </a:rPr>
              <a:t>6 млн. лет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91011" y="5890736"/>
            <a:ext cx="4312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</a:rPr>
              <a:t>Re/Os </a:t>
            </a:r>
            <a:r>
              <a:rPr lang="ru-RU" sz="2200" b="1" i="1" dirty="0">
                <a:solidFill>
                  <a:schemeClr val="bg1"/>
                </a:solidFill>
              </a:rPr>
              <a:t>возраст молибденита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142.6±6.9 млн. лет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255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Датирование магматических пород, метасоматитов и руд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1" y="1219201"/>
            <a:ext cx="6553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bg1"/>
                </a:solidFill>
              </a:rPr>
              <a:t>U/</a:t>
            </a:r>
            <a:r>
              <a:rPr lang="en-US" sz="2200" b="1" i="1" dirty="0" err="1">
                <a:solidFill>
                  <a:schemeClr val="bg1"/>
                </a:solidFill>
              </a:rPr>
              <a:t>Pb</a:t>
            </a:r>
            <a:r>
              <a:rPr lang="en-US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>
                <a:solidFill>
                  <a:schemeClr val="bg1"/>
                </a:solidFill>
              </a:rPr>
              <a:t>возраст</a:t>
            </a:r>
            <a:r>
              <a:rPr lang="en-US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>
                <a:solidFill>
                  <a:schemeClr val="bg1"/>
                </a:solidFill>
              </a:rPr>
              <a:t>циркона </a:t>
            </a:r>
            <a:r>
              <a:rPr lang="ru-RU" sz="2200" b="1" i="1" dirty="0" err="1">
                <a:solidFill>
                  <a:schemeClr val="bg1"/>
                </a:solidFill>
              </a:rPr>
              <a:t>магматитов</a:t>
            </a:r>
            <a:endParaRPr lang="ru-RU" sz="2200" b="1" i="1" dirty="0">
              <a:solidFill>
                <a:schemeClr val="bg1"/>
              </a:solidFill>
            </a:endParaRPr>
          </a:p>
          <a:p>
            <a:pPr algn="ctr"/>
            <a:r>
              <a:rPr lang="ru-RU" sz="2000" dirty="0" err="1">
                <a:solidFill>
                  <a:schemeClr val="bg1"/>
                </a:solidFill>
              </a:rPr>
              <a:t>Монцониты</a:t>
            </a:r>
            <a:r>
              <a:rPr lang="ru-RU" sz="2000" dirty="0">
                <a:solidFill>
                  <a:schemeClr val="bg1"/>
                </a:solidFill>
              </a:rPr>
              <a:t> 142 млн. лет (</a:t>
            </a:r>
            <a:r>
              <a:rPr lang="en-US" sz="2000" dirty="0">
                <a:solidFill>
                  <a:schemeClr val="bg1"/>
                </a:solidFill>
              </a:rPr>
              <a:t>Moll-</a:t>
            </a:r>
            <a:r>
              <a:rPr lang="en-US" sz="2000" dirty="0" err="1">
                <a:solidFill>
                  <a:schemeClr val="bg1"/>
                </a:solidFill>
              </a:rPr>
              <a:t>Stalcup</a:t>
            </a:r>
            <a:r>
              <a:rPr lang="en-US" sz="2000" dirty="0">
                <a:solidFill>
                  <a:schemeClr val="bg1"/>
                </a:solidFill>
              </a:rPr>
              <a:t> et al., 1995)</a:t>
            </a:r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Габбро </a:t>
            </a:r>
            <a:r>
              <a:rPr lang="en-US" sz="2000" dirty="0">
                <a:solidFill>
                  <a:schemeClr val="bg1"/>
                </a:solidFill>
              </a:rPr>
              <a:t>142.9</a:t>
            </a:r>
            <a:r>
              <a:rPr lang="ru-RU" sz="2000" dirty="0">
                <a:solidFill>
                  <a:schemeClr val="bg1"/>
                </a:solidFill>
              </a:rPr>
              <a:t>±0.6 </a:t>
            </a:r>
            <a:r>
              <a:rPr lang="ru-RU" sz="2000" dirty="0" err="1">
                <a:solidFill>
                  <a:schemeClr val="bg1"/>
                </a:solidFill>
              </a:rPr>
              <a:t>млн</a:t>
            </a:r>
            <a:r>
              <a:rPr lang="ru-RU" sz="2000" dirty="0">
                <a:solidFill>
                  <a:schemeClr val="bg1"/>
                </a:solidFill>
              </a:rPr>
              <a:t> лет</a:t>
            </a:r>
          </a:p>
          <a:p>
            <a:pPr algn="ctr"/>
            <a:r>
              <a:rPr lang="en-US" sz="2000" b="1" i="1" dirty="0" err="1">
                <a:solidFill>
                  <a:schemeClr val="bg1"/>
                </a:solidFill>
              </a:rPr>
              <a:t>Rb</a:t>
            </a:r>
            <a:r>
              <a:rPr lang="en-US" sz="2000" b="1" i="1" dirty="0">
                <a:solidFill>
                  <a:schemeClr val="bg1"/>
                </a:solidFill>
              </a:rPr>
              <a:t>/</a:t>
            </a:r>
            <a:r>
              <a:rPr lang="en-US" sz="2000" b="1" i="1" dirty="0" err="1">
                <a:solidFill>
                  <a:schemeClr val="bg1"/>
                </a:solidFill>
              </a:rPr>
              <a:t>Sr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>
                <a:solidFill>
                  <a:schemeClr val="bg1"/>
                </a:solidFill>
              </a:rPr>
              <a:t>возраст </a:t>
            </a:r>
            <a:r>
              <a:rPr lang="ru-RU" sz="2000" b="1" i="1" dirty="0" err="1">
                <a:solidFill>
                  <a:schemeClr val="bg1"/>
                </a:solidFill>
              </a:rPr>
              <a:t>монцодиоритов</a:t>
            </a:r>
            <a:endParaRPr lang="ru-RU" sz="2000" b="1" i="1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141.1</a:t>
            </a:r>
            <a:r>
              <a:rPr lang="en-US" sz="2000" dirty="0">
                <a:solidFill>
                  <a:schemeClr val="bg1"/>
                </a:solidFill>
              </a:rPr>
              <a:t>±</a:t>
            </a:r>
            <a:r>
              <a:rPr lang="ru-RU" sz="2000" dirty="0">
                <a:solidFill>
                  <a:schemeClr val="bg1"/>
                </a:solidFill>
              </a:rPr>
              <a:t>2.7 млн. лет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Датирование магматических пород, метасоматитов и руд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533400"/>
            <a:ext cx="3574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Рудное поле  Находка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143000"/>
            <a:ext cx="8305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bg1"/>
                </a:solidFill>
              </a:rPr>
              <a:t>U/</a:t>
            </a:r>
            <a:r>
              <a:rPr lang="en-US" sz="2200" b="1" i="1" dirty="0" err="1">
                <a:solidFill>
                  <a:schemeClr val="bg1"/>
                </a:solidFill>
              </a:rPr>
              <a:t>Pb</a:t>
            </a:r>
            <a:r>
              <a:rPr lang="en-US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>
                <a:solidFill>
                  <a:schemeClr val="bg1"/>
                </a:solidFill>
              </a:rPr>
              <a:t>возраст</a:t>
            </a:r>
            <a:r>
              <a:rPr lang="en-US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>
                <a:solidFill>
                  <a:schemeClr val="bg1"/>
                </a:solidFill>
              </a:rPr>
              <a:t>циркона </a:t>
            </a:r>
            <a:r>
              <a:rPr lang="ru-RU" sz="2200" b="1" i="1" dirty="0" err="1">
                <a:solidFill>
                  <a:schemeClr val="bg1"/>
                </a:solidFill>
              </a:rPr>
              <a:t>магматитов</a:t>
            </a:r>
            <a:endParaRPr lang="ru-RU" sz="2200" b="1" i="1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Мелкопорфировые</a:t>
            </a:r>
            <a:r>
              <a:rPr lang="ru-RU" sz="2000" dirty="0">
                <a:solidFill>
                  <a:schemeClr val="bg1"/>
                </a:solidFill>
              </a:rPr>
              <a:t>  диориты                            143.4±1.1   млн. лет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Крупнопорфировые</a:t>
            </a:r>
            <a:r>
              <a:rPr lang="ru-RU" sz="2000" dirty="0">
                <a:solidFill>
                  <a:schemeClr val="bg1"/>
                </a:solidFill>
              </a:rPr>
              <a:t>  диориты                           141.6±1.1  млн. лет</a:t>
            </a:r>
          </a:p>
          <a:p>
            <a:r>
              <a:rPr lang="ru-RU" sz="2000" dirty="0">
                <a:solidFill>
                  <a:schemeClr val="bg1"/>
                </a:solidFill>
              </a:rPr>
              <a:t>Дайки кварцевых </a:t>
            </a:r>
            <a:r>
              <a:rPr lang="ru-RU" sz="2000" dirty="0" err="1">
                <a:solidFill>
                  <a:schemeClr val="bg1"/>
                </a:solidFill>
              </a:rPr>
              <a:t>диорит-порфиритов</a:t>
            </a:r>
            <a:r>
              <a:rPr lang="ru-RU" sz="2000" dirty="0">
                <a:solidFill>
                  <a:schemeClr val="bg1"/>
                </a:solidFill>
              </a:rPr>
              <a:t>           141.2±1.6   млн. лет</a:t>
            </a:r>
            <a:r>
              <a:rPr lang="ru-RU" sz="2000" dirty="0"/>
              <a:t> 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Монцодиорит-порфиры</a:t>
            </a:r>
            <a:r>
              <a:rPr lang="ru-RU" sz="2000" dirty="0">
                <a:solidFill>
                  <a:schemeClr val="bg1"/>
                </a:solidFill>
              </a:rPr>
              <a:t>                                      139.3±0.</a:t>
            </a:r>
            <a:r>
              <a:rPr lang="en-US" sz="2000" dirty="0">
                <a:solidFill>
                  <a:schemeClr val="bg1"/>
                </a:solidFill>
              </a:rPr>
              <a:t>5 </a:t>
            </a:r>
            <a:r>
              <a:rPr lang="ru-RU" sz="2000" dirty="0">
                <a:solidFill>
                  <a:schemeClr val="bg1"/>
                </a:solidFill>
              </a:rPr>
              <a:t>  млн. лет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Монцодиорит-порфиры</a:t>
            </a:r>
            <a:r>
              <a:rPr lang="ru-RU" sz="2000" dirty="0">
                <a:solidFill>
                  <a:schemeClr val="bg1"/>
                </a:solidFill>
              </a:rPr>
              <a:t>                                      1</a:t>
            </a:r>
            <a:r>
              <a:rPr lang="en-US" sz="2000" dirty="0">
                <a:solidFill>
                  <a:schemeClr val="bg1"/>
                </a:solidFill>
              </a:rPr>
              <a:t>40</a:t>
            </a:r>
            <a:r>
              <a:rPr lang="ru-RU" sz="2000" dirty="0">
                <a:solidFill>
                  <a:schemeClr val="bg1"/>
                </a:solidFill>
              </a:rPr>
              <a:t>.3±0.</a:t>
            </a:r>
            <a:r>
              <a:rPr lang="en-US" sz="2000" dirty="0">
                <a:solidFill>
                  <a:schemeClr val="bg1"/>
                </a:solidFill>
              </a:rPr>
              <a:t>5</a:t>
            </a:r>
            <a:r>
              <a:rPr lang="ru-RU" sz="2000" dirty="0">
                <a:solidFill>
                  <a:schemeClr val="bg1"/>
                </a:solidFill>
              </a:rPr>
              <a:t>   млн. лет</a:t>
            </a:r>
          </a:p>
          <a:p>
            <a:r>
              <a:rPr lang="ru-RU" sz="2000" dirty="0">
                <a:solidFill>
                  <a:schemeClr val="bg1"/>
                </a:solidFill>
              </a:rPr>
              <a:t>Дайки </a:t>
            </a:r>
            <a:r>
              <a:rPr lang="ru-RU" sz="2000" dirty="0" err="1">
                <a:solidFill>
                  <a:schemeClr val="bg1"/>
                </a:solidFill>
              </a:rPr>
              <a:t>диорит-порфиритов</a:t>
            </a:r>
            <a:r>
              <a:rPr lang="ru-RU" sz="2000" dirty="0">
                <a:solidFill>
                  <a:schemeClr val="bg1"/>
                </a:solidFill>
              </a:rPr>
              <a:t>                                138.5±0.5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  млн. лет</a:t>
            </a:r>
          </a:p>
          <a:p>
            <a:r>
              <a:rPr lang="ru-RU" sz="2000" dirty="0">
                <a:solidFill>
                  <a:schemeClr val="bg1"/>
                </a:solidFill>
              </a:rPr>
              <a:t>Дайки </a:t>
            </a:r>
            <a:r>
              <a:rPr lang="ru-RU" sz="2000" dirty="0" err="1">
                <a:solidFill>
                  <a:schemeClr val="bg1"/>
                </a:solidFill>
              </a:rPr>
              <a:t>диорит-порфиритов</a:t>
            </a:r>
            <a:r>
              <a:rPr lang="ru-RU" sz="2000" dirty="0">
                <a:solidFill>
                  <a:schemeClr val="bg1"/>
                </a:solidFill>
              </a:rPr>
              <a:t>                                140.6±0.5   млн. лет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Трахиандезиты</a:t>
            </a:r>
            <a:r>
              <a:rPr lang="ru-RU" sz="2000" dirty="0">
                <a:solidFill>
                  <a:schemeClr val="bg1"/>
                </a:solidFill>
              </a:rPr>
              <a:t>  				   </a:t>
            </a:r>
            <a:r>
              <a:rPr lang="en-US" sz="2000" dirty="0">
                <a:solidFill>
                  <a:schemeClr val="bg1"/>
                </a:solidFill>
              </a:rPr>
              <a:t>141.2±0.5 </a:t>
            </a:r>
            <a:r>
              <a:rPr lang="ru-RU" sz="2000" dirty="0">
                <a:solidFill>
                  <a:schemeClr val="bg1"/>
                </a:solidFill>
              </a:rPr>
              <a:t> млн. лет</a:t>
            </a:r>
          </a:p>
          <a:p>
            <a:r>
              <a:rPr lang="ru-RU" sz="2000" b="1" dirty="0" err="1">
                <a:solidFill>
                  <a:srgbClr val="FFFF00"/>
                </a:solidFill>
              </a:rPr>
              <a:t>Гранодиориты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Омчаского</a:t>
            </a:r>
            <a:r>
              <a:rPr lang="ru-RU" sz="2000" b="1" dirty="0">
                <a:solidFill>
                  <a:srgbClr val="FFFF00"/>
                </a:solidFill>
              </a:rPr>
              <a:t> массива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>
                <a:solidFill>
                  <a:srgbClr val="FFFF00"/>
                </a:solidFill>
              </a:rPr>
              <a:t>               </a:t>
            </a:r>
            <a:r>
              <a:rPr lang="en-US" sz="2000" dirty="0">
                <a:solidFill>
                  <a:schemeClr val="bg1"/>
                </a:solidFill>
              </a:rPr>
              <a:t>142.5±0.8 </a:t>
            </a:r>
            <a:r>
              <a:rPr lang="ru-RU" sz="2000" dirty="0">
                <a:solidFill>
                  <a:schemeClr val="bg1"/>
                </a:solidFill>
              </a:rPr>
              <a:t> млн. лет</a:t>
            </a:r>
          </a:p>
          <a:p>
            <a:pPr algn="ctr"/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b="1" i="1" dirty="0">
                <a:solidFill>
                  <a:schemeClr val="bg1"/>
                </a:solidFill>
              </a:rPr>
              <a:t>Re/Os </a:t>
            </a:r>
            <a:r>
              <a:rPr lang="ru-RU" sz="2000" b="1" i="1" dirty="0">
                <a:solidFill>
                  <a:schemeClr val="bg1"/>
                </a:solidFill>
              </a:rPr>
              <a:t>возраст молибденита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146.6±3.2 </a:t>
            </a:r>
            <a:r>
              <a:rPr lang="ru-RU" sz="2000" dirty="0">
                <a:solidFill>
                  <a:schemeClr val="bg1"/>
                </a:solidFill>
              </a:rPr>
              <a:t>млн. лет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142.1±15</a:t>
            </a:r>
            <a:r>
              <a:rPr lang="ru-RU" sz="2000" dirty="0">
                <a:solidFill>
                  <a:schemeClr val="bg1"/>
                </a:solidFill>
              </a:rPr>
              <a:t> млн. лет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137.</a:t>
            </a:r>
            <a:r>
              <a:rPr lang="ru-RU" sz="2000" dirty="0">
                <a:solidFill>
                  <a:schemeClr val="bg1"/>
                </a:solidFill>
              </a:rPr>
              <a:t>9</a:t>
            </a:r>
            <a:r>
              <a:rPr lang="en-US" sz="2000" dirty="0">
                <a:solidFill>
                  <a:schemeClr val="bg1"/>
                </a:solidFill>
              </a:rPr>
              <a:t>±</a:t>
            </a:r>
            <a:r>
              <a:rPr lang="ru-RU" sz="2000" dirty="0">
                <a:solidFill>
                  <a:schemeClr val="bg1"/>
                </a:solidFill>
              </a:rPr>
              <a:t>0</a:t>
            </a:r>
            <a:r>
              <a:rPr lang="en-US" sz="2000" dirty="0">
                <a:solidFill>
                  <a:schemeClr val="bg1"/>
                </a:solidFill>
              </a:rPr>
              <a:t>.3</a:t>
            </a:r>
            <a:r>
              <a:rPr lang="ru-RU" sz="2000" dirty="0">
                <a:solidFill>
                  <a:schemeClr val="bg1"/>
                </a:solidFill>
              </a:rPr>
              <a:t> млн. лет</a:t>
            </a:r>
          </a:p>
          <a:p>
            <a:pPr algn="ctr"/>
            <a:endParaRPr lang="ru-RU" sz="2000" dirty="0">
              <a:solidFill>
                <a:schemeClr val="bg1"/>
              </a:solidFill>
            </a:endParaRPr>
          </a:p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Датирование магматических пород, метасоматитов и руд</a:t>
            </a:r>
            <a:br>
              <a:rPr lang="ru-RU" b="1" dirty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Проявление </a:t>
            </a:r>
            <a:r>
              <a:rPr lang="ru-RU" b="1" dirty="0" err="1">
                <a:solidFill>
                  <a:schemeClr val="bg1"/>
                </a:solidFill>
              </a:rPr>
              <a:t>пост-егдыкгычского</a:t>
            </a:r>
            <a:r>
              <a:rPr lang="ru-RU" b="1" dirty="0">
                <a:solidFill>
                  <a:schemeClr val="bg1"/>
                </a:solidFill>
              </a:rPr>
              <a:t>  </a:t>
            </a:r>
            <a:r>
              <a:rPr lang="ru-RU" b="1" dirty="0" err="1">
                <a:solidFill>
                  <a:schemeClr val="bg1"/>
                </a:solidFill>
              </a:rPr>
              <a:t>магматизма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Дайка </a:t>
            </a:r>
            <a:r>
              <a:rPr lang="ru-RU" dirty="0" err="1">
                <a:solidFill>
                  <a:schemeClr val="bg1"/>
                </a:solidFill>
              </a:rPr>
              <a:t>гранодиорит</a:t>
            </a:r>
            <a:r>
              <a:rPr lang="ru-RU" dirty="0">
                <a:solidFill>
                  <a:schemeClr val="bg1"/>
                </a:solidFill>
              </a:rPr>
              <a:t> порфиров  (Весенний </a:t>
            </a:r>
            <a:r>
              <a:rPr lang="en-US" dirty="0">
                <a:solidFill>
                  <a:schemeClr val="bg1"/>
                </a:solidFill>
              </a:rPr>
              <a:t>III)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U/</a:t>
            </a:r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 110 ± 1.3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млн. лет 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Проявление </a:t>
            </a:r>
            <a:r>
              <a:rPr lang="ru-RU" b="1" dirty="0" err="1">
                <a:solidFill>
                  <a:schemeClr val="bg1"/>
                </a:solidFill>
              </a:rPr>
              <a:t>до-егдыкгычского</a:t>
            </a:r>
            <a:r>
              <a:rPr lang="ru-RU" b="1" dirty="0">
                <a:solidFill>
                  <a:schemeClr val="bg1"/>
                </a:solidFill>
              </a:rPr>
              <a:t>  </a:t>
            </a:r>
            <a:r>
              <a:rPr lang="ru-RU" b="1" dirty="0" err="1">
                <a:solidFill>
                  <a:schemeClr val="bg1"/>
                </a:solidFill>
              </a:rPr>
              <a:t>магматизма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dirty="0" err="1">
                <a:solidFill>
                  <a:schemeClr val="bg1"/>
                </a:solidFill>
              </a:rPr>
              <a:t>Монцодиориты</a:t>
            </a:r>
            <a:r>
              <a:rPr lang="ru-RU" dirty="0">
                <a:solidFill>
                  <a:schemeClr val="bg1"/>
                </a:solidFill>
              </a:rPr>
              <a:t> или диориты (Лучик, рудное поле </a:t>
            </a:r>
            <a:r>
              <a:rPr lang="ru-RU" dirty="0" err="1">
                <a:solidFill>
                  <a:schemeClr val="bg1"/>
                </a:solidFill>
              </a:rPr>
              <a:t>Юрях</a:t>
            </a:r>
            <a:r>
              <a:rPr lang="ru-RU" dirty="0">
                <a:solidFill>
                  <a:schemeClr val="bg1"/>
                </a:solidFill>
              </a:rPr>
              <a:t>) </a:t>
            </a:r>
            <a:r>
              <a:rPr lang="en-US" dirty="0">
                <a:solidFill>
                  <a:schemeClr val="bg1"/>
                </a:solidFill>
              </a:rPr>
              <a:t>U/Pb </a:t>
            </a:r>
            <a:r>
              <a:rPr lang="ru-RU" dirty="0">
                <a:solidFill>
                  <a:schemeClr val="bg1"/>
                </a:solidFill>
              </a:rPr>
              <a:t>148 ± 1 млн. лет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ru-RU" b="1" dirty="0" err="1">
                <a:solidFill>
                  <a:schemeClr val="bg1"/>
                </a:solidFill>
              </a:rPr>
              <a:t>Метасоматиты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23622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Биотит-</a:t>
            </a:r>
            <a:r>
              <a:rPr lang="ru-RU" sz="2400" b="1" dirty="0" err="1">
                <a:solidFill>
                  <a:srgbClr val="FFFF00"/>
                </a:solidFill>
              </a:rPr>
              <a:t>калишпат</a:t>
            </a:r>
            <a:r>
              <a:rPr lang="ru-RU" sz="2400" b="1" dirty="0">
                <a:solidFill>
                  <a:srgbClr val="FFFF00"/>
                </a:solidFill>
              </a:rPr>
              <a:t>-кварцевые</a:t>
            </a:r>
          </a:p>
          <a:p>
            <a:r>
              <a:rPr lang="ru-RU" sz="2400" b="1" dirty="0" err="1">
                <a:solidFill>
                  <a:srgbClr val="FFFF00"/>
                </a:solidFill>
              </a:rPr>
              <a:t>Пропилиты</a:t>
            </a:r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>
                <a:solidFill>
                  <a:srgbClr val="FFFF00"/>
                </a:solidFill>
              </a:rPr>
              <a:t>Кварц-серицитовые (</a:t>
            </a:r>
            <a:r>
              <a:rPr lang="ru-RU" sz="2400" b="1" dirty="0" err="1">
                <a:solidFill>
                  <a:srgbClr val="FFFF00"/>
                </a:solidFill>
              </a:rPr>
              <a:t>филлизиты</a:t>
            </a:r>
            <a:r>
              <a:rPr lang="ru-RU" sz="2400" b="1" dirty="0">
                <a:solidFill>
                  <a:srgbClr val="FFFF00"/>
                </a:solidFill>
              </a:rPr>
              <a:t>) (3 типа)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Аргиллизиты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2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2" y="914400"/>
            <a:ext cx="8948738" cy="4186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43000" y="304800"/>
            <a:ext cx="76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FFFF00"/>
                </a:solidFill>
                <a:cs typeface="Arial" charset="0"/>
              </a:rPr>
              <a:t>БИОТИТ-КВАРЦ-КАЛИШПАТОВЫЕ МЕТАСОМАТИТЫ</a:t>
            </a:r>
            <a:endParaRPr lang="en-US" sz="2400" b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3340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/>
              <a:t>Красноватые мелкозернистые породы, сложенные реликтовыми магматическими биотитом, </a:t>
            </a:r>
            <a:r>
              <a:rPr lang="ru-RU" sz="2000" dirty="0" err="1"/>
              <a:t>магнезиогастингситом</a:t>
            </a:r>
            <a:r>
              <a:rPr lang="ru-RU" sz="2000" dirty="0"/>
              <a:t>, диопсидом, кварцем и новообразованными </a:t>
            </a:r>
            <a:r>
              <a:rPr lang="en-US" sz="2000" dirty="0" err="1"/>
              <a:t>Ba</a:t>
            </a:r>
            <a:r>
              <a:rPr lang="en-US" sz="2000" dirty="0"/>
              <a:t>-</a:t>
            </a:r>
            <a:r>
              <a:rPr lang="ru-RU" sz="2000" dirty="0"/>
              <a:t>содержащим </a:t>
            </a:r>
            <a:r>
              <a:rPr lang="ru-RU" sz="2000" dirty="0" err="1"/>
              <a:t>калишпатом</a:t>
            </a:r>
            <a:r>
              <a:rPr lang="ru-RU" sz="2000" dirty="0"/>
              <a:t>, флогопитом, кварцем. Они частично или полностью замещены кварц-серицитовыми </a:t>
            </a:r>
            <a:r>
              <a:rPr lang="ru-RU" sz="2000" dirty="0" err="1"/>
              <a:t>метасоматитами</a:t>
            </a:r>
            <a:endParaRPr lang="en-US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66" y="2450945"/>
            <a:ext cx="4806334" cy="372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5334000" y="3124200"/>
            <a:ext cx="1361727" cy="740296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181600" y="4572000"/>
            <a:ext cx="1654463" cy="302196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1582" y="4067438"/>
            <a:ext cx="1508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F  1.6 - 4.7 масс.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2373" y="2847673"/>
            <a:ext cx="1836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F  0.57 -2.7 масс. %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136"/>
            <a:ext cx="4205467" cy="435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1585706" y="4711770"/>
            <a:ext cx="720080" cy="27137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53065" y="4847456"/>
            <a:ext cx="1783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Магматический 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биотит </a:t>
            </a:r>
          </a:p>
        </p:txBody>
      </p:sp>
      <p:sp>
        <p:nvSpPr>
          <p:cNvPr id="12" name="Заголовок 16"/>
          <p:cNvSpPr>
            <a:spLocks noGrp="1"/>
          </p:cNvSpPr>
          <p:nvPr>
            <p:ph type="title"/>
          </p:nvPr>
        </p:nvSpPr>
        <p:spPr>
          <a:xfrm>
            <a:off x="339184" y="0"/>
            <a:ext cx="8229600" cy="721568"/>
          </a:xfrm>
        </p:spPr>
        <p:txBody>
          <a:bodyPr>
            <a:normAutofit fontScale="90000"/>
          </a:bodyPr>
          <a:lstStyle/>
          <a:p>
            <a:r>
              <a:rPr lang="ru-RU" dirty="0"/>
              <a:t>Биотит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150203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Соотношение </a:t>
            </a:r>
            <a:r>
              <a:rPr lang="ru-RU" sz="2400" dirty="0" err="1"/>
              <a:t>магнезиальности</a:t>
            </a:r>
            <a:r>
              <a:rPr lang="ru-RU" sz="2400" dirty="0"/>
              <a:t> и содержания </a:t>
            </a:r>
            <a:r>
              <a:rPr lang="en-US" sz="2400" dirty="0"/>
              <a:t>F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648200" y="1150203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Соотношение содержаний </a:t>
            </a:r>
            <a:r>
              <a:rPr lang="en-US" sz="2400" dirty="0"/>
              <a:t>Fe, Ti </a:t>
            </a:r>
            <a:r>
              <a:rPr lang="ru-RU" sz="2400" dirty="0"/>
              <a:t>и </a:t>
            </a:r>
            <a:r>
              <a:rPr lang="en-US" sz="2400" dirty="0"/>
              <a:t>Mg</a:t>
            </a:r>
            <a:endParaRPr lang="ru-RU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6603740" y="214290"/>
            <a:ext cx="1933841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E75C01"/>
                </a:solidFill>
              </a:rPr>
              <a:t>ПРОПИЛИТЫ</a:t>
            </a:r>
            <a:endParaRPr lang="en-US" sz="2400" b="1" dirty="0">
              <a:solidFill>
                <a:srgbClr val="E75C0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8247" y="714356"/>
            <a:ext cx="3895753" cy="2896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94"/>
            <a:ext cx="3255928" cy="28638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57422" y="3214685"/>
            <a:ext cx="803782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FFFFFF"/>
                </a:solidFill>
              </a:rPr>
              <a:t>1 cm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70432" y="4583113"/>
            <a:ext cx="4545013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76200" y="4114800"/>
          <a:ext cx="3357556" cy="2518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CorelDRAW" r:id="rId5" imgW="3130296" imgH="2353056" progId="CorelDRAW.Graphic.13">
                  <p:embed/>
                </p:oleObj>
              </mc:Choice>
              <mc:Fallback>
                <p:oleObj name="CorelDRAW" r:id="rId5" imgW="3130296" imgH="2353056" progId="CorelDRAW.Graphic.1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114800"/>
                        <a:ext cx="3357556" cy="25181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429000" y="4343400"/>
            <a:ext cx="571500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Зеленоватые породы, сложенные эпидотом, </a:t>
            </a:r>
            <a:r>
              <a:rPr lang="ru-RU" sz="2000" b="1" dirty="0" err="1">
                <a:solidFill>
                  <a:schemeClr val="bg1"/>
                </a:solidFill>
                <a:latin typeface="+mn-lt"/>
              </a:rPr>
              <a:t>магнезиогорнблендитом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bg1"/>
                </a:solidFill>
              </a:rPr>
              <a:t>т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ремолитом-актинолитом, хлоритом, кварцем, </a:t>
            </a:r>
            <a:r>
              <a:rPr lang="ru-RU" sz="2000" b="1" dirty="0" err="1">
                <a:solidFill>
                  <a:schemeClr val="bg1"/>
                </a:solidFill>
                <a:latin typeface="+mn-lt"/>
              </a:rPr>
              <a:t>калишпатом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альбитом, турмалином, кальцитом, пиритом,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магнетитом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Autofit/>
          </a:bodyPr>
          <a:lstStyle/>
          <a:p>
            <a:r>
              <a:rPr lang="ru-RU" sz="2800" b="1" dirty="0"/>
              <a:t>Географическое положение крупнейших медно-порфировых месторождений мира </a:t>
            </a:r>
          </a:p>
        </p:txBody>
      </p:sp>
      <p:pic>
        <p:nvPicPr>
          <p:cNvPr id="2050" name="Picture 2" descr="карта месторож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72" y="990600"/>
            <a:ext cx="86023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к карт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697634"/>
            <a:ext cx="7743415" cy="116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Минералы </a:t>
            </a:r>
            <a:r>
              <a:rPr lang="ru-RU" b="1" dirty="0" err="1"/>
              <a:t>надгруппы</a:t>
            </a:r>
            <a:r>
              <a:rPr lang="ru-RU" b="1" dirty="0"/>
              <a:t> турмалина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840000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3840000" cy="28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3644" y="1484784"/>
            <a:ext cx="4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Tur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0613" y="1268760"/>
            <a:ext cx="4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Tur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1032" y="26369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Chl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4907" y="1538048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TiO</a:t>
            </a:r>
            <a:r>
              <a:rPr lang="ru-RU" b="1" baseline="-25000" dirty="0">
                <a:solidFill>
                  <a:srgbClr val="FF0000"/>
                </a:solidFill>
              </a:rPr>
              <a:t>2</a:t>
            </a:r>
            <a:endParaRPr lang="ru-RU" sz="1400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4265" y="278092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Bar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>
            <a:stCxn id="11" idx="0"/>
          </p:cNvCxnSpPr>
          <p:nvPr/>
        </p:nvCxnSpPr>
        <p:spPr>
          <a:xfrm>
            <a:off x="1229303" y="2780928"/>
            <a:ext cx="1725810" cy="7200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11" idx="0"/>
          </p:cNvCxnSpPr>
          <p:nvPr/>
        </p:nvCxnSpPr>
        <p:spPr>
          <a:xfrm flipV="1">
            <a:off x="1229303" y="1988840"/>
            <a:ext cx="1479910" cy="7920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7584" y="1657225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TiO</a:t>
            </a:r>
            <a:r>
              <a:rPr lang="en-US" sz="1400" b="1" dirty="0">
                <a:solidFill>
                  <a:srgbClr val="FF0000"/>
                </a:solidFill>
              </a:rPr>
              <a:t>2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>
            <a:stCxn id="14" idx="2"/>
          </p:cNvCxnSpPr>
          <p:nvPr/>
        </p:nvCxnSpPr>
        <p:spPr>
          <a:xfrm>
            <a:off x="1128308" y="2026557"/>
            <a:ext cx="176646" cy="25015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185630" y="1907380"/>
            <a:ext cx="0" cy="36933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65741" y="126876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898" y="314257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44" y="3824857"/>
            <a:ext cx="3839094" cy="288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47894" y="474238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Chl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0729" y="5441096"/>
            <a:ext cx="4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Tur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63731" y="4382342"/>
            <a:ext cx="47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Kfs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4295818" y="4751948"/>
            <a:ext cx="306058" cy="14374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4385852" y="4607658"/>
            <a:ext cx="274877" cy="8240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Химический состав турмалина </a:t>
            </a:r>
            <a:r>
              <a:rPr lang="ru-RU" b="1" dirty="0" err="1"/>
              <a:t>пропилитов</a:t>
            </a:r>
            <a:endParaRPr lang="ru-RU" b="1" dirty="0"/>
          </a:p>
        </p:txBody>
      </p:sp>
      <p:graphicFrame>
        <p:nvGraphicFramePr>
          <p:cNvPr id="56321" name="Object 1"/>
          <p:cNvGraphicFramePr>
            <a:graphicFrameLocks noChangeAspect="1"/>
          </p:cNvGraphicFramePr>
          <p:nvPr/>
        </p:nvGraphicFramePr>
        <p:xfrm>
          <a:off x="76200" y="2301051"/>
          <a:ext cx="4462124" cy="4099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7" name="CorelDRAW" r:id="rId3" imgW="4613642" imgH="4237957" progId="CorelDRAW.Graphic.13">
                  <p:embed/>
                </p:oleObj>
              </mc:Choice>
              <mc:Fallback>
                <p:oleObj name="CorelDRAW" r:id="rId3" imgW="4613642" imgH="4237957" progId="CorelDRAW.Graphic.1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301051"/>
                        <a:ext cx="4462124" cy="40997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4823668" y="2286000"/>
          <a:ext cx="4167932" cy="411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8" name="CorelDRAW" r:id="rId5" imgW="2782073" imgH="2748194" progId="CorelDRAW.Graphic.13">
                  <p:embed/>
                </p:oleObj>
              </mc:Choice>
              <mc:Fallback>
                <p:oleObj name="CorelDRAW" r:id="rId5" imgW="2782073" imgH="2748194" progId="CorelDRAW.Graphic.1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3668" y="2286000"/>
                        <a:ext cx="4167932" cy="411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Хлориты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05484"/>
            <a:ext cx="8915400" cy="37508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5498068"/>
            <a:ext cx="1643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Fe</a:t>
            </a:r>
            <a:r>
              <a:rPr lang="en-US" sz="2400" baseline="30000" dirty="0"/>
              <a:t>2+</a:t>
            </a:r>
            <a:r>
              <a:rPr lang="en-US" sz="2400" dirty="0"/>
              <a:t> → Mg</a:t>
            </a:r>
            <a:r>
              <a:rPr lang="ru-RU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5884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70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4104456"/>
            <a:ext cx="3707902" cy="2780928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415680" y="0"/>
            <a:ext cx="5728340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E75C01"/>
                </a:solidFill>
              </a:rPr>
              <a:t>КВАРЦ-СЕРИЦИТОВЫЕ МЕТАСОМАТИТЫ</a:t>
            </a:r>
            <a:endParaRPr lang="en-US" sz="2400" b="1" dirty="0">
              <a:solidFill>
                <a:srgbClr val="E75C0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3" y="2179478"/>
            <a:ext cx="3246429" cy="3464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786578" y="1185851"/>
            <a:ext cx="2357422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err="1">
                <a:solidFill>
                  <a:schemeClr val="bg1"/>
                </a:solidFill>
              </a:rPr>
              <a:t>Кварц-серицито-вые</a:t>
            </a:r>
            <a:r>
              <a:rPr lang="ru-RU" sz="2000" dirty="0">
                <a:solidFill>
                  <a:schemeClr val="bg1"/>
                </a:solidFill>
              </a:rPr>
              <a:t> метасоматиты  с прожилком сульфидов (халькопирит, </a:t>
            </a:r>
            <a:r>
              <a:rPr lang="ru-RU" sz="2000" dirty="0" err="1">
                <a:solidFill>
                  <a:schemeClr val="bg1"/>
                </a:solidFill>
              </a:rPr>
              <a:t>бор-нит</a:t>
            </a:r>
            <a:r>
              <a:rPr lang="ru-RU" sz="2000" dirty="0">
                <a:solidFill>
                  <a:schemeClr val="bg1"/>
                </a:solidFill>
              </a:rPr>
              <a:t>, пирит) по </a:t>
            </a:r>
            <a:r>
              <a:rPr lang="ru-RU" sz="2000" dirty="0" err="1">
                <a:solidFill>
                  <a:schemeClr val="bg1"/>
                </a:solidFill>
              </a:rPr>
              <a:t>монцонит-порфирам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м-ние</a:t>
            </a:r>
            <a:r>
              <a:rPr lang="ru-RU" sz="2000" dirty="0">
                <a:solidFill>
                  <a:schemeClr val="bg1"/>
                </a:solidFill>
              </a:rPr>
              <a:t> Песчанка</a:t>
            </a: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1406" y="857232"/>
            <a:ext cx="3429024" cy="3571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bg1"/>
                </a:solidFill>
                <a:latin typeface="+mn-lt"/>
              </a:rPr>
              <a:t>Зона кварц-серицитовых </a:t>
            </a:r>
            <a:r>
              <a:rPr lang="ru-RU" sz="2000" dirty="0" err="1">
                <a:solidFill>
                  <a:schemeClr val="bg1"/>
                </a:solidFill>
                <a:latin typeface="+mn-lt"/>
              </a:rPr>
              <a:t>метасомтитов</a:t>
            </a:r>
            <a:r>
              <a:rPr lang="ru-RU" sz="2000" dirty="0">
                <a:solidFill>
                  <a:schemeClr val="bg1"/>
                </a:solidFill>
                <a:latin typeface="+mn-lt"/>
              </a:rPr>
              <a:t> рассекает тело </a:t>
            </a:r>
            <a:r>
              <a:rPr lang="ru-RU" sz="2000" dirty="0" err="1">
                <a:solidFill>
                  <a:schemeClr val="bg1"/>
                </a:solidFill>
                <a:latin typeface="+mn-lt"/>
              </a:rPr>
              <a:t>биотит-кварц-калишпатовых</a:t>
            </a:r>
            <a:r>
              <a:rPr lang="ru-RU" sz="2000" dirty="0">
                <a:solidFill>
                  <a:schemeClr val="bg1"/>
                </a:solidFill>
                <a:latin typeface="+mn-lt"/>
              </a:rPr>
              <a:t> пород, Песчанка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1" y="980728"/>
            <a:ext cx="3168352" cy="31004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915213" y="3501008"/>
            <a:ext cx="889035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FFFFFF"/>
                </a:solidFill>
              </a:rPr>
              <a:t>1 cm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286248" y="2000240"/>
            <a:ext cx="584200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err="1">
                <a:solidFill>
                  <a:srgbClr val="FF0000"/>
                </a:solidFill>
              </a:rPr>
              <a:t>Brn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286248" y="3143248"/>
            <a:ext cx="584200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err="1">
                <a:solidFill>
                  <a:srgbClr val="FF0000"/>
                </a:solidFill>
              </a:rPr>
              <a:t>Qt</a:t>
            </a:r>
            <a:r>
              <a:rPr lang="en-US" dirty="0">
                <a:solidFill>
                  <a:srgbClr val="FF0000"/>
                </a:solidFill>
              </a:rPr>
              <a:t>z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289800" y="2420888"/>
            <a:ext cx="592137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err="1">
                <a:solidFill>
                  <a:srgbClr val="FF0000"/>
                </a:solidFill>
              </a:rPr>
              <a:t>Ccp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4572000" y="2428868"/>
            <a:ext cx="134938" cy="41275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>
            <a:off x="5004048" y="2635202"/>
            <a:ext cx="304799" cy="204787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5432676" y="2778078"/>
            <a:ext cx="109537" cy="260349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500694" y="2214554"/>
            <a:ext cx="584200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err="1">
                <a:solidFill>
                  <a:srgbClr val="FF0000"/>
                </a:solidFill>
              </a:rPr>
              <a:t>Py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5214942" y="1714488"/>
            <a:ext cx="285749" cy="457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296168" y="4329123"/>
            <a:ext cx="1785950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err="1">
                <a:solidFill>
                  <a:schemeClr val="bg1"/>
                </a:solidFill>
                <a:latin typeface="+mn-lt"/>
              </a:rPr>
              <a:t>Кварц-сери-цитовые</a:t>
            </a:r>
            <a:r>
              <a:rPr lang="ru-RU" sz="2000" dirty="0">
                <a:solidFill>
                  <a:schemeClr val="bg1"/>
                </a:solidFill>
                <a:latin typeface="+mn-lt"/>
              </a:rPr>
              <a:t> метасоматиты по </a:t>
            </a:r>
            <a:r>
              <a:rPr lang="ru-RU" sz="2000" dirty="0" err="1">
                <a:solidFill>
                  <a:schemeClr val="bg1"/>
                </a:solidFill>
                <a:latin typeface="+mn-lt"/>
              </a:rPr>
              <a:t>порфиро-видным</a:t>
            </a:r>
            <a:r>
              <a:rPr lang="ru-RU" sz="2000" dirty="0">
                <a:solidFill>
                  <a:schemeClr val="bg1"/>
                </a:solidFill>
                <a:latin typeface="+mn-lt"/>
              </a:rPr>
              <a:t> диоритам, рудное поле Находка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Разновидности кварц-серицитовых </a:t>
            </a:r>
            <a:r>
              <a:rPr lang="ru-RU" sz="3600" b="1" dirty="0" err="1">
                <a:solidFill>
                  <a:schemeClr val="bg1"/>
                </a:solidFill>
              </a:rPr>
              <a:t>метасоматитов</a:t>
            </a:r>
            <a:r>
              <a:rPr lang="ru-RU" sz="3600" b="1" dirty="0">
                <a:solidFill>
                  <a:schemeClr val="bg1"/>
                </a:solidFill>
              </a:rPr>
              <a:t> и их распространенность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С хлоритом и альбитом, сопровождающиеся медным </a:t>
            </a:r>
            <a:r>
              <a:rPr lang="ru-RU" b="1" dirty="0" err="1">
                <a:solidFill>
                  <a:srgbClr val="FFFF00"/>
                </a:solidFill>
              </a:rPr>
              <a:t>оруденением</a:t>
            </a:r>
            <a:r>
              <a:rPr lang="ru-RU" b="1" dirty="0">
                <a:solidFill>
                  <a:srgbClr val="FFFF00"/>
                </a:solidFill>
              </a:rPr>
              <a:t> (</a:t>
            </a:r>
            <a:r>
              <a:rPr lang="ru-RU" b="1" dirty="0">
                <a:solidFill>
                  <a:schemeClr val="bg1"/>
                </a:solidFill>
              </a:rPr>
              <a:t>Песчанка и Находка</a:t>
            </a:r>
            <a:r>
              <a:rPr lang="ru-RU" b="1" dirty="0">
                <a:solidFill>
                  <a:srgbClr val="FFFF00"/>
                </a:solidFill>
              </a:rPr>
              <a:t>)</a:t>
            </a:r>
          </a:p>
          <a:p>
            <a:r>
              <a:rPr lang="ru-RU" b="1" dirty="0">
                <a:solidFill>
                  <a:srgbClr val="FFFF00"/>
                </a:solidFill>
              </a:rPr>
              <a:t>С хлоритом, альбитом, карбонатами и турмалином, сопровождающиеся полиметаллическим </a:t>
            </a:r>
            <a:r>
              <a:rPr lang="ru-RU" b="1" dirty="0" err="1">
                <a:solidFill>
                  <a:srgbClr val="FFFF00"/>
                </a:solidFill>
              </a:rPr>
              <a:t>оруденением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(Песчанка и Находка)</a:t>
            </a:r>
          </a:p>
          <a:p>
            <a:r>
              <a:rPr lang="ru-RU" b="1" dirty="0">
                <a:solidFill>
                  <a:srgbClr val="FFFF00"/>
                </a:solidFill>
              </a:rPr>
              <a:t>С альбитом, марганцовистыми серицитом и карбонатами, но без  турмалина, сопровождающиеся золото-</a:t>
            </a:r>
            <a:r>
              <a:rPr lang="ru-RU" b="1" dirty="0" err="1">
                <a:solidFill>
                  <a:srgbClr val="FFFF00"/>
                </a:solidFill>
              </a:rPr>
              <a:t>серебрянным</a:t>
            </a:r>
            <a:r>
              <a:rPr lang="ru-RU" b="1" dirty="0">
                <a:solidFill>
                  <a:srgbClr val="FFFF00"/>
                </a:solidFill>
              </a:rPr>
              <a:t> оруденением</a:t>
            </a:r>
            <a:r>
              <a:rPr lang="en-US" b="1" dirty="0">
                <a:solidFill>
                  <a:srgbClr val="FFFF00"/>
                </a:solidFill>
              </a:rPr>
              <a:t> (IS </a:t>
            </a:r>
            <a:r>
              <a:rPr lang="ru-RU" b="1" dirty="0">
                <a:solidFill>
                  <a:srgbClr val="FFFF00"/>
                </a:solidFill>
              </a:rPr>
              <a:t>тип </a:t>
            </a:r>
            <a:r>
              <a:rPr lang="ru-RU" b="1" dirty="0" err="1">
                <a:solidFill>
                  <a:srgbClr val="FFFF00"/>
                </a:solidFill>
              </a:rPr>
              <a:t>эпитермальной</a:t>
            </a:r>
            <a:r>
              <a:rPr lang="ru-RU" b="1" dirty="0">
                <a:solidFill>
                  <a:srgbClr val="FFFF00"/>
                </a:solidFill>
              </a:rPr>
              <a:t> минерализации) (</a:t>
            </a:r>
            <a:r>
              <a:rPr lang="ru-RU" b="1" dirty="0">
                <a:solidFill>
                  <a:schemeClr val="bg1"/>
                </a:solidFill>
              </a:rPr>
              <a:t>Находка</a:t>
            </a:r>
            <a:r>
              <a:rPr lang="ru-RU" b="1" dirty="0">
                <a:solidFill>
                  <a:srgbClr val="FFFF00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Хлориты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05484"/>
            <a:ext cx="8915400" cy="37508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2600" y="5476688"/>
            <a:ext cx="25730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Fe</a:t>
            </a:r>
            <a:r>
              <a:rPr lang="en-US" sz="2800" baseline="30000" dirty="0"/>
              <a:t>2+</a:t>
            </a:r>
            <a:r>
              <a:rPr lang="en-US" sz="2800" dirty="0"/>
              <a:t> → Mg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6052809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/>
              <a:t>IV</a:t>
            </a:r>
            <a:r>
              <a:rPr lang="en-US" sz="2800" dirty="0" err="1"/>
              <a:t>Si</a:t>
            </a:r>
            <a:r>
              <a:rPr lang="ru-RU" sz="2800" dirty="0"/>
              <a:t> + </a:t>
            </a:r>
            <a:r>
              <a:rPr lang="en-US" sz="2800" baseline="30000" dirty="0" err="1"/>
              <a:t>VI</a:t>
            </a:r>
            <a:r>
              <a:rPr lang="en-US" sz="2800" dirty="0" err="1"/>
              <a:t>Mg</a:t>
            </a:r>
            <a:r>
              <a:rPr lang="ru-RU" sz="2800" dirty="0"/>
              <a:t> → </a:t>
            </a:r>
            <a:r>
              <a:rPr lang="en-US" sz="2800" baseline="30000" dirty="0" err="1"/>
              <a:t>IV</a:t>
            </a:r>
            <a:r>
              <a:rPr lang="en-US" sz="2800" dirty="0" err="1"/>
              <a:t>Al</a:t>
            </a:r>
            <a:r>
              <a:rPr lang="ru-RU" sz="2800" dirty="0"/>
              <a:t> + </a:t>
            </a:r>
            <a:r>
              <a:rPr lang="en-US" sz="2800" baseline="30000" dirty="0" err="1"/>
              <a:t>VI</a:t>
            </a:r>
            <a:r>
              <a:rPr lang="en-US" sz="2800" dirty="0" err="1"/>
              <a:t>Al</a:t>
            </a:r>
            <a:r>
              <a:rPr lang="ru-RU" sz="2800" dirty="0"/>
              <a:t> или </a:t>
            </a:r>
            <a:r>
              <a:rPr lang="en-US" sz="2800" baseline="30000" dirty="0"/>
              <a:t>VI</a:t>
            </a:r>
            <a:r>
              <a:rPr lang="ru-RU" sz="2800" dirty="0"/>
              <a:t>Fe</a:t>
            </a:r>
            <a:r>
              <a:rPr lang="ru-RU" sz="2800" baseline="30000" dirty="0"/>
              <a:t>3+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349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>
            <a:noAutofit/>
          </a:bodyPr>
          <a:lstStyle/>
          <a:p>
            <a:r>
              <a:rPr lang="ru-RU" sz="2800" b="1" dirty="0"/>
              <a:t>Составов турмалина кварц-серицитовых метасоматитов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4340" y="3048000"/>
            <a:ext cx="99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Находка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070" y="3048000"/>
            <a:ext cx="109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Песчанка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034" y="3048000"/>
            <a:ext cx="110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Ольховка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3966" y="838200"/>
            <a:ext cx="274723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6156324" y="762000"/>
          <a:ext cx="2940051" cy="212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r:id="rId4" imgW="3921840" imgH="2767680" progId="opendocument.DrawDocument.1">
                  <p:embed/>
                </p:oleObj>
              </mc:Choice>
              <mc:Fallback>
                <p:oleObj r:id="rId4" imgW="3921840" imgH="2767680" progId="opendocument.DrawDocument.1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4" y="762000"/>
                        <a:ext cx="2940051" cy="212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8933" y="838200"/>
            <a:ext cx="274666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77788" y="3352800"/>
          <a:ext cx="898842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CorelDRAW" r:id="rId7" imgW="9017000" imgH="3429000" progId="CorelDRAW.Graphic.13">
                  <p:embed/>
                </p:oleObj>
              </mc:Choice>
              <mc:Fallback>
                <p:oleObj name="CorelDRAW" r:id="rId7" imgW="9017000" imgH="3429000" progId="CorelDRAW.Graphic.1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3352800"/>
                        <a:ext cx="8988425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i="1" dirty="0"/>
              <a:t>X-</a:t>
            </a:r>
            <a:r>
              <a:rPr lang="ru-RU" b="1" i="1" dirty="0"/>
              <a:t>вакансия</a:t>
            </a:r>
            <a:r>
              <a:rPr lang="en-US" b="1" i="1" dirty="0"/>
              <a:t>—Ca—Na </a:t>
            </a:r>
            <a:endParaRPr lang="ru-RU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2286000"/>
            <a:ext cx="99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Находка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219200"/>
            <a:ext cx="109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Песчанка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1066800"/>
            <a:ext cx="110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Ольховка</a:t>
            </a:r>
          </a:p>
        </p:txBody>
      </p:sp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457200" y="1109689"/>
          <a:ext cx="8436655" cy="5672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2" name="CorelDRAW" r:id="rId3" imgW="7678056" imgH="5163290" progId="CorelDRAW.Graphic.13">
                  <p:embed/>
                </p:oleObj>
              </mc:Choice>
              <mc:Fallback>
                <p:oleObj name="CorelDRAW" r:id="rId3" imgW="7678056" imgH="5163290" progId="CorelDRAW.Graphic.1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09689"/>
                        <a:ext cx="8436655" cy="56721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271521" y="5337201"/>
            <a:ext cx="6406560" cy="764721"/>
            <a:chOff x="883" y="3706"/>
            <a:chExt cx="4449" cy="53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83" y="3706"/>
              <a:ext cx="4449" cy="5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947" y="3753"/>
              <a:ext cx="4319" cy="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31841" y="796404"/>
            <a:ext cx="8285760" cy="3099205"/>
            <a:chOff x="161" y="553"/>
            <a:chExt cx="5754" cy="2152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553"/>
              <a:ext cx="5754" cy="21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06" y="682"/>
              <a:ext cx="5466" cy="18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838200"/>
            <a:ext cx="9144000" cy="4781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436" tIns="45718" rIns="91436" bIns="45718" anchor="b"/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ru-RU" sz="2200" b="1" dirty="0">
                <a:solidFill>
                  <a:srgbClr val="E75C01"/>
                </a:solidFill>
                <a:cs typeface="Arial" charset="0"/>
              </a:rPr>
              <a:t>ЧЕТЫРЕ ТИПА ГИПОГЕННОЙ РУДНОЙ МИНЕРАЛИЗАЦИИ</a:t>
            </a:r>
            <a:endParaRPr lang="en-US" sz="2200" b="1" dirty="0">
              <a:solidFill>
                <a:srgbClr val="E75C01"/>
              </a:solidFill>
              <a:cs typeface="Arial" charset="0"/>
            </a:endParaRPr>
          </a:p>
        </p:txBody>
      </p:sp>
      <p:cxnSp>
        <p:nvCxnSpPr>
          <p:cNvPr id="11" name="AutoShape 8"/>
          <p:cNvCxnSpPr>
            <a:cxnSpLocks noChangeShapeType="1"/>
          </p:cNvCxnSpPr>
          <p:nvPr/>
        </p:nvCxnSpPr>
        <p:spPr bwMode="auto">
          <a:xfrm rot="10800000" flipV="1">
            <a:off x="2590800" y="1438430"/>
            <a:ext cx="620400" cy="389576"/>
          </a:xfrm>
          <a:prstGeom prst="straightConnector1">
            <a:avLst/>
          </a:prstGeom>
          <a:noFill/>
          <a:ln w="15840">
            <a:solidFill>
              <a:srgbClr val="575F6D"/>
            </a:solidFill>
            <a:miter lim="800000"/>
            <a:headEnd/>
            <a:tailEnd type="triangle" w="med" len="med"/>
          </a:ln>
        </p:spPr>
      </p:cxnSp>
      <p:cxnSp>
        <p:nvCxnSpPr>
          <p:cNvPr id="12" name="AutoShape 9"/>
          <p:cNvCxnSpPr>
            <a:cxnSpLocks noChangeShapeType="1"/>
          </p:cNvCxnSpPr>
          <p:nvPr/>
        </p:nvCxnSpPr>
        <p:spPr bwMode="auto">
          <a:xfrm>
            <a:off x="5364001" y="1395226"/>
            <a:ext cx="731999" cy="432780"/>
          </a:xfrm>
          <a:prstGeom prst="straightConnector1">
            <a:avLst/>
          </a:prstGeom>
          <a:noFill/>
          <a:ln w="15840">
            <a:solidFill>
              <a:srgbClr val="575F6D"/>
            </a:solidFill>
            <a:miter lim="800000"/>
            <a:headEnd/>
            <a:tailEnd type="triangle" w="med" len="med"/>
          </a:ln>
        </p:spPr>
      </p:cxn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914400" y="2971800"/>
            <a:ext cx="2744640" cy="7078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2000" b="1" dirty="0" err="1">
                <a:solidFill>
                  <a:srgbClr val="575F6D"/>
                </a:solidFill>
              </a:rPr>
              <a:t>Pb</a:t>
            </a:r>
            <a:r>
              <a:rPr lang="en-US" sz="2000" b="1" dirty="0">
                <a:solidFill>
                  <a:srgbClr val="575F6D"/>
                </a:solidFill>
              </a:rPr>
              <a:t>-Zn-Cu-Au-Ag-Te</a:t>
            </a:r>
            <a:r>
              <a:rPr lang="ru-RU" sz="2000" b="1" dirty="0">
                <a:solidFill>
                  <a:srgbClr val="575F6D"/>
                </a:solidFill>
              </a:rPr>
              <a:t> (</a:t>
            </a:r>
            <a:r>
              <a:rPr lang="en-US" sz="2000" b="1" dirty="0">
                <a:solidFill>
                  <a:srgbClr val="575F6D"/>
                </a:solidFill>
              </a:rPr>
              <a:t>IS </a:t>
            </a:r>
            <a:r>
              <a:rPr lang="ru-RU" sz="2000" b="1" dirty="0" err="1">
                <a:solidFill>
                  <a:srgbClr val="575F6D"/>
                </a:solidFill>
              </a:rPr>
              <a:t>эпитермальная</a:t>
            </a:r>
            <a:r>
              <a:rPr lang="en-US" sz="2000" b="1" dirty="0">
                <a:solidFill>
                  <a:srgbClr val="575F6D"/>
                </a:solidFill>
              </a:rPr>
              <a:t>) 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81000" y="1904206"/>
            <a:ext cx="3124800" cy="7078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2000" b="1" dirty="0">
                <a:solidFill>
                  <a:srgbClr val="575F6D"/>
                </a:solidFill>
              </a:rPr>
              <a:t>Mo</a:t>
            </a:r>
            <a:r>
              <a:rPr lang="ru-RU" sz="2000" b="1" dirty="0">
                <a:solidFill>
                  <a:srgbClr val="575F6D"/>
                </a:solidFill>
              </a:rPr>
              <a:t>-</a:t>
            </a:r>
            <a:r>
              <a:rPr lang="en-US" sz="2000" b="1" dirty="0">
                <a:solidFill>
                  <a:srgbClr val="575F6D"/>
                </a:solidFill>
              </a:rPr>
              <a:t>Cu</a:t>
            </a:r>
            <a:r>
              <a:rPr lang="ru-RU" sz="2000" b="1" dirty="0">
                <a:solidFill>
                  <a:srgbClr val="575F6D"/>
                </a:solidFill>
              </a:rPr>
              <a:t> порфировая с </a:t>
            </a:r>
            <a:r>
              <a:rPr lang="en-US" sz="2000" b="1" dirty="0">
                <a:solidFill>
                  <a:srgbClr val="575F6D"/>
                </a:solidFill>
              </a:rPr>
              <a:t>Au</a:t>
            </a:r>
            <a:r>
              <a:rPr lang="ru-RU" sz="2000" b="1" dirty="0">
                <a:solidFill>
                  <a:srgbClr val="575F6D"/>
                </a:solidFill>
              </a:rPr>
              <a:t> (</a:t>
            </a:r>
            <a:r>
              <a:rPr lang="ru-RU" sz="2000" b="1" dirty="0" err="1">
                <a:solidFill>
                  <a:srgbClr val="575F6D"/>
                </a:solidFill>
              </a:rPr>
              <a:t>мезотермальная</a:t>
            </a:r>
            <a:r>
              <a:rPr lang="ru-RU" sz="2000" b="1" dirty="0">
                <a:solidFill>
                  <a:srgbClr val="575F6D"/>
                </a:solidFill>
              </a:rPr>
              <a:t>)</a:t>
            </a:r>
            <a:endParaRPr lang="en-US" sz="2000" b="1" dirty="0">
              <a:solidFill>
                <a:srgbClr val="575F6D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704455" y="188661"/>
            <a:ext cx="862115" cy="424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algn="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sz="2200" b="1" dirty="0">
                <a:solidFill>
                  <a:srgbClr val="FFFF00"/>
                </a:solidFill>
              </a:rPr>
              <a:t>РУДЫ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526401" y="5497058"/>
            <a:ext cx="5896800" cy="424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 anchor="ctr">
            <a:spAutoFit/>
          </a:bodyPr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sz="2200" b="1" dirty="0">
                <a:solidFill>
                  <a:srgbClr val="E75C01"/>
                </a:solidFill>
              </a:rPr>
              <a:t>ГИПЕРГЕННАЯ МИНЕРАЛИЗАЦИЯ</a:t>
            </a:r>
            <a:endParaRPr lang="en-US" sz="2200" b="1" dirty="0">
              <a:solidFill>
                <a:srgbClr val="E75C01"/>
              </a:solidFill>
            </a:endParaRPr>
          </a:p>
        </p:txBody>
      </p: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3594241" y="3976258"/>
            <a:ext cx="1761120" cy="1346541"/>
            <a:chOff x="2496" y="2761"/>
            <a:chExt cx="1223" cy="935"/>
          </a:xfrm>
        </p:grpSpPr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96" y="2761"/>
              <a:ext cx="1223" cy="9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2826" y="2786"/>
              <a:ext cx="561" cy="6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648200" y="1905000"/>
            <a:ext cx="3657600" cy="1015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2000" b="1" dirty="0" err="1">
                <a:solidFill>
                  <a:srgbClr val="575F6D"/>
                </a:solidFill>
              </a:rPr>
              <a:t>Pb</a:t>
            </a:r>
            <a:r>
              <a:rPr lang="en-US" sz="2000" b="1" dirty="0">
                <a:solidFill>
                  <a:srgbClr val="575F6D"/>
                </a:solidFill>
              </a:rPr>
              <a:t>-Zn</a:t>
            </a:r>
            <a:r>
              <a:rPr lang="ru-RU" sz="2000" b="1" dirty="0">
                <a:solidFill>
                  <a:srgbClr val="575F6D"/>
                </a:solidFill>
              </a:rPr>
              <a:t> с  </a:t>
            </a:r>
            <a:r>
              <a:rPr lang="en-US" sz="2000" b="1" dirty="0">
                <a:solidFill>
                  <a:srgbClr val="575F6D"/>
                </a:solidFill>
              </a:rPr>
              <a:t>Se-</a:t>
            </a:r>
            <a:r>
              <a:rPr lang="ru-RU" sz="2000" b="1" dirty="0">
                <a:solidFill>
                  <a:srgbClr val="575F6D"/>
                </a:solidFill>
              </a:rPr>
              <a:t> и </a:t>
            </a:r>
            <a:r>
              <a:rPr lang="en-US" sz="2000" b="1" dirty="0">
                <a:solidFill>
                  <a:srgbClr val="575F6D"/>
                </a:solidFill>
              </a:rPr>
              <a:t>Te-</a:t>
            </a:r>
            <a:r>
              <a:rPr lang="ru-RU" sz="2000" b="1" dirty="0">
                <a:solidFill>
                  <a:srgbClr val="575F6D"/>
                </a:solidFill>
              </a:rPr>
              <a:t>содержащими минералами и самородным </a:t>
            </a:r>
            <a:r>
              <a:rPr lang="en-US" sz="2000" b="1" dirty="0">
                <a:solidFill>
                  <a:srgbClr val="575F6D"/>
                </a:solidFill>
              </a:rPr>
              <a:t>Au</a:t>
            </a:r>
            <a:r>
              <a:rPr lang="ru-RU" sz="2000" b="1" dirty="0">
                <a:solidFill>
                  <a:srgbClr val="575F6D"/>
                </a:solidFill>
              </a:rPr>
              <a:t> (</a:t>
            </a:r>
            <a:r>
              <a:rPr lang="ru-RU" sz="2000" b="1" dirty="0" err="1">
                <a:solidFill>
                  <a:srgbClr val="575F6D"/>
                </a:solidFill>
              </a:rPr>
              <a:t>субэпитермальная</a:t>
            </a:r>
            <a:r>
              <a:rPr lang="ru-RU" sz="2000" b="1" dirty="0">
                <a:solidFill>
                  <a:srgbClr val="575F6D"/>
                </a:solidFill>
              </a:rPr>
              <a:t>)</a:t>
            </a:r>
            <a:endParaRPr lang="en-US" sz="2000" b="1" dirty="0">
              <a:solidFill>
                <a:srgbClr val="575F6D"/>
              </a:solidFill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rot="5400000">
            <a:off x="3733800" y="1980406"/>
            <a:ext cx="1219200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4343400" y="2590800"/>
            <a:ext cx="9144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 flipV="1">
            <a:off x="3352800" y="2590800"/>
            <a:ext cx="990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4875360" y="2971800"/>
            <a:ext cx="2744640" cy="7078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2000" b="1" dirty="0">
                <a:solidFill>
                  <a:srgbClr val="575F6D"/>
                </a:solidFill>
              </a:rPr>
              <a:t>Cu-Ag-As-Se</a:t>
            </a:r>
            <a:r>
              <a:rPr lang="ru-RU" sz="2000" b="1" dirty="0">
                <a:solidFill>
                  <a:srgbClr val="575F6D"/>
                </a:solidFill>
              </a:rPr>
              <a:t> (</a:t>
            </a:r>
            <a:r>
              <a:rPr lang="en-US" sz="2000" b="1" dirty="0">
                <a:solidFill>
                  <a:srgbClr val="575F6D"/>
                </a:solidFill>
              </a:rPr>
              <a:t>LS </a:t>
            </a:r>
            <a:r>
              <a:rPr lang="ru-RU" sz="2000" b="1" dirty="0" err="1">
                <a:solidFill>
                  <a:srgbClr val="575F6D"/>
                </a:solidFill>
              </a:rPr>
              <a:t>эпитермальная</a:t>
            </a:r>
            <a:r>
              <a:rPr lang="en-US" sz="2000" b="1" dirty="0">
                <a:solidFill>
                  <a:srgbClr val="575F6D"/>
                </a:solidFill>
              </a:rPr>
              <a:t>)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ru-RU" dirty="0"/>
              <a:t>Руды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156" y="990600"/>
            <a:ext cx="690101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962400" y="3352800"/>
            <a:ext cx="4572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86600" y="1676400"/>
            <a:ext cx="4572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>
            <a:stCxn id="5" idx="3"/>
          </p:cNvCxnSpPr>
          <p:nvPr/>
        </p:nvCxnSpPr>
        <p:spPr>
          <a:xfrm>
            <a:off x="4419600" y="3886200"/>
            <a:ext cx="4572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5257800" y="2590800"/>
            <a:ext cx="1828800" cy="762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78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ru-RU" sz="3600" dirty="0"/>
              <a:t>Тектоническое положение медно- порфировых месторождений (</a:t>
            </a:r>
            <a:r>
              <a:rPr lang="ru-RU" sz="3600" dirty="0" err="1"/>
              <a:t>Groves</a:t>
            </a:r>
            <a:r>
              <a:rPr lang="ru-RU" sz="3600" dirty="0"/>
              <a:t> </a:t>
            </a:r>
            <a:r>
              <a:rPr lang="ru-RU" sz="3600" dirty="0" err="1"/>
              <a:t>et</a:t>
            </a:r>
            <a:r>
              <a:rPr lang="ru-RU" sz="3600" dirty="0"/>
              <a:t> </a:t>
            </a:r>
            <a:r>
              <a:rPr lang="ru-RU" sz="3600" dirty="0" err="1"/>
              <a:t>al</a:t>
            </a:r>
            <a:r>
              <a:rPr lang="ru-RU" sz="3600" dirty="0"/>
              <a:t>., 1998)</a:t>
            </a:r>
          </a:p>
        </p:txBody>
      </p:sp>
      <p:pic>
        <p:nvPicPr>
          <p:cNvPr id="1026" name="Picture 2" descr="энсиал энсита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633" y="1600200"/>
            <a:ext cx="7929768" cy="5174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981200"/>
            <a:ext cx="3300413" cy="247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38200" y="-152400"/>
            <a:ext cx="7885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Mo-Cu </a:t>
            </a: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порфировые руды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6008" y="392192"/>
            <a:ext cx="2232184" cy="297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3048000" y="762000"/>
          <a:ext cx="3449069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6" name="Документ" r:id="rId5" imgW="6162870" imgH="4629361" progId="Word.Document.12">
                  <p:embed/>
                </p:oleObj>
              </mc:Choice>
              <mc:Fallback>
                <p:oleObj name="Документ" r:id="rId5" imgW="6162870" imgH="4629361" progId="Word.Document.12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762000"/>
                        <a:ext cx="3449069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251" y="3218657"/>
            <a:ext cx="1282549" cy="37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63" y="3905672"/>
            <a:ext cx="3936437" cy="29523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18860" y="5057800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2996" y="4990051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Brn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8584" y="558493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Сср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83292" y="2895600"/>
            <a:ext cx="41555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 </a:t>
            </a:r>
            <a:r>
              <a:rPr lang="ru-RU" sz="2000" b="1" dirty="0">
                <a:solidFill>
                  <a:schemeClr val="bg1"/>
                </a:solidFill>
              </a:rPr>
              <a:t>в молибдените ,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г/т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1259-2673 </a:t>
            </a:r>
            <a:r>
              <a:rPr lang="ru-RU" sz="2000" b="1" dirty="0">
                <a:solidFill>
                  <a:schemeClr val="bg1"/>
                </a:solidFill>
              </a:rPr>
              <a:t>Песчанка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Рудное поле Находка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21-30       </a:t>
            </a:r>
            <a:r>
              <a:rPr lang="ru-RU" sz="2000" b="1" dirty="0">
                <a:solidFill>
                  <a:schemeClr val="bg1"/>
                </a:solidFill>
              </a:rPr>
              <a:t>Прямой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652-1439 </a:t>
            </a:r>
            <a:r>
              <a:rPr lang="ru-RU" sz="2000" b="1" dirty="0">
                <a:solidFill>
                  <a:schemeClr val="bg1"/>
                </a:solidFill>
              </a:rPr>
              <a:t>Весенний </a:t>
            </a:r>
            <a:r>
              <a:rPr lang="en-US" sz="2000" b="1" dirty="0">
                <a:solidFill>
                  <a:schemeClr val="bg1"/>
                </a:solidFill>
              </a:rPr>
              <a:t>III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36-1308   </a:t>
            </a:r>
            <a:r>
              <a:rPr lang="ru-RU" sz="2000" b="1" dirty="0">
                <a:solidFill>
                  <a:schemeClr val="bg1"/>
                </a:solidFill>
              </a:rPr>
              <a:t>Малыш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4834592"/>
            <a:ext cx="21034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Борнит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Se 0-0.2 </a:t>
            </a:r>
            <a:r>
              <a:rPr lang="ru-RU" sz="2400" b="1" dirty="0" err="1">
                <a:solidFill>
                  <a:schemeClr val="bg1"/>
                </a:solidFill>
              </a:rPr>
              <a:t>мас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r>
              <a:rPr lang="en-US" sz="2400" b="1" dirty="0">
                <a:solidFill>
                  <a:schemeClr val="bg1"/>
                </a:solidFill>
              </a:rPr>
              <a:t>%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Ag 0-0.3 </a:t>
            </a:r>
            <a:r>
              <a:rPr lang="ru-RU" sz="2400" b="1" dirty="0" err="1">
                <a:solidFill>
                  <a:schemeClr val="bg1"/>
                </a:solidFill>
              </a:rPr>
              <a:t>мас</a:t>
            </a:r>
            <a:r>
              <a:rPr lang="ru-RU" sz="2400" b="1" dirty="0">
                <a:solidFill>
                  <a:schemeClr val="bg1"/>
                </a:solidFill>
              </a:rPr>
              <a:t>.%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971550" y="1916113"/>
            <a:ext cx="4611688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797425"/>
            <a:ext cx="25209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196975"/>
            <a:ext cx="261778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549275"/>
            <a:ext cx="25209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525" y="4724400"/>
            <a:ext cx="2519363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9"/>
          <p:cNvCxnSpPr>
            <a:cxnSpLocks noChangeShapeType="1"/>
          </p:cNvCxnSpPr>
          <p:nvPr/>
        </p:nvCxnSpPr>
        <p:spPr bwMode="auto">
          <a:xfrm flipV="1">
            <a:off x="5364163" y="2420938"/>
            <a:ext cx="720725" cy="576262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" name="Прямая со стрелкой 14"/>
          <p:cNvCxnSpPr>
            <a:cxnSpLocks noChangeShapeType="1"/>
          </p:cNvCxnSpPr>
          <p:nvPr/>
        </p:nvCxnSpPr>
        <p:spPr bwMode="auto">
          <a:xfrm>
            <a:off x="4643438" y="4652963"/>
            <a:ext cx="1441450" cy="792162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1" name="Прямая со стрелкой 16"/>
          <p:cNvCxnSpPr>
            <a:cxnSpLocks noChangeShapeType="1"/>
          </p:cNvCxnSpPr>
          <p:nvPr/>
        </p:nvCxnSpPr>
        <p:spPr bwMode="auto">
          <a:xfrm flipH="1">
            <a:off x="2124075" y="4365625"/>
            <a:ext cx="792163" cy="935038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Прямая со стрелкой 18"/>
          <p:cNvCxnSpPr>
            <a:cxnSpLocks noChangeShapeType="1"/>
          </p:cNvCxnSpPr>
          <p:nvPr/>
        </p:nvCxnSpPr>
        <p:spPr bwMode="auto">
          <a:xfrm flipH="1" flipV="1">
            <a:off x="2627313" y="1844675"/>
            <a:ext cx="936625" cy="79216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3" name="Заголовок 25"/>
          <p:cNvSpPr>
            <a:spLocks noGrp="1"/>
          </p:cNvSpPr>
          <p:nvPr>
            <p:ph type="title"/>
          </p:nvPr>
        </p:nvSpPr>
        <p:spPr>
          <a:xfrm>
            <a:off x="350838" y="0"/>
            <a:ext cx="8685212" cy="1189038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sz="3200" b="1" dirty="0">
                <a:solidFill>
                  <a:schemeClr val="bg1"/>
                </a:solidFill>
              </a:rPr>
              <a:t>Зональные кристаллы  </a:t>
            </a:r>
            <a:r>
              <a:rPr lang="ru-RU" sz="3200" b="1" dirty="0" err="1">
                <a:solidFill>
                  <a:schemeClr val="bg1"/>
                </a:solidFill>
              </a:rPr>
              <a:t>теннантита</a:t>
            </a:r>
            <a:r>
              <a:rPr lang="ru-RU" sz="3200" b="1" dirty="0">
                <a:solidFill>
                  <a:schemeClr val="bg1"/>
                </a:solidFill>
              </a:rPr>
              <a:t>-тетраэдрита </a:t>
            </a:r>
            <a:r>
              <a:rPr lang="ru-RU" sz="3200" b="1" dirty="0" err="1">
                <a:solidFill>
                  <a:schemeClr val="bg1"/>
                </a:solidFill>
              </a:rPr>
              <a:t>субэпитермальной</a:t>
            </a:r>
            <a:r>
              <a:rPr lang="ru-RU" sz="3200" b="1" dirty="0">
                <a:solidFill>
                  <a:schemeClr val="bg1"/>
                </a:solidFill>
              </a:rPr>
              <a:t> минерализации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месторождения Песчанка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lum bright="-4000" contrast="14000"/>
          </a:blip>
          <a:srcRect/>
          <a:stretch>
            <a:fillRect/>
          </a:stretch>
        </p:blipFill>
        <p:spPr bwMode="auto">
          <a:xfrm>
            <a:off x="79375" y="3752850"/>
            <a:ext cx="38449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sp10-210-410_08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138" y="836613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692275" y="1700213"/>
            <a:ext cx="129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charset="0"/>
                <a:cs typeface="Arial" charset="0"/>
              </a:rPr>
              <a:t>Tn-Tt</a:t>
            </a:r>
            <a:endParaRPr lang="ru-RU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484438" y="2852738"/>
            <a:ext cx="129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charset="0"/>
                <a:cs typeface="Arial" charset="0"/>
              </a:rPr>
              <a:t>Brn</a:t>
            </a:r>
            <a:endParaRPr lang="ru-RU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276600" y="1773238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charset="0"/>
                <a:cs typeface="Arial" charset="0"/>
              </a:rPr>
              <a:t>Tn</a:t>
            </a:r>
            <a:endParaRPr lang="ru-RU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" name="Диаграмма 16"/>
          <p:cNvGraphicFramePr>
            <a:graphicFrameLocks/>
          </p:cNvGraphicFramePr>
          <p:nvPr/>
        </p:nvGraphicFramePr>
        <p:xfrm>
          <a:off x="3944938" y="1865313"/>
          <a:ext cx="5249862" cy="220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4" r:id="rId6" imgW="5249111" imgH="2206943" progId="Excel.Sheet.8">
                  <p:embed/>
                </p:oleObj>
              </mc:Choice>
              <mc:Fallback>
                <p:oleObj r:id="rId6" imgW="5249111" imgH="2206943" progId="Excel.Sheet.8">
                  <p:embed/>
                  <p:pic>
                    <p:nvPicPr>
                      <p:cNvPr id="0" name="Picture 30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938" y="1865313"/>
                        <a:ext cx="5249862" cy="220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Диаграмма 17"/>
          <p:cNvGraphicFramePr>
            <a:graphicFrameLocks/>
          </p:cNvGraphicFramePr>
          <p:nvPr/>
        </p:nvGraphicFramePr>
        <p:xfrm>
          <a:off x="3944938" y="4314825"/>
          <a:ext cx="5249862" cy="220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5" name="Лист" r:id="rId8" imgW="5249111" imgH="2206943" progId="Excel.Sheet.8">
                  <p:embed/>
                </p:oleObj>
              </mc:Choice>
              <mc:Fallback>
                <p:oleObj name="Лист" r:id="rId8" imgW="5249111" imgH="2206943" progId="Excel.Sheet.8">
                  <p:embed/>
                  <p:pic>
                    <p:nvPicPr>
                      <p:cNvPr id="0" name="Picture 31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938" y="4314825"/>
                        <a:ext cx="5249862" cy="2205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84138" y="0"/>
            <a:ext cx="8764587" cy="1468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chemeClr val="bg1"/>
                </a:solidFill>
                <a:latin typeface="Arial" charset="0"/>
                <a:cs typeface="Arial" charset="0"/>
              </a:rPr>
              <a:t>Вариации содержания </a:t>
            </a:r>
            <a:r>
              <a:rPr lang="en-US" sz="2800" dirty="0">
                <a:solidFill>
                  <a:schemeClr val="bg1"/>
                </a:solidFill>
                <a:latin typeface="Arial" charset="0"/>
                <a:cs typeface="Arial" charset="0"/>
              </a:rPr>
              <a:t>Fe, Zn, As </a:t>
            </a:r>
            <a:r>
              <a:rPr lang="ru-RU" sz="2800" dirty="0">
                <a:solidFill>
                  <a:schemeClr val="bg1"/>
                </a:solidFill>
                <a:latin typeface="Arial" charset="0"/>
                <a:cs typeface="Arial" charset="0"/>
              </a:rPr>
              <a:t>и </a:t>
            </a:r>
            <a:r>
              <a:rPr lang="en-US" sz="2800" dirty="0">
                <a:solidFill>
                  <a:schemeClr val="bg1"/>
                </a:solidFill>
                <a:latin typeface="Arial" charset="0"/>
                <a:cs typeface="Arial" charset="0"/>
              </a:rPr>
              <a:t>Sb </a:t>
            </a:r>
            <a:r>
              <a:rPr lang="ru-RU" sz="2800" dirty="0">
                <a:solidFill>
                  <a:schemeClr val="bg1"/>
                </a:solidFill>
                <a:latin typeface="Arial" charset="0"/>
                <a:cs typeface="Arial" charset="0"/>
              </a:rPr>
              <a:t>в зональных кристаллах </a:t>
            </a:r>
            <a:br>
              <a:rPr lang="en-US" sz="28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ru-RU" sz="2800" dirty="0" err="1">
                <a:solidFill>
                  <a:schemeClr val="bg1"/>
                </a:solidFill>
                <a:latin typeface="Arial" charset="0"/>
                <a:cs typeface="Arial" charset="0"/>
              </a:rPr>
              <a:t>теннантита</a:t>
            </a:r>
            <a:r>
              <a:rPr lang="ru-RU" sz="2800" dirty="0">
                <a:solidFill>
                  <a:schemeClr val="bg1"/>
                </a:solidFill>
                <a:latin typeface="Arial" charset="0"/>
                <a:cs typeface="Arial" charset="0"/>
              </a:rPr>
              <a:t>-тетраэдрита </a:t>
            </a:r>
            <a:r>
              <a:rPr lang="ru-RU" sz="2800" dirty="0" err="1">
                <a:solidFill>
                  <a:schemeClr val="bg1"/>
                </a:solidFill>
                <a:latin typeface="Arial" charset="0"/>
                <a:cs typeface="Arial" charset="0"/>
              </a:rPr>
              <a:t>субэпитермальной</a:t>
            </a:r>
            <a:r>
              <a:rPr lang="ru-RU" sz="2800" dirty="0">
                <a:solidFill>
                  <a:schemeClr val="bg1"/>
                </a:solidFill>
                <a:latin typeface="Arial" charset="0"/>
                <a:cs typeface="Arial" charset="0"/>
              </a:rPr>
              <a:t> минерализации  </a:t>
            </a:r>
            <a:br>
              <a:rPr lang="en-US" sz="2800" dirty="0">
                <a:latin typeface="Arial" charset="0"/>
                <a:cs typeface="Arial" charset="0"/>
              </a:rPr>
            </a:br>
            <a:r>
              <a:rPr lang="ru-RU" sz="2800" dirty="0">
                <a:solidFill>
                  <a:schemeClr val="bg1"/>
                </a:solidFill>
                <a:latin typeface="Arial" charset="0"/>
                <a:cs typeface="Arial" charset="0"/>
              </a:rPr>
              <a:t>месторождения Песчанка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56F530-4326-4186-B200-48C2FD819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6451522" cy="624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DA639A-99A6-4BB5-8D5C-C3C62CBA6B52}"/>
              </a:ext>
            </a:extLst>
          </p:cNvPr>
          <p:cNvSpPr txBox="1"/>
          <p:nvPr/>
        </p:nvSpPr>
        <p:spPr>
          <a:xfrm>
            <a:off x="6934200" y="1447800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Порфировая стадия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BCB7E-C43B-48A1-91FF-A27DD9D283AA}"/>
              </a:ext>
            </a:extLst>
          </p:cNvPr>
          <p:cNvSpPr txBox="1"/>
          <p:nvPr/>
        </p:nvSpPr>
        <p:spPr>
          <a:xfrm>
            <a:off x="6938691" y="5029200"/>
            <a:ext cx="204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Субэпитермальная</a:t>
            </a:r>
            <a:endParaRPr lang="ru-RU" dirty="0"/>
          </a:p>
          <a:p>
            <a:r>
              <a:rPr lang="ru-RU" dirty="0"/>
              <a:t>стадия</a:t>
            </a:r>
          </a:p>
        </p:txBody>
      </p:sp>
    </p:spTree>
    <p:extLst>
      <p:ext uri="{BB962C8B-B14F-4D97-AF65-F5344CB8AC3E}">
        <p14:creationId xmlns:p14="http://schemas.microsoft.com/office/powerpoint/2010/main" val="2336911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dirty="0">
                <a:solidFill>
                  <a:srgbClr val="FFFF00"/>
                </a:solidFill>
              </a:rPr>
              <a:t>Минералы благородных металлов </a:t>
            </a:r>
            <a:r>
              <a:rPr lang="ru-RU" sz="4000" dirty="0" err="1">
                <a:solidFill>
                  <a:srgbClr val="FFFF00"/>
                </a:solidFill>
              </a:rPr>
              <a:t>субэпитермального</a:t>
            </a:r>
            <a:r>
              <a:rPr lang="ru-RU" sz="4000" dirty="0">
                <a:solidFill>
                  <a:srgbClr val="FFFF00"/>
                </a:solidFill>
              </a:rPr>
              <a:t> </a:t>
            </a:r>
            <a:r>
              <a:rPr lang="ru-RU" sz="4000" dirty="0" err="1">
                <a:solidFill>
                  <a:srgbClr val="FFFF00"/>
                </a:solidFill>
              </a:rPr>
              <a:t>оруденения</a:t>
            </a:r>
            <a:r>
              <a:rPr lang="ru-RU" sz="4000" dirty="0">
                <a:solidFill>
                  <a:srgbClr val="FFFF00"/>
                </a:solidFill>
              </a:rPr>
              <a:t> </a:t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2999"/>
            <a:ext cx="3674501" cy="26568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0418" name="Picture 2" descr="uuuuuuuuuuuuu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143000"/>
            <a:ext cx="324501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uuuuuuuuuuuuu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686" y="4114800"/>
            <a:ext cx="3638215" cy="272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84" y="3617640"/>
            <a:ext cx="432643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Блеклые руды </a:t>
            </a:r>
            <a:r>
              <a:rPr lang="en-US" b="1" dirty="0">
                <a:solidFill>
                  <a:schemeClr val="bg1"/>
                </a:solidFill>
              </a:rPr>
              <a:t>IS </a:t>
            </a:r>
            <a:r>
              <a:rPr lang="ru-RU" b="1" dirty="0">
                <a:solidFill>
                  <a:schemeClr val="bg1"/>
                </a:solidFill>
              </a:rPr>
              <a:t>типа минерализации</a:t>
            </a:r>
          </a:p>
        </p:txBody>
      </p:sp>
      <p:pic>
        <p:nvPicPr>
          <p:cNvPr id="69635" name="Рисунок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3" y="1066800"/>
            <a:ext cx="3650487" cy="28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Рисунок 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82" y="1066800"/>
            <a:ext cx="3816418" cy="28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791631"/>
              </p:ext>
            </p:extLst>
          </p:nvPr>
        </p:nvGraphicFramePr>
        <p:xfrm>
          <a:off x="685800" y="4067339"/>
          <a:ext cx="3514725" cy="2790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8" r:id="rId5" imgW="5968068" imgH="4728427" progId="CorelDRAW.Graphic.13">
                  <p:embed/>
                </p:oleObj>
              </mc:Choice>
              <mc:Fallback>
                <p:oleObj r:id="rId5" imgW="5968068" imgH="4728427" progId="CorelDRAW.Graphic.1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067339"/>
                        <a:ext cx="3514725" cy="27906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857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67200" y="411480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А) Замещение пирита и сфалерита </a:t>
            </a:r>
            <a:r>
              <a:rPr lang="ru-RU" sz="2000" b="1" dirty="0" err="1">
                <a:solidFill>
                  <a:schemeClr val="bg1"/>
                </a:solidFill>
              </a:rPr>
              <a:t>теннантитом</a:t>
            </a:r>
            <a:r>
              <a:rPr lang="ru-RU" sz="2000" b="1" dirty="0">
                <a:solidFill>
                  <a:schemeClr val="bg1"/>
                </a:solidFill>
              </a:rPr>
              <a:t>. В сфалерите содержится включение тетраэдрита. Б) Замещение  сфалерита и пирита </a:t>
            </a:r>
            <a:r>
              <a:rPr lang="ru-RU" sz="2000" b="1" dirty="0" err="1">
                <a:solidFill>
                  <a:schemeClr val="bg1"/>
                </a:solidFill>
              </a:rPr>
              <a:t>теннантитом</a:t>
            </a:r>
            <a:r>
              <a:rPr lang="ru-RU" sz="2000" b="1" dirty="0">
                <a:solidFill>
                  <a:schemeClr val="bg1"/>
                </a:solidFill>
              </a:rPr>
              <a:t>. В </a:t>
            </a:r>
            <a:r>
              <a:rPr lang="ru-RU" sz="2000" b="1" dirty="0" err="1">
                <a:solidFill>
                  <a:schemeClr val="bg1"/>
                </a:solidFill>
              </a:rPr>
              <a:t>теннантите</a:t>
            </a:r>
            <a:r>
              <a:rPr lang="ru-RU" sz="2000" b="1" dirty="0">
                <a:solidFill>
                  <a:schemeClr val="bg1"/>
                </a:solidFill>
              </a:rPr>
              <a:t> находятся включения </a:t>
            </a:r>
            <a:r>
              <a:rPr lang="ru-RU" sz="2000" b="1" dirty="0" err="1">
                <a:solidFill>
                  <a:schemeClr val="bg1"/>
                </a:solidFill>
              </a:rPr>
              <a:t>гессита</a:t>
            </a:r>
            <a:r>
              <a:rPr lang="ru-RU" sz="2000" b="1" dirty="0">
                <a:solidFill>
                  <a:schemeClr val="bg1"/>
                </a:solidFill>
              </a:rPr>
              <a:t> в срастании с самородным золотом. В) Замещение сфалерита </a:t>
            </a:r>
            <a:r>
              <a:rPr lang="ru-RU" sz="2000" b="1" dirty="0" err="1">
                <a:solidFill>
                  <a:schemeClr val="bg1"/>
                </a:solidFill>
              </a:rPr>
              <a:t>теннантитом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7942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B711FE-C073-4F51-9DF5-444D5764C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6096000" cy="58668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7984D8-09FF-4E8A-8EFC-9E533E78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376" y="1447800"/>
            <a:ext cx="252834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42287-EE58-43D0-A79B-B95A78174308}"/>
              </a:ext>
            </a:extLst>
          </p:cNvPr>
          <p:cNvSpPr txBox="1"/>
          <p:nvPr/>
        </p:nvSpPr>
        <p:spPr>
          <a:xfrm>
            <a:off x="1371600" y="4050268"/>
            <a:ext cx="1404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Intermediate</a:t>
            </a:r>
          </a:p>
          <a:p>
            <a:r>
              <a:rPr lang="en-US" dirty="0"/>
              <a:t> sulfidation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6E04CD-6598-43BF-BBB0-05DFB8586CE3}"/>
              </a:ext>
            </a:extLst>
          </p:cNvPr>
          <p:cNvSpPr txBox="1"/>
          <p:nvPr/>
        </p:nvSpPr>
        <p:spPr>
          <a:xfrm>
            <a:off x="1371600" y="1295400"/>
            <a:ext cx="16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sulfidation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727391-E34A-4FB0-8A72-CE0379E19925}"/>
              </a:ext>
            </a:extLst>
          </p:cNvPr>
          <p:cNvSpPr txBox="1"/>
          <p:nvPr/>
        </p:nvSpPr>
        <p:spPr>
          <a:xfrm>
            <a:off x="4462464" y="4038600"/>
            <a:ext cx="16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</a:t>
            </a:r>
            <a:r>
              <a:rPr lang="en-US" dirty="0" err="1"/>
              <a:t>sulfudation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366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б"/>
          <p:cNvPicPr>
            <a:picLocks noChangeAspect="1" noChangeArrowheads="1"/>
          </p:cNvPicPr>
          <p:nvPr/>
        </p:nvPicPr>
        <p:blipFill>
          <a:blip r:embed="rId3" cstate="print"/>
          <a:srcRect b="3114"/>
          <a:stretch>
            <a:fillRect/>
          </a:stretch>
        </p:blipFill>
        <p:spPr bwMode="auto">
          <a:xfrm>
            <a:off x="3214688" y="431797"/>
            <a:ext cx="288766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г"/>
          <p:cNvPicPr>
            <a:picLocks noChangeAspect="1" noChangeArrowheads="1"/>
          </p:cNvPicPr>
          <p:nvPr/>
        </p:nvPicPr>
        <p:blipFill>
          <a:blip r:embed="rId4" cstate="print"/>
          <a:srcRect l="3069" r="4361" b="6694"/>
          <a:stretch>
            <a:fillRect/>
          </a:stretch>
        </p:blipFill>
        <p:spPr bwMode="auto">
          <a:xfrm>
            <a:off x="3244850" y="2597144"/>
            <a:ext cx="289877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43636" y="500042"/>
            <a:ext cx="300036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(A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)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</a:rPr>
              <a:t>Вростки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 самородного золота в пирите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Б) Срастание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</a:rPr>
              <a:t>гесси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-та, самородного золота и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</a:rPr>
              <a:t>петцита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 в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</a:rPr>
              <a:t>халькопиритет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(В) Агрегат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</a:rPr>
              <a:t>петцита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 и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</a:rPr>
              <a:t>гессита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, обрастающий галенит. 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</a:rPr>
              <a:t>Петцит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 замещается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</a:rPr>
              <a:t>штютцитом</a:t>
            </a:r>
            <a:endParaRPr lang="ru-RU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5590" y="428604"/>
            <a:ext cx="308098" cy="369332"/>
          </a:xfrm>
          <a:prstGeom prst="rect">
            <a:avLst/>
          </a:prstGeom>
          <a:solidFill>
            <a:schemeClr val="bg2">
              <a:tint val="85000"/>
              <a:satMod val="15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Б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5590" y="2597144"/>
            <a:ext cx="284052" cy="369332"/>
          </a:xfrm>
          <a:prstGeom prst="rect">
            <a:avLst/>
          </a:prstGeom>
          <a:solidFill>
            <a:schemeClr val="bg2">
              <a:tint val="85000"/>
              <a:satMod val="15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Г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2350" y="3352800"/>
            <a:ext cx="29559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Г) Агрегат самородного золота,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</a:rPr>
              <a:t>гессита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 и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</a:rPr>
              <a:t>петцита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, обрастающий галенит. 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ru-RU" dirty="0"/>
          </a:p>
        </p:txBody>
      </p:sp>
      <p:pic>
        <p:nvPicPr>
          <p:cNvPr id="15" name="Picture 8" descr="C:\Users\иван\Desktop\uuuuuuuuuuuuu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15872"/>
            <a:ext cx="2928926" cy="220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7458" y="2643182"/>
            <a:ext cx="309700" cy="369332"/>
          </a:xfrm>
          <a:prstGeom prst="rect">
            <a:avLst/>
          </a:prstGeom>
          <a:solidFill>
            <a:schemeClr val="bg2">
              <a:tint val="85000"/>
              <a:satMod val="15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296377"/>
              </p:ext>
            </p:extLst>
          </p:nvPr>
        </p:nvGraphicFramePr>
        <p:xfrm>
          <a:off x="0" y="228600"/>
          <a:ext cx="2982114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1" r:id="rId6" imgW="7952040" imgH="6306120" progId="CorelDRAW.Graphic.13">
                  <p:embed/>
                </p:oleObj>
              </mc:Choice>
              <mc:Fallback>
                <p:oleObj r:id="rId6" imgW="7952040" imgH="6306120" progId="CorelDRAW.Graphic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"/>
                        <a:ext cx="2982114" cy="236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42844" y="357166"/>
            <a:ext cx="317716" cy="369332"/>
          </a:xfrm>
          <a:prstGeom prst="rect">
            <a:avLst/>
          </a:prstGeom>
          <a:solidFill>
            <a:schemeClr val="bg2">
              <a:tint val="85000"/>
              <a:satMod val="15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А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52400" y="0"/>
            <a:ext cx="8991600" cy="939800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7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Минералы </a:t>
            </a:r>
            <a:r>
              <a:rPr lang="en-US" sz="27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Au-Ag-Te </a:t>
            </a:r>
            <a:r>
              <a:rPr lang="ru-RU" sz="27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эпитермального</a:t>
            </a:r>
            <a:r>
              <a:rPr lang="ru-RU" sz="27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IS </a:t>
            </a:r>
            <a:r>
              <a:rPr lang="ru-RU" sz="27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типа оруденения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 err="1">
                <a:solidFill>
                  <a:schemeClr val="bg1"/>
                </a:solidFill>
              </a:rPr>
              <a:t>Эпитермальная</a:t>
            </a:r>
            <a:r>
              <a:rPr lang="ru-RU" sz="4000" dirty="0">
                <a:solidFill>
                  <a:schemeClr val="bg1"/>
                </a:solidFill>
              </a:rPr>
              <a:t> минерализация </a:t>
            </a:r>
            <a:r>
              <a:rPr lang="en-US" sz="4000" dirty="0">
                <a:solidFill>
                  <a:schemeClr val="bg1"/>
                </a:solidFill>
              </a:rPr>
              <a:t>LS </a:t>
            </a:r>
            <a:r>
              <a:rPr lang="ru-RU" sz="4000" dirty="0">
                <a:solidFill>
                  <a:schemeClr val="bg1"/>
                </a:solidFill>
              </a:rPr>
              <a:t>типа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938472"/>
            <a:ext cx="2819400" cy="223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990600"/>
            <a:ext cx="31242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700" y="914400"/>
            <a:ext cx="31115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6200" y="32766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Срастание </a:t>
            </a:r>
            <a:r>
              <a:rPr lang="en-US" sz="2000" b="1" dirty="0">
                <a:solidFill>
                  <a:srgbClr val="FFFF00"/>
                </a:solidFill>
              </a:rPr>
              <a:t>Se-</a:t>
            </a:r>
            <a:r>
              <a:rPr lang="ru-RU" sz="2000" b="1" dirty="0">
                <a:solidFill>
                  <a:srgbClr val="FFFF00"/>
                </a:solidFill>
              </a:rPr>
              <a:t>содержащего </a:t>
            </a:r>
            <a:r>
              <a:rPr lang="ru-RU" sz="2000" b="1" dirty="0" err="1">
                <a:solidFill>
                  <a:srgbClr val="FFFF00"/>
                </a:solidFill>
              </a:rPr>
              <a:t>пирсеита</a:t>
            </a:r>
            <a:r>
              <a:rPr lang="ru-RU" sz="2000" b="1" dirty="0">
                <a:solidFill>
                  <a:srgbClr val="FFFF00"/>
                </a:solidFill>
              </a:rPr>
              <a:t> и галенита в халькопирите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33528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Срастание </a:t>
            </a:r>
            <a:r>
              <a:rPr lang="en-US" sz="2000" b="1" dirty="0">
                <a:solidFill>
                  <a:srgbClr val="FFFF00"/>
                </a:solidFill>
              </a:rPr>
              <a:t>Se-</a:t>
            </a:r>
            <a:r>
              <a:rPr lang="ru-RU" sz="2000" b="1" dirty="0">
                <a:solidFill>
                  <a:srgbClr val="FFFF00"/>
                </a:solidFill>
              </a:rPr>
              <a:t>содержащего </a:t>
            </a:r>
            <a:r>
              <a:rPr lang="ru-RU" sz="2000" b="1" dirty="0" err="1">
                <a:solidFill>
                  <a:srgbClr val="FFFF00"/>
                </a:solidFill>
              </a:rPr>
              <a:t>пирсеита</a:t>
            </a:r>
            <a:r>
              <a:rPr lang="ru-RU" sz="2000" b="1" dirty="0">
                <a:solidFill>
                  <a:srgbClr val="FFFF00"/>
                </a:solidFill>
              </a:rPr>
              <a:t> и </a:t>
            </a:r>
            <a:r>
              <a:rPr lang="ru-RU" sz="2000" b="1" dirty="0" err="1">
                <a:solidFill>
                  <a:srgbClr val="FFFF00"/>
                </a:solidFill>
              </a:rPr>
              <a:t>науманнита</a:t>
            </a:r>
            <a:r>
              <a:rPr lang="ru-RU" sz="2000" b="1" dirty="0">
                <a:solidFill>
                  <a:srgbClr val="FFFF00"/>
                </a:solidFill>
              </a:rPr>
              <a:t> в халькопирите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6147137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</a:rPr>
              <a:t>Альгодонит</a:t>
            </a:r>
            <a:r>
              <a:rPr lang="ru-RU" sz="2000" b="1" dirty="0">
                <a:solidFill>
                  <a:srgbClr val="FFFF00"/>
                </a:solidFill>
              </a:rPr>
              <a:t> (розоватый, </a:t>
            </a:r>
            <a:r>
              <a:rPr lang="en-US" sz="2000" b="1" dirty="0">
                <a:solidFill>
                  <a:srgbClr val="FFFF00"/>
                </a:solidFill>
              </a:rPr>
              <a:t>Cu</a:t>
            </a:r>
            <a:r>
              <a:rPr lang="en-US" sz="2000" b="1" baseline="-25000" dirty="0">
                <a:solidFill>
                  <a:srgbClr val="FFFF00"/>
                </a:solidFill>
              </a:rPr>
              <a:t>5.7</a:t>
            </a:r>
            <a:r>
              <a:rPr lang="en-US" sz="2000" b="1" dirty="0">
                <a:solidFill>
                  <a:srgbClr val="FFFF00"/>
                </a:solidFill>
              </a:rPr>
              <a:t>As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  <a:r>
              <a:rPr lang="ru-RU" sz="2000" b="1" dirty="0">
                <a:solidFill>
                  <a:srgbClr val="FFFF00"/>
                </a:solidFill>
              </a:rPr>
              <a:t>, замещаемый </a:t>
            </a:r>
            <a:r>
              <a:rPr lang="ru-RU" sz="2000" b="1" dirty="0" err="1">
                <a:solidFill>
                  <a:srgbClr val="FFFF00"/>
                </a:solidFill>
              </a:rPr>
              <a:t>теноритом</a:t>
            </a:r>
            <a:r>
              <a:rPr lang="ru-RU" sz="2000" b="1" dirty="0">
                <a:solidFill>
                  <a:srgbClr val="FFFF00"/>
                </a:solidFill>
              </a:rPr>
              <a:t> (серый)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ru-RU" b="1" i="1" dirty="0">
                <a:solidFill>
                  <a:srgbClr val="FFFF00"/>
                </a:solidFill>
              </a:rPr>
              <a:t>Флюидные включения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7621"/>
            <a:ext cx="8325223" cy="609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Autofit/>
          </a:bodyPr>
          <a:lstStyle/>
          <a:p>
            <a:r>
              <a:rPr lang="ru-RU" sz="2800" dirty="0"/>
              <a:t>Обобщенная схематическая модель медно-порфировой системы (</a:t>
            </a:r>
            <a:r>
              <a:rPr lang="en-US" sz="2800" dirty="0"/>
              <a:t>Sillitoe, 2010)</a:t>
            </a:r>
            <a:endParaRPr lang="ru-R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69010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Прямая со стрелкой 8"/>
          <p:cNvCxnSpPr/>
          <p:nvPr/>
        </p:nvCxnSpPr>
        <p:spPr>
          <a:xfrm>
            <a:off x="4191000" y="3886200"/>
            <a:ext cx="457200" cy="158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Изотопный состав серы сульфидов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5" y="1219200"/>
            <a:ext cx="9018425" cy="533400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764548-6F67-4C30-9F10-F988D629D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4267200" cy="653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54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09600"/>
            <a:ext cx="8915400" cy="4460649"/>
          </a:xfrm>
        </p:spPr>
        <p:txBody>
          <a:bodyPr>
            <a:noAutofit/>
          </a:bodyPr>
          <a:lstStyle/>
          <a:p>
            <a:r>
              <a:rPr lang="ru-RU" sz="1900" dirty="0">
                <a:solidFill>
                  <a:srgbClr val="FFFF00"/>
                </a:solidFill>
              </a:rPr>
              <a:t>Медно-порфировые месторождения </a:t>
            </a:r>
            <a:r>
              <a:rPr lang="ru-RU" sz="1900" dirty="0" err="1">
                <a:solidFill>
                  <a:srgbClr val="FFFF00"/>
                </a:solidFill>
              </a:rPr>
              <a:t>Баимской</a:t>
            </a:r>
            <a:r>
              <a:rPr lang="ru-RU" sz="1900" dirty="0">
                <a:solidFill>
                  <a:srgbClr val="FFFF00"/>
                </a:solidFill>
              </a:rPr>
              <a:t> рудной зоны сформированы около </a:t>
            </a:r>
            <a:r>
              <a:rPr lang="en-US" sz="1900" dirty="0">
                <a:solidFill>
                  <a:srgbClr val="FFFF00"/>
                </a:solidFill>
              </a:rPr>
              <a:t>140 </a:t>
            </a:r>
            <a:r>
              <a:rPr lang="ru-RU" sz="1900" dirty="0">
                <a:solidFill>
                  <a:srgbClr val="FFFF00"/>
                </a:solidFill>
              </a:rPr>
              <a:t>млн. лет назад и сопряжены с </a:t>
            </a:r>
            <a:r>
              <a:rPr lang="ru-RU" sz="1900" dirty="0" err="1">
                <a:solidFill>
                  <a:srgbClr val="FFFF00"/>
                </a:solidFill>
              </a:rPr>
              <a:t>монцонитоидами</a:t>
            </a:r>
            <a:r>
              <a:rPr lang="ru-RU" sz="1900" dirty="0">
                <a:solidFill>
                  <a:srgbClr val="FFFF00"/>
                </a:solidFill>
              </a:rPr>
              <a:t> </a:t>
            </a:r>
            <a:r>
              <a:rPr lang="ru-RU" sz="1900" dirty="0" err="1">
                <a:solidFill>
                  <a:srgbClr val="FFFF00"/>
                </a:solidFill>
              </a:rPr>
              <a:t>егдыкгычского</a:t>
            </a:r>
            <a:r>
              <a:rPr lang="ru-RU" sz="1900" dirty="0">
                <a:solidFill>
                  <a:srgbClr val="FFFF00"/>
                </a:solidFill>
              </a:rPr>
              <a:t> комплекса.</a:t>
            </a:r>
          </a:p>
          <a:p>
            <a:r>
              <a:rPr lang="ru-RU" sz="1900" dirty="0" err="1">
                <a:solidFill>
                  <a:srgbClr val="FFFF00"/>
                </a:solidFill>
              </a:rPr>
              <a:t>Метасоматиты</a:t>
            </a:r>
            <a:r>
              <a:rPr lang="ru-RU" sz="1900" dirty="0">
                <a:solidFill>
                  <a:srgbClr val="FFFF00"/>
                </a:solidFill>
              </a:rPr>
              <a:t> представлены  биотит-</a:t>
            </a:r>
            <a:r>
              <a:rPr lang="ru-RU" sz="1900" dirty="0" err="1">
                <a:solidFill>
                  <a:srgbClr val="FFFF00"/>
                </a:solidFill>
              </a:rPr>
              <a:t>калишпат</a:t>
            </a:r>
            <a:r>
              <a:rPr lang="ru-RU" sz="1900" dirty="0">
                <a:solidFill>
                  <a:srgbClr val="FFFF00"/>
                </a:solidFill>
              </a:rPr>
              <a:t>-кварцевыми  породами, </a:t>
            </a:r>
            <a:r>
              <a:rPr lang="ru-RU" sz="1900" dirty="0" err="1">
                <a:solidFill>
                  <a:srgbClr val="FFFF00"/>
                </a:solidFill>
              </a:rPr>
              <a:t>пропилитами</a:t>
            </a:r>
            <a:r>
              <a:rPr lang="ru-RU" sz="1900" dirty="0">
                <a:solidFill>
                  <a:srgbClr val="FFFF00"/>
                </a:solidFill>
              </a:rPr>
              <a:t>, кварц-серицитовыми породами трех разновидностей,  связанных с разным типом </a:t>
            </a:r>
            <a:r>
              <a:rPr lang="ru-RU" sz="1900" dirty="0" err="1">
                <a:solidFill>
                  <a:srgbClr val="FFFF00"/>
                </a:solidFill>
              </a:rPr>
              <a:t>оруденения</a:t>
            </a:r>
            <a:r>
              <a:rPr lang="ru-RU" sz="1900" dirty="0">
                <a:solidFill>
                  <a:srgbClr val="FFFF00"/>
                </a:solidFill>
              </a:rPr>
              <a:t>, и </a:t>
            </a:r>
            <a:r>
              <a:rPr lang="ru-RU" sz="1900" dirty="0" err="1">
                <a:solidFill>
                  <a:srgbClr val="FFFF00"/>
                </a:solidFill>
              </a:rPr>
              <a:t>безрудными</a:t>
            </a:r>
            <a:r>
              <a:rPr lang="ru-RU" sz="1900" dirty="0">
                <a:solidFill>
                  <a:srgbClr val="FFFF00"/>
                </a:solidFill>
              </a:rPr>
              <a:t> </a:t>
            </a:r>
            <a:r>
              <a:rPr lang="ru-RU" sz="1900" dirty="0" err="1">
                <a:solidFill>
                  <a:srgbClr val="FFFF00"/>
                </a:solidFill>
              </a:rPr>
              <a:t>аргиллизитами</a:t>
            </a:r>
            <a:r>
              <a:rPr lang="ru-RU" sz="1900" dirty="0">
                <a:solidFill>
                  <a:srgbClr val="FFFF00"/>
                </a:solidFill>
              </a:rPr>
              <a:t>.  Составы серицита, турмалина и карбонатов позволяют различить разновидности кварц-серицитовых пород. </a:t>
            </a:r>
            <a:endParaRPr lang="en-US" sz="1900" dirty="0">
              <a:solidFill>
                <a:srgbClr val="FFFF00"/>
              </a:solidFill>
            </a:endParaRPr>
          </a:p>
          <a:p>
            <a:r>
              <a:rPr lang="ru-RU" sz="1900" dirty="0">
                <a:solidFill>
                  <a:srgbClr val="FFFF00"/>
                </a:solidFill>
              </a:rPr>
              <a:t>Последовательность формирования руд: порфировые руды (халькопирит, молибденит, борнит) → </a:t>
            </a:r>
            <a:r>
              <a:rPr lang="ru-RU" sz="1900" dirty="0" err="1">
                <a:solidFill>
                  <a:srgbClr val="FFFF00"/>
                </a:solidFill>
              </a:rPr>
              <a:t>субэпитермальные</a:t>
            </a:r>
            <a:r>
              <a:rPr lang="ru-RU" sz="1900" dirty="0">
                <a:solidFill>
                  <a:srgbClr val="FFFF00"/>
                </a:solidFill>
              </a:rPr>
              <a:t> руды (карбонат-</a:t>
            </a:r>
            <a:r>
              <a:rPr lang="ru-RU" sz="1900" dirty="0" err="1">
                <a:solidFill>
                  <a:srgbClr val="FFFF00"/>
                </a:solidFill>
              </a:rPr>
              <a:t>полисульфидная</a:t>
            </a:r>
            <a:r>
              <a:rPr lang="ru-RU" sz="1900" dirty="0">
                <a:solidFill>
                  <a:srgbClr val="FFFF00"/>
                </a:solidFill>
              </a:rPr>
              <a:t> ассоциация: сфалерит, галенит, халькопирит, блеклые руды, редкие самородное золото,  </a:t>
            </a:r>
            <a:r>
              <a:rPr lang="ru-RU" sz="1900" dirty="0" err="1">
                <a:solidFill>
                  <a:srgbClr val="FFFF00"/>
                </a:solidFill>
              </a:rPr>
              <a:t>теллуриды</a:t>
            </a:r>
            <a:r>
              <a:rPr lang="ru-RU" sz="1900" dirty="0">
                <a:solidFill>
                  <a:srgbClr val="FFFF00"/>
                </a:solidFill>
              </a:rPr>
              <a:t> и селениды) → </a:t>
            </a:r>
            <a:r>
              <a:rPr lang="ru-RU" sz="1900" dirty="0" err="1">
                <a:solidFill>
                  <a:srgbClr val="FFFF00"/>
                </a:solidFill>
              </a:rPr>
              <a:t>эпитермальные</a:t>
            </a:r>
            <a:r>
              <a:rPr lang="ru-RU" sz="1900" dirty="0">
                <a:solidFill>
                  <a:srgbClr val="FFFF00"/>
                </a:solidFill>
              </a:rPr>
              <a:t> руды </a:t>
            </a:r>
            <a:r>
              <a:rPr lang="en-US" sz="1900" dirty="0">
                <a:solidFill>
                  <a:srgbClr val="FFFF00"/>
                </a:solidFill>
              </a:rPr>
              <a:t>IS </a:t>
            </a:r>
            <a:r>
              <a:rPr lang="ru-RU" sz="1900" dirty="0">
                <a:solidFill>
                  <a:srgbClr val="FFFF00"/>
                </a:solidFill>
              </a:rPr>
              <a:t>типа (сфалерит,  галенит, халькопирит, обильное самородное золото, </a:t>
            </a:r>
            <a:r>
              <a:rPr lang="ru-RU" sz="1900" dirty="0" err="1">
                <a:solidFill>
                  <a:srgbClr val="FFFF00"/>
                </a:solidFill>
              </a:rPr>
              <a:t>теллуриды</a:t>
            </a:r>
            <a:r>
              <a:rPr lang="ru-RU" sz="1900" dirty="0">
                <a:solidFill>
                  <a:srgbClr val="FFFF00"/>
                </a:solidFill>
              </a:rPr>
              <a:t> серебра) → </a:t>
            </a:r>
            <a:r>
              <a:rPr lang="ru-RU" sz="1900" dirty="0" err="1">
                <a:solidFill>
                  <a:srgbClr val="FFFF00"/>
                </a:solidFill>
              </a:rPr>
              <a:t>эпитермальная</a:t>
            </a:r>
            <a:r>
              <a:rPr lang="ru-RU" sz="1900" dirty="0">
                <a:solidFill>
                  <a:srgbClr val="FFFF00"/>
                </a:solidFill>
              </a:rPr>
              <a:t> минерализация </a:t>
            </a:r>
            <a:r>
              <a:rPr lang="en-US" sz="1900" dirty="0">
                <a:solidFill>
                  <a:srgbClr val="FFFF00"/>
                </a:solidFill>
              </a:rPr>
              <a:t>LS</a:t>
            </a:r>
            <a:r>
              <a:rPr lang="ru-RU" sz="1900" dirty="0">
                <a:solidFill>
                  <a:srgbClr val="FFFF00"/>
                </a:solidFill>
              </a:rPr>
              <a:t> типа (обильные минералы серебра в основном селениды). Проявления </a:t>
            </a:r>
            <a:r>
              <a:rPr lang="ru-RU" sz="1900" dirty="0" err="1">
                <a:solidFill>
                  <a:srgbClr val="FFFF00"/>
                </a:solidFill>
              </a:rPr>
              <a:t>эпитермального</a:t>
            </a:r>
            <a:r>
              <a:rPr lang="ru-RU" sz="1900" dirty="0">
                <a:solidFill>
                  <a:srgbClr val="FFFF00"/>
                </a:solidFill>
              </a:rPr>
              <a:t> </a:t>
            </a:r>
            <a:r>
              <a:rPr lang="ru-RU" sz="1900" dirty="0" err="1">
                <a:solidFill>
                  <a:srgbClr val="FFFF00"/>
                </a:solidFill>
              </a:rPr>
              <a:t>оруденения</a:t>
            </a:r>
            <a:r>
              <a:rPr lang="ru-RU" sz="1900" dirty="0">
                <a:solidFill>
                  <a:srgbClr val="FFFF00"/>
                </a:solidFill>
              </a:rPr>
              <a:t> носят локальный </a:t>
            </a:r>
            <a:r>
              <a:rPr lang="ru-RU" sz="1900" dirty="0" err="1">
                <a:solidFill>
                  <a:srgbClr val="FFFF00"/>
                </a:solidFill>
              </a:rPr>
              <a:t>арактер</a:t>
            </a:r>
            <a:r>
              <a:rPr lang="ru-RU" sz="1900" dirty="0">
                <a:solidFill>
                  <a:srgbClr val="FFFF00"/>
                </a:solidFill>
              </a:rPr>
              <a:t>, что регулируется, по-видимому, эрозионным срезом  или полнотой развития системы</a:t>
            </a:r>
          </a:p>
          <a:p>
            <a:r>
              <a:rPr lang="ru-RU" sz="1900" dirty="0">
                <a:solidFill>
                  <a:srgbClr val="FFFF00"/>
                </a:solidFill>
              </a:rPr>
              <a:t>Формирование </a:t>
            </a:r>
            <a:r>
              <a:rPr lang="ru-RU" sz="1900" dirty="0" err="1">
                <a:solidFill>
                  <a:srgbClr val="FFFF00"/>
                </a:solidFill>
              </a:rPr>
              <a:t>метасоматитов</a:t>
            </a:r>
            <a:r>
              <a:rPr lang="ru-RU" sz="1900" dirty="0">
                <a:solidFill>
                  <a:srgbClr val="FFFF00"/>
                </a:solidFill>
              </a:rPr>
              <a:t> и сопряженного </a:t>
            </a:r>
            <a:r>
              <a:rPr lang="ru-RU" sz="1900" dirty="0" err="1">
                <a:solidFill>
                  <a:srgbClr val="FFFF00"/>
                </a:solidFill>
              </a:rPr>
              <a:t>оруденения</a:t>
            </a:r>
            <a:r>
              <a:rPr lang="ru-RU" sz="1900" dirty="0">
                <a:solidFill>
                  <a:srgbClr val="FFFF00"/>
                </a:solidFill>
              </a:rPr>
              <a:t> проходило на фоне снижения температуры и концентрации солей в минералообразующих флюидах. Изотопный состав серы указывает на магматический источник рудообразующих флюидов.</a:t>
            </a:r>
            <a:r>
              <a:rPr lang="en-US" sz="1900" dirty="0">
                <a:solidFill>
                  <a:srgbClr val="FFFF00"/>
                </a:solidFill>
              </a:rPr>
              <a:t>  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779816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AM_1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16" y="116632"/>
            <a:ext cx="8892480" cy="6669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404664"/>
            <a:ext cx="449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/>
              <a:t>Спасибо за внимание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186" y="5517232"/>
            <a:ext cx="7859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</a:rPr>
              <a:t>и заканчивается научным сообщением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Географическое положение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13668"/>
            <a:ext cx="3657600" cy="275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505200"/>
            <a:ext cx="488966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70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8" y="0"/>
            <a:ext cx="4143372" cy="3107529"/>
          </a:xfrm>
          <a:prstGeom prst="rect">
            <a:avLst/>
          </a:prstGeom>
        </p:spPr>
      </p:pic>
      <p:pic>
        <p:nvPicPr>
          <p:cNvPr id="5" name="Рисунок 4" descr="IMG_49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-24"/>
            <a:ext cx="4643470" cy="3095647"/>
          </a:xfrm>
          <a:prstGeom prst="rect">
            <a:avLst/>
          </a:prstGeom>
        </p:spPr>
      </p:pic>
      <p:pic>
        <p:nvPicPr>
          <p:cNvPr id="6" name="Рисунок 5" descr="DSC_1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3573016"/>
            <a:ext cx="4624539" cy="3070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236" y="2857496"/>
            <a:ext cx="8535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solidFill>
                  <a:schemeClr val="bg1"/>
                </a:solidFill>
              </a:rPr>
              <a:t>Все начинается с полевых работ</a:t>
            </a:r>
          </a:p>
        </p:txBody>
      </p:sp>
      <p:sp>
        <p:nvSpPr>
          <p:cNvPr id="8" name="Дата 1"/>
          <p:cNvSpPr>
            <a:spLocks noGrp="1"/>
          </p:cNvSpPr>
          <p:nvPr>
            <p:ph type="dt" sz="quarter" idx="10"/>
          </p:nvPr>
        </p:nvSpPr>
        <p:spPr bwMode="auto">
          <a:xfrm rot="5400000">
            <a:off x="13604794" y="4043360"/>
            <a:ext cx="355020" cy="180747"/>
          </a:xfrm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fld id="{AE2FD88D-87A6-47E8-A051-70F45DFE5520}" type="datetime1">
              <a:rPr lang="en-US" smtClean="0"/>
              <a:pPr/>
              <a:t>5/23/2018</a:t>
            </a:fld>
            <a:endParaRPr lang="en-US"/>
          </a:p>
        </p:txBody>
      </p:sp>
      <p:pic>
        <p:nvPicPr>
          <p:cNvPr id="9" name="Рисунок 2" descr="P107076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15881"/>
            <a:ext cx="4248472" cy="318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148064" y="3501008"/>
            <a:ext cx="374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«Двое в комнате. Я и ….»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2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316988-7A24-44B2-A5F7-A2C0DCC1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880" y="0"/>
            <a:ext cx="5326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96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3209925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419600" y="685800"/>
            <a:ext cx="3358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Запасы и ресурсы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67200" y="121920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Песчанка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  <a:r>
              <a:rPr lang="ru-RU" sz="2200" dirty="0">
                <a:solidFill>
                  <a:schemeClr val="bg1"/>
                </a:solidFill>
              </a:rPr>
              <a:t>Общие запасы  на октябрь  2011 года</a:t>
            </a:r>
          </a:p>
          <a:p>
            <a:r>
              <a:rPr lang="en-US" sz="2200" dirty="0">
                <a:solidFill>
                  <a:schemeClr val="bg1"/>
                </a:solidFill>
              </a:rPr>
              <a:t>C</a:t>
            </a:r>
            <a:r>
              <a:rPr lang="en-US" sz="2200" baseline="-25000" dirty="0">
                <a:solidFill>
                  <a:schemeClr val="bg1"/>
                </a:solidFill>
              </a:rPr>
              <a:t>1</a:t>
            </a:r>
            <a:r>
              <a:rPr lang="en-US" sz="2200" dirty="0">
                <a:solidFill>
                  <a:schemeClr val="bg1"/>
                </a:solidFill>
              </a:rPr>
              <a:t> 1.2 </a:t>
            </a:r>
            <a:r>
              <a:rPr lang="ru-RU" sz="2200" dirty="0">
                <a:solidFill>
                  <a:schemeClr val="bg1"/>
                </a:solidFill>
              </a:rPr>
              <a:t>млрд. т руды при содержании </a:t>
            </a:r>
            <a:r>
              <a:rPr lang="en-US" sz="2200" dirty="0">
                <a:solidFill>
                  <a:schemeClr val="bg1"/>
                </a:solidFill>
              </a:rPr>
              <a:t>0.53% Cu, 0.29 </a:t>
            </a:r>
            <a:r>
              <a:rPr lang="ru-RU" sz="2200" dirty="0">
                <a:solidFill>
                  <a:schemeClr val="bg1"/>
                </a:solidFill>
              </a:rPr>
              <a:t>г</a:t>
            </a:r>
            <a:r>
              <a:rPr lang="en-US" sz="2200" dirty="0">
                <a:solidFill>
                  <a:schemeClr val="bg1"/>
                </a:solidFill>
              </a:rPr>
              <a:t>/</a:t>
            </a:r>
            <a:r>
              <a:rPr lang="ru-RU" sz="2200" dirty="0">
                <a:solidFill>
                  <a:schemeClr val="bg1"/>
                </a:solidFill>
              </a:rPr>
              <a:t>т</a:t>
            </a:r>
            <a:r>
              <a:rPr lang="en-US" sz="2200" dirty="0">
                <a:solidFill>
                  <a:schemeClr val="bg1"/>
                </a:solidFill>
              </a:rPr>
              <a:t> Au, 0.014% Mo, </a:t>
            </a:r>
            <a:r>
              <a:rPr lang="ru-RU" sz="2200" dirty="0">
                <a:solidFill>
                  <a:schemeClr val="bg1"/>
                </a:solidFill>
              </a:rPr>
              <a:t>и </a:t>
            </a:r>
            <a:r>
              <a:rPr lang="en-US" sz="2200" dirty="0">
                <a:solidFill>
                  <a:schemeClr val="bg1"/>
                </a:solidFill>
              </a:rPr>
              <a:t>2.6 </a:t>
            </a:r>
            <a:r>
              <a:rPr lang="ru-RU" sz="2200" dirty="0">
                <a:solidFill>
                  <a:schemeClr val="bg1"/>
                </a:solidFill>
              </a:rPr>
              <a:t>г</a:t>
            </a:r>
            <a:r>
              <a:rPr lang="en-US" sz="2200" dirty="0">
                <a:solidFill>
                  <a:schemeClr val="bg1"/>
                </a:solidFill>
              </a:rPr>
              <a:t>/</a:t>
            </a:r>
            <a:r>
              <a:rPr lang="ru-RU" sz="2200" dirty="0">
                <a:solidFill>
                  <a:schemeClr val="bg1"/>
                </a:solidFill>
              </a:rPr>
              <a:t>т</a:t>
            </a:r>
            <a:r>
              <a:rPr lang="en-US" sz="2200" dirty="0">
                <a:solidFill>
                  <a:schemeClr val="bg1"/>
                </a:solidFill>
              </a:rPr>
              <a:t> Ag </a:t>
            </a:r>
            <a:r>
              <a:rPr lang="ru-RU" sz="2200" dirty="0">
                <a:solidFill>
                  <a:schemeClr val="bg1"/>
                </a:solidFill>
              </a:rPr>
              <a:t>содержат</a:t>
            </a:r>
            <a:r>
              <a:rPr lang="en-US" sz="2200" dirty="0">
                <a:solidFill>
                  <a:schemeClr val="bg1"/>
                </a:solidFill>
              </a:rPr>
              <a:t> 6.39 </a:t>
            </a:r>
            <a:r>
              <a:rPr lang="ru-RU" sz="2200" dirty="0">
                <a:solidFill>
                  <a:schemeClr val="bg1"/>
                </a:solidFill>
              </a:rPr>
              <a:t>млн. т</a:t>
            </a:r>
            <a:r>
              <a:rPr lang="en-US" sz="2200" dirty="0">
                <a:solidFill>
                  <a:schemeClr val="bg1"/>
                </a:solidFill>
              </a:rPr>
              <a:t> Cu, 345.7 </a:t>
            </a:r>
            <a:r>
              <a:rPr lang="ru-RU" sz="2200" dirty="0">
                <a:solidFill>
                  <a:schemeClr val="bg1"/>
                </a:solidFill>
              </a:rPr>
              <a:t>т</a:t>
            </a:r>
            <a:r>
              <a:rPr lang="en-US" sz="2200" dirty="0">
                <a:solidFill>
                  <a:schemeClr val="bg1"/>
                </a:solidFill>
              </a:rPr>
              <a:t> Au, 165.4 </a:t>
            </a:r>
            <a:r>
              <a:rPr lang="ru-RU" sz="2200" dirty="0">
                <a:solidFill>
                  <a:schemeClr val="bg1"/>
                </a:solidFill>
              </a:rPr>
              <a:t>тыс. т. </a:t>
            </a:r>
            <a:r>
              <a:rPr lang="en-US" sz="2200" dirty="0">
                <a:solidFill>
                  <a:schemeClr val="bg1"/>
                </a:solidFill>
              </a:rPr>
              <a:t>Mo</a:t>
            </a:r>
            <a:r>
              <a:rPr lang="ru-RU" sz="2200" dirty="0">
                <a:solidFill>
                  <a:schemeClr val="bg1"/>
                </a:solidFill>
              </a:rPr>
              <a:t> и</a:t>
            </a:r>
            <a:r>
              <a:rPr lang="en-US" sz="2200" dirty="0">
                <a:solidFill>
                  <a:schemeClr val="bg1"/>
                </a:solidFill>
              </a:rPr>
              <a:t> 3141.5 </a:t>
            </a:r>
            <a:r>
              <a:rPr lang="ru-RU" sz="2200" dirty="0">
                <a:solidFill>
                  <a:schemeClr val="bg1"/>
                </a:solidFill>
              </a:rPr>
              <a:t>т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Ag</a:t>
            </a:r>
            <a:r>
              <a:rPr lang="ru-RU" sz="2200" dirty="0">
                <a:solidFill>
                  <a:schemeClr val="bg1"/>
                </a:solidFill>
              </a:rPr>
              <a:t>. </a:t>
            </a:r>
          </a:p>
          <a:p>
            <a:r>
              <a:rPr lang="en-US" sz="2200" dirty="0">
                <a:solidFill>
                  <a:schemeClr val="bg1"/>
                </a:solidFill>
              </a:rPr>
              <a:t>C</a:t>
            </a:r>
            <a:r>
              <a:rPr lang="en-US" sz="2200" baseline="-25000" dirty="0">
                <a:solidFill>
                  <a:schemeClr val="bg1"/>
                </a:solidFill>
              </a:rPr>
              <a:t>2</a:t>
            </a:r>
            <a:r>
              <a:rPr lang="en-US" sz="2200" dirty="0">
                <a:solidFill>
                  <a:schemeClr val="bg1"/>
                </a:solidFill>
              </a:rPr>
              <a:t> 40.7 </a:t>
            </a:r>
            <a:r>
              <a:rPr lang="ru-RU" sz="2200" dirty="0">
                <a:solidFill>
                  <a:schemeClr val="bg1"/>
                </a:solidFill>
              </a:rPr>
              <a:t>млн. т руды при </a:t>
            </a:r>
            <a:r>
              <a:rPr lang="en-US" sz="2200" dirty="0">
                <a:solidFill>
                  <a:schemeClr val="bg1"/>
                </a:solidFill>
              </a:rPr>
              <a:t>0.59% Cu </a:t>
            </a:r>
            <a:r>
              <a:rPr lang="ru-RU" sz="2200" dirty="0">
                <a:solidFill>
                  <a:schemeClr val="bg1"/>
                </a:solidFill>
              </a:rPr>
              <a:t>содержат </a:t>
            </a:r>
            <a:r>
              <a:rPr lang="en-US" sz="2200" dirty="0">
                <a:solidFill>
                  <a:schemeClr val="bg1"/>
                </a:solidFill>
              </a:rPr>
              <a:t>0.239 </a:t>
            </a:r>
            <a:r>
              <a:rPr lang="ru-RU" sz="2200" dirty="0">
                <a:solidFill>
                  <a:schemeClr val="bg1"/>
                </a:solidFill>
              </a:rPr>
              <a:t>млн. т</a:t>
            </a:r>
            <a:r>
              <a:rPr lang="en-US" sz="2200" dirty="0">
                <a:solidFill>
                  <a:schemeClr val="bg1"/>
                </a:solidFill>
              </a:rPr>
              <a:t> Cu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67200" y="457200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Находка</a:t>
            </a:r>
            <a:r>
              <a:rPr lang="en-US" sz="2200" b="1" i="1" dirty="0">
                <a:solidFill>
                  <a:schemeClr val="bg1"/>
                </a:solidFill>
              </a:rPr>
              <a:t>.</a:t>
            </a:r>
            <a:r>
              <a:rPr lang="en-US" sz="2200" dirty="0">
                <a:solidFill>
                  <a:schemeClr val="bg1"/>
                </a:solidFill>
              </a:rPr>
              <a:t> C</a:t>
            </a:r>
            <a:r>
              <a:rPr lang="en-US" sz="2200" baseline="-25000" dirty="0">
                <a:solidFill>
                  <a:schemeClr val="bg1"/>
                </a:solidFill>
              </a:rPr>
              <a:t>2</a:t>
            </a:r>
            <a:r>
              <a:rPr lang="en-US" sz="2200" dirty="0">
                <a:solidFill>
                  <a:schemeClr val="bg1"/>
                </a:solidFill>
              </a:rPr>
              <a:t>  917.8 </a:t>
            </a:r>
            <a:r>
              <a:rPr lang="ru-RU" sz="2200" dirty="0">
                <a:solidFill>
                  <a:schemeClr val="bg1"/>
                </a:solidFill>
              </a:rPr>
              <a:t>млн. т руды при </a:t>
            </a:r>
            <a:r>
              <a:rPr lang="en-US" sz="2200" dirty="0">
                <a:solidFill>
                  <a:schemeClr val="bg1"/>
                </a:solidFill>
              </a:rPr>
              <a:t>0.34% Cu </a:t>
            </a:r>
            <a:r>
              <a:rPr lang="ru-RU" sz="2200" dirty="0">
                <a:solidFill>
                  <a:schemeClr val="bg1"/>
                </a:solidFill>
              </a:rPr>
              <a:t>содержат  </a:t>
            </a:r>
            <a:r>
              <a:rPr lang="en-US" sz="2200" dirty="0">
                <a:solidFill>
                  <a:schemeClr val="bg1"/>
                </a:solidFill>
              </a:rPr>
              <a:t>3136 </a:t>
            </a:r>
            <a:r>
              <a:rPr lang="ru-RU" sz="2200" dirty="0">
                <a:solidFill>
                  <a:schemeClr val="bg1"/>
                </a:solidFill>
              </a:rPr>
              <a:t>тыс. т</a:t>
            </a:r>
            <a:r>
              <a:rPr lang="en-US" sz="2200" dirty="0">
                <a:solidFill>
                  <a:schemeClr val="bg1"/>
                </a:solidFill>
              </a:rPr>
              <a:t> Cu, 49974 </a:t>
            </a:r>
            <a:r>
              <a:rPr lang="ru-RU" sz="2200" dirty="0">
                <a:solidFill>
                  <a:schemeClr val="bg1"/>
                </a:solidFill>
              </a:rPr>
              <a:t>т</a:t>
            </a:r>
            <a:r>
              <a:rPr lang="en-US" sz="2200" dirty="0">
                <a:solidFill>
                  <a:schemeClr val="bg1"/>
                </a:solidFill>
              </a:rPr>
              <a:t> Mo, 390 </a:t>
            </a:r>
            <a:r>
              <a:rPr lang="ru-RU" sz="2200" dirty="0">
                <a:solidFill>
                  <a:schemeClr val="bg1"/>
                </a:solidFill>
              </a:rPr>
              <a:t>т</a:t>
            </a:r>
            <a:r>
              <a:rPr lang="en-US" sz="2200" dirty="0">
                <a:solidFill>
                  <a:schemeClr val="bg1"/>
                </a:solidFill>
              </a:rPr>
              <a:t> Au</a:t>
            </a:r>
            <a:endParaRPr lang="ru-RU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362200"/>
            <a:ext cx="274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Крупнейшие медно-порфировые месторождения мира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53200" y="5715000"/>
            <a:ext cx="76200" cy="304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7025" y="0"/>
            <a:ext cx="6276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1056</Words>
  <Application>Microsoft Office PowerPoint</Application>
  <PresentationFormat>Экран (4:3)</PresentationFormat>
  <Paragraphs>175</Paragraphs>
  <Slides>43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6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</vt:lpstr>
      <vt:lpstr>Calibri</vt:lpstr>
      <vt:lpstr>Тема Office</vt:lpstr>
      <vt:lpstr>CorelDRAW</vt:lpstr>
      <vt:lpstr>opendocument.DrawDocument.1</vt:lpstr>
      <vt:lpstr>Документ</vt:lpstr>
      <vt:lpstr>Microsoft Excel 97-2003 Worksheet</vt:lpstr>
      <vt:lpstr>Лист</vt:lpstr>
      <vt:lpstr>CorelDRAW.Graphic.13</vt:lpstr>
      <vt:lpstr>Минералогия золото-молибден-медно-порфировых и эпитермальных месторождений и проявлений Баимской рудной зоны, Западная Чукотка</vt:lpstr>
      <vt:lpstr>Географическое положение крупнейших медно-порфировых месторождений мира </vt:lpstr>
      <vt:lpstr>Тектоническое положение медно- порфировых месторождений (Groves et al., 1998)</vt:lpstr>
      <vt:lpstr>Обобщенная схематическая модель медно-порфировой системы (Sillitoe, 2010)</vt:lpstr>
      <vt:lpstr>Географическое положение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Датирование магматических пород, метасоматитов и руд </vt:lpstr>
      <vt:lpstr>Метасоматиты</vt:lpstr>
      <vt:lpstr>Презентация PowerPoint</vt:lpstr>
      <vt:lpstr>Биотит</vt:lpstr>
      <vt:lpstr>Презентация PowerPoint</vt:lpstr>
      <vt:lpstr>Минералы надгруппы турмалина</vt:lpstr>
      <vt:lpstr>Химический состав турмалина пропилитов</vt:lpstr>
      <vt:lpstr>Хлориты</vt:lpstr>
      <vt:lpstr>Презентация PowerPoint</vt:lpstr>
      <vt:lpstr>Разновидности кварц-серицитовых метасоматитов и их распространенность </vt:lpstr>
      <vt:lpstr>Хлориты</vt:lpstr>
      <vt:lpstr>Составов турмалина кварц-серицитовых метасоматитов</vt:lpstr>
      <vt:lpstr>X-вакансия—Ca—Na </vt:lpstr>
      <vt:lpstr>Презентация PowerPoint</vt:lpstr>
      <vt:lpstr>Руды</vt:lpstr>
      <vt:lpstr>Презентация PowerPoint</vt:lpstr>
      <vt:lpstr>Зональные кристаллы  теннантита-тетраэдрита субэпитермальной минерализации  месторождения Песчанка </vt:lpstr>
      <vt:lpstr>Презентация PowerPoint</vt:lpstr>
      <vt:lpstr>Презентация PowerPoint</vt:lpstr>
      <vt:lpstr>Минералы благородных металлов субэпитермального оруденения  </vt:lpstr>
      <vt:lpstr>Блеклые руды IS типа минерализации</vt:lpstr>
      <vt:lpstr>Презентация PowerPoint</vt:lpstr>
      <vt:lpstr>Презентация PowerPoint</vt:lpstr>
      <vt:lpstr>Эпитермальная минерализация LS типа</vt:lpstr>
      <vt:lpstr>Флюидные включения</vt:lpstr>
      <vt:lpstr>Изотопный состав серы сульфидов</vt:lpstr>
      <vt:lpstr>Презентация PowerPoint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иван</dc:creator>
  <cp:lastModifiedBy>Ivan</cp:lastModifiedBy>
  <cp:revision>161</cp:revision>
  <dcterms:created xsi:type="dcterms:W3CDTF">2013-08-26T08:58:58Z</dcterms:created>
  <dcterms:modified xsi:type="dcterms:W3CDTF">2018-05-22T22:53:29Z</dcterms:modified>
</cp:coreProperties>
</file>