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25"/>
  </p:notesMasterIdLst>
  <p:sldIdLst>
    <p:sldId id="318" r:id="rId2"/>
    <p:sldId id="343" r:id="rId3"/>
    <p:sldId id="344" r:id="rId4"/>
    <p:sldId id="345" r:id="rId5"/>
    <p:sldId id="336" r:id="rId6"/>
    <p:sldId id="337" r:id="rId7"/>
    <p:sldId id="331" r:id="rId8"/>
    <p:sldId id="316" r:id="rId9"/>
    <p:sldId id="303" r:id="rId10"/>
    <p:sldId id="317" r:id="rId11"/>
    <p:sldId id="320" r:id="rId12"/>
    <p:sldId id="319" r:id="rId13"/>
    <p:sldId id="346" r:id="rId14"/>
    <p:sldId id="347" r:id="rId15"/>
    <p:sldId id="348" r:id="rId16"/>
    <p:sldId id="349" r:id="rId17"/>
    <p:sldId id="333" r:id="rId18"/>
    <p:sldId id="322" r:id="rId19"/>
    <p:sldId id="334" r:id="rId20"/>
    <p:sldId id="325" r:id="rId21"/>
    <p:sldId id="310" r:id="rId22"/>
    <p:sldId id="342" r:id="rId23"/>
    <p:sldId id="31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стёна-Сластёна" initials="Н" lastIdx="1" clrIdx="0">
    <p:extLst>
      <p:ext uri="{19B8F6BF-5375-455C-9EA6-DF929625EA0E}">
        <p15:presenceInfo xmlns:p15="http://schemas.microsoft.com/office/powerpoint/2012/main" userId="Настёна-Сластё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46"/>
    <a:srgbClr val="0D3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7951" autoAdjust="0"/>
  </p:normalViewPr>
  <p:slideViewPr>
    <p:cSldViewPr>
      <p:cViewPr varScale="1">
        <p:scale>
          <a:sx n="69" d="100"/>
          <a:sy n="69" d="100"/>
        </p:scale>
        <p:origin x="122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1053;&#1072;&#1089;&#1090;&#1105;&#1085;&#1072;-&#1057;&#1083;&#1072;&#1089;&#1090;&#1105;&#1085;&#1072;\&#1053;&#1072;&#1089;&#1090;&#1103;\Documents\&#1053;&#1072;&#1089;&#1090;&#1103;-&#1076;&#1086;&#1082;\&#1040;&#1089;&#1087;&#1080;&#1088;&#1072;&#1085;&#1090;&#1091;&#1088;&#1072;\&#1057;&#1090;&#1072;&#1090;&#1100;&#1080;\&#1057;&#1088;&#1072;&#1074;&#1085;&#1077;&#1085;&#1080;&#1077;%20&#1087;&#1086;&#1088;&#1092;&#1080;&#1088;&#1086;&#1074;&#1099;&#1093;\&#1050;&#1086;&#1087;&#1080;&#1103;%20&#1050;&#1086;&#1087;&#1080;&#1103;%20&#1050;&#1086;&#1087;&#1080;&#1103;%20!!!&#1069;&#1055;&#1056;%20&#1052;&#1072;&#1083;&#1084;&#1099;&#1078;%20&#1055;&#1077;&#1089;&#1095;&#1072;&#1085;&#1082;&#1072;%20&#1070;&#1083;&#1086;&#1085;%20(&#1042;&#1086;&#1089;&#1089;&#1090;&#1072;&#1085;&#1086;&#1074;&#1083;&#1077;&#1085;&#1085;&#1099;&#1081;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1053;&#1072;&#1089;&#1090;&#1105;&#1085;&#1072;-&#1057;&#1083;&#1072;&#1089;&#1090;&#1105;&#1085;&#1072;\&#1053;&#1072;&#1089;&#1090;&#1103;\Documents\&#1053;&#1072;&#1089;&#1090;&#1103;-&#1076;&#1086;&#1082;\&#1040;&#1089;&#1087;&#1080;&#1088;&#1072;&#1085;&#1090;&#1091;&#1088;&#1072;\&#1057;&#1090;&#1072;&#1090;&#1100;&#1080;\&#1057;&#1088;&#1072;&#1074;&#1085;&#1077;&#1085;&#1080;&#1077;%20&#1087;&#1086;&#1088;&#1092;&#1080;&#1088;&#1086;&#1074;&#1099;&#1093;\&#1050;&#1086;&#1087;&#1080;&#1103;%20&#1050;&#1086;&#1087;&#1080;&#1103;%20&#1050;&#1086;&#1087;&#1080;&#1103;%20!!!&#1069;&#1055;&#1056;%20&#1052;&#1072;&#1083;&#1084;&#1099;&#1078;%20&#1055;&#1077;&#1089;&#1095;&#1072;&#1085;&#1082;&#1072;%20&#1070;&#1083;&#1086;&#1085;%20(&#1042;&#1086;&#1089;&#1089;&#1090;&#1072;&#1085;&#1086;&#1074;&#1083;&#1077;&#1085;&#1085;&#1099;&#1081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729320298627"/>
          <c:y val="3.1404819925585206E-2"/>
          <c:w val="0.85682852591225489"/>
          <c:h val="0.73532701360858888"/>
        </c:manualLayout>
      </c:layout>
      <c:scatterChart>
        <c:scatterStyle val="lineMarker"/>
        <c:varyColors val="0"/>
        <c:ser>
          <c:idx val="0"/>
          <c:order val="0"/>
          <c:tx>
            <c:v>Кварц-фенгит-мусковитовые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8"/>
            <c:spPr>
              <a:solidFill>
                <a:srgbClr val="002060"/>
              </a:solidFill>
              <a:ln w="9525" cap="rnd">
                <a:noFill/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l"/>
              </a:scene3d>
              <a:sp3d contourW="19050" prstMaterial="flat">
                <a:bevelT w="0" h="0" prst="coolSlant"/>
                <a:contourClr>
                  <a:scrgbClr r="0" g="0" b="0">
                    <a:shade val="25000"/>
                    <a:satMod val="140000"/>
                  </a:scrgbClr>
                </a:contourClr>
              </a:sp3d>
            </c:spPr>
          </c:marker>
          <c:xVal>
            <c:numRef>
              <c:f>'по метасоматитам'!$D$3:$D$98</c:f>
              <c:numCache>
                <c:formatCode>0.0</c:formatCode>
                <c:ptCount val="96"/>
                <c:pt idx="0">
                  <c:v>54.842627096087305</c:v>
                </c:pt>
                <c:pt idx="1">
                  <c:v>73.719810704960835</c:v>
                </c:pt>
                <c:pt idx="2">
                  <c:v>41.636749347258487</c:v>
                </c:pt>
                <c:pt idx="3">
                  <c:v>38.693771626297575</c:v>
                </c:pt>
                <c:pt idx="4">
                  <c:v>47.77681660899654</c:v>
                </c:pt>
                <c:pt idx="5">
                  <c:v>41.979238754325259</c:v>
                </c:pt>
                <c:pt idx="6">
                  <c:v>79.278720626631852</c:v>
                </c:pt>
                <c:pt idx="7">
                  <c:v>28.612365990155755</c:v>
                </c:pt>
                <c:pt idx="8">
                  <c:v>106.21286735504368</c:v>
                </c:pt>
                <c:pt idx="9">
                  <c:v>64.482071713147405</c:v>
                </c:pt>
                <c:pt idx="10">
                  <c:v>68.209148213997096</c:v>
                </c:pt>
                <c:pt idx="11">
                  <c:v>95.89036477648169</c:v>
                </c:pt>
                <c:pt idx="12">
                  <c:v>47.354527678511225</c:v>
                </c:pt>
                <c:pt idx="13">
                  <c:v>77.533538063681917</c:v>
                </c:pt>
                <c:pt idx="14">
                  <c:v>69.518344916760952</c:v>
                </c:pt>
                <c:pt idx="15">
                  <c:v>60.216438540894075</c:v>
                </c:pt>
                <c:pt idx="16">
                  <c:v>70.367137355584077</c:v>
                </c:pt>
                <c:pt idx="17">
                  <c:v>94.945945945945951</c:v>
                </c:pt>
                <c:pt idx="18">
                  <c:v>79.497333117827708</c:v>
                </c:pt>
                <c:pt idx="19">
                  <c:v>139.63147849067684</c:v>
                </c:pt>
                <c:pt idx="20">
                  <c:v>68.108108108108112</c:v>
                </c:pt>
                <c:pt idx="21">
                  <c:v>89.723455104131105</c:v>
                </c:pt>
                <c:pt idx="22">
                  <c:v>42.206896551724135</c:v>
                </c:pt>
                <c:pt idx="23">
                  <c:v>46.552635442666272</c:v>
                </c:pt>
                <c:pt idx="24">
                  <c:v>56.650650084793668</c:v>
                </c:pt>
                <c:pt idx="25">
                  <c:v>44.213771839671118</c:v>
                </c:pt>
                <c:pt idx="26">
                  <c:v>92.232838823233593</c:v>
                </c:pt>
                <c:pt idx="27">
                  <c:v>34.340907558492347</c:v>
                </c:pt>
                <c:pt idx="28">
                  <c:v>29.197674418604652</c:v>
                </c:pt>
                <c:pt idx="29">
                  <c:v>37.537313432835823</c:v>
                </c:pt>
                <c:pt idx="30">
                  <c:v>79.177284310156537</c:v>
                </c:pt>
                <c:pt idx="31">
                  <c:v>71.940298507462686</c:v>
                </c:pt>
                <c:pt idx="32">
                  <c:v>66.209649427282187</c:v>
                </c:pt>
                <c:pt idx="33">
                  <c:v>46.940298507462686</c:v>
                </c:pt>
                <c:pt idx="34">
                  <c:v>74.860465116279073</c:v>
                </c:pt>
                <c:pt idx="35">
                  <c:v>66.58374792703151</c:v>
                </c:pt>
                <c:pt idx="36">
                  <c:v>72.104651162790702</c:v>
                </c:pt>
                <c:pt idx="37">
                  <c:v>68.337209302325576</c:v>
                </c:pt>
                <c:pt idx="38">
                  <c:v>68.3</c:v>
                </c:pt>
                <c:pt idx="39">
                  <c:v>91.360465116279073</c:v>
                </c:pt>
                <c:pt idx="40">
                  <c:v>93.432835820895519</c:v>
                </c:pt>
                <c:pt idx="41">
                  <c:v>246.8566392479436</c:v>
                </c:pt>
                <c:pt idx="42">
                  <c:v>151.19402985074626</c:v>
                </c:pt>
                <c:pt idx="43">
                  <c:v>122.3735251333441</c:v>
                </c:pt>
                <c:pt idx="44">
                  <c:v>119.99190859160456</c:v>
                </c:pt>
                <c:pt idx="45">
                  <c:v>253.95991595280427</c:v>
                </c:pt>
                <c:pt idx="46">
                  <c:v>49.410042583391999</c:v>
                </c:pt>
                <c:pt idx="47">
                  <c:v>73.599999999999994</c:v>
                </c:pt>
                <c:pt idx="48">
                  <c:v>87.962565467502358</c:v>
                </c:pt>
                <c:pt idx="49">
                  <c:v>185.71305915686443</c:v>
                </c:pt>
                <c:pt idx="50">
                  <c:v>78.13439083025672</c:v>
                </c:pt>
                <c:pt idx="51">
                  <c:v>64.297673220571824</c:v>
                </c:pt>
                <c:pt idx="52">
                  <c:v>76.586245385077703</c:v>
                </c:pt>
                <c:pt idx="53">
                  <c:v>109.70206920236971</c:v>
                </c:pt>
                <c:pt idx="54">
                  <c:v>49.35176440285052</c:v>
                </c:pt>
                <c:pt idx="55">
                  <c:v>40.883918605649527</c:v>
                </c:pt>
                <c:pt idx="56">
                  <c:v>59.820659971305595</c:v>
                </c:pt>
                <c:pt idx="57">
                  <c:v>85</c:v>
                </c:pt>
                <c:pt idx="58">
                  <c:v>155.89553448070001</c:v>
                </c:pt>
                <c:pt idx="59">
                  <c:v>80.728405627688005</c:v>
                </c:pt>
                <c:pt idx="60">
                  <c:v>54.169283540267642</c:v>
                </c:pt>
                <c:pt idx="61">
                  <c:v>61.770798106188707</c:v>
                </c:pt>
                <c:pt idx="62">
                  <c:v>66.553537284895</c:v>
                </c:pt>
                <c:pt idx="63">
                  <c:v>64.043977055449005</c:v>
                </c:pt>
                <c:pt idx="64">
                  <c:v>75.968436154949785</c:v>
                </c:pt>
                <c:pt idx="65">
                  <c:v>83.92</c:v>
                </c:pt>
                <c:pt idx="66">
                  <c:v>58.966233224459224</c:v>
                </c:pt>
                <c:pt idx="67">
                  <c:v>53.751952218141909</c:v>
                </c:pt>
                <c:pt idx="68">
                  <c:v>56.953708312593328</c:v>
                </c:pt>
                <c:pt idx="69">
                  <c:v>56.96</c:v>
                </c:pt>
                <c:pt idx="70">
                  <c:v>79.66</c:v>
                </c:pt>
                <c:pt idx="71">
                  <c:v>73.922107877927999</c:v>
                </c:pt>
                <c:pt idx="72">
                  <c:v>51.410133843212002</c:v>
                </c:pt>
                <c:pt idx="73">
                  <c:v>66.338432122371003</c:v>
                </c:pt>
                <c:pt idx="74">
                  <c:v>77.4624765478424</c:v>
                </c:pt>
                <c:pt idx="75">
                  <c:v>59.133996633996631</c:v>
                </c:pt>
                <c:pt idx="76">
                  <c:v>50.590116632771895</c:v>
                </c:pt>
                <c:pt idx="77">
                  <c:v>57.6350159683493</c:v>
                </c:pt>
                <c:pt idx="78">
                  <c:v>60.181660899653977</c:v>
                </c:pt>
                <c:pt idx="79">
                  <c:v>75.650382072636731</c:v>
                </c:pt>
                <c:pt idx="80">
                  <c:v>43.3143689285262</c:v>
                </c:pt>
                <c:pt idx="81">
                  <c:v>44.178554993097102</c:v>
                </c:pt>
                <c:pt idx="82">
                  <c:v>61.087491608861043</c:v>
                </c:pt>
                <c:pt idx="83">
                  <c:v>84.704225477457598</c:v>
                </c:pt>
                <c:pt idx="84">
                  <c:v>54.278202676863998</c:v>
                </c:pt>
                <c:pt idx="85">
                  <c:v>70.350734094616641</c:v>
                </c:pt>
                <c:pt idx="86">
                  <c:v>68.258734925401598</c:v>
                </c:pt>
                <c:pt idx="87">
                  <c:v>70.089118198874303</c:v>
                </c:pt>
                <c:pt idx="88">
                  <c:v>72.099999999999994</c:v>
                </c:pt>
                <c:pt idx="89">
                  <c:v>92.6</c:v>
                </c:pt>
                <c:pt idx="90">
                  <c:v>28.98546836095132</c:v>
                </c:pt>
                <c:pt idx="91">
                  <c:v>107.68330900661114</c:v>
                </c:pt>
                <c:pt idx="92">
                  <c:v>124.31956727054177</c:v>
                </c:pt>
                <c:pt idx="93">
                  <c:v>83.237636301193447</c:v>
                </c:pt>
                <c:pt idx="94">
                  <c:v>57.748565965582998</c:v>
                </c:pt>
                <c:pt idx="95">
                  <c:v>40.883918605649527</c:v>
                </c:pt>
              </c:numCache>
            </c:numRef>
          </c:xVal>
          <c:yVal>
            <c:numRef>
              <c:f>'по метасоматитам'!$L$3:$L$98</c:f>
              <c:numCache>
                <c:formatCode>0.00</c:formatCode>
                <c:ptCount val="96"/>
                <c:pt idx="0">
                  <c:v>0.39599501723390707</c:v>
                </c:pt>
                <c:pt idx="1">
                  <c:v>0.59381401029883507</c:v>
                </c:pt>
                <c:pt idx="2">
                  <c:v>0.85606730742885251</c:v>
                </c:pt>
                <c:pt idx="3">
                  <c:v>0.36462841388545303</c:v>
                </c:pt>
                <c:pt idx="4">
                  <c:v>1.2236145667696552</c:v>
                </c:pt>
                <c:pt idx="5">
                  <c:v>0.5598812733715004</c:v>
                </c:pt>
                <c:pt idx="6">
                  <c:v>0.73986772408332957</c:v>
                </c:pt>
                <c:pt idx="7">
                  <c:v>0.5433249202947994</c:v>
                </c:pt>
                <c:pt idx="8">
                  <c:v>0.86322635181785501</c:v>
                </c:pt>
                <c:pt idx="9">
                  <c:v>0.66561180738563264</c:v>
                </c:pt>
                <c:pt idx="10">
                  <c:v>0.31199562266853803</c:v>
                </c:pt>
                <c:pt idx="11">
                  <c:v>1.3294977562944288</c:v>
                </c:pt>
                <c:pt idx="12">
                  <c:v>1.1005762236165932</c:v>
                </c:pt>
                <c:pt idx="13">
                  <c:v>0.67708483154384269</c:v>
                </c:pt>
                <c:pt idx="14">
                  <c:v>0.74861239721209138</c:v>
                </c:pt>
                <c:pt idx="15">
                  <c:v>0.90297342775381295</c:v>
                </c:pt>
                <c:pt idx="16">
                  <c:v>0.53921721829470393</c:v>
                </c:pt>
                <c:pt idx="17">
                  <c:v>0.1335399269207404</c:v>
                </c:pt>
                <c:pt idx="18">
                  <c:v>0.28040855683571492</c:v>
                </c:pt>
                <c:pt idx="19">
                  <c:v>0.20506657823385444</c:v>
                </c:pt>
                <c:pt idx="20">
                  <c:v>0.26454657609501692</c:v>
                </c:pt>
                <c:pt idx="21">
                  <c:v>0.54259024217972496</c:v>
                </c:pt>
                <c:pt idx="23">
                  <c:v>0.49738159809698124</c:v>
                </c:pt>
                <c:pt idx="24">
                  <c:v>0.57851840674103328</c:v>
                </c:pt>
                <c:pt idx="25">
                  <c:v>0.77058302764047637</c:v>
                </c:pt>
                <c:pt idx="26">
                  <c:v>0.19291462570415019</c:v>
                </c:pt>
                <c:pt idx="27">
                  <c:v>0.8242767087533025</c:v>
                </c:pt>
                <c:pt idx="28">
                  <c:v>0.94016711573575718</c:v>
                </c:pt>
                <c:pt idx="29">
                  <c:v>0.71373093762194373</c:v>
                </c:pt>
                <c:pt idx="30">
                  <c:v>0.42843787133952171</c:v>
                </c:pt>
                <c:pt idx="31">
                  <c:v>0.32759033944858129</c:v>
                </c:pt>
                <c:pt idx="32">
                  <c:v>0.64070647887177523</c:v>
                </c:pt>
                <c:pt idx="33">
                  <c:v>0.54232048099478469</c:v>
                </c:pt>
                <c:pt idx="34">
                  <c:v>0.52636987861258511</c:v>
                </c:pt>
                <c:pt idx="35">
                  <c:v>0.34947626120278652</c:v>
                </c:pt>
                <c:pt idx="36">
                  <c:v>0.17570678941272333</c:v>
                </c:pt>
                <c:pt idx="37">
                  <c:v>0.36794668335866387</c:v>
                </c:pt>
                <c:pt idx="38">
                  <c:v>0.375</c:v>
                </c:pt>
                <c:pt idx="39">
                  <c:v>0.41117108363003274</c:v>
                </c:pt>
                <c:pt idx="40">
                  <c:v>0.16034493254714313</c:v>
                </c:pt>
                <c:pt idx="41">
                  <c:v>0.22725810632162405</c:v>
                </c:pt>
                <c:pt idx="42">
                  <c:v>0.12042324418535647</c:v>
                </c:pt>
                <c:pt idx="43">
                  <c:v>0.31147067501468761</c:v>
                </c:pt>
                <c:pt idx="44">
                  <c:v>0.51060209462888606</c:v>
                </c:pt>
                <c:pt idx="46">
                  <c:v>0.40920019504374894</c:v>
                </c:pt>
                <c:pt idx="47">
                  <c:v>0.48581421868038216</c:v>
                </c:pt>
                <c:pt idx="48">
                  <c:v>0.46949662777887735</c:v>
                </c:pt>
                <c:pt idx="49">
                  <c:v>0.27849677732360545</c:v>
                </c:pt>
                <c:pt idx="50">
                  <c:v>0.45079275050355916</c:v>
                </c:pt>
                <c:pt idx="51">
                  <c:v>0.49756802045393311</c:v>
                </c:pt>
                <c:pt idx="52">
                  <c:v>0.6535679501913545</c:v>
                </c:pt>
                <c:pt idx="53">
                  <c:v>0.31490582504781417</c:v>
                </c:pt>
                <c:pt idx="54">
                  <c:v>0.81840535107749346</c:v>
                </c:pt>
                <c:pt idx="55">
                  <c:v>0.83502523816375007</c:v>
                </c:pt>
                <c:pt idx="56">
                  <c:v>0.29315088119693633</c:v>
                </c:pt>
                <c:pt idx="57">
                  <c:v>0.30492700861152744</c:v>
                </c:pt>
                <c:pt idx="58">
                  <c:v>0.32807482156616852</c:v>
                </c:pt>
                <c:pt idx="59">
                  <c:v>0.30591175522076652</c:v>
                </c:pt>
                <c:pt idx="60">
                  <c:v>0.42335253332068057</c:v>
                </c:pt>
                <c:pt idx="61">
                  <c:v>0.29374410235131115</c:v>
                </c:pt>
                <c:pt idx="62">
                  <c:v>0.33320008053181577</c:v>
                </c:pt>
                <c:pt idx="63">
                  <c:v>0.27108977874510276</c:v>
                </c:pt>
                <c:pt idx="64">
                  <c:v>0.30421142261759965</c:v>
                </c:pt>
                <c:pt idx="65">
                  <c:v>0.46675712347354137</c:v>
                </c:pt>
                <c:pt idx="66">
                  <c:v>0.28554183690292162</c:v>
                </c:pt>
                <c:pt idx="67">
                  <c:v>0.37309063446567464</c:v>
                </c:pt>
                <c:pt idx="68">
                  <c:v>0.60852051628725445</c:v>
                </c:pt>
                <c:pt idx="69">
                  <c:v>0.42391304347826086</c:v>
                </c:pt>
                <c:pt idx="70">
                  <c:v>0.59701492537313428</c:v>
                </c:pt>
                <c:pt idx="71">
                  <c:v>0.34419872305393306</c:v>
                </c:pt>
                <c:pt idx="72">
                  <c:v>0.33005032149164126</c:v>
                </c:pt>
                <c:pt idx="73">
                  <c:v>0.4319751265623703</c:v>
                </c:pt>
                <c:pt idx="74">
                  <c:v>0.30551704740127356</c:v>
                </c:pt>
                <c:pt idx="76">
                  <c:v>0.28719625392262349</c:v>
                </c:pt>
                <c:pt idx="78">
                  <c:v>0.82177146260441591</c:v>
                </c:pt>
                <c:pt idx="79">
                  <c:v>3.2771972207641187</c:v>
                </c:pt>
                <c:pt idx="80">
                  <c:v>0.50124669143553524</c:v>
                </c:pt>
                <c:pt idx="82">
                  <c:v>0.72427559318017798</c:v>
                </c:pt>
                <c:pt idx="83">
                  <c:v>0.19264200764370096</c:v>
                </c:pt>
                <c:pt idx="84">
                  <c:v>0.53430095626488938</c:v>
                </c:pt>
                <c:pt idx="85">
                  <c:v>0.43411539624661449</c:v>
                </c:pt>
                <c:pt idx="86">
                  <c:v>0.30357179233490456</c:v>
                </c:pt>
                <c:pt idx="87">
                  <c:v>0.2822226437995265</c:v>
                </c:pt>
                <c:pt idx="88">
                  <c:v>0.48101265822784806</c:v>
                </c:pt>
                <c:pt idx="89">
                  <c:v>0.50932360099328955</c:v>
                </c:pt>
                <c:pt idx="90">
                  <c:v>0.45721307775009967</c:v>
                </c:pt>
                <c:pt idx="91">
                  <c:v>0.27456672590893955</c:v>
                </c:pt>
                <c:pt idx="92">
                  <c:v>0.20440088046949104</c:v>
                </c:pt>
                <c:pt idx="93">
                  <c:v>0.58192572253588537</c:v>
                </c:pt>
                <c:pt idx="94">
                  <c:v>0.53590093014606255</c:v>
                </c:pt>
                <c:pt idx="95">
                  <c:v>0.83502523816375007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6D6-44C6-A890-F80A2BEAADFC}"/>
            </c:ext>
          </c:extLst>
        </c:ser>
        <c:ser>
          <c:idx val="1"/>
          <c:order val="1"/>
          <c:tx>
            <c:v>Кварц-иллит-мусковитовые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l"/>
              </a:scene3d>
              <a:sp3d contourW="19050" prstMaterial="flat">
                <a:bevelT w="0" h="0" prst="coolSlant"/>
                <a:contourClr>
                  <a:scrgbClr r="0" g="0" b="0">
                    <a:shade val="25000"/>
                    <a:satMod val="140000"/>
                  </a:scrgbClr>
                </a:contourClr>
              </a:sp3d>
            </c:spPr>
          </c:marker>
          <c:xVal>
            <c:numRef>
              <c:f>'по метасоматитам'!$D$100:$D$109</c:f>
              <c:numCache>
                <c:formatCode>0.0</c:formatCode>
                <c:ptCount val="10"/>
                <c:pt idx="0">
                  <c:v>277.913366736706</c:v>
                </c:pt>
                <c:pt idx="1">
                  <c:v>117.10139979515193</c:v>
                </c:pt>
                <c:pt idx="2">
                  <c:v>145.05405405405406</c:v>
                </c:pt>
                <c:pt idx="3">
                  <c:v>139.05405405405406</c:v>
                </c:pt>
                <c:pt idx="4">
                  <c:v>108</c:v>
                </c:pt>
                <c:pt idx="5">
                  <c:v>186.33689569145707</c:v>
                </c:pt>
                <c:pt idx="6">
                  <c:v>255.46212549462973</c:v>
                </c:pt>
                <c:pt idx="7">
                  <c:v>159.46743171165346</c:v>
                </c:pt>
                <c:pt idx="8">
                  <c:v>85.33780507515759</c:v>
                </c:pt>
                <c:pt idx="9">
                  <c:v>200.07066139061618</c:v>
                </c:pt>
              </c:numCache>
            </c:numRef>
          </c:xVal>
          <c:yVal>
            <c:numRef>
              <c:f>'по метасоматитам'!$L$100:$L$109</c:f>
              <c:numCache>
                <c:formatCode>General</c:formatCode>
                <c:ptCount val="10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6D6-44C6-A890-F80A2BEAADFC}"/>
            </c:ext>
          </c:extLst>
        </c:ser>
        <c:ser>
          <c:idx val="2"/>
          <c:order val="2"/>
          <c:tx>
            <c:v>Аргиллизиты HS типа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8"/>
            <c:spPr>
              <a:solidFill>
                <a:srgbClr val="C00000"/>
              </a:solidFill>
              <a:ln w="9525" cap="rnd">
                <a:noFill/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l"/>
              </a:scene3d>
              <a:sp3d contourW="19050" prstMaterial="flat">
                <a:bevelT w="0" h="0" prst="coolSlant"/>
                <a:contourClr>
                  <a:scrgbClr r="0" g="0" b="0">
                    <a:shade val="25000"/>
                    <a:satMod val="140000"/>
                  </a:scrgbClr>
                </a:contourClr>
              </a:sp3d>
            </c:spPr>
          </c:marker>
          <c:xVal>
            <c:numRef>
              <c:f>'по метасоматитам'!$D$110:$D$126</c:f>
              <c:numCache>
                <c:formatCode>0.0</c:formatCode>
                <c:ptCount val="17"/>
                <c:pt idx="0">
                  <c:v>249.65763519571598</c:v>
                </c:pt>
                <c:pt idx="1">
                  <c:v>86.66699858106594</c:v>
                </c:pt>
                <c:pt idx="2">
                  <c:v>218.10952887942508</c:v>
                </c:pt>
                <c:pt idx="3">
                  <c:v>198.45658633212281</c:v>
                </c:pt>
                <c:pt idx="4">
                  <c:v>144.16886761307362</c:v>
                </c:pt>
                <c:pt idx="5">
                  <c:v>198.0770849112177</c:v>
                </c:pt>
                <c:pt idx="6">
                  <c:v>217.21030042918454</c:v>
                </c:pt>
                <c:pt idx="7">
                  <c:v>169.02297399646554</c:v>
                </c:pt>
                <c:pt idx="8">
                  <c:v>141.73407065037966</c:v>
                </c:pt>
                <c:pt idx="9">
                  <c:v>43.047223121157053</c:v>
                </c:pt>
                <c:pt idx="10">
                  <c:v>166.18754555024699</c:v>
                </c:pt>
                <c:pt idx="11">
                  <c:v>180.0305381313965</c:v>
                </c:pt>
                <c:pt idx="12">
                  <c:v>202.97540442390229</c:v>
                </c:pt>
                <c:pt idx="13">
                  <c:v>172.18794706723892</c:v>
                </c:pt>
                <c:pt idx="14">
                  <c:v>321.78524265434135</c:v>
                </c:pt>
                <c:pt idx="15">
                  <c:v>105.29192647177909</c:v>
                </c:pt>
                <c:pt idx="16">
                  <c:v>112.241462994567</c:v>
                </c:pt>
              </c:numCache>
            </c:numRef>
          </c:xVal>
          <c:yVal>
            <c:numRef>
              <c:f>'по метасоматитам'!$L$110:$L$126</c:f>
              <c:numCache>
                <c:formatCode>0.00</c:formatCode>
                <c:ptCount val="17"/>
                <c:pt idx="0">
                  <c:v>0.20037922720194495</c:v>
                </c:pt>
                <c:pt idx="1">
                  <c:v>0.12487886191700567</c:v>
                </c:pt>
                <c:pt idx="2">
                  <c:v>5.2329925023385127E-2</c:v>
                </c:pt>
                <c:pt idx="3">
                  <c:v>0.10536866584211038</c:v>
                </c:pt>
                <c:pt idx="4">
                  <c:v>0.11936467238326166</c:v>
                </c:pt>
                <c:pt idx="5">
                  <c:v>5.4848038370929164E-2</c:v>
                </c:pt>
                <c:pt idx="6">
                  <c:v>0.11472444564147953</c:v>
                </c:pt>
                <c:pt idx="7">
                  <c:v>0.12728884389677073</c:v>
                </c:pt>
                <c:pt idx="8">
                  <c:v>9.4164099551128394E-2</c:v>
                </c:pt>
                <c:pt idx="9">
                  <c:v>0.8583759264013332</c:v>
                </c:pt>
                <c:pt idx="10">
                  <c:v>0.10934417461418028</c:v>
                </c:pt>
                <c:pt idx="11">
                  <c:v>6.1885831391016242E-2</c:v>
                </c:pt>
                <c:pt idx="12">
                  <c:v>8.8851317824305248E-2</c:v>
                </c:pt>
                <c:pt idx="13">
                  <c:v>6.2497971952020878E-2</c:v>
                </c:pt>
                <c:pt idx="14">
                  <c:v>9.3664422899628508E-2</c:v>
                </c:pt>
                <c:pt idx="15">
                  <c:v>0.16617904399614758</c:v>
                </c:pt>
                <c:pt idx="16">
                  <c:v>0.17384782544684987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6D6-44C6-A890-F80A2BEAAD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578560"/>
        <c:axId val="94580096"/>
      </c:scatterChart>
      <c:valAx>
        <c:axId val="94578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600" b="1" i="0" u="none" strike="noStrike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Концентрация [</a:t>
                </a:r>
                <a:r>
                  <a:rPr lang="en-US" sz="1600" b="1" i="0" u="none" strike="noStrike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AlO</a:t>
                </a:r>
                <a:r>
                  <a:rPr lang="ru-RU" sz="1600" b="1" i="0" u="none" strike="noStrike" baseline="-2500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1600" b="1" i="0" u="none" strike="noStrike" baseline="3000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1600" b="1" i="0" u="none" strike="noStrike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1600" b="1" i="0" u="none" strike="noStrike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1600" b="1" i="0" u="none" strike="noStrike" baseline="3000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ru-RU" sz="1600" b="1" i="0" u="none" strike="noStrike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ru-RU" sz="1600" b="1" i="0" u="none" strike="noStrike" baseline="3000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1600" b="1" i="0" u="none" strike="noStrike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-центров, </a:t>
                </a:r>
                <a:r>
                  <a:rPr lang="en-US" sz="1600" b="1" i="0" u="none" strike="noStrike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ppm</a:t>
                </a:r>
                <a:endParaRPr lang="ru-RU" sz="16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30165764054658256"/>
              <c:y val="0.833957345615409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4580096"/>
        <c:crosses val="autoZero"/>
        <c:crossBetween val="midCat"/>
      </c:valAx>
      <c:valAx>
        <c:axId val="94580096"/>
        <c:scaling>
          <c:orientation val="minMax"/>
          <c:max val="1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600" b="1" i="0" u="none" strike="noStrike" baseline="0" dirty="0" smtClean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sz="1600" b="1" i="0" u="none" strike="noStrike" baseline="0" dirty="0" err="1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TiO</a:t>
                </a:r>
                <a:r>
                  <a:rPr lang="ru-RU" sz="1600" b="1" i="0" u="none" strike="noStrike" baseline="-25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1600" b="1" i="0" u="none" strike="noStrike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1600" b="1" i="0" u="none" strike="noStrike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1600" b="1" i="0" u="none" strike="noStrike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1600" b="1" i="0" u="none" strike="noStrike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ru-RU" sz="1600" b="1" i="0" u="none" strike="noStrike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ru-RU" sz="1600" b="1" i="0" u="none" strike="noStrike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1600" b="1" i="0" u="none" strike="noStrike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/[</a:t>
                </a:r>
                <a:r>
                  <a:rPr lang="en-US" sz="1600" b="1" i="0" u="none" strike="noStrike" baseline="0" dirty="0" err="1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TiO</a:t>
                </a:r>
                <a:r>
                  <a:rPr lang="ru-RU" sz="1600" b="1" i="0" u="none" strike="noStrike" baseline="-25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1600" b="1" i="0" u="none" strike="noStrike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1600" b="1" i="0" u="none" strike="noStrike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1600" b="1" i="0" u="none" strike="noStrike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</a:t>
                </a:r>
                <a:r>
                  <a:rPr lang="ru-RU" sz="1600" b="1" i="0" u="none" strike="noStrike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ru-RU" sz="1600" b="1" i="0" u="none" strike="noStrike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ru-RU" sz="1600" b="1" i="0" u="none" strike="noStrike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ru-RU" sz="1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834283639722116E-2"/>
              <c:y val="0.215866222009208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45785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24677283551661397"/>
          <c:y val="0.9041447413466307"/>
          <c:w val="0.57901424906874854"/>
          <c:h val="5.07869318134375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98035814065358"/>
          <c:y val="0.11041778801053642"/>
          <c:w val="0.86005072333218402"/>
          <c:h val="0.68332714534593764"/>
        </c:manualLayout>
      </c:layout>
      <c:scatterChart>
        <c:scatterStyle val="lineMarker"/>
        <c:varyColors val="0"/>
        <c:ser>
          <c:idx val="0"/>
          <c:order val="0"/>
          <c:tx>
            <c:v>Кварц-фенгит-мусковитовые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0206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'по метасоматитам'!$H$3:$H$98</c:f>
              <c:numCache>
                <c:formatCode>0.00</c:formatCode>
                <c:ptCount val="96"/>
                <c:pt idx="0">
                  <c:v>8.1036050027705211E-2</c:v>
                </c:pt>
                <c:pt idx="1">
                  <c:v>5.4929427689384941E-2</c:v>
                </c:pt>
                <c:pt idx="2">
                  <c:v>3.9765700941977358E-2</c:v>
                </c:pt>
                <c:pt idx="3">
                  <c:v>2.42306973798781E-2</c:v>
                </c:pt>
                <c:pt idx="4">
                  <c:v>2.1377728172247291E-2</c:v>
                </c:pt>
                <c:pt idx="5">
                  <c:v>2.7044584817541361E-2</c:v>
                </c:pt>
                <c:pt idx="6">
                  <c:v>9.1861700308715252E-2</c:v>
                </c:pt>
                <c:pt idx="7">
                  <c:v>2.8085503455083909E-2</c:v>
                </c:pt>
                <c:pt idx="8">
                  <c:v>5.9826386969397828E-2</c:v>
                </c:pt>
                <c:pt idx="9">
                  <c:v>2.0720953072085147E-2</c:v>
                </c:pt>
                <c:pt idx="10">
                  <c:v>0.15730928026750129</c:v>
                </c:pt>
                <c:pt idx="11">
                  <c:v>6.3098387356877922E-2</c:v>
                </c:pt>
                <c:pt idx="12">
                  <c:v>1.5844263828414772E-2</c:v>
                </c:pt>
                <c:pt idx="13">
                  <c:v>0.12091184929253043</c:v>
                </c:pt>
                <c:pt idx="14">
                  <c:v>0.10396305273343009</c:v>
                </c:pt>
                <c:pt idx="15">
                  <c:v>9.5423870343492992E-2</c:v>
                </c:pt>
                <c:pt idx="16">
                  <c:v>7.7811804005382734E-2</c:v>
                </c:pt>
                <c:pt idx="17">
                  <c:v>5.0789377990430616E-2</c:v>
                </c:pt>
                <c:pt idx="18">
                  <c:v>6.9288594687694743E-2</c:v>
                </c:pt>
                <c:pt idx="19">
                  <c:v>0.23557289085545724</c:v>
                </c:pt>
                <c:pt idx="20">
                  <c:v>0.65671846889952201</c:v>
                </c:pt>
                <c:pt idx="21">
                  <c:v>4.7535316289741066E-2</c:v>
                </c:pt>
                <c:pt idx="22">
                  <c:v>5.1755143832276935E-3</c:v>
                </c:pt>
                <c:pt idx="23">
                  <c:v>5.5788256309406752E-2</c:v>
                </c:pt>
                <c:pt idx="24">
                  <c:v>2.0781180776575429E-2</c:v>
                </c:pt>
                <c:pt idx="25">
                  <c:v>4.5795725991478201E-2</c:v>
                </c:pt>
                <c:pt idx="26">
                  <c:v>0.12592146283543101</c:v>
                </c:pt>
                <c:pt idx="27">
                  <c:v>9.2756619900016143E-2</c:v>
                </c:pt>
                <c:pt idx="28">
                  <c:v>3.3603979057591625E-2</c:v>
                </c:pt>
                <c:pt idx="29">
                  <c:v>4.2772772277227721E-2</c:v>
                </c:pt>
                <c:pt idx="30">
                  <c:v>4.9113507853403141E-2</c:v>
                </c:pt>
                <c:pt idx="31">
                  <c:v>2.8434136125654451E-2</c:v>
                </c:pt>
                <c:pt idx="32">
                  <c:v>5.8503791868548559E-2</c:v>
                </c:pt>
                <c:pt idx="33">
                  <c:v>3.5440297029702972E-2</c:v>
                </c:pt>
                <c:pt idx="34">
                  <c:v>0</c:v>
                </c:pt>
                <c:pt idx="35">
                  <c:v>6.9251155115511553E-2</c:v>
                </c:pt>
                <c:pt idx="36">
                  <c:v>3.8773821989528799E-2</c:v>
                </c:pt>
                <c:pt idx="37">
                  <c:v>0.13053853403141361</c:v>
                </c:pt>
                <c:pt idx="38">
                  <c:v>0.13053853403141361</c:v>
                </c:pt>
                <c:pt idx="39">
                  <c:v>1.93869109947644E-2</c:v>
                </c:pt>
                <c:pt idx="40">
                  <c:v>0.16285005235602093</c:v>
                </c:pt>
                <c:pt idx="41">
                  <c:v>6.932827127106303E-2</c:v>
                </c:pt>
                <c:pt idx="42">
                  <c:v>0.12220792079207921</c:v>
                </c:pt>
                <c:pt idx="43">
                  <c:v>0.19936036689700556</c:v>
                </c:pt>
                <c:pt idx="44">
                  <c:v>0.26414019999999994</c:v>
                </c:pt>
                <c:pt idx="45">
                  <c:v>4.5144208998548624E-2</c:v>
                </c:pt>
                <c:pt idx="46">
                  <c:v>0.05</c:v>
                </c:pt>
                <c:pt idx="47">
                  <c:v>4.3999999999999997E-2</c:v>
                </c:pt>
                <c:pt idx="48">
                  <c:v>9.758207419226167E-2</c:v>
                </c:pt>
                <c:pt idx="49">
                  <c:v>2.5999999999999999E-2</c:v>
                </c:pt>
                <c:pt idx="50">
                  <c:v>0.12170680494615078</c:v>
                </c:pt>
                <c:pt idx="51">
                  <c:v>0.10431696006519968</c:v>
                </c:pt>
                <c:pt idx="52">
                  <c:v>0.19536108496210614</c:v>
                </c:pt>
                <c:pt idx="53">
                  <c:v>0.03</c:v>
                </c:pt>
                <c:pt idx="54">
                  <c:v>0.15922322297566813</c:v>
                </c:pt>
                <c:pt idx="55">
                  <c:v>7.7888416433984836E-2</c:v>
                </c:pt>
                <c:pt idx="56">
                  <c:v>2.9780308715269526E-2</c:v>
                </c:pt>
                <c:pt idx="57">
                  <c:v>0.10640997517490408</c:v>
                </c:pt>
                <c:pt idx="58">
                  <c:v>3.5623282426690224E-2</c:v>
                </c:pt>
                <c:pt idx="59">
                  <c:v>4.5879256594724221E-2</c:v>
                </c:pt>
                <c:pt idx="60">
                  <c:v>0.16433884271352805</c:v>
                </c:pt>
                <c:pt idx="61">
                  <c:v>0.12160292725401724</c:v>
                </c:pt>
                <c:pt idx="62">
                  <c:v>5.24183617707717E-2</c:v>
                </c:pt>
                <c:pt idx="63">
                  <c:v>0.10007070726980059</c:v>
                </c:pt>
                <c:pt idx="64">
                  <c:v>1.6243167141114276E-2</c:v>
                </c:pt>
                <c:pt idx="65">
                  <c:v>4.3E-3</c:v>
                </c:pt>
                <c:pt idx="66">
                  <c:v>4.6175111216654796E-2</c:v>
                </c:pt>
                <c:pt idx="67">
                  <c:v>5.3689362844702465E-2</c:v>
                </c:pt>
                <c:pt idx="68">
                  <c:v>2.5587988461538459E-2</c:v>
                </c:pt>
                <c:pt idx="69">
                  <c:v>7.5999999999999998E-2</c:v>
                </c:pt>
                <c:pt idx="70">
                  <c:v>1.4999999999999999E-2</c:v>
                </c:pt>
                <c:pt idx="71">
                  <c:v>5.2986217803886126E-2</c:v>
                </c:pt>
                <c:pt idx="72">
                  <c:v>0.02</c:v>
                </c:pt>
                <c:pt idx="73">
                  <c:v>7.9326332040787012E-2</c:v>
                </c:pt>
                <c:pt idx="74">
                  <c:v>0.15105104092456262</c:v>
                </c:pt>
                <c:pt idx="75">
                  <c:v>4.2872701654397216E-2</c:v>
                </c:pt>
                <c:pt idx="76">
                  <c:v>3.4710122781065098E-2</c:v>
                </c:pt>
                <c:pt idx="77">
                  <c:v>1.7586796485395393E-3</c:v>
                </c:pt>
                <c:pt idx="78">
                  <c:v>4.5178526082482379E-2</c:v>
                </c:pt>
                <c:pt idx="79">
                  <c:v>8.8825338223308875E-2</c:v>
                </c:pt>
                <c:pt idx="80">
                  <c:v>2.4445647114699598E-2</c:v>
                </c:pt>
                <c:pt idx="81">
                  <c:v>1.4245305153170268E-2</c:v>
                </c:pt>
                <c:pt idx="82">
                  <c:v>7.8046294625188001E-2</c:v>
                </c:pt>
                <c:pt idx="83">
                  <c:v>5.1392527507322101E-2</c:v>
                </c:pt>
                <c:pt idx="84">
                  <c:v>5.5778352731297887E-2</c:v>
                </c:pt>
                <c:pt idx="85">
                  <c:v>7.9857782209812531E-2</c:v>
                </c:pt>
                <c:pt idx="86">
                  <c:v>0.13268260903981635</c:v>
                </c:pt>
                <c:pt idx="87">
                  <c:v>0.13215500514525449</c:v>
                </c:pt>
                <c:pt idx="88">
                  <c:v>8.7045967291583565E-2</c:v>
                </c:pt>
                <c:pt idx="89">
                  <c:v>9.5218835261268439E-2</c:v>
                </c:pt>
                <c:pt idx="90">
                  <c:v>7.9070035899481445E-2</c:v>
                </c:pt>
                <c:pt idx="91">
                  <c:v>7.847922616673314E-2</c:v>
                </c:pt>
                <c:pt idx="92">
                  <c:v>0.14287748703629838</c:v>
                </c:pt>
                <c:pt idx="93">
                  <c:v>0.03</c:v>
                </c:pt>
                <c:pt idx="94">
                  <c:v>5.787024261905778E-2</c:v>
                </c:pt>
                <c:pt idx="95">
                  <c:v>7.7888416433984836E-2</c:v>
                </c:pt>
              </c:numCache>
            </c:numRef>
          </c:xVal>
          <c:yVal>
            <c:numRef>
              <c:f>'по метасоматитам'!$L$3:$L$98</c:f>
              <c:numCache>
                <c:formatCode>0.00</c:formatCode>
                <c:ptCount val="96"/>
                <c:pt idx="0">
                  <c:v>0.39599501723390707</c:v>
                </c:pt>
                <c:pt idx="1">
                  <c:v>0.59381401029883507</c:v>
                </c:pt>
                <c:pt idx="2">
                  <c:v>0.85606730742885251</c:v>
                </c:pt>
                <c:pt idx="3">
                  <c:v>0.36462841388545303</c:v>
                </c:pt>
                <c:pt idx="4">
                  <c:v>1.2236145667696552</c:v>
                </c:pt>
                <c:pt idx="5">
                  <c:v>0.5598812733715004</c:v>
                </c:pt>
                <c:pt idx="6">
                  <c:v>0.73986772408332957</c:v>
                </c:pt>
                <c:pt idx="7">
                  <c:v>0.5433249202947994</c:v>
                </c:pt>
                <c:pt idx="8">
                  <c:v>0.86322635181785501</c:v>
                </c:pt>
                <c:pt idx="9">
                  <c:v>0.66561180738563264</c:v>
                </c:pt>
                <c:pt idx="10">
                  <c:v>0.31199562266853803</c:v>
                </c:pt>
                <c:pt idx="11">
                  <c:v>1.3294977562944288</c:v>
                </c:pt>
                <c:pt idx="12">
                  <c:v>1.1005762236165932</c:v>
                </c:pt>
                <c:pt idx="13">
                  <c:v>0.67708483154384269</c:v>
                </c:pt>
                <c:pt idx="14">
                  <c:v>0.74861239721209138</c:v>
                </c:pt>
                <c:pt idx="15">
                  <c:v>0.90297342775381295</c:v>
                </c:pt>
                <c:pt idx="16">
                  <c:v>0.53921721829470393</c:v>
                </c:pt>
                <c:pt idx="17">
                  <c:v>0.1335399269207404</c:v>
                </c:pt>
                <c:pt idx="18">
                  <c:v>0.28040855683571492</c:v>
                </c:pt>
                <c:pt idx="19">
                  <c:v>0.20506657823385444</c:v>
                </c:pt>
                <c:pt idx="20">
                  <c:v>0.26454657609501692</c:v>
                </c:pt>
                <c:pt idx="21">
                  <c:v>0.54259024217972496</c:v>
                </c:pt>
                <c:pt idx="23">
                  <c:v>0.49738159809698124</c:v>
                </c:pt>
                <c:pt idx="24">
                  <c:v>0.57851840674103328</c:v>
                </c:pt>
                <c:pt idx="25">
                  <c:v>0.77058302764047637</c:v>
                </c:pt>
                <c:pt idx="26">
                  <c:v>0.19291462570415019</c:v>
                </c:pt>
                <c:pt idx="27">
                  <c:v>0.8242767087533025</c:v>
                </c:pt>
                <c:pt idx="28">
                  <c:v>0.94016711573575718</c:v>
                </c:pt>
                <c:pt idx="29">
                  <c:v>0.71373093762194373</c:v>
                </c:pt>
                <c:pt idx="30">
                  <c:v>0.42843787133952171</c:v>
                </c:pt>
                <c:pt idx="31">
                  <c:v>0.32759033944858129</c:v>
                </c:pt>
                <c:pt idx="32">
                  <c:v>0.64070647887177523</c:v>
                </c:pt>
                <c:pt idx="33">
                  <c:v>0.54232048099478469</c:v>
                </c:pt>
                <c:pt idx="34">
                  <c:v>0.52636987861258511</c:v>
                </c:pt>
                <c:pt idx="35">
                  <c:v>0.34947626120278652</c:v>
                </c:pt>
                <c:pt idx="36">
                  <c:v>0.17570678941272333</c:v>
                </c:pt>
                <c:pt idx="37">
                  <c:v>0.36794668335866387</c:v>
                </c:pt>
                <c:pt idx="38">
                  <c:v>0.375</c:v>
                </c:pt>
                <c:pt idx="39">
                  <c:v>0.41117108363003274</c:v>
                </c:pt>
                <c:pt idx="40">
                  <c:v>0.16034493254714313</c:v>
                </c:pt>
                <c:pt idx="41">
                  <c:v>0.22725810632162405</c:v>
                </c:pt>
                <c:pt idx="42">
                  <c:v>0.12042324418535647</c:v>
                </c:pt>
                <c:pt idx="43">
                  <c:v>0.31147067501468761</c:v>
                </c:pt>
                <c:pt idx="44">
                  <c:v>0.51060209462888606</c:v>
                </c:pt>
                <c:pt idx="46">
                  <c:v>0.40920019504374894</c:v>
                </c:pt>
                <c:pt idx="47">
                  <c:v>0.48581421868038216</c:v>
                </c:pt>
                <c:pt idx="48">
                  <c:v>0.46949662777887735</c:v>
                </c:pt>
                <c:pt idx="49">
                  <c:v>0.27849677732360545</c:v>
                </c:pt>
                <c:pt idx="50">
                  <c:v>0.45079275050355916</c:v>
                </c:pt>
                <c:pt idx="51">
                  <c:v>0.49756802045393311</c:v>
                </c:pt>
                <c:pt idx="52">
                  <c:v>0.6535679501913545</c:v>
                </c:pt>
                <c:pt idx="53">
                  <c:v>0.31490582504781417</c:v>
                </c:pt>
                <c:pt idx="54">
                  <c:v>0.81840535107749346</c:v>
                </c:pt>
                <c:pt idx="55">
                  <c:v>0.83502523816375007</c:v>
                </c:pt>
                <c:pt idx="56">
                  <c:v>0.29315088119693633</c:v>
                </c:pt>
                <c:pt idx="57">
                  <c:v>0.30492700861152744</c:v>
                </c:pt>
                <c:pt idx="58">
                  <c:v>0.32807482156616852</c:v>
                </c:pt>
                <c:pt idx="59">
                  <c:v>0.30591175522076652</c:v>
                </c:pt>
                <c:pt idx="60">
                  <c:v>0.42335253332068057</c:v>
                </c:pt>
                <c:pt idx="61">
                  <c:v>0.29374410235131115</c:v>
                </c:pt>
                <c:pt idx="62">
                  <c:v>0.33320008053181577</c:v>
                </c:pt>
                <c:pt idx="63">
                  <c:v>0.27108977874510276</c:v>
                </c:pt>
                <c:pt idx="64">
                  <c:v>0.30421142261759965</c:v>
                </c:pt>
                <c:pt idx="65">
                  <c:v>0.46675712347354137</c:v>
                </c:pt>
                <c:pt idx="66">
                  <c:v>0.28554183690292162</c:v>
                </c:pt>
                <c:pt idx="67">
                  <c:v>0.37309063446567464</c:v>
                </c:pt>
                <c:pt idx="68">
                  <c:v>0.60852051628725445</c:v>
                </c:pt>
                <c:pt idx="69">
                  <c:v>0.42391304347826086</c:v>
                </c:pt>
                <c:pt idx="70">
                  <c:v>0.59701492537313428</c:v>
                </c:pt>
                <c:pt idx="71">
                  <c:v>0.34419872305393306</c:v>
                </c:pt>
                <c:pt idx="72">
                  <c:v>0.33005032149164126</c:v>
                </c:pt>
                <c:pt idx="73">
                  <c:v>0.4319751265623703</c:v>
                </c:pt>
                <c:pt idx="74">
                  <c:v>0.30551704740127356</c:v>
                </c:pt>
                <c:pt idx="76">
                  <c:v>0.28719625392262349</c:v>
                </c:pt>
                <c:pt idx="78">
                  <c:v>0.82177146260441591</c:v>
                </c:pt>
                <c:pt idx="79">
                  <c:v>3.2771972207641187</c:v>
                </c:pt>
                <c:pt idx="80">
                  <c:v>0.50124669143553524</c:v>
                </c:pt>
                <c:pt idx="82">
                  <c:v>0.72427559318017798</c:v>
                </c:pt>
                <c:pt idx="83">
                  <c:v>0.19264200764370096</c:v>
                </c:pt>
                <c:pt idx="84">
                  <c:v>0.53430095626488938</c:v>
                </c:pt>
                <c:pt idx="85">
                  <c:v>0.43411539624661449</c:v>
                </c:pt>
                <c:pt idx="86">
                  <c:v>0.30357179233490456</c:v>
                </c:pt>
                <c:pt idx="87">
                  <c:v>0.2822226437995265</c:v>
                </c:pt>
                <c:pt idx="88">
                  <c:v>0.48101265822784806</c:v>
                </c:pt>
                <c:pt idx="89">
                  <c:v>0.50932360099328955</c:v>
                </c:pt>
                <c:pt idx="90">
                  <c:v>0.45721307775009967</c:v>
                </c:pt>
                <c:pt idx="91">
                  <c:v>0.27456672590893955</c:v>
                </c:pt>
                <c:pt idx="92">
                  <c:v>0.20440088046949104</c:v>
                </c:pt>
                <c:pt idx="93">
                  <c:v>0.58192572253588537</c:v>
                </c:pt>
                <c:pt idx="94">
                  <c:v>0.53590093014606255</c:v>
                </c:pt>
                <c:pt idx="95">
                  <c:v>0.83502523816375007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02E-4E9C-9C6C-11042C1A9DE8}"/>
            </c:ext>
          </c:extLst>
        </c:ser>
        <c:ser>
          <c:idx val="1"/>
          <c:order val="1"/>
          <c:tx>
            <c:v>Аргиллизиты HS типа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'по метасоматитам'!$H$110:$H$126</c:f>
              <c:numCache>
                <c:formatCode>0.00</c:formatCode>
                <c:ptCount val="17"/>
                <c:pt idx="0">
                  <c:v>0.2466633929923826</c:v>
                </c:pt>
                <c:pt idx="1">
                  <c:v>0.22798057827007656</c:v>
                </c:pt>
                <c:pt idx="2">
                  <c:v>0.27002197426290925</c:v>
                </c:pt>
                <c:pt idx="3">
                  <c:v>0.218177490150475</c:v>
                </c:pt>
                <c:pt idx="4">
                  <c:v>0.23090830378287619</c:v>
                </c:pt>
                <c:pt idx="5">
                  <c:v>0.21331257237507512</c:v>
                </c:pt>
                <c:pt idx="6">
                  <c:v>0.29938429273121403</c:v>
                </c:pt>
                <c:pt idx="7">
                  <c:v>0.24225652668312297</c:v>
                </c:pt>
                <c:pt idx="8">
                  <c:v>0.30334254317462445</c:v>
                </c:pt>
                <c:pt idx="9">
                  <c:v>3.6190584785795732E-2</c:v>
                </c:pt>
                <c:pt idx="10">
                  <c:v>0.2826685730575012</c:v>
                </c:pt>
                <c:pt idx="11">
                  <c:v>0.59496006772588861</c:v>
                </c:pt>
                <c:pt idx="12">
                  <c:v>0.35866880110767224</c:v>
                </c:pt>
                <c:pt idx="13">
                  <c:v>0.41587539137259694</c:v>
                </c:pt>
                <c:pt idx="14">
                  <c:v>0.37700496983285897</c:v>
                </c:pt>
                <c:pt idx="15">
                  <c:v>0.18334286820728596</c:v>
                </c:pt>
                <c:pt idx="16">
                  <c:v>0.25752926278396632</c:v>
                </c:pt>
              </c:numCache>
            </c:numRef>
          </c:xVal>
          <c:yVal>
            <c:numRef>
              <c:f>'по метасоматитам'!$L$110:$L$126</c:f>
              <c:numCache>
                <c:formatCode>0.00</c:formatCode>
                <c:ptCount val="17"/>
                <c:pt idx="0">
                  <c:v>0.20037922720194495</c:v>
                </c:pt>
                <c:pt idx="1">
                  <c:v>0.12487886191700567</c:v>
                </c:pt>
                <c:pt idx="2">
                  <c:v>5.2329925023385127E-2</c:v>
                </c:pt>
                <c:pt idx="3">
                  <c:v>0.10536866584211038</c:v>
                </c:pt>
                <c:pt idx="4">
                  <c:v>0.11936467238326166</c:v>
                </c:pt>
                <c:pt idx="5">
                  <c:v>5.4848038370929164E-2</c:v>
                </c:pt>
                <c:pt idx="6">
                  <c:v>0.11472444564147953</c:v>
                </c:pt>
                <c:pt idx="7">
                  <c:v>0.12728884389677073</c:v>
                </c:pt>
                <c:pt idx="8">
                  <c:v>9.4164099551128394E-2</c:v>
                </c:pt>
                <c:pt idx="9">
                  <c:v>0.8583759264013332</c:v>
                </c:pt>
                <c:pt idx="10">
                  <c:v>0.10934417461418028</c:v>
                </c:pt>
                <c:pt idx="11">
                  <c:v>6.1885831391016242E-2</c:v>
                </c:pt>
                <c:pt idx="12">
                  <c:v>8.8851317824305248E-2</c:v>
                </c:pt>
                <c:pt idx="13">
                  <c:v>6.2497971952020878E-2</c:v>
                </c:pt>
                <c:pt idx="14">
                  <c:v>9.3664422899628508E-2</c:v>
                </c:pt>
                <c:pt idx="15">
                  <c:v>0.16617904399614758</c:v>
                </c:pt>
                <c:pt idx="16">
                  <c:v>0.17384782544684987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02E-4E9C-9C6C-11042C1A9D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2023296"/>
        <c:axId val="642021328"/>
      </c:scatterChart>
      <c:valAx>
        <c:axId val="642023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800" b="1" i="0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Концентрация [</a:t>
                </a:r>
                <a:r>
                  <a:rPr lang="en-US" sz="1800" b="1" i="0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GeO</a:t>
                </a:r>
                <a:r>
                  <a:rPr lang="ru-RU" sz="1800" b="1" i="0" baseline="-2500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1800" b="1" i="0" baseline="3000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1800" b="1" i="0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1800" b="1" i="0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</a:t>
                </a:r>
                <a:r>
                  <a:rPr lang="ru-RU" sz="1800" b="1" i="0" baseline="3000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ru-RU" sz="1800" b="1" i="0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ru-RU" sz="1800" b="1" i="0" baseline="3000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1800" b="1" i="0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-центров, </a:t>
                </a:r>
                <a:r>
                  <a:rPr lang="en-US" sz="1800" b="1" i="0" baseline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ppm</a:t>
                </a:r>
                <a:endParaRPr lang="ru-RU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26229925348497141"/>
              <c:y val="0.844225177916024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2021328"/>
        <c:crosses val="autoZero"/>
        <c:crossBetween val="midCat"/>
      </c:valAx>
      <c:valAx>
        <c:axId val="642021328"/>
        <c:scaling>
          <c:orientation val="minMax"/>
          <c:max val="1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1800" b="1" i="0" baseline="0" dirty="0" smtClean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i="0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sz="1800" b="1" i="0" baseline="0" dirty="0" err="1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TiO</a:t>
                </a:r>
                <a:r>
                  <a:rPr lang="ru-RU" sz="1800" b="1" i="0" baseline="-25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1800" b="1" i="0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1800" b="1" i="0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1800" b="1" i="0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1800" b="1" i="0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ru-RU" sz="1800" b="1" i="0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ru-RU" sz="1800" b="1" i="0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sz="1800" b="1" i="0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/[</a:t>
                </a:r>
                <a:r>
                  <a:rPr lang="en-US" sz="1800" b="1" i="0" baseline="0" dirty="0" err="1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TiO</a:t>
                </a:r>
                <a:r>
                  <a:rPr lang="ru-RU" sz="1800" b="1" i="0" baseline="-25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1800" b="1" i="0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ru-RU" sz="1800" b="1" i="0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1800" b="1" i="0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</a:t>
                </a:r>
                <a:r>
                  <a:rPr lang="ru-RU" sz="1800" b="1" i="0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ru-RU" sz="1800" b="1" i="0" baseline="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ru-RU" sz="1800" b="1" i="0" baseline="30000" dirty="0"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ru-RU" sz="1000" dirty="0"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7770613070902257E-2"/>
              <c:y val="0.192993367502740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2023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4950444955147827"/>
          <c:y val="0.91465037255767434"/>
          <c:w val="0.50224020810603931"/>
          <c:h val="8.03707538569254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880B9-1D40-4559-BADE-10D08FB17149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53651-BD79-4C6E-A170-8DC1113B94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5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/>
              <a:t>Явление электронного парамагнитного резонанса заключается в регистрации поглощения электромагнитной энергии при переходах между спиновыми уровнями основного орбитального уровня.</a:t>
            </a:r>
            <a:endParaRPr lang="en-US" sz="1200" dirty="0" smtClean="0"/>
          </a:p>
          <a:p>
            <a:pPr algn="just"/>
            <a:endParaRPr lang="en-US" sz="1200" b="1" dirty="0" smtClean="0"/>
          </a:p>
          <a:p>
            <a:r>
              <a:rPr lang="ru-RU" sz="1200" dirty="0" smtClean="0"/>
              <a:t>Рассмотрим простой электрон. Он находится в постоянном движении – орбитальном и спиновом. Движение электрона, как заряженной частицы с ненулевой массой, приводит к возникновению электрического и магнитного полей. Нас более интересует магнитное поле и магнитный момент электрона, поэтому электрон должен быть неспаренным – магнитные моменты спаренных электронов компенсируют друг друга. Наложим на систему из таких электронов внешнее магнитное поле. Под его действием все, ранее беспорядочные, ориентировки магнитных моментов электронов сведутся к двум возможным: по полю и против поля (или параллельно и антипараллельно, т.к. это векторные величины). Ориентировка против поля соответствует возбужденному состоянию, энергия которого больше, нежели состояния с ориентировкой по полю (параллельного).</a:t>
            </a:r>
            <a:endParaRPr lang="en-US" sz="1200" dirty="0" smtClean="0"/>
          </a:p>
          <a:p>
            <a:r>
              <a:rPr lang="ru-RU" sz="1200" dirty="0" smtClean="0"/>
              <a:t>Подведем к такой системе СВЧ – излучение. При определенных параметрах длины его волны (мм – см диапазон), когда энергия кванта излучения будет соответствовать энергии перехода между состояниями, электроны начнут поглощать ее, переходя из обычного состояния в возбужденное, из </a:t>
            </a:r>
            <a:r>
              <a:rPr lang="ru-RU" sz="1200" dirty="0" err="1" smtClean="0"/>
              <a:t>параллельнолй</a:t>
            </a:r>
            <a:r>
              <a:rPr lang="ru-RU" sz="1200" dirty="0" smtClean="0"/>
              <a:t> ориентировки в антипараллельную. Такое поглощение может быть зарегистрировано, а его величина измерена. </a:t>
            </a:r>
            <a:endParaRPr lang="en-US" sz="1200" b="1" dirty="0" smtClean="0"/>
          </a:p>
          <a:p>
            <a:pPr algn="just"/>
            <a:endParaRPr lang="en-US" sz="1200" b="1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3651-BD79-4C6E-A170-8DC1113B945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55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/>
              <a:t>Явление электронного парамагнитного резонанса заключается в регистрации поглощения электромагнитной энергии при переходах между спиновыми уровнями основного орбитального уровня.</a:t>
            </a:r>
            <a:endParaRPr lang="en-US" sz="1200" dirty="0" smtClean="0"/>
          </a:p>
          <a:p>
            <a:pPr algn="just"/>
            <a:endParaRPr lang="en-US" sz="1200" b="1" dirty="0" smtClean="0"/>
          </a:p>
          <a:p>
            <a:r>
              <a:rPr lang="ru-RU" sz="1200" dirty="0" smtClean="0"/>
              <a:t>Рассмотрим простой электрон. Он находится в постоянном движении – орбитальном и спиновом. Движение электрона, как заряженной частицы с ненулевой массой, приводит к возникновению электрического и магнитного полей. Нас более интересует магнитное поле и магнитный момент электрона, поэтому электрон должен быть неспаренным – магнитные моменты спаренных электронов компенсируют друг друга. Наложим на систему из таких электронов внешнее магнитное поле. Под его действием все, ранее беспорядочные, ориентировки магнитных моментов электронов сведутся к двум возможным: по полю и против поля (или параллельно и антипараллельно, т.к. это векторные величины). Ориентировка против поля соответствует возбужденному состоянию, энергия которого больше, нежели состояния с ориентировкой по полю (параллельного).</a:t>
            </a:r>
            <a:endParaRPr lang="en-US" sz="1200" dirty="0" smtClean="0"/>
          </a:p>
          <a:p>
            <a:r>
              <a:rPr lang="ru-RU" sz="1200" dirty="0" smtClean="0"/>
              <a:t>Подведем к такой системе СВЧ – излучение. При определенных параметрах длины его волны (мм – см диапазон), когда энергия кванта излучения будет соответствовать энергии перехода между состояниями, электроны начнут поглощать ее, переходя из обычного состояния в возбужденное, из </a:t>
            </a:r>
            <a:r>
              <a:rPr lang="ru-RU" sz="1200" dirty="0" err="1" smtClean="0"/>
              <a:t>параллельнолй</a:t>
            </a:r>
            <a:r>
              <a:rPr lang="ru-RU" sz="1200" dirty="0" smtClean="0"/>
              <a:t> ориентировки в антипараллельную. Такое поглощение может быть зарегистрировано, а его величина измерена. </a:t>
            </a:r>
            <a:endParaRPr lang="en-US" sz="1200" b="1" dirty="0" smtClean="0"/>
          </a:p>
          <a:p>
            <a:pPr algn="just"/>
            <a:endParaRPr lang="en-US" sz="1200" b="1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3651-BD79-4C6E-A170-8DC1113B945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06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/>
              <a:t>Явление электронного парамагнитного резонанса заключается в регистрации поглощения электромагнитной энергии при переходах между спиновыми уровнями основного орбитального уровня.</a:t>
            </a:r>
            <a:endParaRPr lang="en-US" sz="1200" dirty="0" smtClean="0"/>
          </a:p>
          <a:p>
            <a:pPr algn="just"/>
            <a:endParaRPr lang="en-US" sz="1200" b="1" dirty="0" smtClean="0"/>
          </a:p>
          <a:p>
            <a:r>
              <a:rPr lang="ru-RU" sz="1200" dirty="0" smtClean="0"/>
              <a:t>Рассмотрим простой электрон. Он находится в постоянном движении – орбитальном и спиновом. Движение электрона, как заряженной частицы с ненулевой массой, приводит к возникновению электрического и магнитного полей. Нас более интересует магнитное поле и магнитный момент электрона, поэтому электрон должен быть неспаренным – магнитные моменты спаренных электронов компенсируют друг друга. Наложим на систему из таких электронов внешнее магнитное поле. Под его действием все, ранее беспорядочные, ориентировки магнитных моментов электронов сведутся к двум возможным: по полю и против поля (или параллельно и антипараллельно, т.к. это векторные величины). Ориентировка против поля соответствует возбужденному состоянию, энергия которого больше, нежели состояния с ориентировкой по полю (параллельного).</a:t>
            </a:r>
            <a:endParaRPr lang="en-US" sz="1200" dirty="0" smtClean="0"/>
          </a:p>
          <a:p>
            <a:r>
              <a:rPr lang="ru-RU" sz="1200" dirty="0" smtClean="0"/>
              <a:t>Подведем к такой системе СВЧ – излучение. При определенных параметрах длины его волны (мм – см диапазон), когда энергия кванта излучения будет соответствовать энергии перехода между состояниями, электроны начнут поглощать ее, переходя из обычного состояния в возбужденное, из </a:t>
            </a:r>
            <a:r>
              <a:rPr lang="ru-RU" sz="1200" dirty="0" err="1" smtClean="0"/>
              <a:t>параллельнолй</a:t>
            </a:r>
            <a:r>
              <a:rPr lang="ru-RU" sz="1200" dirty="0" smtClean="0"/>
              <a:t> ориентировки в антипараллельную. Такое поглощение может быть зарегистрировано, а его величина измерена. </a:t>
            </a:r>
            <a:endParaRPr lang="en-US" sz="1200" b="1" dirty="0" smtClean="0"/>
          </a:p>
          <a:p>
            <a:pPr algn="just"/>
            <a:endParaRPr lang="en-US" sz="1200" b="1" dirty="0" smtClean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3651-BD79-4C6E-A170-8DC1113B945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8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039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73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13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5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516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9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8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25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34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90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1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14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5" y="260648"/>
            <a:ext cx="8568951" cy="4041648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Структурные дефекты в </a:t>
            </a:r>
            <a:r>
              <a:rPr lang="ru-RU" sz="4400" dirty="0" smtClean="0"/>
              <a:t>кварце</a:t>
            </a:r>
            <a:br>
              <a:rPr lang="ru-RU" sz="4400" dirty="0" smtClean="0"/>
            </a:br>
            <a:r>
              <a:rPr lang="ru-RU" sz="4400" dirty="0" err="1" smtClean="0"/>
              <a:t>Au-Mo-Cu</a:t>
            </a:r>
            <a:r>
              <a:rPr lang="ru-RU" sz="4400" dirty="0"/>
              <a:t> порфировых месторождений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Прудникова А.Д.</a:t>
            </a:r>
          </a:p>
          <a:p>
            <a:pPr algn="ctr"/>
            <a:r>
              <a:rPr lang="ru-RU" dirty="0" err="1" smtClean="0"/>
              <a:t>Кощуг</a:t>
            </a:r>
            <a:r>
              <a:rPr lang="ru-RU" dirty="0" smtClean="0"/>
              <a:t> Д.Г.</a:t>
            </a:r>
          </a:p>
          <a:p>
            <a:pPr algn="ctr"/>
            <a:r>
              <a:rPr lang="ru-RU" dirty="0" smtClean="0"/>
              <a:t>Бакшеев И.А.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6632"/>
            <a:ext cx="1530811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1663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32656"/>
            <a:ext cx="8892479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[TiO</a:t>
            </a:r>
            <a:r>
              <a:rPr lang="en-US" sz="36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en-US" sz="3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/Li</a:t>
            </a:r>
            <a:r>
              <a:rPr lang="en-US" sz="3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]</a:t>
            </a:r>
            <a:r>
              <a:rPr lang="en-US" sz="3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парамагнитный центр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922"/>
            <a:ext cx="8388000" cy="4180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r>
              <a:rPr lang="ru-RU" dirty="0" smtClean="0"/>
              <a:t>-</a:t>
            </a:r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en-US" dirty="0" smtClean="0"/>
              <a:t>ppm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 ppm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40152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20-24 ppm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2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32656"/>
            <a:ext cx="8892479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[TiO</a:t>
            </a:r>
            <a:r>
              <a:rPr lang="en-US" sz="36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en-US" sz="3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/H</a:t>
            </a:r>
            <a:r>
              <a:rPr lang="en-US" sz="3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]</a:t>
            </a:r>
            <a:r>
              <a:rPr lang="en-US" sz="3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парамагнитный центр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922"/>
            <a:ext cx="8388000" cy="4180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r>
              <a:rPr lang="ru-RU" dirty="0" smtClean="0"/>
              <a:t>-</a:t>
            </a:r>
            <a:r>
              <a:rPr lang="en-US" dirty="0" smtClean="0"/>
              <a:t>2</a:t>
            </a:r>
            <a:r>
              <a:rPr lang="ru-RU" dirty="0" smtClean="0"/>
              <a:t> </a:t>
            </a:r>
            <a:r>
              <a:rPr lang="en-US" dirty="0" smtClean="0"/>
              <a:t>ppm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 ppm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40152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1-3 ppm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761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51520" y="332656"/>
            <a:ext cx="8892479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[GeO</a:t>
            </a:r>
            <a:r>
              <a:rPr lang="en-US" sz="3600" baseline="-25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en-US" sz="3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/Li</a:t>
            </a:r>
            <a:r>
              <a:rPr lang="en-US" sz="3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]</a:t>
            </a:r>
            <a:r>
              <a:rPr lang="en-US" sz="3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парамагнитный центр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5635"/>
            <a:ext cx="8388000" cy="4151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0-0,1</a:t>
            </a:r>
            <a:r>
              <a:rPr lang="ru-RU" dirty="0" smtClean="0"/>
              <a:t> </a:t>
            </a:r>
            <a:r>
              <a:rPr lang="en-US" dirty="0" smtClean="0"/>
              <a:t>ppm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03848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 ppm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940152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0,2-0,3 ppm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82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1"/>
          <p:cNvSpPr>
            <a:spLocks noGrp="1"/>
          </p:cNvSpPr>
          <p:nvPr>
            <p:ph type="title"/>
          </p:nvPr>
        </p:nvSpPr>
        <p:spPr>
          <a:xfrm>
            <a:off x="179512" y="465640"/>
            <a:ext cx="8784976" cy="646331"/>
          </a:xfr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Катодолюминесценция кварцевых жил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 descr="G:\Настёна-Сластёна\Настя\Documents\Настя-док\Аспирантура\Конференции\Хитариада\CL_282_326_01rg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5472608" cy="547260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12160" y="1628800"/>
            <a:ext cx="23762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Катодолюминесценция </a:t>
            </a:r>
            <a:r>
              <a:rPr lang="ru-RU" dirty="0" err="1" smtClean="0"/>
              <a:t>халькопирит-кварцевого</a:t>
            </a:r>
            <a:r>
              <a:rPr lang="ru-RU" dirty="0" smtClean="0"/>
              <a:t> прожилка </a:t>
            </a:r>
          </a:p>
          <a:p>
            <a:endParaRPr lang="ru-RU" dirty="0" smtClean="0"/>
          </a:p>
          <a:p>
            <a:r>
              <a:rPr lang="en-US" dirty="0" err="1" smtClean="0"/>
              <a:t>Qtz</a:t>
            </a:r>
            <a:r>
              <a:rPr lang="en-US" dirty="0" smtClean="0"/>
              <a:t> I</a:t>
            </a:r>
            <a:r>
              <a:rPr lang="ru-RU" dirty="0" smtClean="0"/>
              <a:t> и </a:t>
            </a:r>
            <a:r>
              <a:rPr lang="en-US" dirty="0" err="1" smtClean="0"/>
              <a:t>Qtz</a:t>
            </a:r>
            <a:r>
              <a:rPr lang="en-US" dirty="0" smtClean="0"/>
              <a:t> II</a:t>
            </a:r>
            <a:r>
              <a:rPr lang="ru-RU" dirty="0" smtClean="0"/>
              <a:t> - кварц первой и второй генерации, соответственно</a:t>
            </a:r>
          </a:p>
          <a:p>
            <a:endParaRPr lang="ru-RU" dirty="0" smtClean="0"/>
          </a:p>
          <a:p>
            <a:r>
              <a:rPr lang="en-US" dirty="0" err="1" smtClean="0"/>
              <a:t>Ccp</a:t>
            </a:r>
            <a:r>
              <a:rPr lang="ru-RU" dirty="0" smtClean="0"/>
              <a:t> – халькопирит.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046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609600" y="332656"/>
            <a:ext cx="8229600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>
              <a:spcBef>
                <a:spcPct val="0"/>
              </a:spcBef>
              <a:buNone/>
              <a:defRPr kumimoji="0" sz="4000" b="1" cap="none" baseline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</a:t>
            </a:r>
            <a:r>
              <a:rPr lang="ru-RU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ru-RU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  <a:r>
              <a:rPr lang="ru-RU" sz="3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 smtClean="0"/>
              <a:t>пармагнитный</a:t>
            </a:r>
            <a:r>
              <a:rPr lang="ru-RU" sz="3600" dirty="0" smtClean="0"/>
              <a:t> центр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36097" y="2623552"/>
            <a:ext cx="2880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b="1" dirty="0"/>
              <a:t>Концентрация</a:t>
            </a:r>
            <a:endParaRPr lang="en-US" b="1" dirty="0"/>
          </a:p>
          <a:p>
            <a:pPr algn="ctr"/>
            <a:r>
              <a:rPr lang="ru-RU" b="1" dirty="0" smtClean="0"/>
              <a:t>[</a:t>
            </a:r>
            <a:r>
              <a:rPr lang="en-US" b="1" dirty="0" err="1"/>
              <a:t>AlO</a:t>
            </a:r>
            <a:r>
              <a:rPr lang="ru-RU" b="1" baseline="-25000" dirty="0"/>
              <a:t>4</a:t>
            </a:r>
            <a:r>
              <a:rPr lang="ru-RU" b="1" baseline="30000" dirty="0"/>
              <a:t>-</a:t>
            </a:r>
            <a:r>
              <a:rPr lang="ru-RU" b="1" dirty="0"/>
              <a:t>/</a:t>
            </a:r>
            <a:r>
              <a:rPr lang="en-US" b="1" dirty="0"/>
              <a:t>h</a:t>
            </a:r>
            <a:r>
              <a:rPr lang="ru-RU" b="1" baseline="30000" dirty="0"/>
              <a:t>+</a:t>
            </a:r>
            <a:r>
              <a:rPr lang="ru-RU" b="1" dirty="0"/>
              <a:t>]</a:t>
            </a:r>
            <a:r>
              <a:rPr lang="ru-RU" b="1" baseline="30000" dirty="0"/>
              <a:t>0</a:t>
            </a:r>
            <a:r>
              <a:rPr lang="ru-RU" b="1" dirty="0" smtClean="0"/>
              <a:t> </a:t>
            </a:r>
            <a:r>
              <a:rPr lang="ru-RU" b="1" dirty="0"/>
              <a:t>центра в</a:t>
            </a:r>
            <a:endParaRPr lang="en-US" b="1" dirty="0"/>
          </a:p>
          <a:p>
            <a:pPr algn="ctr"/>
            <a:endParaRPr lang="en-US" dirty="0"/>
          </a:p>
          <a:p>
            <a:pPr algn="ctr"/>
            <a:r>
              <a:rPr lang="ru-RU" b="1" dirty="0"/>
              <a:t>Кварце</a:t>
            </a:r>
            <a:r>
              <a:rPr lang="en-US" b="1" dirty="0"/>
              <a:t> I</a:t>
            </a:r>
            <a:r>
              <a:rPr lang="en-US" dirty="0"/>
              <a:t> </a:t>
            </a:r>
            <a:r>
              <a:rPr lang="ru-RU" dirty="0" smtClean="0"/>
              <a:t>29 </a:t>
            </a:r>
            <a:r>
              <a:rPr lang="en-US" dirty="0" smtClean="0"/>
              <a:t>– </a:t>
            </a:r>
            <a:r>
              <a:rPr lang="ru-RU" dirty="0" smtClean="0"/>
              <a:t>124</a:t>
            </a:r>
            <a:r>
              <a:rPr lang="en-US" dirty="0" smtClean="0"/>
              <a:t> </a:t>
            </a:r>
            <a:r>
              <a:rPr lang="ru-RU" dirty="0" err="1"/>
              <a:t>at</a:t>
            </a:r>
            <a:r>
              <a:rPr lang="ru-RU" dirty="0"/>
              <a:t>.</a:t>
            </a:r>
            <a:r>
              <a:rPr lang="en-US" dirty="0"/>
              <a:t> ppm</a:t>
            </a:r>
          </a:p>
          <a:p>
            <a:pPr algn="ctr"/>
            <a:endParaRPr lang="en-US" dirty="0"/>
          </a:p>
          <a:p>
            <a:pPr algn="ctr"/>
            <a:r>
              <a:rPr lang="ru-RU" b="1" dirty="0"/>
              <a:t>Кварце</a:t>
            </a:r>
            <a:r>
              <a:rPr lang="en-US" b="1" dirty="0"/>
              <a:t> I</a:t>
            </a:r>
            <a:r>
              <a:rPr lang="en-US" dirty="0"/>
              <a:t>I </a:t>
            </a:r>
            <a:r>
              <a:rPr lang="ru-RU" dirty="0" smtClean="0"/>
              <a:t>13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ru-RU" dirty="0" smtClean="0"/>
              <a:t>151</a:t>
            </a:r>
            <a:r>
              <a:rPr lang="en-US" dirty="0" smtClean="0"/>
              <a:t> </a:t>
            </a:r>
            <a:r>
              <a:rPr lang="ru-RU" dirty="0" err="1" smtClean="0"/>
              <a:t>at</a:t>
            </a:r>
            <a:r>
              <a:rPr lang="ru-RU" dirty="0" smtClean="0"/>
              <a:t>.</a:t>
            </a:r>
            <a:r>
              <a:rPr lang="en-US" dirty="0" smtClean="0"/>
              <a:t> ppm</a:t>
            </a:r>
            <a:endParaRPr lang="en-US" dirty="0"/>
          </a:p>
          <a:p>
            <a:pPr algn="ctr"/>
            <a:endParaRPr lang="en-US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2312"/>
            <a:ext cx="5374754" cy="569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1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291425"/>
            <a:ext cx="8229600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kumimoji="0" sz="4000" b="1" cap="none" baseline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[TiO</a:t>
            </a:r>
            <a:r>
              <a:rPr lang="ru-RU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/H</a:t>
            </a:r>
            <a:r>
              <a:rPr lang="ru-RU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3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  <a:r>
              <a:rPr lang="ru-RU" sz="3600" dirty="0" smtClean="0"/>
              <a:t>парамагнитный центр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652121" y="2623552"/>
            <a:ext cx="27363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b="1" dirty="0" smtClean="0"/>
              <a:t>Концентрация</a:t>
            </a:r>
            <a:endParaRPr lang="en-US" b="1" dirty="0" smtClean="0"/>
          </a:p>
          <a:p>
            <a:pPr algn="ctr"/>
            <a:r>
              <a:rPr lang="ru-RU" b="1" dirty="0"/>
              <a:t>[TiO</a:t>
            </a:r>
            <a:r>
              <a:rPr lang="ru-RU" b="1" baseline="-25000" dirty="0"/>
              <a:t>4</a:t>
            </a:r>
            <a:r>
              <a:rPr lang="ru-RU" b="1" baseline="30000" dirty="0"/>
              <a:t>-</a:t>
            </a:r>
            <a:r>
              <a:rPr lang="ru-RU" b="1" dirty="0"/>
              <a:t>/H</a:t>
            </a:r>
            <a:r>
              <a:rPr lang="ru-RU" b="1" baseline="30000" dirty="0"/>
              <a:t>+</a:t>
            </a:r>
            <a:r>
              <a:rPr lang="ru-RU" b="1" dirty="0"/>
              <a:t>]</a:t>
            </a:r>
            <a:r>
              <a:rPr lang="ru-RU" b="1" baseline="30000" dirty="0"/>
              <a:t>0</a:t>
            </a:r>
            <a:r>
              <a:rPr lang="ru-RU" b="1" dirty="0"/>
              <a:t> </a:t>
            </a:r>
            <a:r>
              <a:rPr lang="ru-RU" b="1" dirty="0" smtClean="0"/>
              <a:t>центра в</a:t>
            </a:r>
            <a:endParaRPr lang="en-US" b="1" dirty="0" smtClean="0"/>
          </a:p>
          <a:p>
            <a:pPr algn="ctr"/>
            <a:endParaRPr lang="en-US" dirty="0"/>
          </a:p>
          <a:p>
            <a:pPr algn="ctr"/>
            <a:r>
              <a:rPr lang="ru-RU" b="1" dirty="0" smtClean="0"/>
              <a:t>Кварце</a:t>
            </a:r>
            <a:r>
              <a:rPr lang="en-US" b="1" dirty="0" smtClean="0"/>
              <a:t> I</a:t>
            </a:r>
            <a:r>
              <a:rPr lang="en-US" dirty="0" smtClean="0"/>
              <a:t> 2 – 6.3 </a:t>
            </a:r>
            <a:r>
              <a:rPr lang="ru-RU" dirty="0" err="1" smtClean="0"/>
              <a:t>at</a:t>
            </a:r>
            <a:r>
              <a:rPr lang="ru-RU" dirty="0" smtClean="0"/>
              <a:t>.</a:t>
            </a:r>
            <a:r>
              <a:rPr lang="en-US" dirty="0"/>
              <a:t> </a:t>
            </a:r>
            <a:r>
              <a:rPr lang="en-US" dirty="0" smtClean="0"/>
              <a:t>ppm</a:t>
            </a:r>
          </a:p>
          <a:p>
            <a:pPr algn="ctr"/>
            <a:endParaRPr lang="en-US" dirty="0"/>
          </a:p>
          <a:p>
            <a:pPr algn="ctr"/>
            <a:r>
              <a:rPr lang="ru-RU" b="1" dirty="0" smtClean="0"/>
              <a:t>Кварце</a:t>
            </a:r>
            <a:r>
              <a:rPr lang="en-US" b="1" dirty="0" smtClean="0"/>
              <a:t> II </a:t>
            </a:r>
            <a:r>
              <a:rPr lang="en-US" dirty="0" smtClean="0"/>
              <a:t>0 </a:t>
            </a:r>
            <a:r>
              <a:rPr lang="en-US" dirty="0"/>
              <a:t>– </a:t>
            </a:r>
            <a:r>
              <a:rPr lang="en-US" dirty="0" smtClean="0"/>
              <a:t>2.</a:t>
            </a:r>
            <a:r>
              <a:rPr lang="ru-RU" dirty="0" smtClean="0"/>
              <a:t>6</a:t>
            </a:r>
            <a:r>
              <a:rPr lang="en-US" dirty="0" smtClean="0"/>
              <a:t> </a:t>
            </a:r>
            <a:r>
              <a:rPr lang="ru-RU" dirty="0" err="1"/>
              <a:t>at</a:t>
            </a:r>
            <a:r>
              <a:rPr lang="ru-RU" dirty="0"/>
              <a:t>.</a:t>
            </a:r>
            <a:r>
              <a:rPr lang="en-US" dirty="0"/>
              <a:t> ppm</a:t>
            </a:r>
          </a:p>
          <a:p>
            <a:pPr algn="ctr"/>
            <a:endParaRPr lang="en-US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14083"/>
            <a:ext cx="5472608" cy="56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8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06405"/>
            <a:ext cx="8229600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kumimoji="0" sz="4000" b="1" cap="none" baseline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[TiO</a:t>
            </a:r>
            <a:r>
              <a:rPr lang="ru-RU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/Li</a:t>
            </a:r>
            <a:r>
              <a:rPr lang="ru-RU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ru-RU" sz="3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  <a:r>
              <a:rPr lang="ru-RU" sz="3600" dirty="0" smtClean="0"/>
              <a:t>парамагнитный центр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508105" y="2623552"/>
            <a:ext cx="2880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b="1" dirty="0" smtClean="0"/>
              <a:t>Концентрация</a:t>
            </a:r>
            <a:endParaRPr lang="en-US" b="1" dirty="0" smtClean="0"/>
          </a:p>
          <a:p>
            <a:pPr algn="ctr"/>
            <a:r>
              <a:rPr lang="ru-RU" b="1" dirty="0"/>
              <a:t>[TiO</a:t>
            </a:r>
            <a:r>
              <a:rPr lang="ru-RU" b="1" baseline="-25000" dirty="0"/>
              <a:t>4</a:t>
            </a:r>
            <a:r>
              <a:rPr lang="ru-RU" b="1" baseline="30000" dirty="0"/>
              <a:t>-</a:t>
            </a:r>
            <a:r>
              <a:rPr lang="ru-RU" b="1" dirty="0" smtClean="0"/>
              <a:t>/</a:t>
            </a:r>
            <a:r>
              <a:rPr lang="en-US" b="1" dirty="0" smtClean="0"/>
              <a:t>Li</a:t>
            </a:r>
            <a:r>
              <a:rPr lang="ru-RU" b="1" baseline="30000" dirty="0" smtClean="0"/>
              <a:t>+</a:t>
            </a:r>
            <a:r>
              <a:rPr lang="ru-RU" b="1" dirty="0" smtClean="0"/>
              <a:t>]</a:t>
            </a:r>
            <a:r>
              <a:rPr lang="ru-RU" b="1" baseline="30000" dirty="0"/>
              <a:t>0</a:t>
            </a:r>
            <a:r>
              <a:rPr lang="ru-RU" b="1" dirty="0"/>
              <a:t> центра в</a:t>
            </a:r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ru-RU" b="1" dirty="0"/>
              <a:t>Кварце</a:t>
            </a:r>
            <a:r>
              <a:rPr lang="en-US" b="1" dirty="0"/>
              <a:t> I</a:t>
            </a:r>
            <a:r>
              <a:rPr lang="en-US" dirty="0"/>
              <a:t> 2 – </a:t>
            </a:r>
            <a:r>
              <a:rPr lang="ru-RU" dirty="0" smtClean="0"/>
              <a:t>20</a:t>
            </a:r>
            <a:r>
              <a:rPr lang="en-US" dirty="0" smtClean="0"/>
              <a:t> </a:t>
            </a:r>
            <a:r>
              <a:rPr lang="ru-RU" dirty="0" err="1"/>
              <a:t>at</a:t>
            </a:r>
            <a:r>
              <a:rPr lang="ru-RU" dirty="0"/>
              <a:t>.</a:t>
            </a:r>
            <a:r>
              <a:rPr lang="en-US" dirty="0"/>
              <a:t> ppm</a:t>
            </a:r>
          </a:p>
          <a:p>
            <a:pPr algn="ctr"/>
            <a:endParaRPr lang="en-US" dirty="0"/>
          </a:p>
          <a:p>
            <a:pPr algn="ctr"/>
            <a:r>
              <a:rPr lang="ru-RU" b="1" dirty="0"/>
              <a:t>Кварце</a:t>
            </a:r>
            <a:r>
              <a:rPr lang="en-US" b="1" dirty="0"/>
              <a:t> II </a:t>
            </a:r>
            <a:r>
              <a:rPr lang="en-US" dirty="0"/>
              <a:t>0 – </a:t>
            </a:r>
            <a:r>
              <a:rPr lang="ru-RU" dirty="0" smtClean="0"/>
              <a:t>10,7</a:t>
            </a:r>
            <a:r>
              <a:rPr lang="en-US" dirty="0" smtClean="0"/>
              <a:t> </a:t>
            </a:r>
            <a:r>
              <a:rPr lang="ru-RU" dirty="0" err="1"/>
              <a:t>at</a:t>
            </a:r>
            <a:r>
              <a:rPr lang="ru-RU" dirty="0"/>
              <a:t>.</a:t>
            </a:r>
            <a:r>
              <a:rPr lang="en-US" dirty="0"/>
              <a:t> ppm</a:t>
            </a:r>
          </a:p>
          <a:p>
            <a:pPr algn="ctr"/>
            <a:endParaRPr lang="en-US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54006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5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033" y="1828801"/>
            <a:ext cx="7884367" cy="435133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Si</a:t>
            </a:r>
            <a:r>
              <a:rPr lang="en-US" sz="2400" baseline="30000" dirty="0" smtClean="0"/>
              <a:t>4+</a:t>
            </a:r>
            <a:r>
              <a:rPr lang="en-US" sz="2400" dirty="0" smtClean="0"/>
              <a:t>        Al</a:t>
            </a:r>
            <a:r>
              <a:rPr lang="en-US" sz="2400" baseline="30000" dirty="0" smtClean="0"/>
              <a:t>3+</a:t>
            </a:r>
            <a:r>
              <a:rPr lang="en-US" sz="2400" dirty="0" smtClean="0"/>
              <a:t> + Li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(H</a:t>
            </a:r>
            <a:r>
              <a:rPr lang="en-US" sz="2400" baseline="30000" dirty="0"/>
              <a:t> +</a:t>
            </a:r>
            <a:r>
              <a:rPr lang="en-US" sz="2400" dirty="0" smtClean="0"/>
              <a:t>, Na</a:t>
            </a:r>
            <a:r>
              <a:rPr lang="en-US" sz="2400" baseline="30000" dirty="0"/>
              <a:t> +</a:t>
            </a:r>
            <a:r>
              <a:rPr lang="en-US" sz="2400" dirty="0" smtClean="0"/>
              <a:t>)</a:t>
            </a:r>
            <a:endParaRPr lang="ru-RU" sz="2400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8033" y="332656"/>
            <a:ext cx="8892479" cy="1200329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все это значит?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Часть 1. Алюминий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915816" y="2060848"/>
            <a:ext cx="3600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Диаграмм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50570"/>
              </p:ext>
            </p:extLst>
          </p:nvPr>
        </p:nvGraphicFramePr>
        <p:xfrm>
          <a:off x="204584" y="2060848"/>
          <a:ext cx="8051263" cy="4790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773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8352929" y="0"/>
            <a:ext cx="1795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7" y="332656"/>
            <a:ext cx="8820471" cy="1200329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все это значит?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Часть 2. Титан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Объект 2"/>
          <p:cNvSpPr>
            <a:spLocks noGrp="1"/>
          </p:cNvSpPr>
          <p:nvPr>
            <p:ph idx="1"/>
          </p:nvPr>
        </p:nvSpPr>
        <p:spPr>
          <a:xfrm>
            <a:off x="288033" y="1828801"/>
            <a:ext cx="7884367" cy="435133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Si</a:t>
            </a:r>
            <a:r>
              <a:rPr lang="en-US" sz="2400" baseline="30000" dirty="0" smtClean="0"/>
              <a:t>4+</a:t>
            </a:r>
            <a:r>
              <a:rPr lang="en-US" sz="2400" dirty="0" smtClean="0"/>
              <a:t>        Ti</a:t>
            </a:r>
            <a:r>
              <a:rPr lang="en-US" sz="2400" baseline="30000" dirty="0" smtClean="0"/>
              <a:t>4+</a:t>
            </a:r>
            <a:r>
              <a:rPr lang="en-US" sz="2400" dirty="0" smtClean="0"/>
              <a:t> </a:t>
            </a:r>
          </a:p>
          <a:p>
            <a:pPr marL="0" indent="0" algn="ctr">
              <a:buNone/>
            </a:pPr>
            <a:r>
              <a:rPr lang="ru-RU" dirty="0"/>
              <a:t>[</a:t>
            </a:r>
            <a:r>
              <a:rPr lang="en-US" dirty="0" err="1"/>
              <a:t>TiO</a:t>
            </a:r>
            <a:r>
              <a:rPr lang="ru-RU" baseline="-25000" dirty="0" smtClean="0"/>
              <a:t>4</a:t>
            </a:r>
            <a:r>
              <a:rPr lang="ru-RU" dirty="0" smtClean="0"/>
              <a:t>]</a:t>
            </a:r>
            <a:r>
              <a:rPr lang="ru-RU" baseline="30000" dirty="0" smtClean="0"/>
              <a:t>0</a:t>
            </a:r>
            <a:r>
              <a:rPr lang="en-US" baseline="30000" dirty="0" smtClean="0"/>
              <a:t>         </a:t>
            </a:r>
            <a:r>
              <a:rPr lang="en-US" dirty="0" smtClean="0"/>
              <a:t>      </a:t>
            </a:r>
            <a:r>
              <a:rPr lang="ru-RU" dirty="0"/>
              <a:t>[</a:t>
            </a:r>
            <a:r>
              <a:rPr lang="en-US" dirty="0" err="1"/>
              <a:t>TiO</a:t>
            </a:r>
            <a:r>
              <a:rPr lang="ru-RU" baseline="-25000" dirty="0"/>
              <a:t>4</a:t>
            </a:r>
            <a:r>
              <a:rPr lang="ru-RU" baseline="30000" dirty="0"/>
              <a:t>-</a:t>
            </a:r>
            <a:r>
              <a:rPr lang="ru-RU" dirty="0"/>
              <a:t>/М</a:t>
            </a:r>
            <a:r>
              <a:rPr lang="ru-RU" baseline="30000" dirty="0"/>
              <a:t>+</a:t>
            </a:r>
            <a:r>
              <a:rPr lang="ru-RU" dirty="0"/>
              <a:t>]</a:t>
            </a:r>
            <a:r>
              <a:rPr lang="ru-RU" baseline="30000" dirty="0" smtClean="0"/>
              <a:t>0</a:t>
            </a:r>
            <a:r>
              <a:rPr lang="ru-RU" dirty="0" smtClean="0"/>
              <a:t>, М=</a:t>
            </a:r>
            <a:r>
              <a:rPr lang="en-US" dirty="0" smtClean="0"/>
              <a:t>Li, H, Na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>
            <a:off x="4067944" y="2060848"/>
            <a:ext cx="3600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3131840" y="2564904"/>
            <a:ext cx="3600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/>
          <a:stretch/>
        </p:blipFill>
        <p:spPr>
          <a:xfrm>
            <a:off x="107504" y="2852936"/>
            <a:ext cx="2941214" cy="2615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5578057"/>
            <a:ext cx="2941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Магматический биотит</a:t>
            </a:r>
          </a:p>
          <a:p>
            <a:pPr algn="ctr"/>
            <a:r>
              <a:rPr lang="en-US" dirty="0" smtClean="0"/>
              <a:t>TiO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ru-RU" dirty="0" smtClean="0"/>
              <a:t>до</a:t>
            </a:r>
            <a:r>
              <a:rPr lang="en-US" dirty="0" smtClean="0"/>
              <a:t> 5 </a:t>
            </a:r>
            <a:r>
              <a:rPr lang="ru-RU" dirty="0" err="1" smtClean="0"/>
              <a:t>мас</a:t>
            </a:r>
            <a:r>
              <a:rPr lang="ru-RU" dirty="0" smtClean="0"/>
              <a:t>.%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950" r="3648"/>
          <a:stretch/>
        </p:blipFill>
        <p:spPr>
          <a:xfrm>
            <a:off x="3131840" y="2865229"/>
            <a:ext cx="2808312" cy="2616814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3131840" y="5578057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Гидротермально-измененный биотит</a:t>
            </a:r>
          </a:p>
          <a:p>
            <a:pPr algn="ctr"/>
            <a:r>
              <a:rPr lang="en-US" dirty="0" smtClean="0"/>
              <a:t>TiO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ru-RU" dirty="0" smtClean="0"/>
              <a:t>до</a:t>
            </a:r>
            <a:r>
              <a:rPr lang="en-US" dirty="0" smtClean="0"/>
              <a:t> </a:t>
            </a:r>
            <a:r>
              <a:rPr lang="ru-RU" dirty="0" smtClean="0"/>
              <a:t>0,3</a:t>
            </a:r>
            <a:r>
              <a:rPr lang="en-US" dirty="0" smtClean="0"/>
              <a:t> </a:t>
            </a:r>
            <a:r>
              <a:rPr lang="ru-RU" dirty="0" err="1" smtClean="0"/>
              <a:t>мас</a:t>
            </a:r>
            <a:r>
              <a:rPr lang="ru-RU" dirty="0" smtClean="0"/>
              <a:t>.%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341" r="16001"/>
          <a:stretch/>
        </p:blipFill>
        <p:spPr>
          <a:xfrm>
            <a:off x="6084168" y="2865229"/>
            <a:ext cx="2448273" cy="2629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99187" y="3140968"/>
            <a:ext cx="74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ru-RU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5605734"/>
            <a:ext cx="2592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Флогопит (</a:t>
            </a:r>
            <a:r>
              <a:rPr lang="en-US" dirty="0"/>
              <a:t>TiO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ru-RU" dirty="0" smtClean="0"/>
              <a:t>0,3</a:t>
            </a:r>
            <a:r>
              <a:rPr lang="en-US" dirty="0" smtClean="0"/>
              <a:t> </a:t>
            </a:r>
            <a:r>
              <a:rPr lang="ru-RU" dirty="0" err="1"/>
              <a:t>мас</a:t>
            </a:r>
            <a:r>
              <a:rPr lang="ru-RU" dirty="0" smtClean="0"/>
              <a:t>.%), мусковит </a:t>
            </a:r>
            <a:r>
              <a:rPr lang="en-US" dirty="0"/>
              <a:t>TiO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ru-RU" dirty="0"/>
              <a:t>до</a:t>
            </a:r>
            <a:r>
              <a:rPr lang="en-US" dirty="0"/>
              <a:t> </a:t>
            </a:r>
            <a:r>
              <a:rPr lang="ru-RU" dirty="0" smtClean="0"/>
              <a:t>0,1</a:t>
            </a:r>
            <a:r>
              <a:rPr lang="en-US" dirty="0" smtClean="0"/>
              <a:t> </a:t>
            </a:r>
            <a:r>
              <a:rPr lang="ru-RU" dirty="0" err="1"/>
              <a:t>мас</a:t>
            </a:r>
            <a:r>
              <a:rPr lang="ru-RU" dirty="0" smtClean="0"/>
              <a:t>.%), рутил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52674" y="5172716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>
                <a:solidFill>
                  <a:schemeClr val="bg1"/>
                </a:solidFill>
              </a:rPr>
              <a:t>(Нагорная, 2013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029754" y="5157192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1400" dirty="0"/>
              <a:t>(Нагорная, 2013</a:t>
            </a:r>
            <a:r>
              <a:rPr lang="ru-RU" sz="1400" dirty="0" smtClean="0"/>
              <a:t>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465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7" y="332656"/>
            <a:ext cx="8820471" cy="1200329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все это значит?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Часть 2. Титан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4" name="Объект 2"/>
          <p:cNvSpPr>
            <a:spLocks noGrp="1"/>
          </p:cNvSpPr>
          <p:nvPr>
            <p:ph idx="1"/>
          </p:nvPr>
        </p:nvSpPr>
        <p:spPr>
          <a:xfrm>
            <a:off x="288033" y="1828801"/>
            <a:ext cx="7884367" cy="435133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/>
              <a:t>Si</a:t>
            </a:r>
            <a:r>
              <a:rPr lang="en-US" sz="2400" baseline="30000" dirty="0" smtClean="0"/>
              <a:t>4+</a:t>
            </a:r>
            <a:r>
              <a:rPr lang="en-US" sz="2400" dirty="0" smtClean="0"/>
              <a:t>        Ti</a:t>
            </a:r>
            <a:r>
              <a:rPr lang="en-US" sz="2400" baseline="30000" dirty="0" smtClean="0"/>
              <a:t>4+</a:t>
            </a:r>
            <a:r>
              <a:rPr lang="en-US" sz="2400" dirty="0" smtClean="0"/>
              <a:t> </a:t>
            </a:r>
          </a:p>
          <a:p>
            <a:pPr marL="0" indent="0" algn="ctr">
              <a:buNone/>
            </a:pPr>
            <a:r>
              <a:rPr lang="ru-RU" dirty="0"/>
              <a:t>[</a:t>
            </a:r>
            <a:r>
              <a:rPr lang="en-US" dirty="0" err="1"/>
              <a:t>TiO</a:t>
            </a:r>
            <a:r>
              <a:rPr lang="ru-RU" baseline="-25000" dirty="0" smtClean="0"/>
              <a:t>4</a:t>
            </a:r>
            <a:r>
              <a:rPr lang="ru-RU" dirty="0" smtClean="0"/>
              <a:t>]</a:t>
            </a:r>
            <a:r>
              <a:rPr lang="ru-RU" baseline="30000" dirty="0" smtClean="0"/>
              <a:t>0</a:t>
            </a:r>
            <a:r>
              <a:rPr lang="en-US" baseline="30000" dirty="0" smtClean="0"/>
              <a:t>         </a:t>
            </a:r>
            <a:r>
              <a:rPr lang="en-US" dirty="0" smtClean="0"/>
              <a:t>      </a:t>
            </a:r>
            <a:r>
              <a:rPr lang="ru-RU" dirty="0"/>
              <a:t>[</a:t>
            </a:r>
            <a:r>
              <a:rPr lang="en-US" dirty="0" err="1"/>
              <a:t>TiO</a:t>
            </a:r>
            <a:r>
              <a:rPr lang="ru-RU" baseline="-25000" dirty="0"/>
              <a:t>4</a:t>
            </a:r>
            <a:r>
              <a:rPr lang="ru-RU" baseline="30000" dirty="0"/>
              <a:t>-</a:t>
            </a:r>
            <a:r>
              <a:rPr lang="ru-RU" dirty="0"/>
              <a:t>/М</a:t>
            </a:r>
            <a:r>
              <a:rPr lang="ru-RU" baseline="30000" dirty="0"/>
              <a:t>+</a:t>
            </a:r>
            <a:r>
              <a:rPr lang="ru-RU" dirty="0"/>
              <a:t>]</a:t>
            </a:r>
            <a:r>
              <a:rPr lang="ru-RU" baseline="30000" dirty="0" smtClean="0"/>
              <a:t>0</a:t>
            </a:r>
            <a:r>
              <a:rPr lang="ru-RU" dirty="0" smtClean="0"/>
              <a:t>, М=</a:t>
            </a:r>
            <a:r>
              <a:rPr lang="en-US" dirty="0" smtClean="0"/>
              <a:t>Li, H, Na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>
            <a:off x="4067944" y="2060848"/>
            <a:ext cx="3600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3131840" y="2564904"/>
            <a:ext cx="3600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4" y="2796952"/>
            <a:ext cx="6873240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65639"/>
            <a:ext cx="8229600" cy="646331"/>
          </a:xfr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ЭПР спектроскопия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691680" y="2276872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84296" y="2268161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691680" y="2996952"/>
            <a:ext cx="720080" cy="14401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65316" y="2268161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672700" y="2996952"/>
            <a:ext cx="720080" cy="14401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4446964" y="1997551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20600" y="198884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4302948" y="2861647"/>
            <a:ext cx="845116" cy="135305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3510860" y="36450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84496" y="363631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203848" y="3734021"/>
            <a:ext cx="307012" cy="703091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7543308" y="2852936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16944" y="284422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7092280" y="2996952"/>
            <a:ext cx="432048" cy="576064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5887124" y="4437112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60760" y="4428401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5679182" y="4365104"/>
            <a:ext cx="138628" cy="64807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1134596" y="486916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TextBox 23"/>
          <p:cNvSpPr txBox="1"/>
          <p:nvPr/>
        </p:nvSpPr>
        <p:spPr>
          <a:xfrm>
            <a:off x="1208232" y="4860449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1115616" y="5453936"/>
            <a:ext cx="720080" cy="274964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3726884" y="5453935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800520" y="544522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3628362" y="6044712"/>
            <a:ext cx="604206" cy="30109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7687324" y="54452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760960" y="543651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7760960" y="6246023"/>
            <a:ext cx="576064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27584" y="1772816"/>
            <a:ext cx="0" cy="4752528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604448" y="1772816"/>
            <a:ext cx="0" cy="4752528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35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7" y="332656"/>
            <a:ext cx="8820471" cy="1200329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все это значит?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Часть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Германий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705869"/>
              </p:ext>
            </p:extLst>
          </p:nvPr>
        </p:nvGraphicFramePr>
        <p:xfrm>
          <a:off x="288033" y="2292896"/>
          <a:ext cx="7902316" cy="4551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Объект 2"/>
          <p:cNvSpPr txBox="1">
            <a:spLocks/>
          </p:cNvSpPr>
          <p:nvPr/>
        </p:nvSpPr>
        <p:spPr>
          <a:xfrm>
            <a:off x="288033" y="1828801"/>
            <a:ext cx="7902316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dirty="0" smtClean="0"/>
              <a:t>Si</a:t>
            </a:r>
            <a:r>
              <a:rPr lang="en-US" sz="2400" baseline="30000" dirty="0" smtClean="0"/>
              <a:t>4+</a:t>
            </a:r>
            <a:r>
              <a:rPr lang="en-US" sz="2400" dirty="0" smtClean="0"/>
              <a:t>        Ge</a:t>
            </a:r>
            <a:r>
              <a:rPr lang="en-US" sz="2400" baseline="30000" dirty="0" smtClean="0"/>
              <a:t>4+</a:t>
            </a:r>
            <a:r>
              <a:rPr lang="en-US" sz="2400" dirty="0" smtClean="0"/>
              <a:t>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dirty="0" smtClean="0"/>
              <a:t>[</a:t>
            </a:r>
            <a:r>
              <a:rPr lang="en-US" dirty="0" err="1" smtClean="0"/>
              <a:t>GeO</a:t>
            </a:r>
            <a:r>
              <a:rPr lang="ru-RU" baseline="-25000" dirty="0" smtClean="0"/>
              <a:t>4</a:t>
            </a:r>
            <a:r>
              <a:rPr lang="ru-RU" dirty="0" smtClean="0"/>
              <a:t>]</a:t>
            </a:r>
            <a:r>
              <a:rPr lang="ru-RU" baseline="30000" dirty="0" smtClean="0"/>
              <a:t>0</a:t>
            </a:r>
            <a:r>
              <a:rPr lang="en-US" baseline="30000" dirty="0" smtClean="0"/>
              <a:t>         </a:t>
            </a:r>
            <a:r>
              <a:rPr lang="en-US" dirty="0" smtClean="0"/>
              <a:t>      </a:t>
            </a:r>
            <a:r>
              <a:rPr lang="ru-RU" dirty="0" smtClean="0"/>
              <a:t>[</a:t>
            </a:r>
            <a:r>
              <a:rPr lang="en-US" dirty="0" err="1" smtClean="0"/>
              <a:t>GeO</a:t>
            </a:r>
            <a:r>
              <a:rPr lang="ru-RU" baseline="-25000" dirty="0" smtClean="0"/>
              <a:t>4</a:t>
            </a:r>
            <a:r>
              <a:rPr lang="ru-RU" baseline="30000" dirty="0" smtClean="0"/>
              <a:t>-</a:t>
            </a:r>
            <a:r>
              <a:rPr lang="ru-RU" dirty="0" smtClean="0"/>
              <a:t>/М</a:t>
            </a:r>
            <a:r>
              <a:rPr lang="ru-RU" baseline="30000" dirty="0" smtClean="0"/>
              <a:t>+</a:t>
            </a:r>
            <a:r>
              <a:rPr lang="ru-RU" dirty="0" smtClean="0"/>
              <a:t>]</a:t>
            </a:r>
            <a:r>
              <a:rPr lang="ru-RU" baseline="30000" dirty="0" smtClean="0"/>
              <a:t>0</a:t>
            </a:r>
            <a:r>
              <a:rPr lang="ru-RU" dirty="0" smtClean="0"/>
              <a:t>, М=</a:t>
            </a:r>
            <a:r>
              <a:rPr lang="en-US" dirty="0" smtClean="0"/>
              <a:t>Li, H, Na</a:t>
            </a:r>
          </a:p>
          <a:p>
            <a:pPr marL="0" indent="0" algn="ctr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4067944" y="2060848"/>
            <a:ext cx="3600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3131840" y="2564904"/>
            <a:ext cx="36004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4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51520" y="332656"/>
            <a:ext cx="8892479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Выводы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166842"/>
            <a:ext cx="806489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/>
              <a:t>Структурные примеси в жильном кварце различных метасоматитов отличаются, что позволяет использовать ЭПР спектроскопию – как один из дополнительных методов уточнения генезиса минерала. </a:t>
            </a:r>
          </a:p>
          <a:p>
            <a:pPr marL="342900" indent="-342900" algn="just">
              <a:buAutoNum type="arabicPeriod"/>
            </a:pPr>
            <a:endParaRPr lang="ru-RU" dirty="0"/>
          </a:p>
          <a:p>
            <a:pPr marL="342900" indent="-342900" algn="just">
              <a:buFontTx/>
              <a:buAutoNum type="arabicPeriod"/>
            </a:pPr>
            <a:r>
              <a:rPr lang="ru-RU" dirty="0"/>
              <a:t>Установлены различия по содержанию примесных </a:t>
            </a:r>
            <a:r>
              <a:rPr lang="ru-RU" dirty="0" err="1"/>
              <a:t>парамагнитых</a:t>
            </a:r>
            <a:r>
              <a:rPr lang="ru-RU" dirty="0"/>
              <a:t> </a:t>
            </a:r>
            <a:r>
              <a:rPr lang="ru-RU" dirty="0" smtClean="0"/>
              <a:t>центров </a:t>
            </a:r>
            <a:r>
              <a:rPr lang="ru-RU" dirty="0"/>
              <a:t>в </a:t>
            </a:r>
            <a:r>
              <a:rPr lang="ru-RU" dirty="0" smtClean="0"/>
              <a:t>жильном кварце различных метасоматитов: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u-RU" dirty="0" smtClean="0"/>
              <a:t>Кварц из кварц-фенгит-мусковитовых метасоматитов характеризуется не высоким содержание </a:t>
            </a:r>
            <a:r>
              <a:rPr lang="en-US" dirty="0" smtClean="0"/>
              <a:t>Al,</a:t>
            </a:r>
            <a:r>
              <a:rPr lang="ru-RU" dirty="0" smtClean="0"/>
              <a:t> повышенным содержанием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ru-RU" dirty="0" smtClean="0"/>
              <a:t>центров (в особенности </a:t>
            </a:r>
            <a:r>
              <a:rPr lang="en-US" dirty="0" err="1" smtClean="0"/>
              <a:t>Ti</a:t>
            </a:r>
            <a:r>
              <a:rPr lang="en-US" dirty="0" smtClean="0"/>
              <a:t>-H)</a:t>
            </a:r>
            <a:r>
              <a:rPr lang="ru-RU" dirty="0" smtClean="0"/>
              <a:t>, низким содержанием </a:t>
            </a:r>
            <a:r>
              <a:rPr lang="en-US" dirty="0" smtClean="0"/>
              <a:t>Ge,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u-RU" dirty="0" smtClean="0"/>
              <a:t>Кварц их кварц-иллит-мусковитовых метасоматитов характеризуется повышенным содержание </a:t>
            </a:r>
            <a:r>
              <a:rPr lang="en-US" dirty="0" smtClean="0"/>
              <a:t>Al </a:t>
            </a:r>
            <a:r>
              <a:rPr lang="ru-RU" dirty="0" smtClean="0"/>
              <a:t>центра, отсутс</a:t>
            </a:r>
            <a:r>
              <a:rPr lang="ru-RU" dirty="0"/>
              <a:t>т</a:t>
            </a:r>
            <a:r>
              <a:rPr lang="ru-RU" dirty="0" smtClean="0"/>
              <a:t>вием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dirty="0" smtClean="0"/>
              <a:t>Ge </a:t>
            </a:r>
            <a:r>
              <a:rPr lang="ru-RU" dirty="0" smtClean="0"/>
              <a:t>це</a:t>
            </a:r>
            <a:r>
              <a:rPr lang="ru-RU" dirty="0"/>
              <a:t>н</a:t>
            </a:r>
            <a:r>
              <a:rPr lang="ru-RU" dirty="0" smtClean="0"/>
              <a:t>тров</a:t>
            </a:r>
            <a:r>
              <a:rPr lang="en-US" dirty="0" smtClean="0"/>
              <a:t>,</a:t>
            </a:r>
            <a:endParaRPr lang="ru-RU" dirty="0" smtClean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ru-RU" dirty="0" smtClean="0"/>
              <a:t>Кварц из аргиллизитов характеризуется высоким содержанием </a:t>
            </a:r>
            <a:r>
              <a:rPr lang="en-US" dirty="0" smtClean="0"/>
              <a:t>Al </a:t>
            </a:r>
            <a:r>
              <a:rPr lang="ru-RU" dirty="0" smtClean="0"/>
              <a:t>центра, высоким содержанием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ru-RU" dirty="0" smtClean="0"/>
              <a:t>центра (в особенности </a:t>
            </a:r>
            <a:r>
              <a:rPr lang="en-US" dirty="0" err="1" smtClean="0"/>
              <a:t>Ti</a:t>
            </a:r>
            <a:r>
              <a:rPr lang="en-US" dirty="0" smtClean="0"/>
              <a:t>-Li)</a:t>
            </a:r>
            <a:r>
              <a:rPr lang="ru-RU" dirty="0" smtClean="0"/>
              <a:t> и высоким содержанием </a:t>
            </a:r>
            <a:r>
              <a:rPr lang="en-US" dirty="0" smtClean="0"/>
              <a:t>Ge </a:t>
            </a:r>
            <a:r>
              <a:rPr lang="ru-RU" dirty="0" smtClean="0"/>
              <a:t>центров.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/>
              <a:t>Установлены различия по содержанию примесных </a:t>
            </a:r>
            <a:r>
              <a:rPr lang="ru-RU" dirty="0" err="1"/>
              <a:t>парамагнитых</a:t>
            </a:r>
            <a:r>
              <a:rPr lang="ru-RU" dirty="0"/>
              <a:t> </a:t>
            </a:r>
            <a:r>
              <a:rPr lang="en-US" dirty="0" err="1"/>
              <a:t>Ti</a:t>
            </a:r>
            <a:r>
              <a:rPr lang="ru-RU" dirty="0"/>
              <a:t> центров в жильном </a:t>
            </a:r>
            <a:r>
              <a:rPr lang="ru-RU" dirty="0" err="1"/>
              <a:t>предрудном</a:t>
            </a:r>
            <a:r>
              <a:rPr lang="ru-RU" dirty="0"/>
              <a:t> и рудоносном </a:t>
            </a:r>
            <a:r>
              <a:rPr lang="ru-RU" dirty="0" smtClean="0"/>
              <a:t>кварце кварц-фенгит-мусковитовых метасоматитов. </a:t>
            </a:r>
            <a:endParaRPr lang="ru-RU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dirty="0"/>
              <a:t>Кварц </a:t>
            </a:r>
            <a:r>
              <a:rPr lang="en-US" dirty="0"/>
              <a:t>I</a:t>
            </a:r>
            <a:r>
              <a:rPr lang="ru-RU" dirty="0"/>
              <a:t>: высокое содержание [TiO</a:t>
            </a:r>
            <a:r>
              <a:rPr lang="ru-RU" baseline="-25000" dirty="0"/>
              <a:t>4</a:t>
            </a:r>
            <a:r>
              <a:rPr lang="ru-RU" b="1" baseline="30000" dirty="0"/>
              <a:t>-</a:t>
            </a:r>
            <a:r>
              <a:rPr lang="ru-RU" dirty="0"/>
              <a:t>/H</a:t>
            </a:r>
            <a:r>
              <a:rPr lang="ru-RU" baseline="30000" dirty="0"/>
              <a:t>+</a:t>
            </a:r>
            <a:r>
              <a:rPr lang="ru-RU" dirty="0"/>
              <a:t>]</a:t>
            </a:r>
            <a:r>
              <a:rPr lang="ru-RU" baseline="30000" dirty="0"/>
              <a:t>0</a:t>
            </a:r>
            <a:r>
              <a:rPr lang="ru-RU" dirty="0"/>
              <a:t> центров от 2 до 6,3 </a:t>
            </a:r>
            <a:r>
              <a:rPr lang="ru-RU" dirty="0" err="1"/>
              <a:t>at</a:t>
            </a:r>
            <a:r>
              <a:rPr lang="ru-RU" dirty="0"/>
              <a:t>. </a:t>
            </a:r>
            <a:r>
              <a:rPr lang="en-US" dirty="0"/>
              <a:t>ppm</a:t>
            </a:r>
            <a:r>
              <a:rPr lang="ru-RU" dirty="0"/>
              <a:t>, концентрация [TiO</a:t>
            </a:r>
            <a:r>
              <a:rPr lang="ru-RU" baseline="-25000" dirty="0"/>
              <a:t>4</a:t>
            </a:r>
            <a:r>
              <a:rPr lang="ru-RU" b="1" baseline="30000" dirty="0"/>
              <a:t>-</a:t>
            </a:r>
            <a:r>
              <a:rPr lang="ru-RU" dirty="0"/>
              <a:t>/</a:t>
            </a:r>
            <a:r>
              <a:rPr lang="ru-RU" dirty="0" err="1"/>
              <a:t>Li</a:t>
            </a:r>
            <a:r>
              <a:rPr lang="ru-RU" baseline="30000" dirty="0"/>
              <a:t>+</a:t>
            </a:r>
            <a:r>
              <a:rPr lang="ru-RU" dirty="0"/>
              <a:t>]</a:t>
            </a:r>
            <a:r>
              <a:rPr lang="ru-RU" baseline="30000" dirty="0"/>
              <a:t>0</a:t>
            </a:r>
            <a:r>
              <a:rPr lang="ru-RU" dirty="0"/>
              <a:t> центров достигает 20 </a:t>
            </a:r>
            <a:r>
              <a:rPr lang="ru-RU" dirty="0" err="1"/>
              <a:t>at</a:t>
            </a:r>
            <a:r>
              <a:rPr lang="ru-RU" dirty="0"/>
              <a:t>. </a:t>
            </a:r>
            <a:r>
              <a:rPr lang="en-US" dirty="0"/>
              <a:t>ppm</a:t>
            </a:r>
            <a:r>
              <a:rPr lang="ru-RU" dirty="0"/>
              <a:t>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dirty="0"/>
              <a:t>Кварц </a:t>
            </a:r>
            <a:r>
              <a:rPr lang="en-US" dirty="0"/>
              <a:t>II</a:t>
            </a:r>
            <a:r>
              <a:rPr lang="ru-RU" dirty="0"/>
              <a:t>: существенно более низкое содержание  [</a:t>
            </a:r>
            <a:r>
              <a:rPr lang="en-US" dirty="0" err="1"/>
              <a:t>TiO</a:t>
            </a:r>
            <a:r>
              <a:rPr lang="ru-RU" baseline="-25000" dirty="0"/>
              <a:t>4</a:t>
            </a:r>
            <a:r>
              <a:rPr lang="ru-RU" b="1" baseline="30000" dirty="0"/>
              <a:t>-</a:t>
            </a:r>
            <a:r>
              <a:rPr lang="ru-RU" dirty="0"/>
              <a:t>/</a:t>
            </a:r>
            <a:r>
              <a:rPr lang="en-US" dirty="0"/>
              <a:t>H</a:t>
            </a:r>
            <a:r>
              <a:rPr lang="ru-RU" baseline="30000" dirty="0"/>
              <a:t>+</a:t>
            </a:r>
            <a:r>
              <a:rPr lang="ru-RU" dirty="0"/>
              <a:t>]</a:t>
            </a:r>
            <a:r>
              <a:rPr lang="ru-RU" baseline="30000" dirty="0"/>
              <a:t>0 </a:t>
            </a:r>
            <a:r>
              <a:rPr lang="ru-RU" dirty="0"/>
              <a:t>и [</a:t>
            </a:r>
            <a:r>
              <a:rPr lang="en-US" dirty="0" err="1"/>
              <a:t>TiO</a:t>
            </a:r>
            <a:r>
              <a:rPr lang="ru-RU" baseline="-25000" dirty="0"/>
              <a:t>4</a:t>
            </a:r>
            <a:r>
              <a:rPr lang="ru-RU" b="1" baseline="30000" dirty="0"/>
              <a:t>-</a:t>
            </a:r>
            <a:r>
              <a:rPr lang="ru-RU" dirty="0"/>
              <a:t>/</a:t>
            </a:r>
            <a:r>
              <a:rPr lang="en-US" dirty="0"/>
              <a:t>Li</a:t>
            </a:r>
            <a:r>
              <a:rPr lang="ru-RU" baseline="30000" dirty="0"/>
              <a:t>+</a:t>
            </a:r>
            <a:r>
              <a:rPr lang="ru-RU" dirty="0"/>
              <a:t>]</a:t>
            </a:r>
            <a:r>
              <a:rPr lang="ru-RU" baseline="30000" dirty="0"/>
              <a:t>0 </a:t>
            </a:r>
            <a:r>
              <a:rPr lang="ru-RU" dirty="0"/>
              <a:t>(до 2,6 и 10,7 </a:t>
            </a:r>
            <a:r>
              <a:rPr lang="ru-RU" dirty="0" err="1"/>
              <a:t>at</a:t>
            </a:r>
            <a:r>
              <a:rPr lang="ru-RU" dirty="0"/>
              <a:t>. </a:t>
            </a:r>
            <a:r>
              <a:rPr lang="en-US" dirty="0"/>
              <a:t>ppm</a:t>
            </a:r>
            <a:r>
              <a:rPr lang="ru-RU" dirty="0"/>
              <a:t>, соответственно).</a:t>
            </a:r>
          </a:p>
          <a:p>
            <a:pPr algn="just"/>
            <a:endParaRPr lang="ru-RU" dirty="0" smtClean="0"/>
          </a:p>
          <a:p>
            <a:pPr algn="jus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76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251520" y="332656"/>
            <a:ext cx="8892479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Выводы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166842"/>
            <a:ext cx="806489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Жильный кварц различных типов </a:t>
            </a:r>
            <a:r>
              <a:rPr lang="ru-RU" dirty="0" err="1" smtClean="0"/>
              <a:t>метасоматитов</a:t>
            </a:r>
            <a:r>
              <a:rPr lang="ru-RU" dirty="0" smtClean="0"/>
              <a:t> отличается по концентрации структурных примесей, что позволяет использовать ЭПР спектроскопию для уточнения физико-химических условий </a:t>
            </a:r>
            <a:r>
              <a:rPr lang="ru-RU" dirty="0" err="1" smtClean="0"/>
              <a:t>минералообразования</a:t>
            </a:r>
            <a:r>
              <a:rPr lang="ru-RU" dirty="0" smtClean="0"/>
              <a:t>.</a:t>
            </a:r>
          </a:p>
          <a:p>
            <a:pPr marL="342900" indent="-342900" algn="just">
              <a:buAutoNum type="arabicPeriod"/>
            </a:pPr>
            <a:endParaRPr lang="ru-RU" dirty="0" smtClean="0"/>
          </a:p>
          <a:p>
            <a:pPr marL="342900" indent="-342900" algn="just">
              <a:buAutoNum type="arabicPeriod"/>
            </a:pPr>
            <a:r>
              <a:rPr lang="ru-RU" dirty="0" smtClean="0"/>
              <a:t>Увеличение </a:t>
            </a:r>
            <a:r>
              <a:rPr lang="ru-RU" dirty="0"/>
              <a:t>концентрации [</a:t>
            </a:r>
            <a:r>
              <a:rPr lang="en-US" dirty="0" err="1"/>
              <a:t>AlO</a:t>
            </a:r>
            <a:r>
              <a:rPr lang="ru-RU" baseline="-25000" dirty="0"/>
              <a:t>4</a:t>
            </a:r>
            <a:r>
              <a:rPr lang="ru-RU" baseline="30000" dirty="0"/>
              <a:t>-</a:t>
            </a:r>
            <a:r>
              <a:rPr lang="ru-RU" dirty="0"/>
              <a:t>/</a:t>
            </a:r>
            <a:r>
              <a:rPr lang="en-US" dirty="0"/>
              <a:t>h</a:t>
            </a:r>
            <a:r>
              <a:rPr lang="ru-RU" baseline="30000" dirty="0"/>
              <a:t>+</a:t>
            </a:r>
            <a:r>
              <a:rPr lang="ru-RU" dirty="0"/>
              <a:t>]</a:t>
            </a:r>
            <a:r>
              <a:rPr lang="ru-RU" baseline="30000" dirty="0"/>
              <a:t>0</a:t>
            </a:r>
            <a:r>
              <a:rPr lang="ru-RU" dirty="0"/>
              <a:t>-центров в кварце в ряду от кварц-</a:t>
            </a:r>
            <a:r>
              <a:rPr lang="ru-RU" dirty="0" err="1"/>
              <a:t>фенгит</a:t>
            </a:r>
            <a:r>
              <a:rPr lang="ru-RU" dirty="0"/>
              <a:t>-</a:t>
            </a:r>
            <a:r>
              <a:rPr lang="ru-RU" dirty="0" err="1"/>
              <a:t>мусковитовых</a:t>
            </a:r>
            <a:r>
              <a:rPr lang="ru-RU" dirty="0"/>
              <a:t> </a:t>
            </a:r>
            <a:r>
              <a:rPr lang="ru-RU" dirty="0" err="1"/>
              <a:t>метасоматитов</a:t>
            </a:r>
            <a:r>
              <a:rPr lang="ru-RU" dirty="0"/>
              <a:t> к </a:t>
            </a:r>
            <a:r>
              <a:rPr lang="ru-RU" dirty="0" err="1"/>
              <a:t>аргиллизитам</a:t>
            </a:r>
            <a:r>
              <a:rPr lang="ru-RU" dirty="0"/>
              <a:t> </a:t>
            </a:r>
            <a:r>
              <a:rPr lang="en-US" dirty="0" smtClean="0"/>
              <a:t>HS</a:t>
            </a:r>
            <a:r>
              <a:rPr lang="ru-RU" dirty="0" smtClean="0"/>
              <a:t> </a:t>
            </a:r>
            <a:r>
              <a:rPr lang="ru-RU" dirty="0"/>
              <a:t>связано с обогащением </a:t>
            </a:r>
            <a:r>
              <a:rPr lang="ru-RU" dirty="0" smtClean="0"/>
              <a:t>минералообразующего </a:t>
            </a:r>
            <a:r>
              <a:rPr lang="ru-RU" dirty="0"/>
              <a:t>флюида </a:t>
            </a:r>
            <a:r>
              <a:rPr lang="en-US" dirty="0"/>
              <a:t>Al</a:t>
            </a:r>
            <a:r>
              <a:rPr lang="ru-RU" dirty="0"/>
              <a:t> и, в особенности, </a:t>
            </a:r>
            <a:r>
              <a:rPr lang="en-US" dirty="0" smtClean="0"/>
              <a:t>Li.</a:t>
            </a:r>
            <a:endParaRPr lang="ru-RU" dirty="0"/>
          </a:p>
          <a:p>
            <a:pPr marL="342900" indent="-342900" algn="just">
              <a:buAutoNum type="arabicPeriod"/>
            </a:pPr>
            <a:r>
              <a:rPr lang="ru-RU" dirty="0" smtClean="0"/>
              <a:t>Снижение </a:t>
            </a:r>
            <a:r>
              <a:rPr lang="ru-RU" dirty="0"/>
              <a:t>концентрации [</a:t>
            </a:r>
            <a:r>
              <a:rPr lang="en-US" dirty="0" err="1"/>
              <a:t>TiO</a:t>
            </a:r>
            <a:r>
              <a:rPr lang="ru-RU" baseline="-25000" dirty="0"/>
              <a:t>4</a:t>
            </a:r>
            <a:r>
              <a:rPr lang="ru-RU" b="1" baseline="30000" dirty="0"/>
              <a:t>-</a:t>
            </a:r>
            <a:r>
              <a:rPr lang="ru-RU" dirty="0"/>
              <a:t>/М</a:t>
            </a:r>
            <a:r>
              <a:rPr lang="ru-RU" baseline="30000" dirty="0"/>
              <a:t>+</a:t>
            </a:r>
            <a:r>
              <a:rPr lang="ru-RU" dirty="0"/>
              <a:t>]</a:t>
            </a:r>
            <a:r>
              <a:rPr lang="ru-RU" baseline="30000" dirty="0"/>
              <a:t>0</a:t>
            </a:r>
            <a:r>
              <a:rPr lang="ru-RU" dirty="0"/>
              <a:t>-центров в ряду от кварц-</a:t>
            </a:r>
            <a:r>
              <a:rPr lang="ru-RU" dirty="0" err="1"/>
              <a:t>фенгит</a:t>
            </a:r>
            <a:r>
              <a:rPr lang="ru-RU" dirty="0"/>
              <a:t>-</a:t>
            </a:r>
            <a:r>
              <a:rPr lang="ru-RU" dirty="0" err="1"/>
              <a:t>мусковитовых</a:t>
            </a:r>
            <a:r>
              <a:rPr lang="ru-RU" dirty="0"/>
              <a:t> к кварц-</a:t>
            </a:r>
            <a:r>
              <a:rPr lang="ru-RU" dirty="0" err="1"/>
              <a:t>иллит</a:t>
            </a:r>
            <a:r>
              <a:rPr lang="ru-RU" dirty="0"/>
              <a:t>-</a:t>
            </a:r>
            <a:r>
              <a:rPr lang="ru-RU" dirty="0" err="1"/>
              <a:t>мусковитовым</a:t>
            </a:r>
            <a:r>
              <a:rPr lang="ru-RU" dirty="0"/>
              <a:t> </a:t>
            </a:r>
            <a:r>
              <a:rPr lang="ru-RU" dirty="0" err="1"/>
              <a:t>метасоматитам</a:t>
            </a:r>
            <a:r>
              <a:rPr lang="ru-RU" dirty="0"/>
              <a:t> связано с переходом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ru-RU" dirty="0"/>
              <a:t>из легко растворимого биотита в </a:t>
            </a:r>
            <a:r>
              <a:rPr lang="ru-RU" dirty="0" err="1"/>
              <a:t>плохорастворимый</a:t>
            </a:r>
            <a:r>
              <a:rPr lang="ru-RU" dirty="0"/>
              <a:t> рутил</a:t>
            </a:r>
            <a:r>
              <a:rPr lang="ru-RU" dirty="0" smtClean="0"/>
              <a:t>.</a:t>
            </a:r>
            <a:endParaRPr lang="en-US" dirty="0"/>
          </a:p>
          <a:p>
            <a:pPr marL="342900" indent="-342900" algn="just">
              <a:buAutoNum type="arabicPeriod"/>
            </a:pPr>
            <a:r>
              <a:rPr lang="ru-RU" dirty="0"/>
              <a:t>Высокая концентрация [</a:t>
            </a:r>
            <a:r>
              <a:rPr lang="en-US" dirty="0" err="1"/>
              <a:t>TiO</a:t>
            </a:r>
            <a:r>
              <a:rPr lang="ru-RU" baseline="-25000" dirty="0"/>
              <a:t>4</a:t>
            </a:r>
            <a:r>
              <a:rPr lang="ru-RU" b="1" baseline="30000" dirty="0"/>
              <a:t>-</a:t>
            </a:r>
            <a:r>
              <a:rPr lang="ru-RU" dirty="0"/>
              <a:t>/М</a:t>
            </a:r>
            <a:r>
              <a:rPr lang="ru-RU" baseline="30000" dirty="0"/>
              <a:t>+</a:t>
            </a:r>
            <a:r>
              <a:rPr lang="ru-RU" dirty="0"/>
              <a:t>]</a:t>
            </a:r>
            <a:r>
              <a:rPr lang="ru-RU" baseline="30000" dirty="0"/>
              <a:t>0</a:t>
            </a:r>
            <a:r>
              <a:rPr lang="ru-RU" dirty="0"/>
              <a:t>-центров в кварце </a:t>
            </a:r>
            <a:r>
              <a:rPr lang="ru-RU" dirty="0" err="1"/>
              <a:t>аргиллизитов</a:t>
            </a:r>
            <a:r>
              <a:rPr lang="ru-RU" dirty="0"/>
              <a:t> </a:t>
            </a:r>
            <a:r>
              <a:rPr lang="en-US" dirty="0"/>
              <a:t>HS</a:t>
            </a:r>
            <a:r>
              <a:rPr lang="ru-RU" dirty="0"/>
              <a:t> типа объясняется за счет преобладающей роли </a:t>
            </a:r>
            <a:r>
              <a:rPr lang="en-US" dirty="0"/>
              <a:t>H</a:t>
            </a:r>
            <a:r>
              <a:rPr lang="ru-RU" baseline="-25000" dirty="0"/>
              <a:t>2</a:t>
            </a:r>
            <a:r>
              <a:rPr lang="en-US" dirty="0"/>
              <a:t>SO</a:t>
            </a:r>
            <a:r>
              <a:rPr lang="ru-RU" baseline="-25000" dirty="0"/>
              <a:t>4 </a:t>
            </a:r>
            <a:r>
              <a:rPr lang="ru-RU" dirty="0"/>
              <a:t>в</a:t>
            </a:r>
            <a:r>
              <a:rPr lang="ru-RU" baseline="-25000" dirty="0"/>
              <a:t> </a:t>
            </a:r>
            <a:r>
              <a:rPr lang="ru-RU" dirty="0"/>
              <a:t>растворе, повышающей растворимость рутила</a:t>
            </a:r>
            <a:r>
              <a:rPr lang="ru-RU" dirty="0" smtClean="0"/>
              <a:t>.</a:t>
            </a:r>
            <a:endParaRPr lang="ru-RU" dirty="0"/>
          </a:p>
          <a:p>
            <a:pPr marL="342900" indent="-342900" algn="just">
              <a:buFontTx/>
              <a:buAutoNum type="arabicPeriod"/>
            </a:pPr>
            <a:r>
              <a:rPr lang="ru-RU" dirty="0"/>
              <a:t>Концентрация </a:t>
            </a:r>
            <a:r>
              <a:rPr lang="en-US" dirty="0"/>
              <a:t>Ge </a:t>
            </a:r>
            <a:r>
              <a:rPr lang="ru-RU" dirty="0"/>
              <a:t>в растворе ощутимо увеличивается </a:t>
            </a:r>
            <a:r>
              <a:rPr lang="ru-RU" dirty="0" smtClean="0"/>
              <a:t>в </a:t>
            </a:r>
            <a:r>
              <a:rPr lang="ru-RU" dirty="0" err="1" smtClean="0"/>
              <a:t>аргиллизитах</a:t>
            </a:r>
            <a:r>
              <a:rPr lang="ru-RU" dirty="0" smtClean="0"/>
              <a:t>, что может быть связано с формированием </a:t>
            </a:r>
            <a:r>
              <a:rPr lang="ru-RU" dirty="0" err="1" smtClean="0"/>
              <a:t>аргиллизитов</a:t>
            </a:r>
            <a:r>
              <a:rPr lang="ru-RU" dirty="0" smtClean="0"/>
              <a:t> из более кислых растворов.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8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58846" y="3075056"/>
            <a:ext cx="8892479" cy="707886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Спасибо за внимание!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65639"/>
            <a:ext cx="8229600" cy="646331"/>
          </a:xfr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ЭПР спектроскопия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691680" y="2276872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84296" y="2268161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5316" y="2268161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640280" y="2996952"/>
            <a:ext cx="752500" cy="43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4446964" y="1997551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20600" y="198884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10860" y="36450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84496" y="363631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7543308" y="2852936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16944" y="284422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887124" y="4437112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60760" y="4428401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134596" y="486916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TextBox 23"/>
          <p:cNvSpPr txBox="1"/>
          <p:nvPr/>
        </p:nvSpPr>
        <p:spPr>
          <a:xfrm>
            <a:off x="1208232" y="4860449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726884" y="5453935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800520" y="544522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7687324" y="54452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760960" y="543651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7760960" y="6246023"/>
            <a:ext cx="576064" cy="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27584" y="1772816"/>
            <a:ext cx="0" cy="4752528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604448" y="1772816"/>
            <a:ext cx="0" cy="4752528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4349256" y="2808417"/>
            <a:ext cx="752500" cy="43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5800534" y="5157192"/>
            <a:ext cx="752500" cy="43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3480068" y="4381709"/>
            <a:ext cx="752500" cy="43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1097606" y="5589240"/>
            <a:ext cx="752500" cy="43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728512" y="6197926"/>
            <a:ext cx="576064" cy="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7608168" y="3657887"/>
            <a:ext cx="576064" cy="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6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65639"/>
            <a:ext cx="8229600" cy="646331"/>
          </a:xfr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ЭПР спектроскопия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691680" y="2276872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84296" y="2268161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5316" y="2268161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>
            <a:off x="1640280" y="2996952"/>
            <a:ext cx="752500" cy="43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4446964" y="1997551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20600" y="1988840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10860" y="36450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84496" y="363631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7543308" y="2852936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16944" y="2844225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887124" y="4437112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960760" y="4428401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134596" y="4869160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4" name="TextBox 23"/>
          <p:cNvSpPr txBox="1"/>
          <p:nvPr/>
        </p:nvSpPr>
        <p:spPr>
          <a:xfrm>
            <a:off x="1208232" y="4860449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726884" y="5453935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800520" y="5445224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7687324" y="5445224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760960" y="543651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H="1">
            <a:off x="7760960" y="6246023"/>
            <a:ext cx="576064" cy="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827584" y="1772816"/>
            <a:ext cx="0" cy="4752528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8676456" y="1772816"/>
            <a:ext cx="0" cy="4752528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0800000">
            <a:off x="4349256" y="2808417"/>
            <a:ext cx="752500" cy="43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10800000">
            <a:off x="5800534" y="5157192"/>
            <a:ext cx="752500" cy="43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0800000">
            <a:off x="3480068" y="4381709"/>
            <a:ext cx="752500" cy="43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0800000">
            <a:off x="1097606" y="5589240"/>
            <a:ext cx="752500" cy="43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728512" y="6197926"/>
            <a:ext cx="576064" cy="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7608168" y="3657887"/>
            <a:ext cx="576064" cy="0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Штриховая стрелка вправо 38"/>
          <p:cNvSpPr/>
          <p:nvPr/>
        </p:nvSpPr>
        <p:spPr>
          <a:xfrm>
            <a:off x="107504" y="2344524"/>
            <a:ext cx="648072" cy="432048"/>
          </a:xfrm>
          <a:prstGeom prst="stripedRightArrow">
            <a:avLst>
              <a:gd name="adj1" fmla="val 42945"/>
              <a:gd name="adj2" fmla="val 50000"/>
            </a:avLst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Штриховая стрелка вправо 39"/>
          <p:cNvSpPr/>
          <p:nvPr/>
        </p:nvSpPr>
        <p:spPr>
          <a:xfrm>
            <a:off x="107504" y="4005064"/>
            <a:ext cx="648072" cy="432048"/>
          </a:xfrm>
          <a:prstGeom prst="stripedRightArrow">
            <a:avLst>
              <a:gd name="adj1" fmla="val 42945"/>
              <a:gd name="adj2" fmla="val 50000"/>
            </a:avLst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Штриховая стрелка вправо 40"/>
          <p:cNvSpPr/>
          <p:nvPr/>
        </p:nvSpPr>
        <p:spPr>
          <a:xfrm>
            <a:off x="107504" y="5733256"/>
            <a:ext cx="648072" cy="432048"/>
          </a:xfrm>
          <a:prstGeom prst="stripedRightArrow">
            <a:avLst>
              <a:gd name="adj1" fmla="val 42945"/>
              <a:gd name="adj2" fmla="val 50000"/>
            </a:avLst>
          </a:prstGeom>
          <a:gradFill flip="none" rotWithShape="1">
            <a:gsLst>
              <a:gs pos="0">
                <a:schemeClr val="tx1">
                  <a:lumMod val="95000"/>
                  <a:lumOff val="5000"/>
                  <a:tint val="66000"/>
                  <a:satMod val="160000"/>
                </a:schemeClr>
              </a:gs>
              <a:gs pos="50000">
                <a:schemeClr val="tx1">
                  <a:lumMod val="95000"/>
                  <a:lumOff val="5000"/>
                  <a:tint val="44500"/>
                  <a:satMod val="160000"/>
                </a:schemeClr>
              </a:gs>
              <a:gs pos="100000">
                <a:schemeClr val="tx1">
                  <a:lumMod val="95000"/>
                  <a:lumOff val="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392780" y="2206605"/>
            <a:ext cx="59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2843808" y="2237909"/>
            <a:ext cx="0" cy="544613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816716" y="4797152"/>
            <a:ext cx="59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V="1">
            <a:off x="2267744" y="4828456"/>
            <a:ext cx="0" cy="544613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220072" y="1990581"/>
            <a:ext cx="59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flipV="1">
            <a:off x="5671100" y="2021885"/>
            <a:ext cx="0" cy="544613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64988" y="3646765"/>
            <a:ext cx="59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 flipV="1">
            <a:off x="4716016" y="3678069"/>
            <a:ext cx="0" cy="544613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516216" y="4365104"/>
            <a:ext cx="59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 flipV="1">
            <a:off x="6967244" y="4396408"/>
            <a:ext cx="0" cy="544613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0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1520" y="332656"/>
            <a:ext cx="8892479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Структурные примеси в кварце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58435"/>
            <a:ext cx="9144000" cy="472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8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5" t="14530" r="51575" b="13106"/>
          <a:stretch/>
        </p:blipFill>
        <p:spPr>
          <a:xfrm>
            <a:off x="0" y="1773887"/>
            <a:ext cx="2925216" cy="308508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1520" y="332656"/>
            <a:ext cx="8892479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Структурные примеси в кварце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-204" r="25189" b="2407"/>
          <a:stretch/>
        </p:blipFill>
        <p:spPr>
          <a:xfrm>
            <a:off x="2892678" y="1773887"/>
            <a:ext cx="3024336" cy="2977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 t="11241" r="49601" b="12753"/>
          <a:stretch/>
        </p:blipFill>
        <p:spPr>
          <a:xfrm>
            <a:off x="5917014" y="1534234"/>
            <a:ext cx="3067540" cy="3456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61756" r="81899" b="12841"/>
          <a:stretch/>
        </p:blipFill>
        <p:spPr>
          <a:xfrm>
            <a:off x="35949" y="4449121"/>
            <a:ext cx="971600" cy="10829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55321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[Al</a:t>
            </a:r>
            <a:r>
              <a:rPr lang="en-US" baseline="30000" dirty="0" smtClean="0"/>
              <a:t>3+</a:t>
            </a:r>
            <a:r>
              <a:rPr lang="en-US" dirty="0" smtClean="0"/>
              <a:t>M</a:t>
            </a:r>
            <a:r>
              <a:rPr lang="en-US" baseline="30000" dirty="0" smtClean="0"/>
              <a:t>+</a:t>
            </a:r>
            <a:r>
              <a:rPr lang="en-US" dirty="0" smtClean="0"/>
              <a:t>O</a:t>
            </a:r>
            <a:r>
              <a:rPr lang="en-US" baseline="-25000" dirty="0" smtClean="0"/>
              <a:t>4</a:t>
            </a:r>
            <a:r>
              <a:rPr lang="en-US" dirty="0" smtClean="0"/>
              <a:t>] M=Li, Na, H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635896" y="553211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[Ge</a:t>
            </a:r>
            <a:r>
              <a:rPr lang="en-US" baseline="30000" dirty="0" smtClean="0"/>
              <a:t>4+</a:t>
            </a:r>
            <a:r>
              <a:rPr lang="en-US" dirty="0" smtClean="0"/>
              <a:t>O</a:t>
            </a:r>
            <a:r>
              <a:rPr lang="en-US" baseline="-25000" dirty="0" smtClean="0"/>
              <a:t>4</a:t>
            </a:r>
            <a:r>
              <a:rPr lang="en-US" dirty="0" smtClean="0"/>
              <a:t>]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660232" y="551723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[Ti</a:t>
            </a:r>
            <a:r>
              <a:rPr lang="en-US" baseline="30000" dirty="0" smtClean="0"/>
              <a:t>4+</a:t>
            </a:r>
            <a:r>
              <a:rPr lang="en-US" dirty="0" smtClean="0"/>
              <a:t>O</a:t>
            </a:r>
            <a:r>
              <a:rPr lang="en-US" baseline="-25000" dirty="0" smtClean="0"/>
              <a:t>4</a:t>
            </a:r>
            <a:r>
              <a:rPr lang="en-US" dirty="0" smtClean="0"/>
              <a:t>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98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332656"/>
            <a:ext cx="8820471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Цели исследования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1" y="1052736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Кварц</a:t>
            </a:r>
          </a:p>
          <a:p>
            <a:pPr algn="ctr"/>
            <a:r>
              <a:rPr lang="ru-RU" dirty="0" smtClean="0"/>
              <a:t>главный жильный минерал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752" r="13776" b="19288"/>
          <a:stretch/>
        </p:blipFill>
        <p:spPr>
          <a:xfrm>
            <a:off x="2843808" y="3321256"/>
            <a:ext cx="3142909" cy="241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" r="7462"/>
          <a:stretch/>
        </p:blipFill>
        <p:spPr>
          <a:xfrm>
            <a:off x="35496" y="3321256"/>
            <a:ext cx="2664296" cy="2412000"/>
          </a:xfrm>
          <a:prstGeom prst="rect">
            <a:avLst/>
          </a:prstGeom>
        </p:spPr>
      </p:pic>
      <p:sp>
        <p:nvSpPr>
          <p:cNvPr id="9" name="Правая фигурная скобка 8"/>
          <p:cNvSpPr/>
          <p:nvPr/>
        </p:nvSpPr>
        <p:spPr>
          <a:xfrm rot="5400000">
            <a:off x="4103948" y="2240868"/>
            <a:ext cx="432048" cy="7560840"/>
          </a:xfrm>
          <a:prstGeom prst="rightBrace">
            <a:avLst>
              <a:gd name="adj1" fmla="val 8333"/>
              <a:gd name="adj2" fmla="val 46702"/>
            </a:avLst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496" y="231960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кварц-</a:t>
            </a:r>
            <a:r>
              <a:rPr lang="ru-RU" dirty="0" err="1" smtClean="0"/>
              <a:t>фенгит</a:t>
            </a:r>
            <a:r>
              <a:rPr lang="ru-RU" dirty="0" smtClean="0"/>
              <a:t>-</a:t>
            </a:r>
            <a:r>
              <a:rPr lang="ru-RU" dirty="0" err="1" smtClean="0"/>
              <a:t>мусковитовых</a:t>
            </a:r>
            <a:r>
              <a:rPr lang="ru-RU" dirty="0" smtClean="0"/>
              <a:t> (КФМ) </a:t>
            </a:r>
            <a:r>
              <a:rPr lang="ru-RU" dirty="0" err="1" smtClean="0"/>
              <a:t>метасмоматитов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843807" y="2262622"/>
            <a:ext cx="3142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кварц-</a:t>
            </a:r>
            <a:r>
              <a:rPr lang="ru-RU" dirty="0" err="1" smtClean="0"/>
              <a:t>иллит</a:t>
            </a:r>
            <a:r>
              <a:rPr lang="ru-RU" dirty="0" smtClean="0"/>
              <a:t>-</a:t>
            </a:r>
            <a:r>
              <a:rPr lang="ru-RU" dirty="0" err="1" smtClean="0"/>
              <a:t>мусковитовых</a:t>
            </a:r>
            <a:r>
              <a:rPr lang="ru-RU" dirty="0" smtClean="0"/>
              <a:t> (КИМ) </a:t>
            </a:r>
            <a:r>
              <a:rPr lang="ru-RU" dirty="0" err="1" smtClean="0"/>
              <a:t>метасмоматитов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24128" y="2476615"/>
            <a:ext cx="285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аргиллизитов</a:t>
            </a:r>
            <a:r>
              <a:rPr lang="ru-RU" dirty="0" smtClean="0"/>
              <a:t> </a:t>
            </a:r>
          </a:p>
          <a:p>
            <a:pPr algn="ctr"/>
            <a:r>
              <a:rPr lang="en-US" dirty="0" smtClean="0"/>
              <a:t>HS</a:t>
            </a:r>
            <a:r>
              <a:rPr lang="ru-RU" dirty="0" smtClean="0"/>
              <a:t> типа</a:t>
            </a: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" y="6238564"/>
            <a:ext cx="9143999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 есть ли разница?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1150" r="16138" b="4851"/>
          <a:stretch/>
        </p:blipFill>
        <p:spPr>
          <a:xfrm flipH="1" flipV="1">
            <a:off x="6156176" y="3324141"/>
            <a:ext cx="2800593" cy="240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Настёна-Сластёна\Desktop\Локации чики-пики телки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1579205"/>
            <a:ext cx="5759450" cy="47301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7504" y="1547660"/>
            <a:ext cx="3600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Месторождение Песчанка</a:t>
            </a:r>
          </a:p>
          <a:p>
            <a:r>
              <a:rPr lang="ru-RU" dirty="0" smtClean="0"/>
              <a:t>РФ, Чукотка</a:t>
            </a:r>
          </a:p>
          <a:p>
            <a:r>
              <a:rPr lang="ru-RU" dirty="0" smtClean="0"/>
              <a:t>6,4 млн</a:t>
            </a:r>
            <a:r>
              <a:rPr lang="ru-RU" dirty="0"/>
              <a:t>. т. </a:t>
            </a:r>
            <a:r>
              <a:rPr lang="en-US" dirty="0"/>
              <a:t>Cu</a:t>
            </a:r>
          </a:p>
          <a:p>
            <a:r>
              <a:rPr lang="ru-RU" dirty="0" smtClean="0"/>
              <a:t>346 т</a:t>
            </a:r>
            <a:r>
              <a:rPr lang="ru-RU" dirty="0"/>
              <a:t>. </a:t>
            </a:r>
            <a:r>
              <a:rPr lang="en-US" dirty="0"/>
              <a:t>Au</a:t>
            </a:r>
            <a:endParaRPr lang="ru-RU" dirty="0"/>
          </a:p>
          <a:p>
            <a:endParaRPr lang="ru-RU" dirty="0"/>
          </a:p>
          <a:p>
            <a:r>
              <a:rPr lang="ru-RU" b="1" u="sng" dirty="0" smtClean="0"/>
              <a:t>Рудопроявление Находка</a:t>
            </a:r>
          </a:p>
          <a:p>
            <a:r>
              <a:rPr lang="ru-RU" dirty="0" smtClean="0"/>
              <a:t>РФ, Чукотка</a:t>
            </a:r>
          </a:p>
          <a:p>
            <a:r>
              <a:rPr lang="ru-RU" dirty="0" smtClean="0"/>
              <a:t>3 </a:t>
            </a:r>
            <a:r>
              <a:rPr lang="ru-RU" dirty="0"/>
              <a:t>млн. т. </a:t>
            </a:r>
            <a:r>
              <a:rPr lang="en-US" dirty="0" smtClean="0"/>
              <a:t>Cu</a:t>
            </a:r>
            <a:endParaRPr lang="ru-RU" dirty="0" smtClean="0"/>
          </a:p>
          <a:p>
            <a:endParaRPr lang="ru-RU" dirty="0"/>
          </a:p>
          <a:p>
            <a:r>
              <a:rPr lang="ru-RU" b="1" u="sng" dirty="0"/>
              <a:t>Месторождение Малмыж</a:t>
            </a:r>
          </a:p>
          <a:p>
            <a:r>
              <a:rPr lang="ru-RU" dirty="0"/>
              <a:t>РФ, Хабаровский край</a:t>
            </a:r>
          </a:p>
          <a:p>
            <a:r>
              <a:rPr lang="ru-RU" dirty="0"/>
              <a:t>4,9 млн. т. </a:t>
            </a:r>
            <a:r>
              <a:rPr lang="en-US" dirty="0"/>
              <a:t>Cu</a:t>
            </a:r>
          </a:p>
          <a:p>
            <a:r>
              <a:rPr lang="en-US" dirty="0"/>
              <a:t>266 </a:t>
            </a:r>
            <a:r>
              <a:rPr lang="ru-RU" dirty="0"/>
              <a:t>т. </a:t>
            </a:r>
            <a:r>
              <a:rPr lang="en-US" dirty="0"/>
              <a:t>Au</a:t>
            </a:r>
            <a:endParaRPr lang="ru-RU" dirty="0"/>
          </a:p>
          <a:p>
            <a:endParaRPr lang="ru-RU" u="sng" dirty="0"/>
          </a:p>
          <a:p>
            <a:r>
              <a:rPr lang="ru-RU" b="1" u="sng" dirty="0" smtClean="0"/>
              <a:t>Месторождение Юлон</a:t>
            </a:r>
          </a:p>
          <a:p>
            <a:r>
              <a:rPr lang="ru-RU" dirty="0" smtClean="0"/>
              <a:t>Китай, Тибет</a:t>
            </a:r>
          </a:p>
          <a:p>
            <a:r>
              <a:rPr lang="ru-RU" dirty="0" smtClean="0"/>
              <a:t>6,2 </a:t>
            </a:r>
            <a:r>
              <a:rPr lang="ru-RU" dirty="0"/>
              <a:t>млн. т. </a:t>
            </a:r>
            <a:r>
              <a:rPr lang="en-US" dirty="0"/>
              <a:t>Cu</a:t>
            </a:r>
          </a:p>
          <a:p>
            <a:r>
              <a:rPr lang="ru-RU" dirty="0" smtClean="0"/>
              <a:t>132</a:t>
            </a:r>
            <a:r>
              <a:rPr lang="en-US" dirty="0" smtClean="0"/>
              <a:t> </a:t>
            </a:r>
            <a:r>
              <a:rPr lang="ru-RU" dirty="0"/>
              <a:t>т. </a:t>
            </a:r>
            <a:r>
              <a:rPr lang="en-US" dirty="0" smtClean="0"/>
              <a:t>Au</a:t>
            </a:r>
            <a:endParaRPr lang="ru-RU" b="1" u="sng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332656"/>
            <a:ext cx="8892479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Месторождения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53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1520" y="332656"/>
            <a:ext cx="8892479" cy="646331"/>
          </a:xfrm>
          <a:prstGeom prst="rect">
            <a:avLst/>
          </a:prstGeom>
          <a:noFill/>
        </p:spPr>
        <p:txBody>
          <a:bodyPr vert="horz" wrap="square" rtlCol="0" anchor="ctr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[AlO</a:t>
            </a:r>
            <a:r>
              <a:rPr lang="en-US" sz="36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en-US" sz="36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/h</a:t>
            </a:r>
            <a:r>
              <a:rPr lang="en-US" sz="36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]</a:t>
            </a:r>
            <a:r>
              <a:rPr lang="en-US" sz="3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парамагнитный центр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6710"/>
            <a:ext cx="8388425" cy="4180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40-80 </a:t>
            </a:r>
            <a:r>
              <a:rPr lang="en-US" dirty="0" smtClean="0"/>
              <a:t>ppm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03848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80</a:t>
            </a:r>
            <a:r>
              <a:rPr lang="ru-RU" dirty="0" smtClean="0"/>
              <a:t>-</a:t>
            </a:r>
            <a:r>
              <a:rPr lang="en-US" dirty="0" smtClean="0"/>
              <a:t>16</a:t>
            </a:r>
            <a:r>
              <a:rPr lang="ru-RU" dirty="0" smtClean="0"/>
              <a:t>0 </a:t>
            </a:r>
            <a:r>
              <a:rPr lang="en-US" dirty="0" smtClean="0"/>
              <a:t>ppm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40152" y="58993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160</a:t>
            </a:r>
            <a:r>
              <a:rPr lang="ru-RU" dirty="0" smtClean="0"/>
              <a:t>-</a:t>
            </a:r>
            <a:r>
              <a:rPr lang="en-US" dirty="0" smtClean="0"/>
              <a:t>200</a:t>
            </a:r>
            <a:r>
              <a:rPr lang="ru-RU" dirty="0" smtClean="0"/>
              <a:t> </a:t>
            </a:r>
            <a:r>
              <a:rPr lang="en-US" dirty="0" smtClean="0"/>
              <a:t>ppm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8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TM03457515[[fn=Вид]]</Template>
  <TotalTime>7225</TotalTime>
  <Words>1471</Words>
  <Application>Microsoft Office PowerPoint</Application>
  <PresentationFormat>Экран (4:3)</PresentationFormat>
  <Paragraphs>174</Paragraphs>
  <Slides>23</Slides>
  <Notes>3</Notes>
  <HiddenSlides>9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Schoolbook</vt:lpstr>
      <vt:lpstr>Times New Roman</vt:lpstr>
      <vt:lpstr>Wingdings 2</vt:lpstr>
      <vt:lpstr>View</vt:lpstr>
      <vt:lpstr>Структурные дефекты в кварце Au-Mo-Cu порфировых месторождений</vt:lpstr>
      <vt:lpstr>ЭПР спектроскопия </vt:lpstr>
      <vt:lpstr>ЭПР спектроскопия </vt:lpstr>
      <vt:lpstr>ЭПР спектроскопия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Катодолюминесценция кварцевых жил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Настя</dc:creator>
  <cp:lastModifiedBy>user</cp:lastModifiedBy>
  <cp:revision>218</cp:revision>
  <dcterms:created xsi:type="dcterms:W3CDTF">2015-04-05T18:36:26Z</dcterms:created>
  <dcterms:modified xsi:type="dcterms:W3CDTF">2018-05-23T08:52:49Z</dcterms:modified>
</cp:coreProperties>
</file>