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70" r:id="rId2"/>
    <p:sldId id="380" r:id="rId3"/>
    <p:sldId id="558" r:id="rId4"/>
    <p:sldId id="569" r:id="rId5"/>
    <p:sldId id="559" r:id="rId6"/>
    <p:sldId id="560" r:id="rId7"/>
    <p:sldId id="564" r:id="rId8"/>
    <p:sldId id="565" r:id="rId9"/>
    <p:sldId id="566" r:id="rId10"/>
    <p:sldId id="567" r:id="rId11"/>
    <p:sldId id="553" r:id="rId12"/>
    <p:sldId id="570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pos="307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58">
          <p15:clr>
            <a:srgbClr val="A4A3A4"/>
          </p15:clr>
        </p15:guide>
        <p15:guide id="7" orient="horz" pos="2926">
          <p15:clr>
            <a:srgbClr val="A4A3A4"/>
          </p15:clr>
        </p15:guide>
        <p15:guide id="8" orient="horz" pos="3834">
          <p15:clr>
            <a:srgbClr val="A4A3A4"/>
          </p15:clr>
        </p15:guide>
        <p15:guide id="9" orient="horz" pos="243">
          <p15:clr>
            <a:srgbClr val="A4A3A4"/>
          </p15:clr>
        </p15:guide>
        <p15:guide id="10" orient="horz" pos="523">
          <p15:clr>
            <a:srgbClr val="A4A3A4"/>
          </p15:clr>
        </p15:guide>
        <p15:guide id="11" orient="horz" pos="1253" userDrawn="1">
          <p15:clr>
            <a:srgbClr val="A4A3A4"/>
          </p15:clr>
        </p15:guide>
        <p15:guide id="12" orient="horz" pos="255">
          <p15:clr>
            <a:srgbClr val="A4A3A4"/>
          </p15:clr>
        </p15:guide>
        <p15:guide id="13" orient="horz" pos="1933">
          <p15:clr>
            <a:srgbClr val="A4A3A4"/>
          </p15:clr>
        </p15:guide>
        <p15:guide id="14" orient="horz" pos="3759">
          <p15:clr>
            <a:srgbClr val="A4A3A4"/>
          </p15:clr>
        </p15:guide>
        <p15:guide id="15" orient="horz" pos="2931">
          <p15:clr>
            <a:srgbClr val="A4A3A4"/>
          </p15:clr>
        </p15:guide>
        <p15:guide id="16" pos="4785">
          <p15:clr>
            <a:srgbClr val="A4A3A4"/>
          </p15:clr>
        </p15:guide>
        <p15:guide id="17" pos="3379">
          <p15:clr>
            <a:srgbClr val="A4A3A4"/>
          </p15:clr>
        </p15:guide>
        <p15:guide id="19" pos="1927">
          <p15:clr>
            <a:srgbClr val="A4A3A4"/>
          </p15:clr>
        </p15:guide>
        <p15:guide id="20" pos="2714">
          <p15:clr>
            <a:srgbClr val="A4A3A4"/>
          </p15:clr>
        </p15:guide>
        <p15:guide id="21" pos="2889">
          <p15:clr>
            <a:srgbClr val="A4A3A4"/>
          </p15:clr>
        </p15:guide>
        <p15:guide id="22" pos="2699">
          <p15:clr>
            <a:srgbClr val="A4A3A4"/>
          </p15:clr>
        </p15:guide>
        <p15:guide id="23" orient="horz" pos="2251">
          <p15:clr>
            <a:srgbClr val="A4A3A4"/>
          </p15:clr>
        </p15:guide>
        <p15:guide id="24" orient="horz" pos="527">
          <p15:clr>
            <a:srgbClr val="A4A3A4"/>
          </p15:clr>
        </p15:guide>
        <p15:guide id="26" orient="horz" pos="436">
          <p15:clr>
            <a:srgbClr val="A4A3A4"/>
          </p15:clr>
        </p15:guide>
        <p15:guide id="27" orient="horz" pos="3748">
          <p15:clr>
            <a:srgbClr val="A4A3A4"/>
          </p15:clr>
        </p15:guide>
        <p15:guide id="28" pos="5466">
          <p15:clr>
            <a:srgbClr val="A4A3A4"/>
          </p15:clr>
        </p15:guide>
        <p15:guide id="29" orient="horz" pos="3929">
          <p15:clr>
            <a:srgbClr val="A4A3A4"/>
          </p15:clr>
        </p15:guide>
        <p15:guide id="30" orient="horz" pos="2568">
          <p15:clr>
            <a:srgbClr val="A4A3A4"/>
          </p15:clr>
        </p15:guide>
        <p15:guide id="31" orient="horz" pos="3838">
          <p15:clr>
            <a:srgbClr val="A4A3A4"/>
          </p15:clr>
        </p15:guide>
        <p15:guide id="32" orient="horz" pos="845">
          <p15:clr>
            <a:srgbClr val="A4A3A4"/>
          </p15:clr>
        </p15:guide>
        <p15:guide id="33" orient="horz" pos="1344">
          <p15:clr>
            <a:srgbClr val="A4A3A4"/>
          </p15:clr>
        </p15:guide>
        <p15:guide id="34" pos="2562">
          <p15:clr>
            <a:srgbClr val="A4A3A4"/>
          </p15:clr>
        </p15:guide>
        <p15:guide id="35" pos="5057">
          <p15:clr>
            <a:srgbClr val="A4A3A4"/>
          </p15:clr>
        </p15:guide>
        <p15:guide id="36" pos="3606">
          <p15:clr>
            <a:srgbClr val="A4A3A4"/>
          </p15:clr>
        </p15:guide>
        <p15:guide id="37" pos="2971">
          <p15:clr>
            <a:srgbClr val="A4A3A4"/>
          </p15:clr>
        </p15:guide>
        <p15:guide id="38" pos="884">
          <p15:clr>
            <a:srgbClr val="A4A3A4"/>
          </p15:clr>
        </p15:guide>
        <p15:guide id="39" pos="2336">
          <p15:clr>
            <a:srgbClr val="A4A3A4"/>
          </p15:clr>
        </p15:guide>
        <p15:guide id="40" pos="385">
          <p15:clr>
            <a:srgbClr val="A4A3A4"/>
          </p15:clr>
        </p15:guide>
        <p15:guide id="41" pos="4059">
          <p15:clr>
            <a:srgbClr val="A4A3A4"/>
          </p15:clr>
        </p15:guide>
        <p15:guide id="42" pos="5602">
          <p15:clr>
            <a:srgbClr val="A4A3A4"/>
          </p15:clr>
        </p15:guide>
        <p15:guide id="43" orient="horz" pos="3203">
          <p15:clr>
            <a:srgbClr val="A4A3A4"/>
          </p15:clr>
        </p15:guide>
        <p15:guide id="44" orient="horz" pos="1162">
          <p15:clr>
            <a:srgbClr val="A4A3A4"/>
          </p15:clr>
        </p15:guide>
        <p15:guide id="45" orient="horz" pos="4247">
          <p15:clr>
            <a:srgbClr val="A4A3A4"/>
          </p15:clr>
        </p15:guide>
        <p15:guide id="46" pos="3061">
          <p15:clr>
            <a:srgbClr val="A4A3A4"/>
          </p15:clr>
        </p15:guide>
        <p15:guide id="47" pos="2064">
          <p15:clr>
            <a:srgbClr val="A4A3A4"/>
          </p15:clr>
        </p15:guide>
        <p15:guide id="48" pos="1292">
          <p15:clr>
            <a:srgbClr val="A4A3A4"/>
          </p15:clr>
        </p15:guide>
        <p15:guide id="49" pos="5420">
          <p15:clr>
            <a:srgbClr val="A4A3A4"/>
          </p15:clr>
        </p15:guide>
        <p15:guide id="50" orient="horz" pos="2659">
          <p15:clr>
            <a:srgbClr val="A4A3A4"/>
          </p15:clr>
        </p15:guide>
        <p15:guide id="51" pos="3243">
          <p15:clr>
            <a:srgbClr val="A4A3A4"/>
          </p15:clr>
        </p15:guide>
        <p15:guide id="52" pos="2653">
          <p15:clr>
            <a:srgbClr val="A4A3A4"/>
          </p15:clr>
        </p15:guide>
        <p15:guide id="53" pos="2200">
          <p15:clr>
            <a:srgbClr val="A4A3A4"/>
          </p15:clr>
        </p15:guide>
        <p15:guide id="54" pos="5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2">
          <p15:clr>
            <a:srgbClr val="A4A3A4"/>
          </p15:clr>
        </p15:guide>
        <p15:guide id="5" orient="horz" pos="3105">
          <p15:clr>
            <a:srgbClr val="A4A3A4"/>
          </p15:clr>
        </p15:guide>
        <p15:guide id="6" pos="21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востьянов Руслан Владимирович" initials="СРВ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880C0"/>
    <a:srgbClr val="8C8E74"/>
    <a:srgbClr val="FF00FF"/>
    <a:srgbClr val="0000FF"/>
    <a:srgbClr val="0066FF"/>
    <a:srgbClr val="FFFFF7"/>
    <a:srgbClr val="F7FECE"/>
    <a:srgbClr val="F5A777"/>
    <a:srgbClr val="FFF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5682" autoAdjust="0"/>
  </p:normalViewPr>
  <p:slideViewPr>
    <p:cSldViewPr snapToObjects="1" showGuides="1">
      <p:cViewPr varScale="1">
        <p:scale>
          <a:sx n="85" d="100"/>
          <a:sy n="85" d="100"/>
        </p:scale>
        <p:origin x="1651" y="53"/>
      </p:cViewPr>
      <p:guideLst>
        <p:guide orient="horz" pos="4020"/>
        <p:guide pos="113"/>
        <p:guide pos="5465"/>
        <p:guide pos="3070"/>
        <p:guide pos="2880"/>
        <p:guide orient="horz" pos="2258"/>
        <p:guide orient="horz" pos="2926"/>
        <p:guide orient="horz" pos="3834"/>
        <p:guide orient="horz" pos="243"/>
        <p:guide orient="horz" pos="523"/>
        <p:guide orient="horz" pos="1253"/>
        <p:guide orient="horz" pos="255"/>
        <p:guide orient="horz" pos="1933"/>
        <p:guide orient="horz" pos="3759"/>
        <p:guide orient="horz" pos="2931"/>
        <p:guide pos="4785"/>
        <p:guide pos="3379"/>
        <p:guide pos="1927"/>
        <p:guide pos="2714"/>
        <p:guide pos="2889"/>
        <p:guide pos="2699"/>
        <p:guide orient="horz" pos="2251"/>
        <p:guide orient="horz" pos="527"/>
        <p:guide orient="horz" pos="436"/>
        <p:guide orient="horz" pos="3748"/>
        <p:guide pos="5466"/>
        <p:guide orient="horz" pos="3929"/>
        <p:guide orient="horz" pos="2568"/>
        <p:guide orient="horz" pos="3838"/>
        <p:guide orient="horz" pos="845"/>
        <p:guide orient="horz" pos="1344"/>
        <p:guide pos="2562"/>
        <p:guide pos="5057"/>
        <p:guide pos="3606"/>
        <p:guide pos="2971"/>
        <p:guide pos="884"/>
        <p:guide pos="2336"/>
        <p:guide pos="385"/>
        <p:guide pos="4059"/>
        <p:guide pos="5602"/>
        <p:guide orient="horz" pos="3203"/>
        <p:guide orient="horz" pos="1162"/>
        <p:guide orient="horz" pos="4247"/>
        <p:guide pos="3061"/>
        <p:guide pos="2064"/>
        <p:guide pos="1292"/>
        <p:guide pos="5420"/>
        <p:guide orient="horz" pos="2659"/>
        <p:guide pos="3243"/>
        <p:guide pos="2653"/>
        <p:guide pos="2200"/>
        <p:guide pos="5375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2" d="100"/>
          <a:sy n="82" d="100"/>
        </p:scale>
        <p:origin x="2922" y="102"/>
      </p:cViewPr>
      <p:guideLst>
        <p:guide orient="horz" pos="3107"/>
        <p:guide pos="2122"/>
        <p:guide orient="horz" pos="3109"/>
        <p:guide pos="2142"/>
        <p:guide orient="horz" pos="3105"/>
        <p:guide pos="2103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19031" cy="492780"/>
          </a:xfrm>
          <a:prstGeom prst="rect">
            <a:avLst/>
          </a:prstGeom>
        </p:spPr>
        <p:txBody>
          <a:bodyPr vert="horz" lIns="87160" tIns="43580" rIns="87160" bIns="43580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229" y="3"/>
            <a:ext cx="2919031" cy="492780"/>
          </a:xfrm>
          <a:prstGeom prst="rect">
            <a:avLst/>
          </a:prstGeom>
        </p:spPr>
        <p:txBody>
          <a:bodyPr vert="horz" lIns="87160" tIns="43580" rIns="87160" bIns="43580" rtlCol="0"/>
          <a:lstStyle>
            <a:lvl1pPr algn="r">
              <a:defRPr sz="1100"/>
            </a:lvl1pPr>
          </a:lstStyle>
          <a:p>
            <a:fld id="{1CE7264A-FEBB-4B17-BC6D-413B6D82E1DC}" type="datetimeFigureOut">
              <a:rPr lang="en-GB" smtClean="0"/>
              <a:t>24/05/2018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2007"/>
            <a:ext cx="2919031" cy="492780"/>
          </a:xfrm>
          <a:prstGeom prst="rect">
            <a:avLst/>
          </a:prstGeom>
        </p:spPr>
        <p:txBody>
          <a:bodyPr vert="horz" lIns="87160" tIns="43580" rIns="87160" bIns="43580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229" y="9372007"/>
            <a:ext cx="2919031" cy="492780"/>
          </a:xfrm>
          <a:prstGeom prst="rect">
            <a:avLst/>
          </a:prstGeom>
        </p:spPr>
        <p:txBody>
          <a:bodyPr vert="horz" lIns="87160" tIns="43580" rIns="87160" bIns="43580" rtlCol="0" anchor="b"/>
          <a:lstStyle>
            <a:lvl1pPr algn="r">
              <a:defRPr sz="1100"/>
            </a:lvl1pPr>
          </a:lstStyle>
          <a:p>
            <a:fld id="{BDA87A65-93BE-495E-999B-4C3D489805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4411" tIns="47206" rIns="94411" bIns="472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4411" tIns="47206" rIns="94411" bIns="47206" rtlCol="0"/>
          <a:lstStyle>
            <a:lvl1pPr algn="r">
              <a:defRPr sz="1200"/>
            </a:lvl1pPr>
          </a:lstStyle>
          <a:p>
            <a:fld id="{E115BFBE-1AB8-064D-92FF-01DC96DD8794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11" tIns="47206" rIns="94411" bIns="472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8" y="4686499"/>
            <a:ext cx="5388610" cy="4439841"/>
          </a:xfrm>
          <a:prstGeom prst="rect">
            <a:avLst/>
          </a:prstGeom>
        </p:spPr>
        <p:txBody>
          <a:bodyPr vert="horz" lIns="94411" tIns="47206" rIns="94411" bIns="472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0" cy="493316"/>
          </a:xfrm>
          <a:prstGeom prst="rect">
            <a:avLst/>
          </a:prstGeom>
        </p:spPr>
        <p:txBody>
          <a:bodyPr vert="horz" lIns="94411" tIns="47206" rIns="94411" bIns="472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4411" tIns="47206" rIns="94411" bIns="47206" rtlCol="0" anchor="b"/>
          <a:lstStyle>
            <a:lvl1pPr algn="r">
              <a:defRPr sz="1200"/>
            </a:lvl1pPr>
          </a:lstStyle>
          <a:p>
            <a:fld id="{E0A7C119-28D5-5342-8FDF-728EEBCB3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9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5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5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20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05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5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5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5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4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7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C119-28D5-5342-8FDF-728EEBCB3E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5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97830" y="6430799"/>
            <a:ext cx="395345" cy="2393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535756"/>
                </a:solidFill>
              </a:defRPr>
            </a:lvl1pPr>
          </a:lstStyle>
          <a:p>
            <a:fld id="{D99B19C1-649F-475A-B071-CFFAEF88A2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85764"/>
            <a:ext cx="8677656" cy="429768"/>
          </a:xfrm>
          <a:prstGeom prst="rect">
            <a:avLst/>
          </a:prstGeom>
        </p:spPr>
        <p:txBody>
          <a:bodyPr lIns="0" anchor="ctr" anchorCtr="0"/>
          <a:lstStyle>
            <a:lvl1pPr>
              <a:defRPr lang="en-GB" sz="2200" b="1" kern="1200" dirty="0">
                <a:solidFill>
                  <a:srgbClr val="F6CC0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439863"/>
            <a:ext cx="8219256" cy="4646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756"/>
                </a:solidFill>
              </a:defRPr>
            </a:lvl1pPr>
            <a:lvl2pPr marL="685800" indent="-228600">
              <a:buFont typeface="Calibri" panose="020F0502020204030204" pitchFamily="34" charset="0"/>
              <a:buChar char="–"/>
              <a:defRPr>
                <a:solidFill>
                  <a:srgbClr val="535756"/>
                </a:solidFill>
              </a:defRPr>
            </a:lvl2pPr>
            <a:lvl3pPr>
              <a:defRPr>
                <a:solidFill>
                  <a:srgbClr val="535756"/>
                </a:solidFill>
              </a:defRPr>
            </a:lvl3pPr>
            <a:lvl4pPr marL="1600200" indent="-228600">
              <a:buFont typeface="Calibri" panose="020F0502020204030204" pitchFamily="34" charset="0"/>
              <a:buChar char="–"/>
              <a:defRPr>
                <a:solidFill>
                  <a:srgbClr val="535756"/>
                </a:solidFill>
              </a:defRPr>
            </a:lvl4pPr>
            <a:lvl5pPr>
              <a:defRPr>
                <a:solidFill>
                  <a:srgbClr val="53575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3924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54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63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8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dsfsdf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AAC-79AD-4DF8-B487-79BCDEFFC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48807"/>
          </a:xfrm>
          <a:prstGeom prst="rect">
            <a:avLst/>
          </a:prstGeom>
          <a:solidFill>
            <a:srgbClr val="53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8" y="480031"/>
            <a:ext cx="2180347" cy="4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7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dsfsdf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AAC-79AD-4DF8-B487-79BCDEFFC81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9920" y="1125839"/>
            <a:ext cx="8225768" cy="4754880"/>
            <a:chOff x="449920" y="1125839"/>
            <a:chExt cx="8225768" cy="4754880"/>
          </a:xfrm>
        </p:grpSpPr>
        <p:sp>
          <p:nvSpPr>
            <p:cNvPr id="8" name="11409158.37543.25172.875338.375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49920" y="1125839"/>
              <a:ext cx="3945011" cy="21945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Arial" charset="0"/>
                </a:rPr>
                <a:t>Select the Placeholder and Choose Options from the Ribbon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123158.375410.375172.875338.375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730677" y="1125839"/>
              <a:ext cx="3945011" cy="21945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Arial" charset="0"/>
                </a:rPr>
                <a:t>Select the Placeholder and Choose Options from the Ribbon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12436043.25172.75338.37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9920" y="3686159"/>
              <a:ext cx="3945011" cy="21945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Arial" charset="0"/>
                </a:rPr>
                <a:t>Select the Placeholder and Choose Options from the Ribbon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125360410.375172.75338.375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30677" y="3686159"/>
              <a:ext cx="3945011" cy="21945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Arial" charset="0"/>
                </a:rPr>
                <a:t>Select the Placeholder and Choose Options from the Ribbon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02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7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97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33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14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10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5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11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gray">
          <a:xfrm>
            <a:off x="475034" y="5841958"/>
            <a:ext cx="3821298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Май</a:t>
            </a:r>
            <a:r>
              <a:rPr lang="en-US" sz="14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201</a:t>
            </a:r>
            <a:r>
              <a:rPr lang="ru-RU" sz="14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8135" y="1412720"/>
            <a:ext cx="6246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Оптимизация рабочего процесса при </a:t>
            </a:r>
            <a:r>
              <a:rPr lang="ru-RU" sz="2800" b="1" dirty="0" smtClean="0">
                <a:solidFill>
                  <a:srgbClr val="FFC000"/>
                </a:solidFill>
              </a:rPr>
              <a:t>разработке </a:t>
            </a:r>
            <a:r>
              <a:rPr lang="ru-RU" sz="2800" b="1" dirty="0">
                <a:solidFill>
                  <a:srgbClr val="FFC000"/>
                </a:solidFill>
              </a:rPr>
              <a:t>сортовых планов с использованием модуля </a:t>
            </a:r>
            <a:r>
              <a:rPr lang="en-US" sz="2800" b="1" dirty="0">
                <a:solidFill>
                  <a:srgbClr val="FFC000"/>
                </a:solidFill>
              </a:rPr>
              <a:t>MRO </a:t>
            </a:r>
            <a:r>
              <a:rPr lang="en-US" sz="2800" b="1" dirty="0" err="1">
                <a:solidFill>
                  <a:srgbClr val="FFC000"/>
                </a:solidFill>
              </a:rPr>
              <a:t>Datamine</a:t>
            </a:r>
            <a:r>
              <a:rPr lang="en-US" sz="2800" b="1" dirty="0">
                <a:solidFill>
                  <a:srgbClr val="FFC000"/>
                </a:solidFill>
              </a:rPr>
              <a:t> Studio RM </a:t>
            </a:r>
            <a:r>
              <a:rPr lang="ru-RU" sz="2800" b="1" dirty="0" smtClean="0">
                <a:solidFill>
                  <a:srgbClr val="FFC000"/>
                </a:solidFill>
              </a:rPr>
              <a:t>и повышение </a:t>
            </a:r>
            <a:r>
              <a:rPr lang="ru-RU" sz="2800" b="1" dirty="0">
                <a:solidFill>
                  <a:srgbClr val="FFC000"/>
                </a:solidFill>
              </a:rPr>
              <a:t>качества извлекаемой руды.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410" y="5373270"/>
            <a:ext cx="1701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Луговцова</a:t>
            </a:r>
            <a:r>
              <a:rPr lang="ru-RU" b="1" dirty="0" smtClean="0">
                <a:solidFill>
                  <a:srgbClr val="FFC000"/>
                </a:solidFill>
              </a:rPr>
              <a:t> И.А.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90" y="101369"/>
            <a:ext cx="8857230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Сортовые планы, полученные с </a:t>
            </a:r>
            <a:r>
              <a:rPr lang="ru-RU" sz="2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предприятии и  </a:t>
            </a:r>
            <a:r>
              <a:rPr lang="ru-RU" sz="2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оптимизации ПО.</a:t>
            </a:r>
            <a:endParaRPr lang="ru-RU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0" y="1143322"/>
            <a:ext cx="4824670" cy="3394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0" y="3009064"/>
            <a:ext cx="4652650" cy="37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 bwMode="gray">
          <a:xfrm>
            <a:off x="658237" y="207767"/>
            <a:ext cx="12493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Выводы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4976988" y="2475160"/>
            <a:ext cx="3101810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2877" y="1700760"/>
            <a:ext cx="864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Результатом работы модуля </a:t>
            </a:r>
            <a:r>
              <a:rPr lang="en-US" dirty="0"/>
              <a:t>MRO</a:t>
            </a:r>
            <a:r>
              <a:rPr lang="ru-RU" dirty="0"/>
              <a:t> программного обеспечения </a:t>
            </a:r>
            <a:r>
              <a:rPr lang="en-US" dirty="0" err="1"/>
              <a:t>Datamine</a:t>
            </a:r>
            <a:r>
              <a:rPr lang="en-US" dirty="0"/>
              <a:t> Studio RM</a:t>
            </a:r>
            <a:r>
              <a:rPr lang="ru-RU" dirty="0"/>
              <a:t> является разработка сортового </a:t>
            </a:r>
            <a:r>
              <a:rPr lang="ru-RU" dirty="0" smtClean="0"/>
              <a:t>плана, </a:t>
            </a:r>
            <a:r>
              <a:rPr lang="ru-RU" dirty="0"/>
              <a:t>оптимального с точки зрения экономической эффективности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Произошло увеличение </a:t>
            </a:r>
            <a:r>
              <a:rPr lang="ru-RU" dirty="0" smtClean="0"/>
              <a:t>суммарных (</a:t>
            </a:r>
            <a:r>
              <a:rPr lang="ru-RU" smtClean="0"/>
              <a:t>бедная + богатая </a:t>
            </a:r>
            <a:r>
              <a:rPr lang="ru-RU" dirty="0" smtClean="0"/>
              <a:t>руда) эксплуатационных  запасов при незначительном снижении среднего содержания золота.</a:t>
            </a:r>
          </a:p>
          <a:p>
            <a:endParaRPr lang="ru-RU" dirty="0"/>
          </a:p>
          <a:p>
            <a:r>
              <a:rPr lang="ru-RU" dirty="0"/>
              <a:t>При работе с модулем затрачивается меньше времени на составление сортовых планов.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8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 bwMode="gray">
          <a:xfrm>
            <a:off x="463877" y="207767"/>
            <a:ext cx="821048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УК ПОЛЮС</a:t>
            </a:r>
            <a:endParaRPr lang="en-US" sz="24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4976988" y="2475160"/>
            <a:ext cx="3101810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91850" y="2780910"/>
            <a:ext cx="283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2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264" y="1903668"/>
            <a:ext cx="8210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/>
              <a:t>Приоритетным </a:t>
            </a:r>
            <a:r>
              <a:rPr lang="ru-RU" dirty="0"/>
              <a:t>процессом, при ведении добычных работ на предприятиях, является опережающее планирование</a:t>
            </a:r>
            <a:r>
              <a:rPr lang="ru-RU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Мощным инструментом планирования, в современных условиях, являются компьютерные технологии.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Алгоритм работы </a:t>
            </a:r>
            <a:r>
              <a:rPr lang="ru-RU" dirty="0" smtClean="0"/>
              <a:t>модуля </a:t>
            </a:r>
            <a:r>
              <a:rPr lang="en-US" dirty="0" smtClean="0"/>
              <a:t>MRO</a:t>
            </a:r>
            <a:r>
              <a:rPr lang="ru-RU" dirty="0" smtClean="0"/>
              <a:t> </a:t>
            </a:r>
            <a:r>
              <a:rPr lang="ru-RU" dirty="0"/>
              <a:t>предусматривает многовариантную оценку, поэтому позволяет принять оптимальный сортовой план добычи руды для конкретных условий каждого предприятия. </a:t>
            </a:r>
          </a:p>
          <a:p>
            <a:pPr marL="342900" lvl="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4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/>
          </a:p>
        </p:txBody>
      </p:sp>
      <p:sp>
        <p:nvSpPr>
          <p:cNvPr id="95" name="Rectangle 7"/>
          <p:cNvSpPr/>
          <p:nvPr/>
        </p:nvSpPr>
        <p:spPr bwMode="gray">
          <a:xfrm>
            <a:off x="197067" y="259011"/>
            <a:ext cx="8210480" cy="43088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Общие сведения.</a:t>
            </a:r>
            <a:endParaRPr lang="en-US" sz="2200" b="1" dirty="0">
              <a:solidFill>
                <a:srgbClr val="F6CC0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945" y="1051592"/>
            <a:ext cx="890141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Бурение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скважин СЭР проводилось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 6*6 м, участками 12*12 м.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10" y="1988800"/>
            <a:ext cx="6490374" cy="38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/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827480" y="1412720"/>
            <a:ext cx="6354682" cy="45217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410" y="260560"/>
            <a:ext cx="82633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Сортовой план</a:t>
            </a:r>
            <a:r>
              <a:rPr lang="en-US" sz="22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горизонта, составленный по традиционной схеме</a:t>
            </a:r>
            <a:r>
              <a:rPr lang="ru-RU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b="1" dirty="0">
              <a:solidFill>
                <a:srgbClr val="F6CC0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68588"/>
              </p:ext>
            </p:extLst>
          </p:nvPr>
        </p:nvGraphicFramePr>
        <p:xfrm>
          <a:off x="5076070" y="5229250"/>
          <a:ext cx="3994785" cy="1076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724"/>
                <a:gridCol w="639572"/>
                <a:gridCol w="723325"/>
                <a:gridCol w="619268"/>
                <a:gridCol w="652896"/>
              </a:tblGrid>
              <a:tr h="339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Руда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Сред. сод. г/т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Запасы Au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м.куб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тонн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г/т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Бедная руда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93141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251482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0.868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Богатая руда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824074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2266932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2.369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5370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917215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2518414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2.219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5588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2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/>
          </a:p>
        </p:txBody>
      </p:sp>
      <p:sp>
        <p:nvSpPr>
          <p:cNvPr id="95" name="Rectangle 7"/>
          <p:cNvSpPr/>
          <p:nvPr/>
        </p:nvSpPr>
        <p:spPr bwMode="gray">
          <a:xfrm>
            <a:off x="273931" y="258693"/>
            <a:ext cx="8210480" cy="43088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Построение каркаса и БМ в программе </a:t>
            </a:r>
            <a:r>
              <a:rPr lang="en-US" sz="2200" b="1" dirty="0" err="1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Micromine</a:t>
            </a:r>
            <a:endParaRPr lang="en-US" sz="2200" b="1" dirty="0">
              <a:solidFill>
                <a:srgbClr val="F6CC0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1450" y="1268700"/>
            <a:ext cx="5940425" cy="168973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960993" y="2857828"/>
            <a:ext cx="5940425" cy="3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9646" y="1577060"/>
            <a:ext cx="8426510" cy="35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Порог разделения между запасами и породой определяется по безубыточному бортовому содержанию (БС), обеспечивающему окупаемость затрат на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добычу: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БС(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)=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Затраты на добычу/(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цена металла*налог с продукции*извлечение при переработке)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БС(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)=1508,64/(2361,31*(1-0,06)*0,885)=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0,768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определялось  безубыточное бортовое содержание руды для ЗИФ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зиф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по которому руды были отнесены к богатым, по формуле: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зиф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(Затраты на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переработку+затраты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добычу горной массы)/ (цена металла*налог с продукции*извлечение при переработке)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зиф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=(1508,64+85,11+85,11*4,8)/(2361,31*(1-0,06)*0,885)=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1,019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60" y="2708900"/>
            <a:ext cx="4766797" cy="3734416"/>
          </a:xfrm>
          <a:prstGeom prst="rect">
            <a:avLst/>
          </a:prstGeom>
        </p:spPr>
      </p:pic>
      <p:pic>
        <p:nvPicPr>
          <p:cNvPr id="69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380" y="188550"/>
            <a:ext cx="6857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Блочные модели, полученные при оптимизации в </a:t>
            </a:r>
            <a:r>
              <a:rPr lang="en-US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MRO</a:t>
            </a:r>
            <a:endParaRPr lang="ru-RU" sz="2200" dirty="0" smtClean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вариантам </a:t>
            </a:r>
            <a:r>
              <a:rPr lang="en-US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Cutoff=1.019 </a:t>
            </a:r>
            <a:r>
              <a:rPr lang="ru-RU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0.768</a:t>
            </a:r>
            <a:r>
              <a:rPr lang="ru-RU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г/т.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0" y="1009065"/>
            <a:ext cx="4775194" cy="33996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780" y="1002686"/>
            <a:ext cx="175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=1.019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г/т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5178" y="3059668"/>
            <a:ext cx="175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0.768 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г/т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4576" y="-30935"/>
            <a:ext cx="900125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блочная модель по данным СЭР, оптимизированная в 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MRO 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разделенная по сортам руд (</a:t>
            </a:r>
            <a:r>
              <a:rPr lang="en-US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зиф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красный (богатая 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руда), </a:t>
            </a:r>
            <a:r>
              <a:rPr lang="en-US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бс</a:t>
            </a:r>
            <a:r>
              <a:rPr lang="ru-RU" sz="2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–зеленый </a:t>
            </a:r>
            <a:r>
              <a:rPr lang="ru-RU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(бедная руда))</a:t>
            </a:r>
            <a:endParaRPr lang="ru-RU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20" y="1104134"/>
            <a:ext cx="6423704" cy="51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" y="6368702"/>
            <a:ext cx="1487195" cy="306000"/>
          </a:xfrm>
          <a:prstGeom prst="rect">
            <a:avLst/>
          </a:prstGeom>
        </p:spPr>
      </p:pic>
      <p:sp>
        <p:nvSpPr>
          <p:cNvPr id="263" name="Slide Number Placeholder 8"/>
          <p:cNvSpPr>
            <a:spLocks noGrp="1"/>
          </p:cNvSpPr>
          <p:nvPr>
            <p:ph type="sldNum" sz="quarter" idx="4294967295"/>
          </p:nvPr>
        </p:nvSpPr>
        <p:spPr bwMode="gray">
          <a:xfrm>
            <a:off x="8506130" y="6443316"/>
            <a:ext cx="395288" cy="289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5F1482-BC98-4127-A333-8481AF6BE516}" type="slidenum">
              <a:rPr lang="en-US" sz="120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40298"/>
              </p:ext>
            </p:extLst>
          </p:nvPr>
        </p:nvGraphicFramePr>
        <p:xfrm>
          <a:off x="899807" y="1628749"/>
          <a:ext cx="3336290" cy="1109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975"/>
                <a:gridCol w="581025"/>
                <a:gridCol w="762983"/>
                <a:gridCol w="479712"/>
                <a:gridCol w="69659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Сорт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Объем руды, м3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Запасы руды 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AU г/т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Запасы, кг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CutOff бс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238212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643172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0.908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584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CutOff зиф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751500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2029050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2.541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5156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989712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2672222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2.148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5740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420" y="1092373"/>
            <a:ext cx="70409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оценки эксплуатационных запасов с использованием модуля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MRO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76778"/>
              </p:ext>
            </p:extLst>
          </p:nvPr>
        </p:nvGraphicFramePr>
        <p:xfrm>
          <a:off x="450240" y="4042793"/>
          <a:ext cx="7697152" cy="1677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976"/>
                <a:gridCol w="581394"/>
                <a:gridCol w="793548"/>
                <a:gridCol w="679893"/>
                <a:gridCol w="679893"/>
                <a:gridCol w="701958"/>
                <a:gridCol w="720100"/>
                <a:gridCol w="529178"/>
                <a:gridCol w="504070"/>
                <a:gridCol w="432060"/>
                <a:gridCol w="436557"/>
                <a:gridCol w="90652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MRO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Сорт руды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Руда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Сред. сод. г/т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Запасы Au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Руда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Сред. сод. г/т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Запасы Au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Разница (ФАКТ-MRO)/ MRO, 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м.куб.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г/т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м.куб.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тонн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г/т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Руда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Сод.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Металл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8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CutOff бс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238212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643172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0.908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584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93141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251482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0.868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-61%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-63%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CutOff зиф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751500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2029050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2.541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5156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824074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2266932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2.369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5370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989712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2672222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2.148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5740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917215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2518414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2.219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5588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-6%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5521" y="3405034"/>
            <a:ext cx="719469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результатов оценки эксплуатационных запасов с фактом отработки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994" y="188550"/>
            <a:ext cx="35471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Результаты оценки </a:t>
            </a:r>
            <a:r>
              <a:rPr lang="ru-RU" sz="2200" b="1" dirty="0" err="1" smtClean="0">
                <a:solidFill>
                  <a:srgbClr val="F6CC0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запаосв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052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SOURCE" val="NO VALUE"/>
  <p:tag name="TYPE" val="Placeholder"/>
  <p:tag name="SUBOBJECTID" val="Placeholder"/>
  <p:tag name="OBJECTID" val="Placeholder"/>
  <p:tag name="LINEWEIGHT" val="0.75"/>
  <p:tag name="PLACEHOLDERSIZE" val="15"/>
  <p:tag name="ANCHORPOINT" val="1"/>
  <p:tag name="HEIGHT" val="172.8"/>
  <p:tag name="WIDTH" val="338.4"/>
  <p:tag name="TOP" val="158.4"/>
  <p:tag name="LEFT" val="43.2"/>
  <p:tag name="FILLFORECOLOR" val="Placeholder Fill"/>
  <p:tag name="LINECOLOR" val="Placeholder Line"/>
  <p:tag name="FONTCOLOR" val="Placeholder Font"/>
  <p:tag name="DEVICE" val="Canon Colorpass 1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SOURCE" val="NO VALUE"/>
  <p:tag name="TYPE" val="Placeholder"/>
  <p:tag name="SUBOBJECTID" val="Placeholder"/>
  <p:tag name="OBJECTID" val="Placeholder"/>
  <p:tag name="LINEWEIGHT" val="0.75"/>
  <p:tag name="PLACEHOLDERSIZE" val="15"/>
  <p:tag name="ANCHORPOINT" val="3"/>
  <p:tag name="HEIGHT" val="172.8"/>
  <p:tag name="WIDTH" val="338.4"/>
  <p:tag name="TOP" val="158.4"/>
  <p:tag name="LEFT" val="410.4"/>
  <p:tag name="FILLFORECOLOR" val="Placeholder Fill"/>
  <p:tag name="LINECOLOR" val="Placeholder Line"/>
  <p:tag name="FONTCOLOR" val="Placeholder Font"/>
  <p:tag name="DEVICE" val="Canon Colorpass 1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SOURCE" val="NO VALUE"/>
  <p:tag name="TYPE" val="Placeholder"/>
  <p:tag name="SUBOBJECTID" val="Placeholder"/>
  <p:tag name="OBJECTID" val="Placeholder"/>
  <p:tag name="LINEWEIGHT" val="0.75"/>
  <p:tag name="PLACEHOLDERSIZE" val="15"/>
  <p:tag name="ANCHORPOINT" val="24"/>
  <p:tag name="HEIGHT" val="172.8"/>
  <p:tag name="WIDTH" val="338.4"/>
  <p:tag name="TOP" val="360"/>
  <p:tag name="LEFT" val="43.2"/>
  <p:tag name="FILLFORECOLOR" val="Placeholder Fill"/>
  <p:tag name="LINECOLOR" val="Placeholder Line"/>
  <p:tag name="FONTCOLOR" val="Placeholder Font"/>
  <p:tag name="DEVICE" val="Canon Colorpass 1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SOURCE" val="NO VALUE"/>
  <p:tag name="TYPE" val="Placeholder"/>
  <p:tag name="SUBOBJECTID" val="Placeholder"/>
  <p:tag name="OBJECTID" val="Placeholder"/>
  <p:tag name="LINEWEIGHT" val="0.75"/>
  <p:tag name="PLACEHOLDERSIZE" val="15"/>
  <p:tag name="ANCHORPOINT" val="27"/>
  <p:tag name="HEIGHT" val="172.8"/>
  <p:tag name="WIDTH" val="338.4"/>
  <p:tag name="TOP" val="360"/>
  <p:tag name="LEFT" val="410.4"/>
  <p:tag name="FILLFORECOLOR" val="Placeholder Fill"/>
  <p:tag name="LINECOLOR" val="Placeholder Line"/>
  <p:tag name="FONTCOLOR" val="Placeholder Font"/>
  <p:tag name="DEVICE" val="Canon Colorpass 1000"/>
</p:tagLst>
</file>

<file path=ppt/theme/theme1.xml><?xml version="1.0" encoding="utf-8"?>
<a:theme xmlns:a="http://schemas.openxmlformats.org/drawingml/2006/main" name="Тема Offic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CC0C"/>
      </a:accent1>
      <a:accent2>
        <a:srgbClr val="535756"/>
      </a:accent2>
      <a:accent3>
        <a:srgbClr val="5B9BD5"/>
      </a:accent3>
      <a:accent4>
        <a:srgbClr val="A5A5A5"/>
      </a:accent4>
      <a:accent5>
        <a:srgbClr val="DBDBDB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49320</TotalTime>
  <Words>527</Words>
  <Application>Microsoft Office PowerPoint</Application>
  <PresentationFormat>Экран (4:3)</PresentationFormat>
  <Paragraphs>159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Tis</dc:creator>
  <cp:lastModifiedBy>belka2300@yandex.ru</cp:lastModifiedBy>
  <cp:revision>1691</cp:revision>
  <cp:lastPrinted>2017-01-19T08:56:28Z</cp:lastPrinted>
  <dcterms:created xsi:type="dcterms:W3CDTF">2015-07-14T13:53:28Z</dcterms:created>
  <dcterms:modified xsi:type="dcterms:W3CDTF">2018-05-24T02:38:55Z</dcterms:modified>
</cp:coreProperties>
</file>