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2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80" r:id="rId2"/>
  </p:sldMasterIdLst>
  <p:notesMasterIdLst>
    <p:notesMasterId r:id="rId33"/>
  </p:notesMasterIdLst>
  <p:handoutMasterIdLst>
    <p:handoutMasterId r:id="rId34"/>
  </p:handoutMasterIdLst>
  <p:sldIdLst>
    <p:sldId id="359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</p:sldIdLst>
  <p:sldSz cx="9906000" cy="6858000" type="A4"/>
  <p:notesSz cx="6797675" cy="9928225"/>
  <p:defaultTextStyle>
    <a:defPPr>
      <a:defRPr lang="ru-RU"/>
    </a:defPPr>
    <a:lvl1pPr marL="0" algn="l" defTabSz="9574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736" algn="l" defTabSz="9574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472" algn="l" defTabSz="9574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206" algn="l" defTabSz="9574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4941" algn="l" defTabSz="9574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3675" algn="l" defTabSz="9574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411" algn="l" defTabSz="9574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146" algn="l" defTabSz="9574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9881" algn="l" defTabSz="95747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0BD556-AFDE-434C-85A8-9E27937367AF}">
          <p14:sldIdLst>
            <p14:sldId id="359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81" userDrawn="1">
          <p15:clr>
            <a:srgbClr val="A4A3A4"/>
          </p15:clr>
        </p15:guide>
        <p15:guide id="3" pos="6023" userDrawn="1">
          <p15:clr>
            <a:srgbClr val="A4A3A4"/>
          </p15:clr>
        </p15:guide>
        <p15:guide id="4" orient="horz" pos="2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ganov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F8F8F8"/>
    <a:srgbClr val="CCECFF"/>
    <a:srgbClr val="EAEAEA"/>
    <a:srgbClr val="DDDDDD"/>
    <a:srgbClr val="DAE5F2"/>
    <a:srgbClr val="CDE6FF"/>
    <a:srgbClr val="65C1FF"/>
    <a:srgbClr val="C9F1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63" autoAdjust="0"/>
    <p:restoredTop sz="94660"/>
  </p:normalViewPr>
  <p:slideViewPr>
    <p:cSldViewPr>
      <p:cViewPr>
        <p:scale>
          <a:sx n="103" d="100"/>
          <a:sy n="103" d="100"/>
        </p:scale>
        <p:origin x="-84" y="48"/>
      </p:cViewPr>
      <p:guideLst>
        <p:guide orient="horz" pos="2160"/>
        <p:guide orient="horz" pos="2840"/>
        <p:guide pos="81"/>
        <p:guide pos="6023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v>количество объектов экспертизы</c:v>
          </c:tx>
          <c:dLbls>
            <c:dLbl>
              <c:idx val="0"/>
              <c:layout>
                <c:manualLayout>
                  <c:x val="0.11855982147164508"/>
                  <c:y val="5.1839576585424108E-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Контрольный подсчет запасов, </a:t>
                    </a:r>
                  </a:p>
                  <a:p>
                    <a:r>
                      <a:rPr lang="ru-RU"/>
                      <a:t>5 объектов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2E-4374-B95E-211C9656FB31}"/>
                </c:ext>
              </c:extLst>
            </c:dLbl>
            <c:dLbl>
              <c:idx val="1"/>
              <c:layout>
                <c:manualLayout>
                  <c:x val="8.9121006182820386E-2"/>
                  <c:y val="0.28615552867840705"/>
                </c:manualLayout>
              </c:layout>
              <c:tx>
                <c:rich>
                  <a:bodyPr/>
                  <a:lstStyle/>
                  <a:p>
                    <a:r>
                      <a:rPr lang="ru-RU" sz="1100">
                        <a:latin typeface="Times New Roman" pitchFamily="18" charset="0"/>
                        <a:cs typeface="Times New Roman" pitchFamily="18" charset="0"/>
                      </a:rPr>
                      <a:t>К</a:t>
                    </a:r>
                    <a:r>
                      <a:rPr lang="ru-RU"/>
                      <a:t>онтрольный подсчет запасов и оптимизация контуров карьера, </a:t>
                    </a:r>
                  </a:p>
                  <a:p>
                    <a:r>
                      <a:rPr lang="ru-RU"/>
                      <a:t>5 объектов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2E-4374-B95E-211C9656FB31}"/>
                </c:ext>
              </c:extLst>
            </c:dLbl>
            <c:dLbl>
              <c:idx val="2"/>
              <c:layout>
                <c:manualLayout>
                  <c:x val="0.12118912389381593"/>
                  <c:y val="-1.517169239340376E-4"/>
                </c:manualLayout>
              </c:layout>
              <c:tx>
                <c:rich>
                  <a:bodyPr/>
                  <a:lstStyle/>
                  <a:p>
                    <a:r>
                      <a:rPr lang="ru-RU" sz="1100">
                        <a:latin typeface="Times New Roman" pitchFamily="18" charset="0"/>
                        <a:cs typeface="Times New Roman" pitchFamily="18" charset="0"/>
                      </a:rPr>
                      <a:t>О</a:t>
                    </a:r>
                    <a:r>
                      <a:rPr lang="ru-RU"/>
                      <a:t>птимизация контуров карьера, </a:t>
                    </a:r>
                  </a:p>
                  <a:p>
                    <a:r>
                      <a:rPr lang="ru-RU"/>
                      <a:t>20 объектов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2E-4374-B95E-211C9656FB31}"/>
                </c:ext>
              </c:extLst>
            </c:dLbl>
            <c:dLbl>
              <c:idx val="3"/>
              <c:layout>
                <c:manualLayout>
                  <c:x val="-3.2012881335722596E-2"/>
                  <c:y val="4.2591713975644804E-2"/>
                </c:manualLayout>
              </c:layout>
              <c:tx>
                <c:rich>
                  <a:bodyPr/>
                  <a:lstStyle/>
                  <a:p>
                    <a:r>
                      <a:rPr lang="ru-RU" sz="1100">
                        <a:latin typeface="Times New Roman" pitchFamily="18" charset="0"/>
                        <a:cs typeface="Times New Roman" pitchFamily="18" charset="0"/>
                      </a:rPr>
                      <a:t>О</a:t>
                    </a:r>
                    <a:r>
                      <a:rPr lang="ru-RU"/>
                      <a:t>сновной и повариантный подсчет запасов, </a:t>
                    </a:r>
                  </a:p>
                  <a:p>
                    <a:r>
                      <a:rPr lang="ru-RU"/>
                      <a:t>2 объекта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32E-4374-B95E-211C9656FB31}"/>
                </c:ext>
              </c:extLst>
            </c:dLbl>
            <c:dLbl>
              <c:idx val="4"/>
              <c:layout>
                <c:manualLayout>
                  <c:x val="-3.1413773573301024E-2"/>
                  <c:y val="-4.511048015947979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Повариантный подсчет запасов, </a:t>
                    </a:r>
                  </a:p>
                  <a:p>
                    <a:r>
                      <a:rPr lang="ru-RU"/>
                      <a:t>15 объектов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32E-4374-B95E-211C9656FB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'Итог 3'!$P$6:$P$10</c:f>
              <c:strCache>
                <c:ptCount val="5"/>
                <c:pt idx="0">
                  <c:v>Контрольный подсчет запасов</c:v>
                </c:pt>
                <c:pt idx="1">
                  <c:v>Контрольный подсчет запасов и оптимизация контуров карьера</c:v>
                </c:pt>
                <c:pt idx="2">
                  <c:v>Оптимизация контуров карьера</c:v>
                </c:pt>
                <c:pt idx="3">
                  <c:v>Основной и повариантный подсчет запасов</c:v>
                </c:pt>
                <c:pt idx="4">
                  <c:v>Повариантный подсчет запасов</c:v>
                </c:pt>
              </c:strCache>
            </c:strRef>
          </c:cat>
          <c:val>
            <c:numRef>
              <c:f>'Итог 3'!$Q$6:$Q$10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20</c:v>
                </c:pt>
                <c:pt idx="3">
                  <c:v>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32E-4374-B95E-211C9656F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 w="25400" cmpd="thickThin">
      <a:solidFill>
        <a:srgbClr val="0070C0"/>
      </a:solidFill>
    </a:ln>
  </c:spPr>
  <c:txPr>
    <a:bodyPr/>
    <a:lstStyle/>
    <a:p>
      <a:pPr>
        <a:defRPr sz="1200">
          <a:latin typeface="Arial Narrow" pitchFamily="34" charset="0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BDEFC-7820-4E20-9CC2-B4239CEC2B37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7689C-D596-48D4-8CA1-D6058C57A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75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E5EBF-FA56-4B2B-96A3-B4A73C29806F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E6378-F913-43CA-99D6-03BAD35DF6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22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574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736" algn="l" defTabSz="9574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472" algn="l" defTabSz="9574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206" algn="l" defTabSz="9574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4941" algn="l" defTabSz="9574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3675" algn="l" defTabSz="9574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2411" algn="l" defTabSz="9574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1146" algn="l" defTabSz="9574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9881" algn="l" defTabSz="9574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1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40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43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51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92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45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25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45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14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10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9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1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57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40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42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27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88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10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049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68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774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39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860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44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96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534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0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55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65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7263"/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915400" cy="1828800"/>
          </a:xfrm>
        </p:spPr>
        <p:txBody>
          <a:bodyPr vert="horz" lIns="47874" tIns="0" rIns="47874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0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F689-8164-4DF5-A49D-650B01EDE348}" type="datetime1">
              <a:rPr lang="ru-RU" smtClean="0"/>
              <a:t>23.05.2018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«Золото ЕврАзии»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9E0E-BE62-4DB0-B4B3-A173FFBC6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85900" y="3331698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78736" indent="0" algn="ctr">
              <a:buNone/>
            </a:lvl2pPr>
            <a:lvl3pPr marL="957472" indent="0" algn="ctr">
              <a:buNone/>
            </a:lvl3pPr>
            <a:lvl4pPr marL="1436206" indent="0" algn="ctr">
              <a:buNone/>
            </a:lvl4pPr>
            <a:lvl5pPr marL="1914941" indent="0" algn="ctr">
              <a:buNone/>
            </a:lvl5pPr>
            <a:lvl6pPr marL="2393675" indent="0" algn="ctr">
              <a:buNone/>
            </a:lvl6pPr>
            <a:lvl7pPr marL="2872411" indent="0" algn="ctr">
              <a:buNone/>
            </a:lvl7pPr>
            <a:lvl8pPr marL="3351146" indent="0" algn="ctr">
              <a:buNone/>
            </a:lvl8pPr>
            <a:lvl9pPr marL="3829881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83C-A03A-40D0-AF94-E2D5B4B56D13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«Золото ЕврАзии»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9E0E-BE62-4DB0-B4B3-A173FFBC6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F58EC-F80C-4341-B3AD-9AC46F6AA4E8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«Золото ЕврАзии»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9E0E-BE62-4DB0-B4B3-A173FFBC6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1"/>
          <p:cNvGrpSpPr/>
          <p:nvPr userDrawn="1"/>
        </p:nvGrpSpPr>
        <p:grpSpPr>
          <a:xfrm>
            <a:off x="4111200" y="907200"/>
            <a:ext cx="5794800" cy="5950800"/>
            <a:chOff x="4111200" y="907200"/>
            <a:chExt cx="5794800" cy="5950800"/>
          </a:xfrm>
        </p:grpSpPr>
        <p:pic>
          <p:nvPicPr>
            <p:cNvPr id="19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091498" y="5810400"/>
              <a:ext cx="4814502" cy="1047600"/>
            </a:xfrm>
            <a:prstGeom prst="rect">
              <a:avLst/>
            </a:prstGeom>
          </p:spPr>
        </p:pic>
        <p:pic>
          <p:nvPicPr>
            <p:cNvPr id="1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4111200" y="907200"/>
              <a:ext cx="1348041" cy="1918800"/>
            </a:xfrm>
            <a:prstGeom prst="rect">
              <a:avLst/>
            </a:prstGeom>
          </p:spPr>
        </p:pic>
      </p:grpSp>
      <p:grpSp>
        <p:nvGrpSpPr>
          <p:cNvPr id="5" name="logo2" hidden="1"/>
          <p:cNvGrpSpPr/>
          <p:nvPr userDrawn="1"/>
        </p:nvGrpSpPr>
        <p:grpSpPr>
          <a:xfrm>
            <a:off x="4111200" y="907200"/>
            <a:ext cx="5794800" cy="5950800"/>
            <a:chOff x="4111200" y="907200"/>
            <a:chExt cx="5794800" cy="5950800"/>
          </a:xfrm>
        </p:grpSpPr>
        <p:pic>
          <p:nvPicPr>
            <p:cNvPr id="21" name="Рисунок 20" descr="ARMZ_txt_en.jpg" hidden="1"/>
            <p:cNvPicPr>
              <a:picLocks noChangeAspect="1"/>
            </p:cNvPicPr>
            <p:nvPr userDrawn="1"/>
          </p:nvPicPr>
          <p:blipFill>
            <a:blip r:embed="rId5" cstate="print"/>
            <a:srcRect b="1104"/>
            <a:stretch>
              <a:fillRect/>
            </a:stretch>
          </p:blipFill>
          <p:spPr>
            <a:xfrm>
              <a:off x="5037753" y="5810400"/>
              <a:ext cx="4868247" cy="1047600"/>
            </a:xfrm>
            <a:prstGeom prst="rect">
              <a:avLst/>
            </a:prstGeom>
          </p:spPr>
        </p:pic>
        <p:pic>
          <p:nvPicPr>
            <p:cNvPr id="22" name="Рисунок 21" descr="ARMZ_logo_en.png" hidden="1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4111200" y="907200"/>
              <a:ext cx="1348041" cy="19188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98000" y="3578400"/>
            <a:ext cx="9511200" cy="1494000"/>
          </a:xfrm>
        </p:spPr>
        <p:txBody>
          <a:bodyPr lIns="90000" rIns="90000" anchor="t" anchorCtr="0">
            <a:normAutofit/>
          </a:bodyPr>
          <a:lstStyle>
            <a:lvl1pPr algn="ctr"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98000" y="5587200"/>
            <a:ext cx="4651200" cy="3708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 userDrawn="1">
            <p:ph type="body" sz="quarter" idx="13"/>
          </p:nvPr>
        </p:nvSpPr>
        <p:spPr>
          <a:xfrm>
            <a:off x="198000" y="6022800"/>
            <a:ext cx="4651200" cy="216000"/>
          </a:xfrm>
        </p:spPr>
        <p:txBody>
          <a:bodyPr lIns="0" tIns="0" rIns="0" bIns="0"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 userDrawn="1">
            <p:ph type="body" sz="quarter" idx="14"/>
          </p:nvPr>
        </p:nvSpPr>
        <p:spPr>
          <a:xfrm>
            <a:off x="1238400" y="6447600"/>
            <a:ext cx="3610800" cy="216000"/>
          </a:xfrm>
        </p:spPr>
        <p:txBody>
          <a:bodyPr lIns="0" tIns="0" rIns="0" bIns="0"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Дата 21"/>
          <p:cNvSpPr>
            <a:spLocks noGrp="1"/>
          </p:cNvSpPr>
          <p:nvPr userDrawn="1">
            <p:ph type="dt" sz="half" idx="2"/>
          </p:nvPr>
        </p:nvSpPr>
        <p:spPr>
          <a:xfrm>
            <a:off x="198000" y="6356350"/>
            <a:ext cx="968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defTabSz="914400"/>
            <a:fld id="{8B8D96C9-69B0-40C3-A2DE-812F823B25C8}" type="datetime1">
              <a:rPr lang="ru-RU" smtClean="0">
                <a:solidFill>
                  <a:srgbClr val="605D5C"/>
                </a:solidFill>
              </a:rPr>
              <a:t>23.05.2018</a:t>
            </a:fld>
            <a:endParaRPr lang="ru-RU" dirty="0">
              <a:solidFill>
                <a:srgbClr val="605D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58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921600" y="1422000"/>
            <a:ext cx="1951200" cy="2919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880000" y="1396800"/>
            <a:ext cx="6829200" cy="2970000"/>
          </a:xfrm>
        </p:spPr>
        <p:txBody>
          <a:bodyPr lIns="0" tIns="180000" rIns="0" bIns="0"/>
          <a:lstStyle>
            <a:lvl1pPr marL="631825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921600" y="4737600"/>
            <a:ext cx="8784000" cy="1353600"/>
          </a:xfrm>
        </p:spPr>
        <p:txBody>
          <a:bodyPr lIns="0" rIns="0"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0531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4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6131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000" y="1195200"/>
            <a:ext cx="9507600" cy="2700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9149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98000" y="1414800"/>
            <a:ext cx="9507600" cy="4896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774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000" y="1195200"/>
            <a:ext cx="9507600" cy="2700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98000" y="1699200"/>
            <a:ext cx="9507600" cy="4608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4935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000" y="1195200"/>
            <a:ext cx="9507600" cy="2700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98000" y="1699200"/>
            <a:ext cx="9507600" cy="3164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198000" y="5216400"/>
            <a:ext cx="9507600" cy="1090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0217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, объект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000" y="1195200"/>
            <a:ext cx="9507600" cy="2700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98000" y="1699200"/>
            <a:ext cx="4644000" cy="4608000"/>
          </a:xfrm>
        </p:spPr>
        <p:txBody>
          <a:bodyPr lIns="0" tIns="28800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061600" y="1699200"/>
            <a:ext cx="4644000" cy="4608000"/>
          </a:xfrm>
        </p:spPr>
        <p:txBody>
          <a:bodyPr lIns="0" tIns="28800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7342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90D1-F0B2-4C33-8B0B-02794F02F857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«Золото ЕврАзии»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9E0E-BE62-4DB0-B4B3-A173FFBC6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98000" y="1414800"/>
            <a:ext cx="4644000" cy="4896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061600" y="1414800"/>
            <a:ext cx="4644000" cy="4896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55922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000" y="1195200"/>
            <a:ext cx="9507600" cy="2700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98000" y="1699200"/>
            <a:ext cx="4644000" cy="4608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061600" y="1699200"/>
            <a:ext cx="4644000" cy="4608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45558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98000" y="1414800"/>
            <a:ext cx="95076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98000" y="4003200"/>
            <a:ext cx="95076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91545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горизонтальных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000" y="1195200"/>
            <a:ext cx="9507600" cy="2700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98000" y="1699200"/>
            <a:ext cx="9507600" cy="2196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98000" y="4129200"/>
            <a:ext cx="9511200" cy="2196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59567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98000" y="14148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061600" y="1414800"/>
            <a:ext cx="4644000" cy="4896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98000" y="39888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9469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000" y="1195200"/>
            <a:ext cx="9507600" cy="2700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98000" y="1699200"/>
            <a:ext cx="4644000" cy="2196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5061600" y="1699200"/>
            <a:ext cx="4644000" cy="4608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98000" y="4111200"/>
            <a:ext cx="4644000" cy="2196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5106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5061600" y="14148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98000" y="1414800"/>
            <a:ext cx="4644000" cy="4896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061600" y="39888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59041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 большой объект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000" y="1195200"/>
            <a:ext cx="9507600" cy="2700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5061600" y="1699200"/>
            <a:ext cx="4644000" cy="2196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98000" y="1699200"/>
            <a:ext cx="4644000" cy="4608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061600" y="4111200"/>
            <a:ext cx="4644000" cy="2196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51802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 и два маленьки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98000" y="1414800"/>
            <a:ext cx="95076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98000" y="40032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061600" y="40032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1766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й объект сверху, два маленьких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000" y="1195200"/>
            <a:ext cx="9507600" cy="2700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98000" y="1699200"/>
            <a:ext cx="9507600" cy="2196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98000" y="4129200"/>
            <a:ext cx="4644000" cy="2196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061600" y="4129200"/>
            <a:ext cx="4644000" cy="2196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1881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609600"/>
            <a:ext cx="767715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3550" y="2507788"/>
            <a:ext cx="7677150" cy="1509712"/>
          </a:xfrm>
        </p:spPr>
        <p:txBody>
          <a:bodyPr anchor="t"/>
          <a:lstStyle>
            <a:lvl1pPr marL="76597" indent="0" algn="l">
              <a:buNone/>
              <a:defRPr sz="21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C378-E455-4871-8AC0-36C26AEC9AAB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«Золото ЕврАзии»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85200" y="6416679"/>
            <a:ext cx="825500" cy="365125"/>
          </a:xfrm>
        </p:spPr>
        <p:txBody>
          <a:bodyPr/>
          <a:lstStyle/>
          <a:p>
            <a:fld id="{0A4E9E0E-BE62-4DB0-B4B3-A173FFBC6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 и один больш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98000" y="4003200"/>
            <a:ext cx="95076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98000" y="14148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061600" y="14148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4231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маленьких объекта сверху, один большой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000" y="1195200"/>
            <a:ext cx="9507600" cy="2700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98000" y="4129200"/>
            <a:ext cx="9507600" cy="2196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98000" y="1699200"/>
            <a:ext cx="4644000" cy="2196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061600" y="1699200"/>
            <a:ext cx="4644000" cy="2196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80612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98000" y="40032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98000" y="14148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061600" y="14148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061600" y="40032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24981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000" y="1195200"/>
            <a:ext cx="9507600" cy="2700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98000" y="4129200"/>
            <a:ext cx="4644000" cy="2196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198000" y="1699200"/>
            <a:ext cx="4644000" cy="2196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5061600" y="1699200"/>
            <a:ext cx="4644000" cy="2196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061600" y="4129200"/>
            <a:ext cx="4644000" cy="21960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3053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 и четыре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Содержимое 7"/>
          <p:cNvSpPr>
            <a:spLocks noGrp="1"/>
          </p:cNvSpPr>
          <p:nvPr>
            <p:ph sz="quarter" idx="14"/>
          </p:nvPr>
        </p:nvSpPr>
        <p:spPr>
          <a:xfrm>
            <a:off x="198000" y="1854000"/>
            <a:ext cx="4644000" cy="188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7"/>
          </p:nvPr>
        </p:nvSpPr>
        <p:spPr>
          <a:xfrm>
            <a:off x="198000" y="1414800"/>
            <a:ext cx="4644000" cy="30240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Содержимое 7"/>
          <p:cNvSpPr>
            <a:spLocks noGrp="1"/>
          </p:cNvSpPr>
          <p:nvPr>
            <p:ph sz="quarter" idx="18"/>
          </p:nvPr>
        </p:nvSpPr>
        <p:spPr>
          <a:xfrm>
            <a:off x="5061600" y="1854000"/>
            <a:ext cx="4644000" cy="188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9"/>
          </p:nvPr>
        </p:nvSpPr>
        <p:spPr>
          <a:xfrm>
            <a:off x="5061600" y="1414800"/>
            <a:ext cx="4644000" cy="30240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Содержимое 7"/>
          <p:cNvSpPr>
            <a:spLocks noGrp="1"/>
          </p:cNvSpPr>
          <p:nvPr>
            <p:ph sz="quarter" idx="20"/>
          </p:nvPr>
        </p:nvSpPr>
        <p:spPr>
          <a:xfrm>
            <a:off x="198000" y="4446000"/>
            <a:ext cx="4644000" cy="188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21"/>
          </p:nvPr>
        </p:nvSpPr>
        <p:spPr>
          <a:xfrm>
            <a:off x="198000" y="4003200"/>
            <a:ext cx="4644000" cy="30240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Содержимое 7"/>
          <p:cNvSpPr>
            <a:spLocks noGrp="1"/>
          </p:cNvSpPr>
          <p:nvPr>
            <p:ph sz="quarter" idx="22"/>
          </p:nvPr>
        </p:nvSpPr>
        <p:spPr>
          <a:xfrm>
            <a:off x="5061600" y="4446000"/>
            <a:ext cx="4644000" cy="188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7" name="Текст 8"/>
          <p:cNvSpPr>
            <a:spLocks noGrp="1"/>
          </p:cNvSpPr>
          <p:nvPr>
            <p:ph type="body" sz="quarter" idx="23"/>
          </p:nvPr>
        </p:nvSpPr>
        <p:spPr>
          <a:xfrm>
            <a:off x="5061600" y="4003200"/>
            <a:ext cx="4644000" cy="30240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6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096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кторны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000" y="1195200"/>
            <a:ext cx="9507600" cy="2700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3"/>
          </p:nvPr>
        </p:nvSpPr>
        <p:spPr>
          <a:xfrm>
            <a:off x="198000" y="3949200"/>
            <a:ext cx="4644000" cy="23616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5061600" y="3949200"/>
            <a:ext cx="4644000" cy="2361600"/>
          </a:xfrm>
        </p:spPr>
        <p:txBody>
          <a:bodyPr lIns="0" tIns="0" rIns="0" bIns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4977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кала вре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000" y="1195200"/>
            <a:ext cx="9507600" cy="2700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39200" y="4935600"/>
            <a:ext cx="1908000" cy="1285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7466400" y="4935600"/>
            <a:ext cx="1908000" cy="1285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2" name="Рисунок 8"/>
          <p:cNvSpPr>
            <a:spLocks noGrp="1"/>
          </p:cNvSpPr>
          <p:nvPr>
            <p:ph type="pic" sz="quarter" idx="15"/>
          </p:nvPr>
        </p:nvSpPr>
        <p:spPr>
          <a:xfrm>
            <a:off x="5124000" y="4935600"/>
            <a:ext cx="1908000" cy="1285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6"/>
          </p:nvPr>
        </p:nvSpPr>
        <p:spPr>
          <a:xfrm>
            <a:off x="2781600" y="4935600"/>
            <a:ext cx="1908000" cy="12852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31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98000" y="1414800"/>
            <a:ext cx="9507600" cy="4896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3539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000" y="1195200"/>
            <a:ext cx="9507600" cy="2700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1"/>
          </p:nvPr>
        </p:nvSpPr>
        <p:spPr>
          <a:xfrm>
            <a:off x="198000" y="1699200"/>
            <a:ext cx="9507600" cy="4608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07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98000" y="1414800"/>
            <a:ext cx="4644000" cy="4896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061600" y="1414800"/>
            <a:ext cx="4644000" cy="4896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6969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7E1A-CAB4-4AB9-8E4B-88EBE82DD7F9}" type="datetime1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«Золото ЕврАзии»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9E0E-BE62-4DB0-B4B3-A173FFBC6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98000" y="1414800"/>
            <a:ext cx="4644000" cy="4896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061600" y="1414800"/>
            <a:ext cx="4644000" cy="4896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06857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98000" y="1414800"/>
            <a:ext cx="4644000" cy="4896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061600" y="14148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061600" y="39888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7664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061600" y="1414800"/>
            <a:ext cx="4644000" cy="4896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98000" y="40032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4"/>
          </p:nvPr>
        </p:nvSpPr>
        <p:spPr>
          <a:xfrm>
            <a:off x="198000" y="14148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5627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лева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98000" y="1414800"/>
            <a:ext cx="4644000" cy="232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061600" y="1414800"/>
            <a:ext cx="4644000" cy="4896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98000" y="3988800"/>
            <a:ext cx="4644000" cy="232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862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лев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98000" y="1414800"/>
            <a:ext cx="4644000" cy="4896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061600" y="1414800"/>
            <a:ext cx="4644000" cy="232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5061600" y="3988800"/>
            <a:ext cx="4644000" cy="232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906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98000" y="1414800"/>
            <a:ext cx="4644000" cy="232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5061600" y="14148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5061600" y="39888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198000" y="3988800"/>
            <a:ext cx="4644000" cy="232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358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7"/>
          <p:cNvSpPr>
            <a:spLocks noGrp="1"/>
          </p:cNvSpPr>
          <p:nvPr>
            <p:ph sz="quarter" idx="14"/>
          </p:nvPr>
        </p:nvSpPr>
        <p:spPr>
          <a:xfrm>
            <a:off x="198000" y="14148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5061600" y="1414800"/>
            <a:ext cx="4644000" cy="232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98000" y="39888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6"/>
          </p:nvPr>
        </p:nvSpPr>
        <p:spPr>
          <a:xfrm>
            <a:off x="5061600" y="3988800"/>
            <a:ext cx="4644000" cy="232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69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объект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98000" y="1414800"/>
            <a:ext cx="9507600" cy="232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98000" y="3988800"/>
            <a:ext cx="95076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2987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 горизонталь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98000" y="1414800"/>
            <a:ext cx="95076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98000" y="4003200"/>
            <a:ext cx="9507600" cy="232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9848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98000" y="1414800"/>
            <a:ext cx="95076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98000" y="4003200"/>
            <a:ext cx="4644000" cy="232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061600" y="4003200"/>
            <a:ext cx="4644000" cy="232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2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2"/>
            <a:ext cx="4376870" cy="750887"/>
          </a:xfrm>
        </p:spPr>
        <p:txBody>
          <a:bodyPr anchor="ctr"/>
          <a:lstStyle>
            <a:lvl1pPr marL="0" indent="0">
              <a:buNone/>
              <a:defRPr sz="2500" b="0" cap="all" baseline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535112"/>
            <a:ext cx="4378590" cy="750887"/>
          </a:xfrm>
        </p:spPr>
        <p:txBody>
          <a:bodyPr anchor="ctr"/>
          <a:lstStyle>
            <a:lvl1pPr marL="0" indent="0">
              <a:buNone/>
              <a:defRPr sz="2500" b="0" cap="all" baseline="0">
                <a:solidFill>
                  <a:schemeClr val="tx1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2" y="2362201"/>
            <a:ext cx="4376870" cy="3763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362201"/>
            <a:ext cx="4378590" cy="376396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9DE3D-F0BD-4765-9682-9799FB87646E}" type="datetime1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«Золото ЕврАзии»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9E0E-BE62-4DB0-B4B3-A173FFBC6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98000" y="4003200"/>
            <a:ext cx="95076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98000" y="1414800"/>
            <a:ext cx="4644000" cy="232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061600" y="1414800"/>
            <a:ext cx="4644000" cy="232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581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верху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98000" y="40032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98000" y="1414800"/>
            <a:ext cx="4644000" cy="232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061600" y="1414800"/>
            <a:ext cx="4644000" cy="232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5061600" y="40032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40960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верху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5"/>
          </p:nvPr>
        </p:nvSpPr>
        <p:spPr>
          <a:xfrm>
            <a:off x="198000" y="14148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98000" y="4003200"/>
            <a:ext cx="4644000" cy="232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5061600" y="1414800"/>
            <a:ext cx="46440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061600" y="4003200"/>
            <a:ext cx="4644000" cy="2322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0191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98000" y="1414800"/>
            <a:ext cx="4644000" cy="4557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061600" y="1414800"/>
            <a:ext cx="4644000" cy="4557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98000" y="6001200"/>
            <a:ext cx="4644000" cy="30240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5061600" y="6001200"/>
            <a:ext cx="4644000" cy="30240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35599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98000" y="1414800"/>
            <a:ext cx="4644000" cy="1980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6"/>
          </p:nvPr>
        </p:nvSpPr>
        <p:spPr>
          <a:xfrm>
            <a:off x="5061600" y="1414800"/>
            <a:ext cx="4644000" cy="1980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7"/>
          </p:nvPr>
        </p:nvSpPr>
        <p:spPr>
          <a:xfrm>
            <a:off x="198000" y="3430800"/>
            <a:ext cx="4644000" cy="30240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8"/>
          </p:nvPr>
        </p:nvSpPr>
        <p:spPr>
          <a:xfrm>
            <a:off x="5061600" y="3430800"/>
            <a:ext cx="4644000" cy="30240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Рисунок 4"/>
          <p:cNvSpPr>
            <a:spLocks noGrp="1"/>
          </p:cNvSpPr>
          <p:nvPr>
            <p:ph type="pic" sz="quarter" idx="19"/>
          </p:nvPr>
        </p:nvSpPr>
        <p:spPr>
          <a:xfrm>
            <a:off x="198000" y="3992400"/>
            <a:ext cx="4644000" cy="1980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20"/>
          </p:nvPr>
        </p:nvSpPr>
        <p:spPr>
          <a:xfrm>
            <a:off x="198000" y="6001200"/>
            <a:ext cx="4644000" cy="30240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1"/>
          </p:nvPr>
        </p:nvSpPr>
        <p:spPr>
          <a:xfrm>
            <a:off x="5061600" y="3992400"/>
            <a:ext cx="4644000" cy="19800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22"/>
          </p:nvPr>
        </p:nvSpPr>
        <p:spPr>
          <a:xfrm>
            <a:off x="5061600" y="6001200"/>
            <a:ext cx="4644000" cy="302400"/>
          </a:xfr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12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3903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рису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4" name="Рисунок 4"/>
          <p:cNvSpPr>
            <a:spLocks noGrp="1"/>
          </p:cNvSpPr>
          <p:nvPr>
            <p:ph type="pic" sz="quarter" idx="11"/>
          </p:nvPr>
        </p:nvSpPr>
        <p:spPr>
          <a:xfrm>
            <a:off x="198000" y="1414800"/>
            <a:ext cx="1810800" cy="1072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4"/>
          </p:nvPr>
        </p:nvSpPr>
        <p:spPr>
          <a:xfrm>
            <a:off x="2210400" y="1414800"/>
            <a:ext cx="7495200" cy="107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5"/>
          </p:nvPr>
        </p:nvSpPr>
        <p:spPr>
          <a:xfrm>
            <a:off x="198000" y="5205600"/>
            <a:ext cx="1810800" cy="1072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6"/>
          </p:nvPr>
        </p:nvSpPr>
        <p:spPr>
          <a:xfrm>
            <a:off x="2210400" y="5205600"/>
            <a:ext cx="7495200" cy="107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Рисунок 4"/>
          <p:cNvSpPr>
            <a:spLocks noGrp="1"/>
          </p:cNvSpPr>
          <p:nvPr>
            <p:ph type="pic" sz="quarter" idx="17"/>
          </p:nvPr>
        </p:nvSpPr>
        <p:spPr>
          <a:xfrm>
            <a:off x="198000" y="2678400"/>
            <a:ext cx="1810800" cy="1072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2210400" y="2678400"/>
            <a:ext cx="7495200" cy="107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9"/>
          </p:nvPr>
        </p:nvSpPr>
        <p:spPr>
          <a:xfrm>
            <a:off x="198000" y="3942000"/>
            <a:ext cx="1810800" cy="10728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 marL="183600" indent="-18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20"/>
          </p:nvPr>
        </p:nvSpPr>
        <p:spPr>
          <a:xfrm>
            <a:off x="2210400" y="3942000"/>
            <a:ext cx="7495200" cy="1072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393654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1"/>
          <p:cNvGrpSpPr/>
          <p:nvPr userDrawn="1"/>
        </p:nvGrpSpPr>
        <p:grpSpPr>
          <a:xfrm>
            <a:off x="4111200" y="907200"/>
            <a:ext cx="5794800" cy="5950800"/>
            <a:chOff x="4111200" y="907200"/>
            <a:chExt cx="5794800" cy="5950800"/>
          </a:xfrm>
        </p:grpSpPr>
        <p:pic>
          <p:nvPicPr>
            <p:cNvPr id="19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091498" y="5810400"/>
              <a:ext cx="4814502" cy="1047600"/>
            </a:xfrm>
            <a:prstGeom prst="rect">
              <a:avLst/>
            </a:prstGeom>
          </p:spPr>
        </p:pic>
        <p:pic>
          <p:nvPicPr>
            <p:cNvPr id="1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4111200" y="907200"/>
              <a:ext cx="1348041" cy="1918800"/>
            </a:xfrm>
            <a:prstGeom prst="rect">
              <a:avLst/>
            </a:prstGeom>
          </p:spPr>
        </p:pic>
      </p:grpSp>
      <p:grpSp>
        <p:nvGrpSpPr>
          <p:cNvPr id="5" name="logo2"/>
          <p:cNvGrpSpPr/>
          <p:nvPr userDrawn="1"/>
        </p:nvGrpSpPr>
        <p:grpSpPr>
          <a:xfrm>
            <a:off x="4111200" y="907200"/>
            <a:ext cx="5794800" cy="5950800"/>
            <a:chOff x="4111200" y="907200"/>
            <a:chExt cx="5794800" cy="5950800"/>
          </a:xfrm>
        </p:grpSpPr>
        <p:pic>
          <p:nvPicPr>
            <p:cNvPr id="21" name="Рисунок 20" descr="ARMZ_txt_en.jpg"/>
            <p:cNvPicPr>
              <a:picLocks noChangeAspect="1"/>
            </p:cNvPicPr>
            <p:nvPr userDrawn="1"/>
          </p:nvPicPr>
          <p:blipFill>
            <a:blip r:embed="rId5" cstate="print"/>
            <a:srcRect b="1104"/>
            <a:stretch>
              <a:fillRect/>
            </a:stretch>
          </p:blipFill>
          <p:spPr>
            <a:xfrm>
              <a:off x="5037753" y="5810400"/>
              <a:ext cx="4868247" cy="1047600"/>
            </a:xfrm>
            <a:prstGeom prst="rect">
              <a:avLst/>
            </a:prstGeom>
          </p:spPr>
        </p:pic>
        <p:pic>
          <p:nvPicPr>
            <p:cNvPr id="22" name="Рисунок 21" descr="ARMZ_logo_en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4111200" y="907200"/>
              <a:ext cx="1348041" cy="19188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98000" y="3578400"/>
            <a:ext cx="9511200" cy="1494000"/>
          </a:xfrm>
        </p:spPr>
        <p:txBody>
          <a:bodyPr lIns="90000" rIns="90000" anchor="t" anchorCtr="0">
            <a:normAutofit/>
          </a:bodyPr>
          <a:lstStyle>
            <a:lvl1pPr algn="ctr"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98000" y="5587200"/>
            <a:ext cx="4651200" cy="3708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 userDrawn="1">
            <p:ph type="body" sz="quarter" idx="13"/>
          </p:nvPr>
        </p:nvSpPr>
        <p:spPr>
          <a:xfrm>
            <a:off x="198000" y="6022800"/>
            <a:ext cx="4651200" cy="216000"/>
          </a:xfrm>
        </p:spPr>
        <p:txBody>
          <a:bodyPr lIns="0" tIns="0" rIns="0" bIns="0"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 userDrawn="1">
            <p:ph type="body" sz="quarter" idx="14"/>
          </p:nvPr>
        </p:nvSpPr>
        <p:spPr>
          <a:xfrm>
            <a:off x="1238400" y="6447600"/>
            <a:ext cx="3610800" cy="216000"/>
          </a:xfrm>
        </p:spPr>
        <p:txBody>
          <a:bodyPr lIns="0" tIns="0" rIns="0" bIns="0"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Дата 21"/>
          <p:cNvSpPr>
            <a:spLocks noGrp="1"/>
          </p:cNvSpPr>
          <p:nvPr userDrawn="1">
            <p:ph type="dt" sz="half" idx="2"/>
          </p:nvPr>
        </p:nvSpPr>
        <p:spPr>
          <a:xfrm>
            <a:off x="198000" y="6356350"/>
            <a:ext cx="968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defTabSz="914400"/>
            <a:fld id="{B476311F-747D-46BE-97A6-E843F6E9000B}" type="datetime1">
              <a:rPr lang="ru-RU" smtClean="0">
                <a:solidFill>
                  <a:srgbClr val="605D5C"/>
                </a:solidFill>
              </a:rPr>
              <a:t>23.05.2018</a:t>
            </a:fld>
            <a:endParaRPr lang="ru-RU" dirty="0">
              <a:solidFill>
                <a:srgbClr val="605D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68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76013BE6-4F56-47B9-936F-4C1EDCB7E1DD}" type="datetime1">
              <a:rPr lang="ru-RU" sz="1800" smtClean="0">
                <a:solidFill>
                  <a:srgbClr val="605D5C"/>
                </a:solidFill>
              </a:rPr>
              <a:t>23.05.2018</a:t>
            </a:fld>
            <a:endParaRPr lang="ru-RU" sz="1800">
              <a:solidFill>
                <a:srgbClr val="605D5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ru-RU" sz="1800" smtClean="0">
                <a:solidFill>
                  <a:srgbClr val="605D5C"/>
                </a:solidFill>
              </a:rPr>
              <a:t>ООО «Золото ЕврАзии»</a:t>
            </a:r>
            <a:endParaRPr lang="ru-RU" sz="1800">
              <a:solidFill>
                <a:srgbClr val="605D5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3114-22D4-4ABF-AB4B-D8925B9C8C5F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235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1"/>
          <p:cNvGrpSpPr/>
          <p:nvPr userDrawn="1"/>
        </p:nvGrpSpPr>
        <p:grpSpPr>
          <a:xfrm>
            <a:off x="4111200" y="907200"/>
            <a:ext cx="5794800" cy="5950800"/>
            <a:chOff x="4111200" y="907200"/>
            <a:chExt cx="5794800" cy="5950800"/>
          </a:xfrm>
        </p:grpSpPr>
        <p:pic>
          <p:nvPicPr>
            <p:cNvPr id="19" name="Рисунок 18" descr="ARMZ_txt_ru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091498" y="5810400"/>
              <a:ext cx="4814502" cy="1047600"/>
            </a:xfrm>
            <a:prstGeom prst="rect">
              <a:avLst/>
            </a:prstGeom>
          </p:spPr>
        </p:pic>
        <p:pic>
          <p:nvPicPr>
            <p:cNvPr id="18" name="Рисунок 17" descr="ARMZ_logo_ru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4111200" y="907200"/>
              <a:ext cx="1348041" cy="1918800"/>
            </a:xfrm>
            <a:prstGeom prst="rect">
              <a:avLst/>
            </a:prstGeom>
          </p:spPr>
        </p:pic>
      </p:grpSp>
      <p:grpSp>
        <p:nvGrpSpPr>
          <p:cNvPr id="5" name="logo2"/>
          <p:cNvGrpSpPr/>
          <p:nvPr userDrawn="1"/>
        </p:nvGrpSpPr>
        <p:grpSpPr>
          <a:xfrm>
            <a:off x="4111200" y="907200"/>
            <a:ext cx="5794800" cy="5950800"/>
            <a:chOff x="4111200" y="907200"/>
            <a:chExt cx="5794800" cy="5950800"/>
          </a:xfrm>
        </p:grpSpPr>
        <p:pic>
          <p:nvPicPr>
            <p:cNvPr id="21" name="Рисунок 20" descr="ARMZ_txt_en.jpg"/>
            <p:cNvPicPr>
              <a:picLocks noChangeAspect="1"/>
            </p:cNvPicPr>
            <p:nvPr userDrawn="1"/>
          </p:nvPicPr>
          <p:blipFill>
            <a:blip r:embed="rId5" cstate="print"/>
            <a:srcRect b="1104"/>
            <a:stretch>
              <a:fillRect/>
            </a:stretch>
          </p:blipFill>
          <p:spPr>
            <a:xfrm>
              <a:off x="5037753" y="5810400"/>
              <a:ext cx="4868247" cy="1047600"/>
            </a:xfrm>
            <a:prstGeom prst="rect">
              <a:avLst/>
            </a:prstGeom>
          </p:spPr>
        </p:pic>
        <p:pic>
          <p:nvPicPr>
            <p:cNvPr id="22" name="Рисунок 21" descr="ARMZ_logo_en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4111200" y="907200"/>
              <a:ext cx="1348041" cy="19188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98000" y="3578400"/>
            <a:ext cx="9511200" cy="1494000"/>
          </a:xfrm>
        </p:spPr>
        <p:txBody>
          <a:bodyPr lIns="90000" rIns="90000" anchor="t" anchorCtr="0">
            <a:normAutofit/>
          </a:bodyPr>
          <a:lstStyle>
            <a:lvl1pPr algn="ctr"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98000" y="5587200"/>
            <a:ext cx="4651200" cy="3708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 userDrawn="1">
            <p:ph type="body" sz="quarter" idx="13"/>
          </p:nvPr>
        </p:nvSpPr>
        <p:spPr>
          <a:xfrm>
            <a:off x="198000" y="6022800"/>
            <a:ext cx="4651200" cy="216000"/>
          </a:xfrm>
        </p:spPr>
        <p:txBody>
          <a:bodyPr lIns="0" tIns="0" rIns="0" bIns="0"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 userDrawn="1">
            <p:ph type="body" sz="quarter" idx="14"/>
          </p:nvPr>
        </p:nvSpPr>
        <p:spPr>
          <a:xfrm>
            <a:off x="1238400" y="6447600"/>
            <a:ext cx="3610800" cy="216000"/>
          </a:xfrm>
        </p:spPr>
        <p:txBody>
          <a:bodyPr lIns="0" tIns="0" rIns="0" bIns="0"/>
          <a:lstStyle>
            <a:lvl1pPr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Дата 21"/>
          <p:cNvSpPr>
            <a:spLocks noGrp="1"/>
          </p:cNvSpPr>
          <p:nvPr userDrawn="1">
            <p:ph type="dt" sz="half" idx="2"/>
          </p:nvPr>
        </p:nvSpPr>
        <p:spPr>
          <a:xfrm>
            <a:off x="198000" y="6356350"/>
            <a:ext cx="968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defTabSz="914400"/>
            <a:fld id="{1C7C50FC-25CF-470F-867B-9AFB27F83649}" type="datetime1">
              <a:rPr lang="ru-RU" smtClean="0">
                <a:solidFill>
                  <a:srgbClr val="605D5C"/>
                </a:solidFill>
              </a:rPr>
              <a:t>23.05.2018</a:t>
            </a:fld>
            <a:endParaRPr lang="ru-RU" dirty="0">
              <a:solidFill>
                <a:srgbClr val="605D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105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4" name="Содержимое 7"/>
          <p:cNvSpPr>
            <a:spLocks noGrp="1"/>
          </p:cNvSpPr>
          <p:nvPr>
            <p:ph sz="quarter" idx="13"/>
          </p:nvPr>
        </p:nvSpPr>
        <p:spPr>
          <a:xfrm>
            <a:off x="198000" y="1414800"/>
            <a:ext cx="9507600" cy="4896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198000" y="6552000"/>
            <a:ext cx="7560000" cy="241200"/>
          </a:xfrm>
        </p:spPr>
        <p:txBody>
          <a:bodyPr lIns="0" tIns="0" rIns="0" bIns="0">
            <a:normAutofit/>
          </a:bodyPr>
          <a:lstStyle>
            <a:lvl1pPr marL="183600" indent="-183600" algn="l">
              <a:spcAft>
                <a:spcPts val="0"/>
              </a:spcAft>
              <a:buFontTx/>
              <a:buNone/>
              <a:defRPr sz="800"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348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CFDD-2E50-4C9C-8F15-429D936E0395}" type="datetime1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«Золото ЕврАзии»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9E0E-BE62-4DB0-B4B3-A173FFBC6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9A0BD-6450-4A37-A415-C9BD94F79D05}" type="slidenum">
              <a:rPr lang="ru-RU" smtClean="0">
                <a:solidFill>
                  <a:srgbClr val="605D5C"/>
                </a:solidFill>
              </a:rPr>
              <a:pPr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921600" y="1422000"/>
            <a:ext cx="1951200" cy="2919600"/>
          </a:xfr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2880000" y="1396800"/>
            <a:ext cx="6829200" cy="2970000"/>
          </a:xfrm>
        </p:spPr>
        <p:txBody>
          <a:bodyPr lIns="0" tIns="180000" rIns="0" bIns="0"/>
          <a:lstStyle>
            <a:lvl1pPr marL="631825" indent="0" algn="l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921600" y="4737600"/>
            <a:ext cx="8784000" cy="1353600"/>
          </a:xfrm>
        </p:spPr>
        <p:txBody>
          <a:bodyPr lIns="0" rIns="0"/>
          <a:lstStyle>
            <a:lvl1pPr>
              <a:buFontTx/>
              <a:buNone/>
              <a:defRPr>
                <a:solidFill>
                  <a:schemeClr val="accent6"/>
                </a:solidFill>
              </a:defRPr>
            </a:lvl1pPr>
            <a:lvl2pPr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914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5A5F-D403-40CA-96B7-205EB4403712}" type="datetime1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«Золото ЕврАзии»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9E0E-BE62-4DB0-B4B3-A173FFBC6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3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2" y="1524001"/>
            <a:ext cx="3259006" cy="460216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72970" y="273051"/>
            <a:ext cx="5537730" cy="5853113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1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8BC9-0799-4E70-A133-1FE2CC65ED88}" type="datetime1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«Золото ЕврАзии»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9E0E-BE62-4DB0-B4B3-A173FFBC6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09602"/>
            <a:ext cx="5943600" cy="522288"/>
          </a:xfrm>
        </p:spPr>
        <p:txBody>
          <a:bodyPr lIns="47874" rIns="47874" bIns="0" anchor="b">
            <a:sp3d prstMaterial="softEdge"/>
          </a:bodyPr>
          <a:lstStyle>
            <a:lvl1pPr algn="ctr">
              <a:buNone/>
              <a:defRPr sz="21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81200" y="1831975"/>
            <a:ext cx="59436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4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1200" y="1166788"/>
            <a:ext cx="5943600" cy="530352"/>
          </a:xfrm>
        </p:spPr>
        <p:txBody>
          <a:bodyPr lIns="47874" tIns="47874" rIns="47874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4C11-9C2C-4FDE-8032-612D40FDB0F5}" type="datetime1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ООО «Золото ЕврАзии»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9E0E-BE62-4DB0-B4B3-A173FFBC6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7000">
              <a:srgbClr val="65C1FF"/>
            </a:gs>
            <a:gs pos="27000">
              <a:schemeClr val="tx1"/>
            </a:gs>
            <a:gs pos="16000">
              <a:srgbClr val="C9F1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46" tIns="47874" rIns="95746" bIns="47874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709160"/>
          </a:xfrm>
          <a:prstGeom prst="rect">
            <a:avLst/>
          </a:prstGeom>
        </p:spPr>
        <p:txBody>
          <a:bodyPr vert="horz" lIns="95746" tIns="47874" rIns="95746" bIns="47874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95300" y="6416679"/>
            <a:ext cx="2311400" cy="365125"/>
          </a:xfrm>
          <a:prstGeom prst="rect">
            <a:avLst/>
          </a:prstGeom>
        </p:spPr>
        <p:txBody>
          <a:bodyPr vert="horz" lIns="95746" tIns="47874" rIns="95746" bIns="47874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8A60C0-349B-4C6A-9917-E79B3DEA2C1A}" type="datetime1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384550" y="6416679"/>
            <a:ext cx="3136900" cy="365125"/>
          </a:xfrm>
          <a:prstGeom prst="rect">
            <a:avLst/>
          </a:prstGeom>
        </p:spPr>
        <p:txBody>
          <a:bodyPr vert="horz" lIns="95746" tIns="47874" rIns="95746" bIns="47874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ООО «Золото ЕврАзии»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585200" y="6416679"/>
            <a:ext cx="825500" cy="365125"/>
          </a:xfrm>
          <a:prstGeom prst="rect">
            <a:avLst/>
          </a:prstGeom>
        </p:spPr>
        <p:txBody>
          <a:bodyPr vert="horz" lIns="0" tIns="47874" rIns="0" bIns="47874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4E9E0E-BE62-4DB0-B4B3-A173FFBC6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3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74481" indent="-430861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909597" indent="-296815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262" indent="-239368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056" indent="-191494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18124" indent="-191494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47918" indent="-19149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562" indent="-19149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69205" indent="-19149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479848" indent="-19149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2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49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3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24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511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298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190800"/>
            <a:ext cx="8895600" cy="648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000" y="1414800"/>
            <a:ext cx="9507600" cy="48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49200" y="6501600"/>
            <a:ext cx="460800" cy="33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defTabSz="914400"/>
            <a:fld id="{0649A0BD-6450-4A37-A415-C9BD94F79D05}" type="slidenum">
              <a:rPr lang="ru-RU" smtClean="0">
                <a:solidFill>
                  <a:srgbClr val="605D5C"/>
                </a:solidFill>
              </a:rPr>
              <a:pPr defTabSz="914400"/>
              <a:t>‹#›</a:t>
            </a:fld>
            <a:endParaRPr lang="ru-RU">
              <a:solidFill>
                <a:srgbClr val="605D5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79200"/>
            <a:ext cx="9906000" cy="14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800" dirty="0">
              <a:solidFill>
                <a:srgbClr val="A9A9A9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80000"/>
            <a:ext cx="9906000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40000" y="6537600"/>
            <a:ext cx="1080000" cy="26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050" dirty="0" smtClean="0">
                <a:solidFill>
                  <a:srgbClr val="605D5C"/>
                </a:solidFill>
              </a:rPr>
              <a:t>страница</a:t>
            </a:r>
            <a:endParaRPr lang="ru-RU" sz="1050" dirty="0">
              <a:solidFill>
                <a:srgbClr val="605D5C"/>
              </a:solidFill>
            </a:endParaRPr>
          </a:p>
        </p:txBody>
      </p:sp>
      <p:pic>
        <p:nvPicPr>
          <p:cNvPr id="33" name="logo1" descr="ARMZ_logo_ru_mini.png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187200" y="180000"/>
            <a:ext cx="459789" cy="655200"/>
          </a:xfrm>
          <a:prstGeom prst="rect">
            <a:avLst/>
          </a:prstGeom>
        </p:spPr>
      </p:pic>
      <p:pic>
        <p:nvPicPr>
          <p:cNvPr id="34" name="logo2" descr="ARMZ_logo_en_mini.png" hidden="1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187200" y="180000"/>
            <a:ext cx="459789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4" r:id="rId24"/>
    <p:sldLayoutId id="2147483805" r:id="rId25"/>
    <p:sldLayoutId id="2147483806" r:id="rId26"/>
    <p:sldLayoutId id="2147483807" r:id="rId27"/>
    <p:sldLayoutId id="2147483808" r:id="rId28"/>
    <p:sldLayoutId id="2147483809" r:id="rId29"/>
    <p:sldLayoutId id="2147483810" r:id="rId30"/>
    <p:sldLayoutId id="2147483811" r:id="rId31"/>
    <p:sldLayoutId id="2147483812" r:id="rId32"/>
    <p:sldLayoutId id="2147483813" r:id="rId33"/>
    <p:sldLayoutId id="2147483814" r:id="rId34"/>
    <p:sldLayoutId id="2147483815" r:id="rId35"/>
    <p:sldLayoutId id="2147483816" r:id="rId36"/>
    <p:sldLayoutId id="2147483817" r:id="rId37"/>
    <p:sldLayoutId id="2147483818" r:id="rId38"/>
    <p:sldLayoutId id="2147483819" r:id="rId39"/>
    <p:sldLayoutId id="2147483820" r:id="rId40"/>
    <p:sldLayoutId id="2147483821" r:id="rId41"/>
    <p:sldLayoutId id="2147483822" r:id="rId42"/>
    <p:sldLayoutId id="2147483823" r:id="rId43"/>
    <p:sldLayoutId id="2147483824" r:id="rId44"/>
    <p:sldLayoutId id="2147483825" r:id="rId45"/>
    <p:sldLayoutId id="2147483826" r:id="rId46"/>
    <p:sldLayoutId id="2147483827" r:id="rId47"/>
    <p:sldLayoutId id="2147483828" r:id="rId48"/>
    <p:sldLayoutId id="2147483829" r:id="rId4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Evropa" pitchFamily="34" charset="0"/>
          <a:ea typeface="+mj-ea"/>
          <a:cs typeface="+mj-cs"/>
        </a:defRPr>
      </a:lvl1pPr>
    </p:titleStyle>
    <p:bodyStyle>
      <a:lvl1pPr marL="183600" indent="-183600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5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9200" indent="-165600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54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7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178923" y="692696"/>
            <a:ext cx="9526605" cy="5184576"/>
          </a:xfrm>
          <a:prstGeom prst="rect">
            <a:avLst/>
          </a:prstGeom>
          <a:extLst/>
        </p:spPr>
        <p:txBody>
          <a:bodyPr vert="horz" lIns="47874" tIns="47874" rIns="47874" bIns="0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957002">
              <a:spcBef>
                <a:spcPts val="0"/>
              </a:spcBef>
              <a:defRPr/>
            </a:pPr>
            <a:endParaRPr lang="ru-RU" sz="4000" dirty="0" smtClean="0">
              <a:solidFill>
                <a:srgbClr val="0070C0"/>
              </a:solidFill>
              <a:latin typeface="+mn-lt"/>
            </a:endParaRPr>
          </a:p>
          <a:p>
            <a:pPr defTabSz="957002">
              <a:spcBef>
                <a:spcPts val="0"/>
              </a:spcBef>
              <a:defRPr/>
            </a:pPr>
            <a:r>
              <a:rPr lang="ru-RU" sz="4000" dirty="0" smtClean="0">
                <a:solidFill>
                  <a:srgbClr val="0070C0"/>
                </a:solidFill>
                <a:latin typeface="+mn-lt"/>
              </a:rPr>
              <a:t>Современные способы геолого-экономической оценки и подсчета запасов месторождений ТПИ</a:t>
            </a:r>
          </a:p>
          <a:p>
            <a:pPr defTabSz="957002">
              <a:spcBef>
                <a:spcPts val="0"/>
              </a:spcBef>
              <a:defRPr/>
            </a:pP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cs typeface="Times New Roman" pitchFamily="18" charset="0"/>
            </a:endParaRPr>
          </a:p>
          <a:p>
            <a:pPr defTabSz="957002">
              <a:spcBef>
                <a:spcPts val="0"/>
              </a:spcBef>
              <a:defRPr/>
            </a:pP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cs typeface="Times New Roman" pitchFamily="18" charset="0"/>
            </a:endParaRPr>
          </a:p>
          <a:p>
            <a:pPr defTabSz="957002">
              <a:spcBef>
                <a:spcPts val="0"/>
              </a:spcBef>
              <a:defRPr/>
            </a:pP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cs typeface="Times New Roman" pitchFamily="18" charset="0"/>
            </a:endParaRPr>
          </a:p>
          <a:p>
            <a:pPr defTabSz="957002">
              <a:spcBef>
                <a:spcPts val="0"/>
              </a:spcBef>
              <a:defRPr/>
            </a:pP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cs typeface="Times New Roman" pitchFamily="18" charset="0"/>
            </a:endParaRPr>
          </a:p>
          <a:p>
            <a:pPr algn="r" defTabSz="957002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Times New Roman" pitchFamily="18" charset="0"/>
              </a:rPr>
              <a:t>Кушнарев П.И. (ФГБУ «ВИМС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Times New Roman" pitchFamily="18" charset="0"/>
              </a:rPr>
              <a:t>»)</a:t>
            </a:r>
          </a:p>
          <a:p>
            <a:pPr algn="r" defTabSz="957002">
              <a:spcBef>
                <a:spcPts val="0"/>
              </a:spcBef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Times New Roman" pitchFamily="18" charset="0"/>
              </a:rPr>
              <a:t>Карягин П.А.  (ООО «СГК»)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296" y="332656"/>
            <a:ext cx="2013769" cy="31762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755" y="750423"/>
            <a:ext cx="22288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6516" y="1086440"/>
            <a:ext cx="8712967" cy="4849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Определение площадей рудных тел и залежей на разрезах, планах и проекциях в предыдущие периоды осуществлялось с помощью планиметра или палетки. В настоящее время реализуется, преимущественно, их автоматизированное определение, которое имеется в разных программных комплексах, в том числе в системе AutoCad.</a:t>
            </a:r>
          </a:p>
          <a:p>
            <a:pPr indent="4500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Построение каркасов рудных образований (3-D моделей) является обыденной процедурой, необходимой для выполнения блочного моделирования на месторождениях. Вместе с тем, это направление становится популярным (актуальным) и для традиционных методов подсчета запасов. </a:t>
            </a:r>
          </a:p>
          <a:p>
            <a:pPr indent="4500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Выполнение расчетных операций по вычислению параметров подсчета (средние содержания компонентов в блоках, оценка запасов руды и полезных компонентов и др.)  в настоящее время проводится, в подавляющем большинстве случаев, с использованием специализированных программ. Наиболее распространено использование программы Excel, а также программы </a:t>
            </a:r>
            <a:r>
              <a:rPr lang="ru-RU" sz="16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Access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, хорошо знакомых различным пользователям.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6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6516" y="901774"/>
            <a:ext cx="8712967" cy="5218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600" u="sng" dirty="0">
                <a:solidFill>
                  <a:srgbClr val="002060"/>
                </a:solidFill>
                <a:ea typeface="Times New Roman" panose="02020603050405020304" pitchFamily="18" charset="0"/>
              </a:rPr>
              <a:t>Создание графических приложений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 с использованием информационных технологий является наиболее важным достижением в области обработки и представления в наглядном виде геологической информации. Практически все отчеты, представляемые на государственную экспертизу, имеют в своем составе приложения, составленные на основе программных продуктов (ArcGIS, Surfer, MapInfo, AutoCad, CorelDRAW, ArcView и другие). </a:t>
            </a:r>
          </a:p>
          <a:p>
            <a:pPr indent="450000" algn="just">
              <a:lnSpc>
                <a:spcPct val="150000"/>
              </a:lnSpc>
            </a:pPr>
            <a:r>
              <a:rPr lang="ru-RU" sz="1600" u="sng" dirty="0">
                <a:solidFill>
                  <a:srgbClr val="002060"/>
                </a:solidFill>
                <a:ea typeface="Times New Roman" panose="02020603050405020304" pitchFamily="18" charset="0"/>
              </a:rPr>
              <a:t>Представление результатов подсчета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 регламентируется существующими нормативными документами. В их числе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– «Рекомендации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к содержанию, оформлению и порядку представления на государственную экспертизу материалов подсчета запасов, ТЭО кондиций и первичной геологической информации в электронном виде».</a:t>
            </a:r>
          </a:p>
          <a:p>
            <a:pPr indent="450000" algn="just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В настоящее время подсчет запасов, выполняемый традиционными методами, не проводится без использования информационных технологий.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 Это обстоятельство ставит 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задачу разработки отечественных программных продуктов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, ориентированных на комплексное решение всех задач традиционного подхода, в том числе с учетом требований горного производства.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4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6516" y="1235102"/>
            <a:ext cx="8712967" cy="436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700" u="sng" dirty="0">
                <a:solidFill>
                  <a:srgbClr val="002060"/>
                </a:solidFill>
                <a:ea typeface="Times New Roman" panose="02020603050405020304" pitchFamily="18" charset="0"/>
              </a:rPr>
              <a:t>Блочное моделирование</a:t>
            </a:r>
            <a:r>
              <a:rPr lang="ru-RU" sz="1700" dirty="0">
                <a:solidFill>
                  <a:srgbClr val="002060"/>
                </a:solidFill>
                <a:ea typeface="Times New Roman" panose="02020603050405020304" pitchFamily="18" charset="0"/>
              </a:rPr>
              <a:t> на основе геостатистистических или других подходов используются в практике оценки запасов отечественных месторождений относительно недавно. Оно базируются на анализе пространственных закономерностей в локализации оруденения, которые проявляются в случае наличия достаточно плотной сети наблюдений. Особенностью этих методов является </a:t>
            </a:r>
            <a:r>
              <a:rPr lang="ru-RU" sz="1700" b="1" dirty="0">
                <a:solidFill>
                  <a:srgbClr val="002060"/>
                </a:solidFill>
                <a:ea typeface="Times New Roman" panose="02020603050405020304" pitchFamily="18" charset="0"/>
              </a:rPr>
              <a:t>локальная</a:t>
            </a:r>
            <a:r>
              <a:rPr lang="ru-RU" sz="1700" dirty="0">
                <a:solidFill>
                  <a:srgbClr val="002060"/>
                </a:solidFill>
                <a:ea typeface="Times New Roman" panose="02020603050405020304" pitchFamily="18" charset="0"/>
              </a:rPr>
              <a:t> оценка запасов. </a:t>
            </a:r>
          </a:p>
          <a:p>
            <a:pPr indent="450000" algn="just">
              <a:lnSpc>
                <a:spcPct val="150000"/>
              </a:lnSpc>
            </a:pPr>
            <a:r>
              <a:rPr lang="ru-RU" sz="1700" dirty="0">
                <a:solidFill>
                  <a:srgbClr val="002060"/>
                </a:solidFill>
                <a:ea typeface="Times New Roman" panose="02020603050405020304" pitchFamily="18" charset="0"/>
              </a:rPr>
              <a:t>Блочное моделирование </a:t>
            </a:r>
            <a:r>
              <a:rPr lang="ru-RU" sz="17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– представление </a:t>
            </a:r>
            <a:r>
              <a:rPr lang="ru-RU" sz="1700" dirty="0">
                <a:solidFill>
                  <a:srgbClr val="002060"/>
                </a:solidFill>
                <a:ea typeface="Times New Roman" panose="02020603050405020304" pitchFamily="18" charset="0"/>
              </a:rPr>
              <a:t>объема недр в виде совокупности элементарных блоков определенного размера. Оно проводится с целью расчета в них характеристик определенных свойств месторождения, основным из которых, обычно является содержание полезного компонента. В пределах ячеек блочной модели значения признаков (интерполяция) могут рассчитываться как геостатистическими, так и любыми другими методами.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0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1196753"/>
            <a:ext cx="7200799" cy="4896543"/>
          </a:xfrm>
          <a:prstGeom prst="rect">
            <a:avLst/>
          </a:prstGeom>
          <a:solidFill>
            <a:srgbClr val="002060"/>
          </a:solidFill>
          <a:ln w="25400" cmpd="thickThin">
            <a:solidFill>
              <a:srgbClr val="0070C0"/>
            </a:solidFill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Нижний колонтитул 9"/>
          <p:cNvSpPr txBox="1">
            <a:spLocks/>
          </p:cNvSpPr>
          <p:nvPr/>
        </p:nvSpPr>
        <p:spPr bwMode="auto">
          <a:xfrm>
            <a:off x="161370" y="709062"/>
            <a:ext cx="957518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46" tIns="47874" rIns="95746" bIns="47874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ctr" defTabSz="956625" rtl="0" eaLnBrk="1" latinLnBrk="0" hangingPunct="1">
              <a:defRPr kumimoji="0"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78736" algn="l" defTabSz="956625" rtl="0" eaLnBrk="1" latinLnBrk="0" hangingPunct="1"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57472" algn="l" defTabSz="956625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436206" algn="l" defTabSz="956625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914941" algn="l" defTabSz="956625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393675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872411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351146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29881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pc="150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Блочная модель и карьер золоторудного месторождения</a:t>
            </a:r>
          </a:p>
        </p:txBody>
      </p:sp>
      <p:sp>
        <p:nvSpPr>
          <p:cNvPr id="12" name="Line 2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61370" y="1052736"/>
            <a:ext cx="9575181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lIns="95702" tIns="47850" rIns="95702" bIns="47850"/>
          <a:lstStyle/>
          <a:p>
            <a:pPr defTabSz="913789"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1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6516" y="836712"/>
            <a:ext cx="8712967" cy="5218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Геостатистические методы базируются на исследовании вариограмм (синонимы – полувариограмма, структурная функция), которая описывает параметры распределения разностей («приращений») изучаемого признака между точками наблюдений в зависимости от расстояния между ними. Экспериментальная вариограмма, описанная математической функцией, позволяет вычислить весовые коэффициенты для оценки неизвестных значений исследуемого параметра в любой точке данного пространства.</a:t>
            </a:r>
          </a:p>
          <a:p>
            <a:pPr indent="4500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Математический аппарат теории случайных функций вводит ряд ограничений в условия его использования. К их числу относятся условия эргодичности и стационарности исследуемых функций пространственных переменных. Следующие требования к исследуемой пространственной переменной - отсутствие в ней тренда – тенденции в изменении значений признака выражающиеся в крупном масштабе. Проверка в исходных данных на эти условия современных программных продуктах в виде отдельного приложения отсутствует; решение о допустимости дальнейших геостатистических расчетов принимается исполнителями, как правило, без дополнительного анализа.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5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6516" y="1235102"/>
            <a:ext cx="871296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7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Блочное </a:t>
            </a:r>
            <a:r>
              <a:rPr lang="ru-RU" sz="1700" dirty="0">
                <a:solidFill>
                  <a:srgbClr val="002060"/>
                </a:solidFill>
                <a:ea typeface="Times New Roman" panose="02020603050405020304" pitchFamily="18" charset="0"/>
              </a:rPr>
              <a:t>моделирование месторождений твердых полезных ископаемых осуществляется посредством последовательного выполнения следующих операций: </a:t>
            </a:r>
          </a:p>
          <a:p>
            <a:pPr indent="450000" algn="just">
              <a:lnSpc>
                <a:spcPct val="150000"/>
              </a:lnSpc>
            </a:pPr>
            <a:r>
              <a:rPr lang="ru-RU" sz="1700" dirty="0">
                <a:solidFill>
                  <a:srgbClr val="002060"/>
                </a:solidFill>
                <a:ea typeface="Times New Roman" panose="02020603050405020304" pitchFamily="18" charset="0"/>
              </a:rPr>
              <a:t>- подготовка данных;</a:t>
            </a:r>
          </a:p>
          <a:p>
            <a:pPr indent="450000" algn="just">
              <a:lnSpc>
                <a:spcPct val="150000"/>
              </a:lnSpc>
            </a:pPr>
            <a:r>
              <a:rPr lang="ru-RU" sz="1700" dirty="0">
                <a:solidFill>
                  <a:srgbClr val="002060"/>
                </a:solidFill>
                <a:ea typeface="Times New Roman" panose="02020603050405020304" pitchFamily="18" charset="0"/>
              </a:rPr>
              <a:t>- первичный статистический анализ;</a:t>
            </a:r>
          </a:p>
          <a:p>
            <a:pPr indent="450000" algn="just">
              <a:lnSpc>
                <a:spcPct val="150000"/>
              </a:lnSpc>
            </a:pPr>
            <a:r>
              <a:rPr lang="ru-RU" sz="1700" dirty="0">
                <a:solidFill>
                  <a:srgbClr val="002060"/>
                </a:solidFill>
                <a:ea typeface="Times New Roman" panose="02020603050405020304" pitchFamily="18" charset="0"/>
              </a:rPr>
              <a:t>- построение геологической модели;</a:t>
            </a:r>
          </a:p>
          <a:p>
            <a:pPr indent="450000" algn="just">
              <a:lnSpc>
                <a:spcPct val="150000"/>
              </a:lnSpc>
            </a:pPr>
            <a:r>
              <a:rPr lang="ru-RU" sz="1700" dirty="0">
                <a:solidFill>
                  <a:srgbClr val="002060"/>
                </a:solidFill>
                <a:ea typeface="Times New Roman" panose="02020603050405020304" pitchFamily="18" charset="0"/>
              </a:rPr>
              <a:t>- статистический анализ;</a:t>
            </a:r>
          </a:p>
          <a:p>
            <a:pPr indent="450000" algn="just">
              <a:lnSpc>
                <a:spcPct val="150000"/>
              </a:lnSpc>
            </a:pPr>
            <a:r>
              <a:rPr lang="ru-RU" sz="1700" dirty="0">
                <a:solidFill>
                  <a:srgbClr val="002060"/>
                </a:solidFill>
                <a:ea typeface="Times New Roman" panose="02020603050405020304" pitchFamily="18" charset="0"/>
              </a:rPr>
              <a:t>- геостатистический анализ;</a:t>
            </a:r>
          </a:p>
          <a:p>
            <a:pPr indent="450000" algn="just">
              <a:lnSpc>
                <a:spcPct val="150000"/>
              </a:lnSpc>
            </a:pPr>
            <a:r>
              <a:rPr lang="ru-RU" sz="1700" dirty="0">
                <a:solidFill>
                  <a:srgbClr val="002060"/>
                </a:solidFill>
                <a:ea typeface="Times New Roman" panose="02020603050405020304" pitchFamily="18" charset="0"/>
              </a:rPr>
              <a:t>- блочное моделирование и оценка запасов </a:t>
            </a:r>
          </a:p>
          <a:p>
            <a:pPr indent="450000" algn="just">
              <a:lnSpc>
                <a:spcPct val="150000"/>
              </a:lnSpc>
            </a:pPr>
            <a:r>
              <a:rPr lang="ru-RU" sz="1700" dirty="0">
                <a:solidFill>
                  <a:srgbClr val="002060"/>
                </a:solidFill>
                <a:ea typeface="Times New Roman" panose="02020603050405020304" pitchFamily="18" charset="0"/>
              </a:rPr>
              <a:t>Отдельными задачами являются: сопоставление результатов подсчета запасов методом блочного моделирования и традиционными методами и сопоставление результатов блочного моделирования с результатами эксплуатационной разведки, а также отработки (в случае отрабатываемого месторождения). </a:t>
            </a:r>
          </a:p>
        </p:txBody>
      </p:sp>
      <p:sp>
        <p:nvSpPr>
          <p:cNvPr id="10" name="Line 2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61370" y="1196752"/>
            <a:ext cx="9575181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lIns="95702" tIns="47850" rIns="95702" bIns="47850"/>
          <a:lstStyle/>
          <a:p>
            <a:pPr defTabSz="913789"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371" y="724634"/>
            <a:ext cx="9575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150" dirty="0">
                <a:solidFill>
                  <a:srgbClr val="002060"/>
                </a:solidFill>
                <a:ea typeface="Times New Roman" panose="02020603050405020304" pitchFamily="18" charset="0"/>
              </a:rPr>
              <a:t>Процедуры геостатистического анализа и блочного моделирования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2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6516" y="1167758"/>
            <a:ext cx="871296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Вариограмма и </a:t>
            </a:r>
            <a:r>
              <a:rPr lang="ru-RU" sz="18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ее </a:t>
            </a: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основные свойства: эффект самородков, наклон линии вариограммы в начале графика, зона влияния, пороговое значение, анизотропия.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Высокий уровень эффекта самородков свидетельствует об отсутствии закономерных изменений признака, выявляемых при данной плотности сети. Это приводит к выравниванию весовых коэффициентов и к максимальному «сглаживанию» оценок кригинга.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Зона влияния и наклон вариограммы обычно уверенно устанавливаются при достаточно высокой плотности разведочной сети. При оценке объектов, изученных по относительно редкой сети, исследование структуры вариограммы, чаще всего, оказывается невозможным. </a:t>
            </a:r>
            <a:r>
              <a:rPr lang="ru-RU" sz="18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Это </a:t>
            </a: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же не дает возможности надежно оценить анизотропию признака в объеме месторождения.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6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7000">
              <a:srgbClr val="65C1FF"/>
            </a:gs>
            <a:gs pos="27000">
              <a:schemeClr val="tx1"/>
            </a:gs>
            <a:gs pos="16000">
              <a:srgbClr val="C9F1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9"/>
          <p:cNvSpPr txBox="1">
            <a:spLocks/>
          </p:cNvSpPr>
          <p:nvPr/>
        </p:nvSpPr>
        <p:spPr bwMode="auto">
          <a:xfrm>
            <a:off x="161370" y="709062"/>
            <a:ext cx="957518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46" tIns="47874" rIns="95746" bIns="47874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ctr" defTabSz="956625" rtl="0" eaLnBrk="1" latinLnBrk="0" hangingPunct="1">
              <a:defRPr kumimoji="0"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78736" algn="l" defTabSz="956625" rtl="0" eaLnBrk="1" latinLnBrk="0" hangingPunct="1"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57472" algn="l" defTabSz="956625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436206" algn="l" defTabSz="956625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914941" algn="l" defTabSz="956625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393675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872411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351146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29881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pc="15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Разнонаправленные вариограммы</a:t>
            </a:r>
            <a:endParaRPr lang="ru-RU" altLang="ru-RU" sz="2000" b="1" spc="150" dirty="0">
              <a:solidFill>
                <a:schemeClr val="accent4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2" name="Line 2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61370" y="1052736"/>
            <a:ext cx="9575181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lIns="95702" tIns="47850" rIns="95702" bIns="47850"/>
          <a:lstStyle/>
          <a:p>
            <a:pPr defTabSz="913789"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79" y="1196753"/>
            <a:ext cx="4875110" cy="4896544"/>
          </a:xfrm>
          <a:prstGeom prst="rect">
            <a:avLst/>
          </a:prstGeom>
          <a:ln w="25400" cmpd="thickThin">
            <a:solidFill>
              <a:srgbClr val="0070C0"/>
            </a:solidFill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5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9"/>
          <p:cNvSpPr txBox="1">
            <a:spLocks/>
          </p:cNvSpPr>
          <p:nvPr/>
        </p:nvSpPr>
        <p:spPr bwMode="auto">
          <a:xfrm>
            <a:off x="161370" y="997094"/>
            <a:ext cx="957518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46" tIns="47874" rIns="95746" bIns="47874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ctr" defTabSz="956625" rtl="0" eaLnBrk="1" latinLnBrk="0" hangingPunct="1">
              <a:defRPr kumimoji="0"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78736" algn="l" defTabSz="956625" rtl="0" eaLnBrk="1" latinLnBrk="0" hangingPunct="1"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57472" algn="l" defTabSz="956625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436206" algn="l" defTabSz="956625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914941" algn="l" defTabSz="956625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393675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872411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351146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29881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pc="150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Повариантная оценка запасов традиционным методом и по блочной модели в «минерализованной зоне</a:t>
            </a:r>
            <a:r>
              <a:rPr lang="ru-RU" altLang="ru-RU" sz="2000" b="1" spc="15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»</a:t>
            </a:r>
            <a:endParaRPr lang="ru-RU" altLang="ru-RU" sz="2000" b="1" spc="150" dirty="0">
              <a:solidFill>
                <a:schemeClr val="accent4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2" name="Line 2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61370" y="1340768"/>
            <a:ext cx="9575181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lIns="95702" tIns="47850" rIns="95702" bIns="47850"/>
          <a:lstStyle/>
          <a:p>
            <a:pPr defTabSz="913789"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7" y="2060847"/>
            <a:ext cx="6282581" cy="4032449"/>
          </a:xfrm>
          <a:prstGeom prst="rect">
            <a:avLst/>
          </a:prstGeom>
          <a:noFill/>
          <a:ln w="25400" cmpd="thickThin">
            <a:solidFill>
              <a:srgbClr val="0070C0"/>
            </a:solidFill>
          </a:ln>
          <a:extLst/>
        </p:spPr>
      </p:pic>
      <p:sp>
        <p:nvSpPr>
          <p:cNvPr id="15" name="Прямоугольник 14"/>
          <p:cNvSpPr/>
          <p:nvPr/>
        </p:nvSpPr>
        <p:spPr>
          <a:xfrm>
            <a:off x="560512" y="1373287"/>
            <a:ext cx="871296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700" dirty="0">
                <a:solidFill>
                  <a:srgbClr val="002060"/>
                </a:solidFill>
                <a:ea typeface="Times New Roman" panose="02020603050405020304" pitchFamily="18" charset="0"/>
              </a:rPr>
              <a:t>Ряд теоретических и прикладных аспектов методики блочного моделирования применительно к условиям российского недропользования остаются не решенными.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0233" y="1633670"/>
            <a:ext cx="8712967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2100" dirty="0">
                <a:solidFill>
                  <a:srgbClr val="002060"/>
                </a:solidFill>
                <a:ea typeface="Times New Roman" panose="02020603050405020304" pitchFamily="18" charset="0"/>
              </a:rPr>
              <a:t>Российскими специалистами накоплен опыт применения ГГИС при решении задач оценки запасов на разных стадиях работ. В последние годы около 70% технико-экономических обоснований кондиций, представляемых на Государственную экспертизу в ГКЗ, включают в себя </a:t>
            </a:r>
            <a:r>
              <a:rPr lang="ru-RU" sz="2100" b="1" dirty="0">
                <a:solidFill>
                  <a:srgbClr val="002060"/>
                </a:solidFill>
                <a:ea typeface="Times New Roman" panose="02020603050405020304" pitchFamily="18" charset="0"/>
              </a:rPr>
              <a:t>блочное моделирование</a:t>
            </a:r>
            <a:r>
              <a:rPr lang="ru-RU" sz="2100" dirty="0">
                <a:solidFill>
                  <a:srgbClr val="002060"/>
                </a:solidFill>
                <a:ea typeface="Times New Roman" panose="02020603050405020304" pitchFamily="18" charset="0"/>
              </a:rPr>
              <a:t>. Как правило, оно направлено на решение задач оперативной оценки запасов по вариантам кондиций, оптимизации горных работ и составление календарного графика отработки.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5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20081" y="1383733"/>
            <a:ext cx="8065837" cy="42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2100" dirty="0">
                <a:solidFill>
                  <a:srgbClr val="002060"/>
                </a:solidFill>
                <a:ea typeface="Times New Roman" panose="02020603050405020304" pitchFamily="18" charset="0"/>
              </a:rPr>
              <a:t>Современным направлением геолого-экономической оценки месторождений твердых полезных ископаемых по результатам оценочных и разведочных работ является применение горно-геологических информационных систем (ГГИС). Данные системы предназначены для решения задач разведки и добычи твердых полезных ископаемых; они активно используются </a:t>
            </a:r>
            <a:r>
              <a:rPr lang="ru-RU" sz="2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геологоразведочными организациями</a:t>
            </a:r>
            <a:r>
              <a:rPr lang="ru-RU" sz="2100" dirty="0">
                <a:solidFill>
                  <a:srgbClr val="002060"/>
                </a:solidFill>
                <a:ea typeface="Times New Roman" panose="02020603050405020304" pitchFamily="18" charset="0"/>
              </a:rPr>
              <a:t>, горнорудными предприятиями и консультационными фирмами. </a:t>
            </a:r>
            <a:endParaRPr lang="ru-RU" sz="21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indent="450000">
              <a:lnSpc>
                <a:spcPct val="150000"/>
              </a:lnSpc>
            </a:pP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2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9"/>
          <p:cNvSpPr txBox="1">
            <a:spLocks/>
          </p:cNvSpPr>
          <p:nvPr/>
        </p:nvSpPr>
        <p:spPr bwMode="auto">
          <a:xfrm>
            <a:off x="161370" y="997094"/>
            <a:ext cx="957518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46" tIns="47874" rIns="95746" bIns="47874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ctr" defTabSz="956625" rtl="0" eaLnBrk="1" latinLnBrk="0" hangingPunct="1">
              <a:defRPr kumimoji="0"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78736" algn="l" defTabSz="956625" rtl="0" eaLnBrk="1" latinLnBrk="0" hangingPunct="1"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57472" algn="l" defTabSz="956625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436206" algn="l" defTabSz="956625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914941" algn="l" defTabSz="956625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393675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872411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351146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29881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pc="150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Задачи, решаемые с использованием блочного моделирования при разработке материалов ТЭО кондиций и подсчета запасов</a:t>
            </a:r>
          </a:p>
        </p:txBody>
      </p:sp>
      <p:sp>
        <p:nvSpPr>
          <p:cNvPr id="12" name="Line 2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61370" y="1340768"/>
            <a:ext cx="9575181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lIns="95702" tIns="47850" rIns="95702" bIns="47850"/>
          <a:lstStyle/>
          <a:p>
            <a:pPr defTabSz="913789"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829756121"/>
              </p:ext>
            </p:extLst>
          </p:nvPr>
        </p:nvGraphicFramePr>
        <p:xfrm>
          <a:off x="1420568" y="1592797"/>
          <a:ext cx="7056784" cy="439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7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6516" y="1916832"/>
            <a:ext cx="8712967" cy="2331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2500" dirty="0">
                <a:solidFill>
                  <a:srgbClr val="002060"/>
                </a:solidFill>
                <a:ea typeface="Times New Roman" panose="02020603050405020304" pitchFamily="18" charset="0"/>
              </a:rPr>
              <a:t>Результаты подсчета запасов, выполненного на основе блочного моделирования, были утверждены ГКЗ РФ по золоторудному месторождению </a:t>
            </a:r>
            <a:r>
              <a:rPr lang="ru-RU" sz="2500" dirty="0" err="1">
                <a:solidFill>
                  <a:srgbClr val="002060"/>
                </a:solidFill>
                <a:ea typeface="Times New Roman" panose="02020603050405020304" pitchFamily="18" charset="0"/>
              </a:rPr>
              <a:t>Кючус</a:t>
            </a:r>
            <a:r>
              <a:rPr lang="ru-RU" sz="2500" dirty="0">
                <a:solidFill>
                  <a:srgbClr val="002060"/>
                </a:solidFill>
                <a:ea typeface="Times New Roman" panose="02020603050405020304" pitchFamily="18" charset="0"/>
              </a:rPr>
              <a:t> (Саха-Якутия) и 11 объектам Куранахского рудного поля.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2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9"/>
          <p:cNvSpPr txBox="1">
            <a:spLocks/>
          </p:cNvSpPr>
          <p:nvPr/>
        </p:nvSpPr>
        <p:spPr bwMode="auto">
          <a:xfrm>
            <a:off x="161370" y="997094"/>
            <a:ext cx="957518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46" tIns="47874" rIns="95746" bIns="47874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ctr" defTabSz="956625" rtl="0" eaLnBrk="1" latinLnBrk="0" hangingPunct="1">
              <a:defRPr kumimoji="0"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78736" algn="l" defTabSz="956625" rtl="0" eaLnBrk="1" latinLnBrk="0" hangingPunct="1"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57472" algn="l" defTabSz="956625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436206" algn="l" defTabSz="956625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914941" algn="l" defTabSz="956625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393675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872411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351146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29881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pc="150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План месторождения Северное Куранахского РП</a:t>
            </a:r>
            <a:r>
              <a:rPr lang="ru-RU" altLang="ru-RU" sz="2000" b="1" spc="15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pc="15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ru-RU" altLang="ru-RU" sz="2000" b="1" spc="150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Запасы категории С1 (красное) и С2 (зеленое</a:t>
            </a:r>
            <a:r>
              <a:rPr lang="ru-RU" altLang="ru-RU" sz="2000" b="1" spc="150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)</a:t>
            </a:r>
            <a:endParaRPr lang="ru-RU" altLang="ru-RU" sz="2000" b="1" spc="150" dirty="0">
              <a:solidFill>
                <a:schemeClr val="accent4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2" name="Line 2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61370" y="1340768"/>
            <a:ext cx="9575181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lIns="95702" tIns="47850" rIns="95702" bIns="47850"/>
          <a:lstStyle/>
          <a:p>
            <a:pPr defTabSz="913789"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4" name="Picture 2" descr="\\mos.polus.gld\MOS\Share02\DemchenkoNN\My Documents\_ВРЕМЕННЫЕ\презент 2016\sev-блокировка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3641" r="17581" b="3502"/>
          <a:stretch/>
        </p:blipFill>
        <p:spPr bwMode="auto">
          <a:xfrm>
            <a:off x="2820670" y="1412776"/>
            <a:ext cx="4264660" cy="4690745"/>
          </a:xfrm>
          <a:prstGeom prst="rect">
            <a:avLst/>
          </a:prstGeom>
          <a:noFill/>
          <a:ln w="25400" cmpd="thickThin">
            <a:solidFill>
              <a:srgbClr val="0070C0"/>
            </a:solidFill>
          </a:ln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03" y="6401898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7296" y="332656"/>
            <a:ext cx="2013769" cy="31762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83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23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296" y="332656"/>
            <a:ext cx="2013769" cy="317629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1" name="Нижний колонтитул 9"/>
          <p:cNvSpPr txBox="1">
            <a:spLocks/>
          </p:cNvSpPr>
          <p:nvPr/>
        </p:nvSpPr>
        <p:spPr bwMode="auto">
          <a:xfrm>
            <a:off x="161370" y="692696"/>
            <a:ext cx="957518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46" tIns="47874" rIns="95746" bIns="47874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ctr" defTabSz="956625" rtl="0" eaLnBrk="1" latinLnBrk="0" hangingPunct="1">
              <a:defRPr kumimoji="0"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78736" algn="l" defTabSz="956625" rtl="0" eaLnBrk="1" latinLnBrk="0" hangingPunct="1"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57472" algn="l" defTabSz="956625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436206" algn="l" defTabSz="956625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914941" algn="l" defTabSz="956625" rtl="0" eaLnBrk="1" latinLnBrk="0" hangingPunct="1"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393675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872411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351146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29881" algn="l" defTabSz="956625" rtl="0" eaLnBrk="0" fontAlgn="base" latinLnBrk="0" hangingPunct="0"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pc="150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charset="0"/>
              </a:rPr>
              <a:t>Разрез по месторождению Дэлбэ</a:t>
            </a:r>
          </a:p>
        </p:txBody>
      </p:sp>
      <p:sp>
        <p:nvSpPr>
          <p:cNvPr id="12" name="Line 2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61370" y="1036370"/>
            <a:ext cx="9575181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lIns="95702" tIns="47850" rIns="95702" bIns="47850"/>
          <a:lstStyle/>
          <a:p>
            <a:pPr defTabSz="913789"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3" descr="\\mos.polus.gld\MOS\Share02\DemchenkoNN\My Documents\_ВРЕМЕННЫЕ\презент 2016\Delbe-Model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" t="41979" r="7540" b="29442"/>
          <a:stretch/>
        </p:blipFill>
        <p:spPr bwMode="auto">
          <a:xfrm>
            <a:off x="776537" y="1191686"/>
            <a:ext cx="8568952" cy="2037428"/>
          </a:xfrm>
          <a:prstGeom prst="rect">
            <a:avLst/>
          </a:prstGeom>
          <a:noFill/>
          <a:ln w="25400" cmpd="thickThin">
            <a:solidFill>
              <a:srgbClr val="0070C0"/>
            </a:solidFill>
          </a:ln>
          <a:extLst/>
        </p:spPr>
      </p:pic>
      <p:sp>
        <p:nvSpPr>
          <p:cNvPr id="15" name="Прямоугольник 14"/>
          <p:cNvSpPr/>
          <p:nvPr/>
        </p:nvSpPr>
        <p:spPr>
          <a:xfrm>
            <a:off x="848073" y="3301121"/>
            <a:ext cx="8497415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700" dirty="0">
                <a:solidFill>
                  <a:srgbClr val="002060"/>
                </a:solidFill>
                <a:ea typeface="Times New Roman" panose="02020603050405020304" pitchFamily="18" charset="0"/>
              </a:rPr>
              <a:t>При построении каркасов учитывался рельеф дневной поверхности и контуров отработки на </a:t>
            </a:r>
            <a:r>
              <a:rPr lang="ru-RU" sz="17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01.01.2015 г., </a:t>
            </a:r>
            <a:r>
              <a:rPr lang="ru-RU" sz="1700" dirty="0">
                <a:solidFill>
                  <a:srgbClr val="002060"/>
                </a:solidFill>
                <a:ea typeface="Times New Roman" panose="02020603050405020304" pitchFamily="18" charset="0"/>
              </a:rPr>
              <a:t>а также положение пород скального фундамента (известняки и доломиты). </a:t>
            </a:r>
          </a:p>
          <a:p>
            <a:pPr indent="450000" algn="just">
              <a:lnSpc>
                <a:spcPct val="150000"/>
              </a:lnSpc>
            </a:pPr>
            <a:r>
              <a:rPr lang="ru-RU" sz="1700" dirty="0">
                <a:solidFill>
                  <a:srgbClr val="002060"/>
                </a:solidFill>
                <a:ea typeface="Times New Roman" panose="02020603050405020304" pitchFamily="18" charset="0"/>
              </a:rPr>
              <a:t>Материнские блоки модели имели размеры 10×25×5 и 20×25×5 м. При выборе их параметров учитывалась геометрия разведочной сети и размеры эксплуатационных уступов. Интерполяция содержаний золота выполнялась методом ординарного кригинга; для контроля качества интерполяции использовался метод </a:t>
            </a:r>
            <a:r>
              <a:rPr lang="ru-RU" sz="17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I</a:t>
            </a:r>
            <a:r>
              <a:rPr lang="en-US" sz="17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DW</a:t>
            </a:r>
            <a:r>
              <a:rPr lang="ru-RU" sz="17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 </a:t>
            </a:r>
            <a:endParaRPr lang="ru-RU" sz="17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03" y="6401898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6516" y="1245312"/>
            <a:ext cx="8712967" cy="439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2100" dirty="0">
                <a:solidFill>
                  <a:srgbClr val="002060"/>
                </a:solidFill>
                <a:ea typeface="Times New Roman" panose="02020603050405020304" pitchFamily="18" charset="0"/>
              </a:rPr>
              <a:t>Основным преимуществом использования блочных моделей при оценке месторождений ТПИ является возможность </a:t>
            </a:r>
            <a:r>
              <a:rPr lang="ru-RU" sz="2100" u="sng" dirty="0">
                <a:solidFill>
                  <a:srgbClr val="002060"/>
                </a:solidFill>
                <a:ea typeface="Times New Roman" panose="02020603050405020304" pitchFamily="18" charset="0"/>
              </a:rPr>
              <a:t>оперативной переоценки запасов/ресурсов минерального сырья</a:t>
            </a:r>
            <a:r>
              <a:rPr lang="ru-RU" sz="2100" dirty="0">
                <a:solidFill>
                  <a:srgbClr val="002060"/>
                </a:solidFill>
                <a:ea typeface="Times New Roman" panose="02020603050405020304" pitchFamily="18" charset="0"/>
              </a:rPr>
              <a:t> с учетом конъюнктуры рынка. Она особенно актуальна для объектов нераспределенного фонда, инвестиционная привлекательность которых в существующих условиях не очевидна для потенциальных недропользователей. Проведение такой переоценки должно базироваться не только на использовании </a:t>
            </a:r>
            <a:r>
              <a:rPr lang="ru-RU" sz="2100" u="sng" dirty="0">
                <a:solidFill>
                  <a:srgbClr val="002060"/>
                </a:solidFill>
                <a:ea typeface="Times New Roman" panose="02020603050405020304" pitchFamily="18" charset="0"/>
              </a:rPr>
              <a:t>блочных моделей</a:t>
            </a:r>
            <a:r>
              <a:rPr lang="ru-RU" sz="2100" dirty="0">
                <a:solidFill>
                  <a:srgbClr val="002060"/>
                </a:solidFill>
                <a:ea typeface="Times New Roman" panose="02020603050405020304" pitchFamily="18" charset="0"/>
              </a:rPr>
              <a:t>, но и на разработке соответствующих </a:t>
            </a:r>
            <a:r>
              <a:rPr lang="ru-RU" sz="2100" u="sng" dirty="0">
                <a:solidFill>
                  <a:srgbClr val="002060"/>
                </a:solidFill>
                <a:ea typeface="Times New Roman" panose="02020603050405020304" pitchFamily="18" charset="0"/>
              </a:rPr>
              <a:t>приемов геолого-экономической оценки</a:t>
            </a:r>
            <a:r>
              <a:rPr lang="ru-RU" sz="2100" dirty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03" y="6401898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1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2476" y="1668793"/>
            <a:ext cx="8712967" cy="419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В настоящее время в мире для геологоразведочных и горнодобывающих компаний использование специализированных информационных технологий, является фактически стандартом предприятия.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Преимущественно используется программное обеспечение известных компаний «Datamine», «GEMs», «Vulcan», «Micromine», Maptek, Mintec и др. Предлагается более 1000 программных продуктов различного класса, предназначенных для автоматизации самых различных функций управления горным производством, в том числе: 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- Горные системы общего назначения. 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- Специализированные горные программы. 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- Системы управления производством. </a:t>
            </a:r>
          </a:p>
        </p:txBody>
      </p:sp>
      <p:sp>
        <p:nvSpPr>
          <p:cNvPr id="10" name="Line 2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61370" y="1412776"/>
            <a:ext cx="9575181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lIns="95702" tIns="47850" rIns="95702" bIns="47850"/>
          <a:lstStyle/>
          <a:p>
            <a:pPr defTabSz="913789"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371" y="724634"/>
            <a:ext cx="9575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Использование информационных программных продуктов и компьютерных технологий в геологоразведочной и добычной деятельности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03" y="6401898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8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6516" y="1052736"/>
            <a:ext cx="87129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Блочное моделирование широко используется за рубежом в программах, ориентированных на </a:t>
            </a:r>
            <a:r>
              <a:rPr lang="ru-RU" sz="1800" u="sng" dirty="0">
                <a:solidFill>
                  <a:srgbClr val="002060"/>
                </a:solidFill>
                <a:ea typeface="Times New Roman" panose="02020603050405020304" pitchFamily="18" charset="0"/>
              </a:rPr>
              <a:t>управление рудопотоками</a:t>
            </a: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 в процессе ведения добычных работ (Ore control). С их помощью предполагается оценка </a:t>
            </a:r>
            <a:r>
              <a:rPr lang="ru-RU" sz="1800" u="sng" dirty="0">
                <a:solidFill>
                  <a:srgbClr val="002060"/>
                </a:solidFill>
                <a:ea typeface="Times New Roman" panose="02020603050405020304" pitchFamily="18" charset="0"/>
              </a:rPr>
              <a:t>фактических потерь и разубоживания</a:t>
            </a: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; предусмотрено создание необходимых отчетных документов. Преимущества данных программных продуктов очевидны для недропользователей, включая крупные золотодобывающие компании России. Гармонизация подходов к оценке этих показателей и внедрение ее результатов в практику работы ЦКР-ТПИ является актуальной задачей. Она становится особенно важной в связи с предстоящим утверждением Новой Классификации прогнозных ресурсов и запасов ТПИ, в которой предусмотрена оценка «извлекаемых» запасов. Последние соотносятся с выемочными единицами и использование блочных моделей в этом случае представляется наиболее продуктивным.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03" y="6401898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9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2476" y="1556792"/>
            <a:ext cx="8712967" cy="448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В России специализированные компьютерные технологии нашли достаточно широкое применение, хотя охват ими геологоразведочных и горнодобывающих организаций резко уступает зарубежному опыту. Препятствием их внедрения являются:</a:t>
            </a:r>
          </a:p>
          <a:p>
            <a:pPr indent="4500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- слабый уровень подготовки специалистов;</a:t>
            </a:r>
          </a:p>
          <a:p>
            <a:pPr indent="4500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- низкая эффективность использования программных средств;</a:t>
            </a:r>
          </a:p>
          <a:p>
            <a:pPr indent="4500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- высокая стоимость иностранных специализированных компьютерных технологий;  </a:t>
            </a:r>
          </a:p>
          <a:p>
            <a:pPr indent="4500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- несоответствия в принципах зарубежного и отечественного недропользования;</a:t>
            </a:r>
          </a:p>
          <a:p>
            <a:pPr indent="4500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Этим объясняется недостаточная заинтересованность в развитии ГГИС со стороны официальных государственных органов и недропользователей. В свою очередь это слабо стимулирует (в финансовом, организационном и методическом отношении) отечественных разработчиков на создание и поддержку на должном уровне конкурентоспособных программных систем. </a:t>
            </a:r>
          </a:p>
        </p:txBody>
      </p:sp>
      <p:sp>
        <p:nvSpPr>
          <p:cNvPr id="10" name="Line 2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61370" y="1412776"/>
            <a:ext cx="9575181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lIns="95702" tIns="47850" rIns="95702" bIns="47850"/>
          <a:lstStyle/>
          <a:p>
            <a:pPr defTabSz="913789"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371" y="724634"/>
            <a:ext cx="9575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150" dirty="0">
                <a:solidFill>
                  <a:srgbClr val="002060"/>
                </a:solidFill>
                <a:ea typeface="Times New Roman" panose="02020603050405020304" pitchFamily="18" charset="0"/>
              </a:rPr>
              <a:t>Потенциал развития отечественного программного обеспечения с точки зрения импортозамещения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03" y="6401898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8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6516" y="836712"/>
            <a:ext cx="8712967" cy="5244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Ряд российских разработок конкурируют с импортными по достаточно широкому кругу задач. В их числе:</a:t>
            </a:r>
          </a:p>
          <a:p>
            <a:pPr indent="450000" algn="just">
              <a:lnSpc>
                <a:spcPct val="150000"/>
              </a:lnSpc>
            </a:pPr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Программа Geostatistical Software Tool (ВНИИГЕОСИСТЕМ) — программа трехмерного моделирования и подсчета запасов твердых полезных ископаемых с использованием методов прикладной геостатистики. </a:t>
            </a:r>
          </a:p>
          <a:p>
            <a:pPr indent="450000" algn="just">
              <a:lnSpc>
                <a:spcPct val="150000"/>
              </a:lnSpc>
            </a:pPr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Система MINEFRAME предназначена для комплексного решения широкого круга геологических, маркшейдерских и технологических задач, встречающихся в практике работы горнодобывающих предприятий, научных и проектных организаций. </a:t>
            </a:r>
          </a:p>
          <a:p>
            <a:pPr indent="450000" algn="just">
              <a:lnSpc>
                <a:spcPct val="150000"/>
              </a:lnSpc>
            </a:pPr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Программа DIGIMINE (разработчик ИП Зайков В.И.). В ней реализовано: ведение базы геологоразведочных данных; построение триангулированных моделей поверхностей и объемных тел; ввод и редактирование разнообразной векторной графической информации; производительная и качественная привязка растровых изображений с возможностью векторизации; подсчеты с применением блочных моделей, подготовленных в других программах.</a:t>
            </a:r>
          </a:p>
          <a:p>
            <a:pPr indent="450000" algn="just">
              <a:lnSpc>
                <a:spcPct val="150000"/>
              </a:lnSpc>
            </a:pPr>
            <a:r>
              <a:rPr lang="ru-RU" sz="1500" dirty="0">
                <a:solidFill>
                  <a:srgbClr val="002060"/>
                </a:solidFill>
                <a:ea typeface="Times New Roman" panose="02020603050405020304" pitchFamily="18" charset="0"/>
              </a:rPr>
              <a:t>Пакет программ «Интегра». Разработан и реализован метод построения математической модели месторождения, позволяющий оценить его запасы с высокой точностью и надежностью.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03" y="6401898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7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2476" y="1556792"/>
            <a:ext cx="8712967" cy="419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800" b="1" dirty="0">
                <a:solidFill>
                  <a:srgbClr val="002060"/>
                </a:solidFill>
                <a:ea typeface="Times New Roman" panose="02020603050405020304" pitchFamily="18" charset="0"/>
              </a:rPr>
              <a:t>Достоинства отечественных разработок: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- относительно низкая стоимость;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- адаптированность к отечественным условиям недропользования;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- дружественное отношение к пользователю (изначально русскоязычный интерфейс, нет погрешностей в переводе);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- эффективность в решении отдельных задач моделирования (создание баз данных, графические редакторы и т.п.).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В настоящее время отечественные программы горно-геологического направления по ряду объективных и субъективных причин трудно считать коммерческими, хотя в этом и достигнуты определенные успехи.</a:t>
            </a:r>
          </a:p>
        </p:txBody>
      </p:sp>
      <p:sp>
        <p:nvSpPr>
          <p:cNvPr id="10" name="Line 2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61370" y="1196752"/>
            <a:ext cx="9575181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lIns="95702" tIns="47850" rIns="95702" bIns="47850"/>
          <a:lstStyle/>
          <a:p>
            <a:pPr defTabSz="913789"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371" y="724634"/>
            <a:ext cx="9575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150" dirty="0">
                <a:solidFill>
                  <a:srgbClr val="002060"/>
                </a:solidFill>
                <a:ea typeface="Times New Roman" panose="02020603050405020304" pitchFamily="18" charset="0"/>
              </a:rPr>
              <a:t>Достоинства отечественных разработок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03" y="6401898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7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20081" y="1501055"/>
            <a:ext cx="8065837" cy="40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Горно-геологические информационные системы обеспечивают обработку исходных числовых и текстовых данных. С их помощью осуществляется объемное моделирование месторождений, проводятся маркшейдерские расчеты и построения, решаются задачи оптимизации проектов горных работ и ведения эксплуатационных работ.</a:t>
            </a:r>
          </a:p>
          <a:p>
            <a:pPr indent="450000" algn="just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Они используются при подсчете запасов традиционными методами, а также методом блочного моделирования. В последнем случае выполняется статистический и геостатистический анализ.</a:t>
            </a:r>
          </a:p>
          <a:p>
            <a:pPr indent="450000">
              <a:lnSpc>
                <a:spcPct val="150000"/>
              </a:lnSpc>
            </a:pP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1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Нижний колонтитул 9"/>
          <p:cNvSpPr>
            <a:spLocks noGrp="1"/>
          </p:cNvSpPr>
          <p:nvPr>
            <p:ph type="ftr" sz="quarter" idx="11"/>
          </p:nvPr>
        </p:nvSpPr>
        <p:spPr bwMode="auto">
          <a:xfrm>
            <a:off x="3384550" y="6376243"/>
            <a:ext cx="3136900" cy="3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ФГБУ «ВИМС»</a:t>
            </a:r>
            <a:endParaRPr lang="ru-RU" altLang="ru-RU" sz="1800" dirty="0">
              <a:solidFill>
                <a:schemeClr val="accent4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178923" y="692696"/>
            <a:ext cx="9526605" cy="5184576"/>
          </a:xfrm>
          <a:prstGeom prst="rect">
            <a:avLst/>
          </a:prstGeom>
          <a:extLst/>
        </p:spPr>
        <p:txBody>
          <a:bodyPr vert="horz" lIns="47874" tIns="47874" rIns="47874" bIns="0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957002">
              <a:spcBef>
                <a:spcPts val="0"/>
              </a:spcBef>
              <a:defRPr/>
            </a:pPr>
            <a:endParaRPr lang="ru-RU" sz="4000" dirty="0" smtClean="0">
              <a:solidFill>
                <a:srgbClr val="0070C0"/>
              </a:solidFill>
              <a:latin typeface="+mn-lt"/>
            </a:endParaRPr>
          </a:p>
          <a:p>
            <a:pPr defTabSz="957002">
              <a:spcBef>
                <a:spcPts val="0"/>
              </a:spcBef>
              <a:defRPr/>
            </a:pPr>
            <a:r>
              <a:rPr lang="ru-RU" sz="4000" dirty="0" smtClean="0">
                <a:solidFill>
                  <a:srgbClr val="0070C0"/>
                </a:solidFill>
                <a:latin typeface="+mn-lt"/>
              </a:rPr>
              <a:t>Благодарю за внимание!</a:t>
            </a:r>
          </a:p>
          <a:p>
            <a:pPr defTabSz="957002">
              <a:spcBef>
                <a:spcPts val="0"/>
              </a:spcBef>
              <a:defRPr/>
            </a:pP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cs typeface="Times New Roman" pitchFamily="18" charset="0"/>
            </a:endParaRPr>
          </a:p>
          <a:p>
            <a:pPr defTabSz="957002">
              <a:spcBef>
                <a:spcPts val="0"/>
              </a:spcBef>
              <a:defRPr/>
            </a:pP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cs typeface="Times New Roman" pitchFamily="18" charset="0"/>
            </a:endParaRPr>
          </a:p>
          <a:p>
            <a:pPr defTabSz="957002">
              <a:spcBef>
                <a:spcPts val="0"/>
              </a:spcBef>
              <a:defRPr/>
            </a:pP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cs typeface="Times New Roman" pitchFamily="18" charset="0"/>
            </a:endParaRPr>
          </a:p>
          <a:p>
            <a:pPr defTabSz="957002">
              <a:spcBef>
                <a:spcPts val="0"/>
              </a:spcBef>
              <a:defRPr/>
            </a:pP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03" y="6401898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4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6516" y="1219974"/>
            <a:ext cx="871296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Преимуществами применения компьютерных технологий являются:</a:t>
            </a:r>
          </a:p>
          <a:p>
            <a:pPr indent="450000"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- </a:t>
            </a:r>
            <a:r>
              <a:rPr lang="ru-RU" u="sng" dirty="0">
                <a:solidFill>
                  <a:srgbClr val="002060"/>
                </a:solidFill>
                <a:ea typeface="Times New Roman" panose="02020603050405020304" pitchFamily="18" charset="0"/>
              </a:rPr>
              <a:t>создание баз данных</a:t>
            </a: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 и систематизация материалов по изучаемым объектам; требования к их содержанию и формам представления имеются в существующих методических документах ГКЗ;</a:t>
            </a:r>
          </a:p>
          <a:p>
            <a:pPr indent="450000"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- </a:t>
            </a:r>
            <a:r>
              <a:rPr lang="ru-RU" u="sng" dirty="0">
                <a:solidFill>
                  <a:srgbClr val="002060"/>
                </a:solidFill>
                <a:ea typeface="Times New Roman" panose="02020603050405020304" pitchFamily="18" charset="0"/>
              </a:rPr>
              <a:t>сокращение затрат времени</a:t>
            </a: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 на проведение исследований и построение блочных моделей, в том числе по вариантам кондиций;</a:t>
            </a:r>
          </a:p>
          <a:p>
            <a:pPr indent="450000"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- </a:t>
            </a:r>
            <a:r>
              <a:rPr lang="ru-RU" u="sng" dirty="0">
                <a:solidFill>
                  <a:srgbClr val="002060"/>
                </a:solidFill>
                <a:ea typeface="Times New Roman" panose="02020603050405020304" pitchFamily="18" charset="0"/>
              </a:rPr>
              <a:t>повышение точности оценок запасов</a:t>
            </a: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, в том числе площадей и объемов рудных тел, а также содержаний основных и попутных полезных компонентов;</a:t>
            </a:r>
          </a:p>
          <a:p>
            <a:pPr indent="450000"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- </a:t>
            </a:r>
            <a:r>
              <a:rPr lang="ru-RU" u="sng" dirty="0">
                <a:solidFill>
                  <a:srgbClr val="002060"/>
                </a:solidFill>
                <a:ea typeface="Times New Roman" panose="02020603050405020304" pitchFamily="18" charset="0"/>
              </a:rPr>
              <a:t>снижение затрат времени</a:t>
            </a: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 на подготовку и оформление графических приложений, а также сопровождающих табличных документов.</a:t>
            </a:r>
          </a:p>
          <a:p>
            <a:pPr indent="450000">
              <a:lnSpc>
                <a:spcPct val="150000"/>
              </a:lnSpc>
            </a:pPr>
            <a:endParaRPr lang="ru-RU" sz="14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61370" y="1124744"/>
            <a:ext cx="9575181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lIns="95702" tIns="47850" rIns="95702" bIns="47850"/>
          <a:lstStyle/>
          <a:p>
            <a:pPr defTabSz="913789"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371" y="692696"/>
            <a:ext cx="9575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Преимущества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применения компьютерных технологий</a:t>
            </a:r>
            <a:endParaRPr lang="ru-RU" sz="2000" b="1" spc="15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1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6516" y="1417839"/>
            <a:ext cx="8712967" cy="3912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2100" dirty="0">
                <a:solidFill>
                  <a:srgbClr val="002060"/>
                </a:solidFill>
                <a:ea typeface="Times New Roman" panose="02020603050405020304" pitchFamily="18" charset="0"/>
              </a:rPr>
              <a:t>Принципы оценки запасов и экономической оценки месторождений, используемые в нашей стране, требуют учета двух основных положений</a:t>
            </a:r>
            <a:r>
              <a:rPr lang="ru-RU" sz="2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:</a:t>
            </a:r>
          </a:p>
          <a:p>
            <a:pPr indent="450000" algn="just">
              <a:lnSpc>
                <a:spcPct val="150000"/>
              </a:lnSpc>
            </a:pPr>
            <a:r>
              <a:rPr lang="ru-RU" sz="21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002060"/>
                </a:solidFill>
                <a:ea typeface="Times New Roman" panose="02020603050405020304" pitchFamily="18" charset="0"/>
              </a:rPr>
              <a:t>а) подсчет осуществляется в недрах без учета потерь и разубоживания</a:t>
            </a:r>
            <a:r>
              <a:rPr lang="ru-RU" sz="21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;</a:t>
            </a:r>
          </a:p>
          <a:p>
            <a:pPr indent="450000" algn="just">
              <a:lnSpc>
                <a:spcPct val="150000"/>
              </a:lnSpc>
            </a:pPr>
            <a:r>
              <a:rPr lang="ru-RU" sz="21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002060"/>
                </a:solidFill>
                <a:ea typeface="Times New Roman" panose="02020603050405020304" pitchFamily="18" charset="0"/>
              </a:rPr>
              <a:t>б) подсчет осуществляется на основе утвержденных кондиций. </a:t>
            </a:r>
            <a:endParaRPr lang="ru-RU" sz="21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</a:pPr>
            <a:endParaRPr lang="ru-RU" sz="21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ru-RU" sz="21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Это </a:t>
            </a:r>
            <a:r>
              <a:rPr lang="ru-RU" sz="2100" dirty="0">
                <a:solidFill>
                  <a:srgbClr val="002060"/>
                </a:solidFill>
                <a:ea typeface="Times New Roman" panose="02020603050405020304" pitchFamily="18" charset="0"/>
              </a:rPr>
              <a:t>обстоятельство требует особого внимания при использовании ГГИС для оценки отечественных объектов. </a:t>
            </a:r>
            <a:endParaRPr lang="ru-RU" sz="21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05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6516" y="677009"/>
            <a:ext cx="87129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В настоящее время для подсчета запасов используются традиционные </a:t>
            </a: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методы 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и методы блочного моделирования.</a:t>
            </a:r>
          </a:p>
          <a:p>
            <a:pPr indent="450000"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Основой любого подсчета является </a:t>
            </a:r>
            <a:r>
              <a:rPr lang="ru-RU" sz="1600" u="sng" dirty="0">
                <a:solidFill>
                  <a:srgbClr val="002060"/>
                </a:solidFill>
                <a:ea typeface="Times New Roman" panose="02020603050405020304" pitchFamily="18" charset="0"/>
              </a:rPr>
              <a:t>геологическая модель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. Качество геологической модели определяется объемом и достоверностью исходной информации, но во многом она зависит и от квалификации исполнителей. Если характеристики объекта понимаются по-разному или в различной степени учитываются при традиционном подсчете и блочном моделировании, то это может являться одной из основных причин расхождения получаемых результатов. </a:t>
            </a:r>
          </a:p>
          <a:p>
            <a:pPr indent="450000" algn="just">
              <a:lnSpc>
                <a:spcPct val="150000"/>
              </a:lnSpc>
            </a:pPr>
            <a:r>
              <a:rPr lang="ru-RU" sz="1600" u="sng" dirty="0">
                <a:solidFill>
                  <a:srgbClr val="002060"/>
                </a:solidFill>
                <a:ea typeface="Times New Roman" panose="02020603050405020304" pitchFamily="18" charset="0"/>
              </a:rPr>
              <a:t>Критерием качества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 геологической модели является ее непротиворечивость по отношению ко всем фактическим данным и согласованность с ними. В современных условиях возрастает 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значение ГГИС для создания геологической модели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. </a:t>
            </a:r>
            <a:endParaRPr lang="ru-RU" sz="16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ru-RU" sz="1600" u="sng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Преимущества</a:t>
            </a:r>
            <a:r>
              <a:rPr lang="ru-RU" sz="1600" u="sng" dirty="0">
                <a:solidFill>
                  <a:srgbClr val="002060"/>
                </a:solidFill>
                <a:ea typeface="Times New Roman" panose="02020603050405020304" pitchFamily="18" charset="0"/>
              </a:rPr>
              <a:t>: </a:t>
            </a:r>
          </a:p>
          <a:p>
            <a:pPr marL="285750" indent="15716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статистический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анализ различного типа данных; </a:t>
            </a:r>
            <a:endParaRPr lang="ru-RU" sz="16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285750" indent="15716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построение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карт размещения признаков, в том числе геологических факторов;</a:t>
            </a:r>
          </a:p>
          <a:p>
            <a:pPr marL="285750" indent="15716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анализ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пространственных закономерностей размещения оруденения, увязка рудных образований в объеме.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4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6516" y="1011690"/>
            <a:ext cx="8712967" cy="486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u="sng" dirty="0">
                <a:solidFill>
                  <a:srgbClr val="002060"/>
                </a:solidFill>
                <a:ea typeface="Times New Roman" panose="02020603050405020304" pitchFamily="18" charset="0"/>
              </a:rPr>
              <a:t>Традиционные методы подсчета запасов </a:t>
            </a:r>
            <a:r>
              <a:rPr lang="ru-RU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– это </a:t>
            </a: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совокупность приемов и правил проведения расчетов, которые в течение длительного времени использовались для решения этой задачи, и которые зарекомендовали себя с точки зрения надежности и достоверности получаемых результатов. Они ориентированы на оценку запасов в относительно крупных объемах недр (глобальная оценка).</a:t>
            </a:r>
          </a:p>
          <a:p>
            <a:pPr indent="450000"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Основные принципы проведения и представления результатов подсчета запасов </a:t>
            </a:r>
            <a:r>
              <a:rPr lang="ru-RU" u="sng" dirty="0">
                <a:solidFill>
                  <a:srgbClr val="002060"/>
                </a:solidFill>
                <a:ea typeface="Times New Roman" panose="02020603050405020304" pitchFamily="18" charset="0"/>
              </a:rPr>
              <a:t>традиционными методами</a:t>
            </a:r>
            <a:r>
              <a:rPr lang="ru-RU" dirty="0">
                <a:solidFill>
                  <a:srgbClr val="002060"/>
                </a:solidFill>
                <a:ea typeface="Times New Roman" panose="02020603050405020304" pitchFamily="18" charset="0"/>
              </a:rPr>
              <a:t> отражены в существующих нормативных и методических документах; они детально охарактеризованы в научных работах и учебной литературе. Наиболее распространенными являются метод геологических блоков и метод разрезов/сечений. Реже применяются «статистические» приемы оценки запасов.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7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2476" y="1412776"/>
            <a:ext cx="8712967" cy="461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8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При </a:t>
            </a: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выполнении подсчетов запасов традиционными методами почти повсеместно применяются технологии, реализованные в различных программных продуктах. Аспекты их использования в условиях традиционного подсчета запасов: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- создание и использование базы данных;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- предварительный статистический анализ данных; оценка изменчивости;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- автоматизация выделения рудных интервалов;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- автоматизация определения площадей;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- построение каркасов и оценка объемов;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- проведение вычислений подсчетных </a:t>
            </a:r>
            <a:r>
              <a:rPr lang="ru-RU" sz="18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параметров; </a:t>
            </a:r>
            <a:endParaRPr lang="ru-RU" sz="18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- создание графических приложений;</a:t>
            </a:r>
          </a:p>
          <a:p>
            <a:pPr indent="450000" algn="just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- представление результатов подсчета. </a:t>
            </a:r>
          </a:p>
        </p:txBody>
      </p:sp>
      <p:sp>
        <p:nvSpPr>
          <p:cNvPr id="10" name="Line 2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161370" y="1196752"/>
            <a:ext cx="9575181" cy="0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lIns="95702" tIns="47850" rIns="95702" bIns="47850"/>
          <a:lstStyle/>
          <a:p>
            <a:pPr defTabSz="913789"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371" y="724634"/>
            <a:ext cx="9575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150" dirty="0">
                <a:solidFill>
                  <a:srgbClr val="002060"/>
                </a:solidFill>
                <a:ea typeface="Times New Roman" panose="02020603050405020304" pitchFamily="18" charset="0"/>
              </a:rPr>
              <a:t>Современные технологии при традиционном подсчете </a:t>
            </a:r>
            <a:r>
              <a:rPr lang="ru-RU" sz="2000" b="1" spc="15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запасов</a:t>
            </a:r>
            <a:endParaRPr lang="ru-RU" sz="2000" b="1" spc="15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3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Номер слайда 12"/>
          <p:cNvSpPr>
            <a:spLocks noGrp="1"/>
          </p:cNvSpPr>
          <p:nvPr>
            <p:ph type="sldNum" sz="quarter" idx="12"/>
          </p:nvPr>
        </p:nvSpPr>
        <p:spPr bwMode="auto">
          <a:xfrm>
            <a:off x="8856000" y="6372000"/>
            <a:ext cx="8255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62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956625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956625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956625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956625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D5BB64-5307-441B-977D-64C5972D34B5}" type="slidenum">
              <a:rPr lang="ru-RU" altLang="ru-RU" sz="15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fld>
            <a:endParaRPr lang="ru-RU" altLang="ru-RU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063627" y="6237312"/>
            <a:ext cx="77787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252666" y="6309320"/>
            <a:ext cx="54006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70178" y="2051054"/>
            <a:ext cx="4763" cy="4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96516" y="619023"/>
            <a:ext cx="8712967" cy="5588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600" u="sng" dirty="0">
                <a:solidFill>
                  <a:srgbClr val="002060"/>
                </a:solidFill>
                <a:ea typeface="Times New Roman" panose="02020603050405020304" pitchFamily="18" charset="0"/>
              </a:rPr>
              <a:t>Создание баз данных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 в настоящее время является характерной особенностью обобщения геологоразведочной информации по изучаемым объектам вне зависимости от дальнейшего направления их использования при оценке запасов. Требования к их содержанию и формам представления имеются в существующих методических документах ГКЗ.</a:t>
            </a:r>
          </a:p>
          <a:p>
            <a:pPr indent="450000" algn="just">
              <a:lnSpc>
                <a:spcPct val="150000"/>
              </a:lnSpc>
            </a:pPr>
            <a:r>
              <a:rPr lang="ru-RU" sz="1600" u="sng" dirty="0">
                <a:solidFill>
                  <a:srgbClr val="002060"/>
                </a:solidFill>
                <a:ea typeface="Times New Roman" panose="02020603050405020304" pitchFamily="18" charset="0"/>
              </a:rPr>
              <a:t>Предварительный статистический анализ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 данных является обязательным элементом исследований при выполнении блочного моделирования. При проведении традиционного подсчета запасов его выполнение не регламентировано. Вместе с тем, такой анализ достаточно легко проводится на основе существующих программ. Программными средствами относительно просто решаются вопросы изучения корреляции различных признаков.</a:t>
            </a:r>
          </a:p>
          <a:p>
            <a:pPr indent="450000" algn="just">
              <a:lnSpc>
                <a:spcPct val="150000"/>
              </a:lnSpc>
            </a:pPr>
            <a:r>
              <a:rPr lang="ru-RU" sz="1600" u="sng" dirty="0">
                <a:solidFill>
                  <a:srgbClr val="002060"/>
                </a:solidFill>
                <a:ea typeface="Times New Roman" panose="02020603050405020304" pitchFamily="18" charset="0"/>
              </a:rPr>
              <a:t>Выделение рудных интервалов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 в рамках традиционного подсчета обычно рассматривалось как </a:t>
            </a:r>
            <a:r>
              <a:rPr lang="ru-RU" sz="16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одна </a:t>
            </a:r>
            <a:r>
              <a:rPr lang="ru-RU" sz="1600" dirty="0">
                <a:solidFill>
                  <a:srgbClr val="002060"/>
                </a:solidFill>
                <a:ea typeface="Times New Roman" panose="02020603050405020304" pitchFamily="18" charset="0"/>
              </a:rPr>
              <a:t>из трудоемких операций, особенно при выполнении повариантного подсчета запасов. В настоящее время практически все представляемые на госэкспертизу материалы по разработке ТЭО кондиций и подсчету запасов используют автоматизированные технологии выделения рудных интервалов. Часть из них, например программы Micromine, СОГМИ, Digimine, прошли апробацию на ЭТС ГКЗ.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9" y="6399635"/>
            <a:ext cx="1800200" cy="4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4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69U5xqR0q4mIHEAeccC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69U5xqR0q4mIHEAeccC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69U5xqR0q4mIHEAeccC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69U5xqR0q4mIHEAeccC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69U5xqR0q4mIHEAecc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69U5xqR0q4mIHEAecc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69U5xqR0q4mIHEAeccC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69U5xqR0q4mIHEAeccC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69U5xqR0q4mIHEAeccC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69U5xqR0q4mIHEAeccC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69U5xqR0q4mIHEAeccC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69U5xqR0q4mIHEAeccC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">
  <a:themeElements>
    <a:clrScheme name="АРМЗ">
      <a:dk1>
        <a:srgbClr val="605D5C"/>
      </a:dk1>
      <a:lt1>
        <a:srgbClr val="FFFFFF"/>
      </a:lt1>
      <a:dk2>
        <a:srgbClr val="00559B"/>
      </a:dk2>
      <a:lt2>
        <a:srgbClr val="FFFFFF"/>
      </a:lt2>
      <a:accent1>
        <a:srgbClr val="007CC3"/>
      </a:accent1>
      <a:accent2>
        <a:srgbClr val="E77817"/>
      </a:accent2>
      <a:accent3>
        <a:srgbClr val="75C5F0"/>
      </a:accent3>
      <a:accent4>
        <a:srgbClr val="FFF974"/>
      </a:accent4>
      <a:accent5>
        <a:srgbClr val="C6E6FA"/>
      </a:accent5>
      <a:accent6>
        <a:srgbClr val="A9A9A9"/>
      </a:accent6>
      <a:hlink>
        <a:srgbClr val="003F74"/>
      </a:hlink>
      <a:folHlink>
        <a:srgbClr val="0069C0"/>
      </a:folHlink>
    </a:clrScheme>
    <a:fontScheme name="АРМЗ">
      <a:majorFont>
        <a:latin typeface="Evrop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Желтый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  <a:fontScheme name="Грань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Грань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25585</TotalTime>
  <Words>2347</Words>
  <Application>Microsoft Office PowerPoint</Application>
  <PresentationFormat>Лист A4 (210x297 мм)</PresentationFormat>
  <Paragraphs>150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Апекс</vt:lpstr>
      <vt:lpstr>main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М-е Ожерелье</dc:subject>
  <cp:keywords>Презентация</cp:keywords>
  <cp:lastModifiedBy>Admin</cp:lastModifiedBy>
  <cp:revision>415</cp:revision>
  <cp:lastPrinted>2016-03-11T07:14:47Z</cp:lastPrinted>
  <dcterms:created xsi:type="dcterms:W3CDTF">2007-11-29T14:35:15Z</dcterms:created>
  <dcterms:modified xsi:type="dcterms:W3CDTF">2018-05-23T14:04:56Z</dcterms:modified>
  <cp:category>Важно</cp:category>
  <cp:contentStatus>Нормальное</cp:contentStatus>
</cp:coreProperties>
</file>