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10866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1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7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80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389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66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8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50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013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040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DD61EBF-367F-41CF-B438-6CE2FD737FCB}" type="datetimeFigureOut">
              <a:rPr lang="ru-RU" smtClean="0"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24116C1-CA68-411A-851E-7F658D38D5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82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0502" y="2020139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экспертиза запасов и международный аудит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39891" y="5205760"/>
            <a:ext cx="3527367" cy="606829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Иванов </a:t>
            </a:r>
            <a:r>
              <a:rPr lang="ru-RU" dirty="0"/>
              <a:t>С.Н. Кушнарев П.И.</a:t>
            </a:r>
          </a:p>
        </p:txBody>
      </p:sp>
    </p:spTree>
    <p:extLst>
      <p:ext uri="{BB962C8B-B14F-4D97-AF65-F5344CB8AC3E}">
        <p14:creationId xmlns:p14="http://schemas.microsoft.com/office/powerpoint/2010/main" val="33282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5265"/>
            <a:ext cx="10515600" cy="5552902"/>
          </a:xfrm>
        </p:spPr>
        <p:txBody>
          <a:bodyPr>
            <a:normAutofit fontScale="85000" lnSpcReduction="10000"/>
          </a:bodyPr>
          <a:lstStyle/>
          <a:p>
            <a:pPr marL="0" indent="457200" algn="ctr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состояния проблемы и предложения по реформированию системы отчетности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ctr">
              <a:lnSpc>
                <a:spcPct val="120000"/>
              </a:lnSpc>
              <a:spcBef>
                <a:spcPts val="50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условий для проведения рыночной экспертизы объектов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варианты:  коренная перестройка существующей системы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госэкспертизы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ее пошаговое изменение;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достоверность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представления материалов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недропользователем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госэкспертизы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ответственность ложится на исполнителя и посещение объекта экспертами можно рассматривать как не обязательное,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проведения «коммерческой» экспертизы (для целей рыночной оценки) необходимость посещения объекта определяется заинтересованными лицами с учетом распределения ответственности за результаты.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Компетентной персоны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государственной экспертизы исполнитель приобретает данный статус по факту представления ТЭО кондиций  или подсчета; это понимание можно закрепить в Национальном Кодексе отчетности.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требования к проверке результатов подсчета и материалов ТЭО являются более строгими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в зарубежных стандартах. Обеспечивается объективность и возможность принятия коллегиальных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8051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 fontScale="85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результаты экспертизы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государственной, так и для частных компаний следует установить законодательно.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нормативных требований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повышает качество экспертизы или аудита; речь может идти об их своевременной корректировке.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 переоценки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специфики российского законодательства по недропользованию) может обеспечиваться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введением динамических кондиций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lnSpc>
                <a:spcPct val="120000"/>
              </a:lnSpc>
              <a:spcBef>
                <a:spcPts val="50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обоснование необходимости перехода на другие кондиционные параметры должно представляться ежегодно совместно с отчетностью по форме 5-гр. Эти сведения  не должны подвергаться специальной экспертизе и утверждению; 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результатов применения динамических кондиций предлагается проводить не чаще одного раза в 5-6 лет. Отчеты рассматриваются и утверждаются в ТКЗ, а по наиболее крупным месторождениям – в ГКЗ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Роснедра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необходимости запасы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переутверждаются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отношение к запасам категории С</a:t>
            </a:r>
            <a:r>
              <a:rPr lang="ru-R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связано с задачей учета рисков горного производства и с проблемой ответственности за результаты оценки объекта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«коммерческой» экспертизы объекта, когда наличие запасов категории 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существенно увеличивает риски, они должны исключаться из геолого-экономической оценки.</a:t>
            </a:r>
          </a:p>
        </p:txBody>
      </p:sp>
    </p:spTree>
    <p:extLst>
      <p:ext uri="{BB962C8B-B14F-4D97-AF65-F5344CB8AC3E}">
        <p14:creationId xmlns:p14="http://schemas.microsoft.com/office/powerpoint/2010/main" val="34826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Autofit/>
          </a:bodyPr>
          <a:lstStyle/>
          <a:p>
            <a:pPr indent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Проблема гармонизации российских и международных подходов к оценке минерально-сырьевых объектов является многогранной. Её решение требует, прежде всего, реформирования законодательной базы недропользования в РФ.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Основные предложения по реформированию должны базироваться на учете интересов и требований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недропользователей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потенциальных инвесторов.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Создание института независимой российской экспертизы является одной из приоритетных задач, прежде всего, «рыночной» оценки объектов. Оно должно сопровождаться принятием Национального Кодекса отчетности, признаваемого и государственными структурами.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50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Решение проблем гармонизации является ключевым условием повышения инвестиционной привлекательности российских минерально-сырьевых объектов.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142" y="2572590"/>
            <a:ext cx="116341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4C216D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БЛАГОДАРИМ 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4C216D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3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0956" y="756457"/>
            <a:ext cx="10515600" cy="581951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государственной экспертизы запасов в России (СССР) сложилась достаточно давно.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недропользователей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ее деятельности имеются  претензии:</a:t>
            </a: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нацеленность на защиту интересов государства в ущерб интересам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недропользователя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ответственности за результаты экспертизы;</a:t>
            </a: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оперативности в проведении геолого-экономической оценки;</a:t>
            </a: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результатов экспертизы задачам рыночной оценки месторождений;</a:t>
            </a: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архаичность приемов оценки объектов при проведении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3448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022"/>
            <a:ext cx="10515600" cy="5378941"/>
          </a:xfrm>
        </p:spPr>
        <p:txBody>
          <a:bodyPr/>
          <a:lstStyle/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крупных отечественных горнодобывающих компаний связана с биржевыми операциями, что определяет необходимость приведения отчетности по объектам к стандартам, используемым за рубежом.  </a:t>
            </a: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число требований к такой отчетности входят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прозрачность, существенность и компетентность.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регулярность проведения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аудита по установленным формам отчетности, в том числе представление сведений о запасах и ресурсах в соответствии с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определяемыми деятельностью предприятий, новыми техникой и технологией, колебаниями цен на продукцию.</a:t>
            </a:r>
          </a:p>
        </p:txBody>
      </p:sp>
    </p:spTree>
    <p:extLst>
      <p:ext uri="{BB962C8B-B14F-4D97-AF65-F5344CB8AC3E}">
        <p14:creationId xmlns:p14="http://schemas.microsoft.com/office/powerpoint/2010/main" val="18113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6087"/>
            <a:ext cx="10515600" cy="5270876"/>
          </a:xfrm>
        </p:spPr>
        <p:txBody>
          <a:bodyPr/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аудита отечественных месторождений привлекаются зарубежные консалтинговые фирмы (компании), поскольку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государственной экспертизы запасов не признаются потенциальными инвесторами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силу «зависимости» от государственных органов и отсутствия ответственности за результаты экспертизы или аудита. Опыт показывает, что итоги аудита могут значительно отличаться от данных подсчета запасов по российским стандартам.</a:t>
            </a:r>
          </a:p>
        </p:txBody>
      </p:sp>
    </p:spTree>
    <p:extLst>
      <p:ext uri="{BB962C8B-B14F-4D97-AF65-F5344CB8AC3E}">
        <p14:creationId xmlns:p14="http://schemas.microsoft.com/office/powerpoint/2010/main" val="9812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36" y="748146"/>
            <a:ext cx="10515600" cy="5620010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1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Существующая ситуация с различием подходов к оценке месторождений по российским и зарубежным стандартам ставит проблему их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гармонизации.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7200" algn="just">
              <a:lnSpc>
                <a:spcPct val="11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ее форм явилось принятие Кодекса отчетности НАЭН (2014г), который был согласован с международным экспертным сообществом КРИРСКО. Вместе с тем, востребованность Кодекса НАЭН оказалась исключительно низкой по ряду причин. В числе их можно указать:</a:t>
            </a:r>
          </a:p>
          <a:p>
            <a:pPr indent="457200" algn="just">
              <a:lnSpc>
                <a:spcPct val="11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обязательность отчетности по Кодексу НАЭН для государственных структур;</a:t>
            </a:r>
          </a:p>
          <a:p>
            <a:pPr indent="457200" algn="just">
              <a:lnSpc>
                <a:spcPct val="11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обращений к Кодексу НАЭН со стороны российских инвесторов и биржевых структур;</a:t>
            </a:r>
          </a:p>
          <a:p>
            <a:pPr indent="457200" algn="just">
              <a:lnSpc>
                <a:spcPct val="11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остающиеся противоречия положений Кодекса с правилами оценки запасов и ресурсов, принятыми ГКЗ и другими органами по недропользованию;</a:t>
            </a:r>
          </a:p>
          <a:p>
            <a:pPr indent="457200" algn="just">
              <a:lnSpc>
                <a:spcPct val="11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утвержденных положений о стоимостной оценке геологических объектов и не согласованность их с Кодексом.</a:t>
            </a:r>
          </a:p>
          <a:p>
            <a:pPr indent="457200" algn="just">
              <a:lnSpc>
                <a:spcPct val="11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решении проблемы гармонизации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настоящее время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14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767"/>
            <a:ext cx="10515600" cy="5545195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гармонизации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требует решения основных задач:</a:t>
            </a:r>
          </a:p>
          <a:p>
            <a:pPr marL="0" indent="457200" algn="just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корректировки требований к составу и формам отчетности,</a:t>
            </a:r>
          </a:p>
          <a:p>
            <a:pPr marL="0" indent="457200" algn="just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корректировка требований к квалификации запасов и их использованию при геолого-экономической оценке.</a:t>
            </a:r>
          </a:p>
          <a:p>
            <a:pPr marL="0" indent="457200" algn="just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российской системы независимой экспертизы запасов/ресурсов; признание результатов экспертизы как со стороны инвесторов, банков и биржевых структур, так и со стороны государственных органов.</a:t>
            </a:r>
          </a:p>
          <a:p>
            <a:pPr marL="0" indent="457200" algn="just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условий проведения экспертизы, требований к ее выполнению с учетом характера экспертизы – для государственных органов или для частных лиц и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11067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8887"/>
            <a:ext cx="10515600" cy="5728076"/>
          </a:xfrm>
        </p:spPr>
        <p:txBody>
          <a:bodyPr/>
          <a:lstStyle/>
          <a:p>
            <a:pPr indent="457200" algn="just">
              <a:lnSpc>
                <a:spcPct val="100000"/>
              </a:lnSpc>
              <a:spcBef>
                <a:spcPts val="500"/>
              </a:spcBef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требований к составу и формам отчетности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наиболее сложной задачей. Она требует изменения сложившихся в РФ подходов к системе недропользования, включая нормативные требования и законодательные акты вплоть до полного перехода на зарубежные стандарты. </a:t>
            </a:r>
          </a:p>
          <a:p>
            <a:pPr indent="457200" algn="just">
              <a:lnSpc>
                <a:spcPct val="100000"/>
              </a:lnSpc>
              <a:spcBef>
                <a:spcPts val="5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 между российской и зарубежной системами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месторождений:</a:t>
            </a:r>
          </a:p>
          <a:p>
            <a:pPr marL="0" indent="457200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применение и утверждение кондиций;</a:t>
            </a:r>
          </a:p>
          <a:p>
            <a:pPr marL="0" indent="457200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оперативный учет запасов в связи с изменениями экономических и горнотехнических условий отработки;</a:t>
            </a:r>
          </a:p>
          <a:p>
            <a:pPr marL="0" indent="457200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отношение к запасам/ресурсам категории С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7076"/>
            <a:ext cx="10515600" cy="5669887"/>
          </a:xfrm>
        </p:spPr>
        <p:txBody>
          <a:bodyPr>
            <a:normAutofit lnSpcReduction="10000"/>
          </a:bodyPr>
          <a:lstStyle/>
          <a:p>
            <a:pPr indent="228600">
              <a:lnSpc>
                <a:spcPct val="120000"/>
              </a:lnSpc>
              <a:spcBef>
                <a:spcPts val="5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Высказываются мнения, что преодоление противоречий между отечественной и зарубежной системами оценки месторождений решается через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института российских экспертов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228600">
              <a:lnSpc>
                <a:spcPct val="120000"/>
              </a:lnSpc>
              <a:spcBef>
                <a:spcPts val="5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эксперты и специалисты в области оценки запасов/ресурсов обладают высокой квалификацией, признаваемой и их зарубежными коллегами. Внештатные эксперты ГКЗ в течение длительного времени выполняли экспертизы ТЭО кондиций и подсчетов запасов, результаты которых затем подтверждались результатами отработки месторождений. Многие из них являются Компетентными Персонами в отечественных и зарубежных сообществах. Российские специалисты хорошо знакомы как с условиями проведения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госэкспертизы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нашей стране, так и с практикой составления отчетов по зарубежным стандартам.</a:t>
            </a:r>
          </a:p>
          <a:p>
            <a:pPr indent="228600">
              <a:lnSpc>
                <a:spcPct val="120000"/>
              </a:lnSpc>
              <a:spcBef>
                <a:spcPts val="5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Представляется, что реформирование статуса экспертного сообщества в форме независимых организации не является решающим фактором, определяющим различия в результатах оценки месторождений по зарубежным и отечественным стандартам.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гармонизация самих этих стандартов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47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175363"/>
              </p:ext>
            </p:extLst>
          </p:nvPr>
        </p:nvGraphicFramePr>
        <p:xfrm>
          <a:off x="1134687" y="1088968"/>
          <a:ext cx="10158152" cy="49387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0575">
                  <a:extLst>
                    <a:ext uri="{9D8B030D-6E8A-4147-A177-3AD203B41FA5}">
                      <a16:colId xmlns:a16="http://schemas.microsoft.com/office/drawing/2014/main" val="3695031305"/>
                    </a:ext>
                  </a:extLst>
                </a:gridCol>
                <a:gridCol w="4889508">
                  <a:extLst>
                    <a:ext uri="{9D8B030D-6E8A-4147-A177-3AD203B41FA5}">
                      <a16:colId xmlns:a16="http://schemas.microsoft.com/office/drawing/2014/main" val="3712525527"/>
                    </a:ext>
                  </a:extLst>
                </a:gridCol>
                <a:gridCol w="4828069">
                  <a:extLst>
                    <a:ext uri="{9D8B030D-6E8A-4147-A177-3AD203B41FA5}">
                      <a16:colId xmlns:a16="http://schemas.microsoft.com/office/drawing/2014/main" val="1498238565"/>
                    </a:ext>
                  </a:extLst>
                </a:gridCol>
              </a:tblGrid>
              <a:tr h="307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аудит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госэкспертиза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219130245"/>
                  </a:ext>
                </a:extLst>
              </a:tr>
              <a:tr h="548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– оценка объекта для условий рыночной экономики.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– оценка объекта с позиций надежности и достоверности запасов для государственного учета.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1239663133"/>
                  </a:ext>
                </a:extLst>
              </a:tr>
              <a:tr h="365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объекта, чаще всего, обязательно.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объекта не является обязательным условием.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405177082"/>
                  </a:ext>
                </a:extLst>
              </a:tr>
              <a:tr h="634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для оценки объекта, в том числе подсчет запасов/ресурсов, проводится, как правило,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персоной (аудитором).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ТЭО кондиций и подсчета запасов готовятся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недропользователем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специализированными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консалтинговыми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организациями.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4021851603"/>
                  </a:ext>
                </a:extLst>
              </a:tr>
              <a:tr h="795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аудита (отчет), как правило, не подвергается повторному контролю и проверке.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Заверка надежности результатов разведки и оценки запасов/ресурсов результатами последующей отработки не практикуется.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ТЭО кондиций и подсчета запасов проходят проверку, результаты которой отражаются в Заключении ГКЗ.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Сопоставление данных разведки и отработки является обязательным элементом отчетности.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2664279604"/>
                  </a:ext>
                </a:extLst>
              </a:tr>
              <a:tr h="429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Компетентные персоны несут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финансовую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юридическую ответственность за результаты аудита.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за результаты гос. экспертизы законодательно не определена.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3935258224"/>
                  </a:ext>
                </a:extLst>
              </a:tr>
              <a:tr h="6649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Выводы аудита опираются на общепринятые положения, личный опыт Компетентной персоны и достижения передовых компаний, представляемые как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practice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Выводы экспертизы и Заключения ГКЗ (ТКЗ) основываются на нормативно-методических документах и актах (Рекомендации, Требования, Стандарты, Инструкции и Положения).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3521946032"/>
                  </a:ext>
                </a:extLst>
              </a:tr>
              <a:tr h="643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Отчетность публичных компаний предполагает регулярную переоценку запасов/ресурсов с учетом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конъюнктуры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рынка и вновь полученных данных ГРР.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Регулярность переоценки запасов, особенно для объектов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нераспределенного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фонда, законодательно не предусмотрена.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1291785947"/>
                  </a:ext>
                </a:extLst>
              </a:tr>
              <a:tr h="5483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 категории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inferred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исключаются из экономической оценки проектов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Запасы категории С</a:t>
                      </a:r>
                      <a:r>
                        <a:rPr lang="ru-RU" sz="1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включаются в геолого-экономическую оценку при разработке ТЭО.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54" marR="53654" marT="0" marB="0"/>
                </a:tc>
                <a:extLst>
                  <a:ext uri="{0D108BD9-81ED-4DB2-BD59-A6C34878D82A}">
                    <a16:rowId xmlns:a16="http://schemas.microsoft.com/office/drawing/2014/main" val="428490417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515389"/>
            <a:ext cx="124275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Различия в принципах и условиях проведения экспертизы международным аудитом и российскими специалистами.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37</TotalTime>
  <Words>1313</Words>
  <Application>Microsoft Office PowerPoint</Application>
  <PresentationFormat>Широкоэкранный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Times New Roman</vt:lpstr>
      <vt:lpstr>Crop</vt:lpstr>
      <vt:lpstr>Российская экспертиза запасов и международный аудит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экспертиза запасов и международный аудит</dc:title>
  <dc:creator>Макаров П.Д.</dc:creator>
  <cp:lastModifiedBy>Макаров П.Д.</cp:lastModifiedBy>
  <cp:revision>11</cp:revision>
  <dcterms:created xsi:type="dcterms:W3CDTF">2018-05-21T09:54:13Z</dcterms:created>
  <dcterms:modified xsi:type="dcterms:W3CDTF">2018-05-21T10:35:35Z</dcterms:modified>
</cp:coreProperties>
</file>