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8" r:id="rId4"/>
    <p:sldId id="257" r:id="rId5"/>
    <p:sldId id="259" r:id="rId6"/>
    <p:sldId id="260" r:id="rId7"/>
    <p:sldId id="263" r:id="rId8"/>
    <p:sldId id="281" r:id="rId9"/>
    <p:sldId id="282" r:id="rId10"/>
    <p:sldId id="283" r:id="rId11"/>
    <p:sldId id="278" r:id="rId12"/>
    <p:sldId id="275" r:id="rId13"/>
    <p:sldId id="266" r:id="rId14"/>
    <p:sldId id="272" r:id="rId15"/>
    <p:sldId id="261" r:id="rId16"/>
    <p:sldId id="262" r:id="rId17"/>
    <p:sldId id="269" r:id="rId18"/>
    <p:sldId id="277" r:id="rId19"/>
    <p:sldId id="271" r:id="rId20"/>
    <p:sldId id="267" r:id="rId21"/>
    <p:sldId id="268" r:id="rId22"/>
    <p:sldId id="273" r:id="rId23"/>
    <p:sldId id="279" r:id="rId24"/>
    <p:sldId id="288" r:id="rId25"/>
    <p:sldId id="289" r:id="rId26"/>
    <p:sldId id="290" r:id="rId27"/>
    <p:sldId id="284" r:id="rId28"/>
    <p:sldId id="285" r:id="rId29"/>
    <p:sldId id="274" r:id="rId30"/>
    <p:sldId id="276" r:id="rId31"/>
    <p:sldId id="286" r:id="rId32"/>
    <p:sldId id="287" r:id="rId33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2BE"/>
    <a:srgbClr val="FF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>
      <p:cViewPr varScale="1">
        <p:scale>
          <a:sx n="119" d="100"/>
          <a:sy n="119" d="100"/>
        </p:scale>
        <p:origin x="-7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u="none" strike="noStrike" baseline="0" dirty="0">
                <a:solidFill>
                  <a:srgbClr val="FFFF00"/>
                </a:solidFill>
                <a:effectLst/>
              </a:rPr>
              <a:t>Сравнение подсчета запасов с запасами, учтенными в ТЭО</a:t>
            </a:r>
            <a:endParaRPr lang="ru-RU" dirty="0">
              <a:solidFill>
                <a:srgbClr val="FFFF00"/>
              </a:solidFill>
            </a:endParaRPr>
          </a:p>
        </c:rich>
      </c:tx>
      <c:spPr>
        <a:noFill/>
        <a:ln>
          <a:noFill/>
        </a:ln>
        <a:effectLst/>
      </c:spPr>
    </c:title>
    <c:plotArea>
      <c:layout/>
      <c:barChart>
        <c:barDir val="bar"/>
        <c:grouping val="clustered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Лист1!$B$32:$B$40</c:f>
              <c:strCache>
                <c:ptCount val="9"/>
                <c:pt idx="0">
                  <c:v>Запасы руды</c:v>
                </c:pt>
                <c:pt idx="1">
                  <c:v>Cu</c:v>
                </c:pt>
                <c:pt idx="2">
                  <c:v>Mo</c:v>
                </c:pt>
                <c:pt idx="3">
                  <c:v>Au</c:v>
                </c:pt>
                <c:pt idx="4">
                  <c:v>Ag</c:v>
                </c:pt>
                <c:pt idx="5">
                  <c:v>Запасы, Cu</c:v>
                </c:pt>
                <c:pt idx="6">
                  <c:v>Запасы, Mo</c:v>
                </c:pt>
                <c:pt idx="7">
                  <c:v>Запасы, Au</c:v>
                </c:pt>
                <c:pt idx="8">
                  <c:v>Запасы, Ag</c:v>
                </c:pt>
              </c:strCache>
            </c:strRef>
          </c:cat>
          <c:val>
            <c:numRef>
              <c:f>Лист1!$C$32:$C$40</c:f>
              <c:numCache>
                <c:formatCode>General</c:formatCode>
                <c:ptCount val="9"/>
                <c:pt idx="0">
                  <c:v>-5.67</c:v>
                </c:pt>
                <c:pt idx="1">
                  <c:v>-0.87000000000000044</c:v>
                </c:pt>
                <c:pt idx="2">
                  <c:v>10.54</c:v>
                </c:pt>
                <c:pt idx="3">
                  <c:v>-0.71000000000000041</c:v>
                </c:pt>
                <c:pt idx="4">
                  <c:v>-1.36</c:v>
                </c:pt>
                <c:pt idx="5">
                  <c:v>-6.48</c:v>
                </c:pt>
                <c:pt idx="6">
                  <c:v>4.2</c:v>
                </c:pt>
                <c:pt idx="7">
                  <c:v>-6.34</c:v>
                </c:pt>
                <c:pt idx="8">
                  <c:v>-6.96</c:v>
                </c:pt>
              </c:numCache>
            </c:numRef>
          </c:val>
        </c:ser>
        <c:gapWidth val="182"/>
        <c:axId val="42263680"/>
        <c:axId val="42265216"/>
      </c:barChart>
      <c:catAx>
        <c:axId val="4226368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265216"/>
        <c:crosses val="autoZero"/>
        <c:auto val="1"/>
        <c:lblAlgn val="ctr"/>
        <c:lblOffset val="100"/>
      </c:catAx>
      <c:valAx>
        <c:axId val="42265216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263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rgbClr val="FFFF00"/>
                </a:solidFill>
              </a:rPr>
              <a:t>Соотношение категорий</a:t>
            </a:r>
            <a:r>
              <a:rPr lang="ru-RU" baseline="0">
                <a:solidFill>
                  <a:srgbClr val="FFFF00"/>
                </a:solidFill>
              </a:rPr>
              <a:t> балансовых запасов</a:t>
            </a:r>
            <a:endParaRPr lang="ru-RU">
              <a:solidFill>
                <a:srgbClr val="FFFF00"/>
              </a:solidFill>
            </a:endParaRPr>
          </a:p>
        </c:rich>
      </c:tx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Лист1!$B$61:$B$62</c:f>
              <c:strCache>
                <c:ptCount val="2"/>
                <c:pt idx="0">
                  <c:v>В+С1</c:v>
                </c:pt>
                <c:pt idx="1">
                  <c:v>С2</c:v>
                </c:pt>
              </c:strCache>
            </c:strRef>
          </c:cat>
          <c:val>
            <c:numRef>
              <c:f>Лист1!$C$61:$C$62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</c:ser>
        <c:firstSliceAng val="0"/>
      </c:pieChart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FFFF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FFFF00"/>
                </a:solidFill>
              </a:rPr>
              <a:t>Соотношение балансовых и </a:t>
            </a:r>
            <a:r>
              <a:rPr lang="ru-RU" dirty="0" err="1">
                <a:solidFill>
                  <a:srgbClr val="FFFF00"/>
                </a:solidFill>
              </a:rPr>
              <a:t>забалансовых</a:t>
            </a:r>
            <a:r>
              <a:rPr lang="ru-RU" dirty="0">
                <a:solidFill>
                  <a:srgbClr val="FFFF00"/>
                </a:solidFill>
              </a:rPr>
              <a:t> руд</a:t>
            </a:r>
          </a:p>
        </c:rich>
      </c:tx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Лист1!$B$65:$B$66</c:f>
              <c:strCache>
                <c:ptCount val="2"/>
                <c:pt idx="0">
                  <c:v>Балансовые</c:v>
                </c:pt>
                <c:pt idx="1">
                  <c:v>Забалансовые</c:v>
                </c:pt>
              </c:strCache>
            </c:strRef>
          </c:cat>
          <c:val>
            <c:numRef>
              <c:f>Лист1!$C$65:$C$66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</c:ser>
        <c:firstSliceAng val="0"/>
      </c:pieChart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FFFF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FFFF00"/>
                </a:solidFill>
              </a:rPr>
              <a:t>Сравнение запасов с утвержденными запасами 2012 г</a:t>
            </a:r>
          </a:p>
        </c:rich>
      </c:tx>
      <c:spPr>
        <a:noFill/>
        <a:ln>
          <a:noFill/>
        </a:ln>
        <a:effectLst/>
      </c:spPr>
    </c:title>
    <c:plotArea>
      <c:layout/>
      <c:barChart>
        <c:barDir val="bar"/>
        <c:grouping val="clustered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Лист1!$B$3:$B$11</c:f>
              <c:strCache>
                <c:ptCount val="9"/>
                <c:pt idx="0">
                  <c:v>Запасы руды</c:v>
                </c:pt>
                <c:pt idx="1">
                  <c:v>Cu</c:v>
                </c:pt>
                <c:pt idx="2">
                  <c:v>Mo</c:v>
                </c:pt>
                <c:pt idx="3">
                  <c:v>Au</c:v>
                </c:pt>
                <c:pt idx="4">
                  <c:v>Ag</c:v>
                </c:pt>
                <c:pt idx="5">
                  <c:v>Запасы, Cu</c:v>
                </c:pt>
                <c:pt idx="6">
                  <c:v>Запасы, Mo</c:v>
                </c:pt>
                <c:pt idx="7">
                  <c:v>Запасы, Au</c:v>
                </c:pt>
                <c:pt idx="8">
                  <c:v>Запасы, Ag</c:v>
                </c:pt>
              </c:strCache>
            </c:strRef>
          </c:cat>
          <c:val>
            <c:numRef>
              <c:f>Лист1!$C$3:$C$11</c:f>
              <c:numCache>
                <c:formatCode>General</c:formatCode>
                <c:ptCount val="9"/>
                <c:pt idx="0">
                  <c:v>214.6</c:v>
                </c:pt>
                <c:pt idx="1">
                  <c:v>-40</c:v>
                </c:pt>
                <c:pt idx="2">
                  <c:v>-35.270000000000003</c:v>
                </c:pt>
                <c:pt idx="3">
                  <c:v>-44.91</c:v>
                </c:pt>
                <c:pt idx="4">
                  <c:v>-37.57</c:v>
                </c:pt>
                <c:pt idx="5">
                  <c:v>64.19</c:v>
                </c:pt>
                <c:pt idx="6">
                  <c:v>75.89</c:v>
                </c:pt>
                <c:pt idx="7">
                  <c:v>50.34</c:v>
                </c:pt>
                <c:pt idx="8">
                  <c:v>70.149999999999991</c:v>
                </c:pt>
              </c:numCache>
            </c:numRef>
          </c:val>
        </c:ser>
        <c:gapWidth val="182"/>
        <c:axId val="43613568"/>
        <c:axId val="43635840"/>
      </c:barChart>
      <c:catAx>
        <c:axId val="4361356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635840"/>
        <c:crosses val="autoZero"/>
        <c:auto val="1"/>
        <c:lblAlgn val="ctr"/>
        <c:lblOffset val="100"/>
      </c:catAx>
      <c:valAx>
        <c:axId val="43635840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613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 descr="Narrow horizontal"/>
          <p:cNvSpPr>
            <a:spLocks noChangeArrowheads="1"/>
          </p:cNvSpPr>
          <p:nvPr userDrawn="1"/>
        </p:nvSpPr>
        <p:spPr bwMode="auto">
          <a:xfrm>
            <a:off x="750093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pic>
        <p:nvPicPr>
          <p:cNvPr id="5" name="Picture 2" descr="C:\Documents and Settings\Usuario\Mis documentos\Mis imágenes\planeta tierra\1141596411CbW8Hk.jpg"/>
          <p:cNvPicPr>
            <a:picLocks noChangeAspect="1" noChangeArrowheads="1"/>
          </p:cNvPicPr>
          <p:nvPr userDrawn="1"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880000" y="642918"/>
            <a:ext cx="6572272" cy="6572272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6" name="Picture 7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1370013"/>
            <a:ext cx="4786312" cy="54879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A3E15-32D4-4AFA-BD97-24D9D15A09D9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50CE6-B754-4B5B-A529-C83D52BC4F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37948-AD9A-4037-B02F-69C105D7014B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B0690-C4A3-49C3-94E4-36EA857C5E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2871A-2982-48D0-AE76-5BDA8D5E2CE9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07026-69DC-4B8D-B791-7FD397B275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857875" y="2359025"/>
            <a:ext cx="3286125" cy="4498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4312" r="43119" b="-3650"/>
          <a:stretch>
            <a:fillRect/>
          </a:stretch>
        </p:blipFill>
        <p:spPr bwMode="auto">
          <a:xfrm>
            <a:off x="0" y="928581"/>
            <a:ext cx="9144000" cy="3572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6" name="Picture 2" descr="C:\Documents and Settings\Usuario\Mis documentos\Mis imágenes\planeta tierra\1141596411CbW8Hk.jpg"/>
          <p:cNvPicPr>
            <a:picLocks noChangeAspect="1" noChangeArrowheads="1"/>
          </p:cNvPicPr>
          <p:nvPr userDrawn="1"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7072330" y="4786322"/>
            <a:ext cx="2285992" cy="2285992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4282" y="1600200"/>
            <a:ext cx="8472518" cy="4525963"/>
          </a:xfrm>
        </p:spPr>
        <p:txBody>
          <a:bodyPr/>
          <a:lstStyle>
            <a:lvl1pPr>
              <a:buClr>
                <a:srgbClr val="0070C0"/>
              </a:buClr>
              <a:buSzPct val="73000"/>
              <a:buFont typeface="Wingdings" pitchFamily="2" charset="2"/>
              <a:buChar char="¥"/>
              <a:defRPr sz="2400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/>
                  </a:innerShdw>
                </a:effectLst>
                <a:latin typeface="Arial" pitchFamily="34" charset="0"/>
                <a:cs typeface="Arial" pitchFamily="34" charset="0"/>
              </a:defRPr>
            </a:lvl1pPr>
            <a:lvl2pPr>
              <a:buClr>
                <a:schemeClr val="bg1"/>
              </a:buClr>
              <a:buFont typeface="Wingdings" pitchFamily="2" charset="2"/>
              <a:buChar char="¥"/>
              <a:defRPr sz="2300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/>
                  </a:innerShdw>
                </a:effectLst>
                <a:latin typeface="Arial" pitchFamily="34" charset="0"/>
                <a:cs typeface="Arial" pitchFamily="34" charset="0"/>
              </a:defRPr>
            </a:lvl2pPr>
            <a:lvl3pPr>
              <a:defRPr sz="2200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/>
                  </a:innerShdw>
                </a:effectLst>
                <a:latin typeface="Arial" pitchFamily="34" charset="0"/>
                <a:cs typeface="Arial" pitchFamily="34" charset="0"/>
              </a:defRPr>
            </a:lvl3pPr>
            <a:lvl4pPr>
              <a:defRPr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/>
                  </a:innerShdw>
                </a:effectLst>
                <a:latin typeface="Arial" pitchFamily="34" charset="0"/>
                <a:cs typeface="Arial" pitchFamily="34" charset="0"/>
              </a:defRPr>
            </a:lvl4pPr>
            <a:lvl5pPr>
              <a:defRPr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/>
                  </a:innerShdw>
                </a:effectLst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274638"/>
            <a:ext cx="6858048" cy="796908"/>
          </a:xfrm>
        </p:spPr>
        <p:txBody>
          <a:bodyPr>
            <a:noAutofit/>
          </a:bodyPr>
          <a:lstStyle>
            <a:lvl1pPr marL="0" indent="0" algn="l">
              <a:defRPr sz="3200" b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3500" dist="50800" dir="18900000">
                    <a:prstClr val="black"/>
                  </a:inn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1BDCF-26FD-4EDD-A4D8-61FE6E09DC52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B6772-B87A-4480-B8DD-B5F2B4CBC6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D33ED-A1A2-4BED-BBCD-06F6213DEE89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2FE7F-0A73-40C0-9D93-AF299DD1E1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9B13F-BA7F-4DDD-BE0D-1777BE02D57A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7823A-0651-4FFD-812B-E67D37E9DD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BD82B-3CA1-4C3C-9A5F-628F50660F1E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6C4D8-AAF4-4C7C-9AF4-0A37B62B2D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B9885-8228-4386-A2B2-552A2B6A4A3A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8E570-2BD8-4238-A8A4-FED27EFFEC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736A6-48AF-4E85-8E0B-34A74FD4AB5E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BBB6F-7F76-4D05-B1CC-A0C763D330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A9041-D2EC-4E0B-895E-B2DAF8255EDC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ACB25-984F-4B42-9D3B-514A416307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AF679-6B0F-4C59-8BDF-3AB931DE849D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DB7C5-0509-4886-BE0D-D740687283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Haga clic para modificar el estilo de texto del patrón</a:t>
            </a:r>
          </a:p>
          <a:p>
            <a:pPr lvl="1"/>
            <a:r>
              <a:rPr lang="ru-RU" smtClean="0"/>
              <a:t>Segundo nivel</a:t>
            </a:r>
          </a:p>
          <a:p>
            <a:pPr lvl="2"/>
            <a:r>
              <a:rPr lang="ru-RU" smtClean="0"/>
              <a:t>Tercer nivel</a:t>
            </a:r>
          </a:p>
          <a:p>
            <a:pPr lvl="3"/>
            <a:r>
              <a:rPr lang="ru-RU" smtClean="0"/>
              <a:t>Cuarto nivel</a:t>
            </a:r>
          </a:p>
          <a:p>
            <a:pPr lvl="4"/>
            <a:r>
              <a:rPr lang="ru-RU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E3E9F2-D71F-4524-B7EF-E26B1F044CB5}" type="datetimeFigureOut">
              <a:rPr lang="ru-RU"/>
              <a:pPr>
                <a:defRPr/>
              </a:pPr>
              <a:t>23.05.2018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D9561F-C2C7-4D28-8A31-A02EAB9DE8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7" descr="Narrow horizontal"/>
          <p:cNvSpPr>
            <a:spLocks noChangeArrowheads="1"/>
          </p:cNvSpPr>
          <p:nvPr userDrawn="1"/>
        </p:nvSpPr>
        <p:spPr bwMode="auto">
          <a:xfrm>
            <a:off x="8823325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8" name="Rectangle 17" descr="Narrow horizontal"/>
          <p:cNvSpPr>
            <a:spLocks noChangeArrowheads="1"/>
          </p:cNvSpPr>
          <p:nvPr userDrawn="1"/>
        </p:nvSpPr>
        <p:spPr bwMode="auto">
          <a:xfrm>
            <a:off x="850106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9" name="Rectangle 17" descr="Narrow horizontal"/>
          <p:cNvSpPr>
            <a:spLocks noChangeArrowheads="1"/>
          </p:cNvSpPr>
          <p:nvPr userDrawn="1"/>
        </p:nvSpPr>
        <p:spPr bwMode="auto">
          <a:xfrm>
            <a:off x="821531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10" name="Rectangle 17" descr="Narrow horizontal"/>
          <p:cNvSpPr>
            <a:spLocks noChangeArrowheads="1"/>
          </p:cNvSpPr>
          <p:nvPr userDrawn="1"/>
        </p:nvSpPr>
        <p:spPr bwMode="auto">
          <a:xfrm>
            <a:off x="792956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11" name="Rectangle 17" descr="Narrow horizontal"/>
          <p:cNvSpPr>
            <a:spLocks noChangeArrowheads="1"/>
          </p:cNvSpPr>
          <p:nvPr userDrawn="1"/>
        </p:nvSpPr>
        <p:spPr bwMode="auto">
          <a:xfrm>
            <a:off x="764381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12" name="Rectangle 17" descr="Narrow horizontal"/>
          <p:cNvSpPr>
            <a:spLocks noChangeArrowheads="1"/>
          </p:cNvSpPr>
          <p:nvPr userDrawn="1"/>
        </p:nvSpPr>
        <p:spPr bwMode="auto">
          <a:xfrm>
            <a:off x="735806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13" name="Rectangle 17" descr="Narrow horizontal"/>
          <p:cNvSpPr>
            <a:spLocks noChangeArrowheads="1"/>
          </p:cNvSpPr>
          <p:nvPr userDrawn="1"/>
        </p:nvSpPr>
        <p:spPr bwMode="auto">
          <a:xfrm>
            <a:off x="707231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14" name="Rectangle 17" descr="Narrow horizontal"/>
          <p:cNvSpPr>
            <a:spLocks noChangeArrowheads="1"/>
          </p:cNvSpPr>
          <p:nvPr userDrawn="1"/>
        </p:nvSpPr>
        <p:spPr bwMode="auto">
          <a:xfrm>
            <a:off x="678656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15" name="Rectangle 17" descr="Narrow horizontal"/>
          <p:cNvSpPr>
            <a:spLocks noChangeArrowheads="1"/>
          </p:cNvSpPr>
          <p:nvPr userDrawn="1"/>
        </p:nvSpPr>
        <p:spPr bwMode="auto">
          <a:xfrm>
            <a:off x="650081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16" name="Rectangle 17" descr="Narrow horizontal"/>
          <p:cNvSpPr>
            <a:spLocks noChangeArrowheads="1"/>
          </p:cNvSpPr>
          <p:nvPr userDrawn="1"/>
        </p:nvSpPr>
        <p:spPr bwMode="auto">
          <a:xfrm>
            <a:off x="621506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17" name="Rectangle 17" descr="Narrow horizontal"/>
          <p:cNvSpPr>
            <a:spLocks noChangeArrowheads="1"/>
          </p:cNvSpPr>
          <p:nvPr userDrawn="1"/>
        </p:nvSpPr>
        <p:spPr bwMode="auto">
          <a:xfrm>
            <a:off x="6000750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18" name="Rectangle 17" descr="Narrow horizontal"/>
          <p:cNvSpPr>
            <a:spLocks noChangeArrowheads="1"/>
          </p:cNvSpPr>
          <p:nvPr userDrawn="1"/>
        </p:nvSpPr>
        <p:spPr bwMode="auto">
          <a:xfrm>
            <a:off x="5715000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19" name="Rectangle 17" descr="Narrow horizontal"/>
          <p:cNvSpPr>
            <a:spLocks noChangeArrowheads="1"/>
          </p:cNvSpPr>
          <p:nvPr userDrawn="1"/>
        </p:nvSpPr>
        <p:spPr bwMode="auto">
          <a:xfrm>
            <a:off x="5429250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20" name="Rectangle 17" descr="Narrow horizontal"/>
          <p:cNvSpPr>
            <a:spLocks noChangeArrowheads="1"/>
          </p:cNvSpPr>
          <p:nvPr userDrawn="1"/>
        </p:nvSpPr>
        <p:spPr bwMode="auto">
          <a:xfrm>
            <a:off x="5143500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21" name="Rectangle 17" descr="Narrow horizontal"/>
          <p:cNvSpPr>
            <a:spLocks noChangeArrowheads="1"/>
          </p:cNvSpPr>
          <p:nvPr userDrawn="1"/>
        </p:nvSpPr>
        <p:spPr bwMode="auto">
          <a:xfrm>
            <a:off x="4857750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22" name="Rectangle 17" descr="Narrow horizontal"/>
          <p:cNvSpPr>
            <a:spLocks noChangeArrowheads="1"/>
          </p:cNvSpPr>
          <p:nvPr userDrawn="1"/>
        </p:nvSpPr>
        <p:spPr bwMode="auto">
          <a:xfrm>
            <a:off x="4572000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23" name="Rectangle 17" descr="Narrow horizontal"/>
          <p:cNvSpPr>
            <a:spLocks noChangeArrowheads="1"/>
          </p:cNvSpPr>
          <p:nvPr userDrawn="1"/>
        </p:nvSpPr>
        <p:spPr bwMode="auto">
          <a:xfrm>
            <a:off x="435768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24" name="Rectangle 17" descr="Narrow horizontal"/>
          <p:cNvSpPr>
            <a:spLocks noChangeArrowheads="1"/>
          </p:cNvSpPr>
          <p:nvPr userDrawn="1"/>
        </p:nvSpPr>
        <p:spPr bwMode="auto">
          <a:xfrm>
            <a:off x="407193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25" name="Rectangle 17" descr="Narrow horizontal"/>
          <p:cNvSpPr>
            <a:spLocks noChangeArrowheads="1"/>
          </p:cNvSpPr>
          <p:nvPr userDrawn="1"/>
        </p:nvSpPr>
        <p:spPr bwMode="auto">
          <a:xfrm>
            <a:off x="378618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26" name="Rectangle 17" descr="Narrow horizontal"/>
          <p:cNvSpPr>
            <a:spLocks noChangeArrowheads="1"/>
          </p:cNvSpPr>
          <p:nvPr userDrawn="1"/>
        </p:nvSpPr>
        <p:spPr bwMode="auto">
          <a:xfrm>
            <a:off x="350043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27" name="Rectangle 17" descr="Narrow horizontal"/>
          <p:cNvSpPr>
            <a:spLocks noChangeArrowheads="1"/>
          </p:cNvSpPr>
          <p:nvPr userDrawn="1"/>
        </p:nvSpPr>
        <p:spPr bwMode="auto">
          <a:xfrm>
            <a:off x="321468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28" name="Rectangle 17" descr="Narrow horizontal"/>
          <p:cNvSpPr>
            <a:spLocks noChangeArrowheads="1"/>
          </p:cNvSpPr>
          <p:nvPr userDrawn="1"/>
        </p:nvSpPr>
        <p:spPr bwMode="auto">
          <a:xfrm>
            <a:off x="292893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29" name="Rectangle 17" descr="Narrow horizontal"/>
          <p:cNvSpPr>
            <a:spLocks noChangeArrowheads="1"/>
          </p:cNvSpPr>
          <p:nvPr userDrawn="1"/>
        </p:nvSpPr>
        <p:spPr bwMode="auto">
          <a:xfrm>
            <a:off x="264318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30" name="Rectangle 17" descr="Narrow horizontal"/>
          <p:cNvSpPr>
            <a:spLocks noChangeArrowheads="1"/>
          </p:cNvSpPr>
          <p:nvPr userDrawn="1"/>
        </p:nvSpPr>
        <p:spPr bwMode="auto">
          <a:xfrm>
            <a:off x="235743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31" name="Rectangle 17" descr="Narrow horizontal"/>
          <p:cNvSpPr>
            <a:spLocks noChangeArrowheads="1"/>
          </p:cNvSpPr>
          <p:nvPr userDrawn="1"/>
        </p:nvSpPr>
        <p:spPr bwMode="auto">
          <a:xfrm>
            <a:off x="207168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32" name="Rectangle 17" descr="Narrow horizontal"/>
          <p:cNvSpPr>
            <a:spLocks noChangeArrowheads="1"/>
          </p:cNvSpPr>
          <p:nvPr userDrawn="1"/>
        </p:nvSpPr>
        <p:spPr bwMode="auto">
          <a:xfrm>
            <a:off x="178593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33" name="Rectangle 17" descr="Narrow horizontal"/>
          <p:cNvSpPr>
            <a:spLocks noChangeArrowheads="1"/>
          </p:cNvSpPr>
          <p:nvPr userDrawn="1"/>
        </p:nvSpPr>
        <p:spPr bwMode="auto">
          <a:xfrm>
            <a:off x="1571625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34" name="Rectangle 17" descr="Narrow horizontal"/>
          <p:cNvSpPr>
            <a:spLocks noChangeArrowheads="1"/>
          </p:cNvSpPr>
          <p:nvPr userDrawn="1"/>
        </p:nvSpPr>
        <p:spPr bwMode="auto">
          <a:xfrm>
            <a:off x="135731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35" name="Rectangle 17" descr="Narrow horizontal"/>
          <p:cNvSpPr>
            <a:spLocks noChangeArrowheads="1"/>
          </p:cNvSpPr>
          <p:nvPr userDrawn="1"/>
        </p:nvSpPr>
        <p:spPr bwMode="auto">
          <a:xfrm>
            <a:off x="107156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36" name="Rectangle 17" descr="Narrow horizontal"/>
          <p:cNvSpPr>
            <a:spLocks noChangeArrowheads="1"/>
          </p:cNvSpPr>
          <p:nvPr userDrawn="1"/>
        </p:nvSpPr>
        <p:spPr bwMode="auto">
          <a:xfrm>
            <a:off x="78581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37" name="Rectangle 17" descr="Narrow horizontal"/>
          <p:cNvSpPr>
            <a:spLocks noChangeArrowheads="1"/>
          </p:cNvSpPr>
          <p:nvPr userDrawn="1"/>
        </p:nvSpPr>
        <p:spPr bwMode="auto">
          <a:xfrm>
            <a:off x="50006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38" name="Rectangle 17" descr="Narrow horizontal"/>
          <p:cNvSpPr>
            <a:spLocks noChangeArrowheads="1"/>
          </p:cNvSpPr>
          <p:nvPr userDrawn="1"/>
        </p:nvSpPr>
        <p:spPr bwMode="auto">
          <a:xfrm>
            <a:off x="357188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39" name="Rectangle 17" descr="Narrow horizontal"/>
          <p:cNvSpPr>
            <a:spLocks noChangeArrowheads="1"/>
          </p:cNvSpPr>
          <p:nvPr userDrawn="1"/>
        </p:nvSpPr>
        <p:spPr bwMode="auto">
          <a:xfrm>
            <a:off x="214313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  <p:sp>
        <p:nvSpPr>
          <p:cNvPr id="40" name="Rectangle 17" descr="Narrow horizontal"/>
          <p:cNvSpPr>
            <a:spLocks noChangeArrowheads="1"/>
          </p:cNvSpPr>
          <p:nvPr userDrawn="1"/>
        </p:nvSpPr>
        <p:spPr bwMode="auto">
          <a:xfrm>
            <a:off x="0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emf"/><Relationship Id="rId18" Type="http://schemas.openxmlformats.org/officeDocument/2006/relationships/image" Target="../media/image28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4.jpeg"/><Relationship Id="rId2" Type="http://schemas.openxmlformats.org/officeDocument/2006/relationships/image" Target="../media/image13.jpe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19" Type="http://schemas.openxmlformats.org/officeDocument/2006/relationships/image" Target="../media/image5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7" descr="Narrow horizontal"/>
          <p:cNvSpPr>
            <a:spLocks noChangeArrowheads="1"/>
          </p:cNvSpPr>
          <p:nvPr/>
        </p:nvSpPr>
        <p:spPr bwMode="auto">
          <a:xfrm>
            <a:off x="0" y="0"/>
            <a:ext cx="320675" cy="6858000"/>
          </a:xfrm>
          <a:prstGeom prst="rect">
            <a:avLst/>
          </a:prstGeom>
          <a:pattFill prst="narHorz">
            <a:fgClr>
              <a:srgbClr val="333333"/>
            </a:fgClr>
            <a:bgClr>
              <a:srgbClr val="4B598D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14" name="Заголовок 3"/>
          <p:cNvSpPr>
            <a:spLocks noGrp="1"/>
          </p:cNvSpPr>
          <p:nvPr>
            <p:ph type="ctrTitle"/>
          </p:nvPr>
        </p:nvSpPr>
        <p:spPr>
          <a:xfrm>
            <a:off x="755650" y="525463"/>
            <a:ext cx="7772400" cy="547370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FFFF00"/>
                </a:solidFill>
              </a:rPr>
              <a:t>Крупнейшее медно-порфировое месторождение Песчанка.</a:t>
            </a:r>
            <a:br>
              <a:rPr lang="ru-RU" smtClean="0">
                <a:solidFill>
                  <a:srgbClr val="FFFF00"/>
                </a:solidFill>
              </a:rPr>
            </a:br>
            <a:r>
              <a:rPr lang="ru-RU" smtClean="0">
                <a:solidFill>
                  <a:srgbClr val="FFFF00"/>
                </a:solidFill>
              </a:rPr>
              <a:t>От оценочной стадии до проекта строительства крупнейшего ГОКа в арктической части </a:t>
            </a:r>
            <a:br>
              <a:rPr lang="ru-RU" smtClean="0">
                <a:solidFill>
                  <a:srgbClr val="FFFF00"/>
                </a:solidFill>
              </a:rPr>
            </a:br>
            <a:r>
              <a:rPr lang="ru-RU" smtClean="0">
                <a:solidFill>
                  <a:srgbClr val="FFFF00"/>
                </a:solidFill>
              </a:rPr>
              <a:t>Западной Чукотки</a:t>
            </a:r>
            <a:br>
              <a:rPr lang="ru-RU" smtClean="0">
                <a:solidFill>
                  <a:srgbClr val="FFFF00"/>
                </a:solidFill>
              </a:rPr>
            </a:br>
            <a:endParaRPr lang="ru-RU" smtClean="0">
              <a:solidFill>
                <a:srgbClr val="FFFF00"/>
              </a:solidFill>
            </a:endParaRPr>
          </a:p>
        </p:txBody>
      </p:sp>
      <p:pic>
        <p:nvPicPr>
          <p:cNvPr id="13315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2213" y="6021388"/>
            <a:ext cx="1300162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5791200"/>
            <a:ext cx="16827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7" name="Группа 9"/>
          <p:cNvGrpSpPr>
            <a:grpSpLocks/>
          </p:cNvGrpSpPr>
          <p:nvPr/>
        </p:nvGrpSpPr>
        <p:grpSpPr bwMode="auto">
          <a:xfrm>
            <a:off x="6732588" y="5791200"/>
            <a:ext cx="1638300" cy="776288"/>
            <a:chOff x="5667679" y="4160722"/>
            <a:chExt cx="1698115" cy="810633"/>
          </a:xfrm>
        </p:grpSpPr>
        <p:pic>
          <p:nvPicPr>
            <p:cNvPr id="13318" name="Рисунок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67679" y="4160722"/>
              <a:ext cx="1601162" cy="58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9" name="Прямоугольник 11"/>
            <p:cNvSpPr>
              <a:spLocks noChangeArrowheads="1"/>
            </p:cNvSpPr>
            <p:nvPr/>
          </p:nvSpPr>
          <p:spPr bwMode="auto">
            <a:xfrm>
              <a:off x="5861856" y="4740523"/>
              <a:ext cx="1503938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900" b="1">
                  <a:solidFill>
                    <a:srgbClr val="0070C0"/>
                  </a:solidFill>
                  <a:latin typeface="Tahoma" pitchFamily="34" charset="0"/>
                  <a:cs typeface="Tahoma" pitchFamily="34" charset="0"/>
                </a:rPr>
                <a:t>СИБГЕОКОНСАЛТИНГ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42" name="Group 14"/>
          <p:cNvGraphicFramePr>
            <a:graphicFrameLocks noGrp="1"/>
          </p:cNvGraphicFramePr>
          <p:nvPr/>
        </p:nvGraphicFramePr>
        <p:xfrm>
          <a:off x="593725" y="815975"/>
          <a:ext cx="8172450" cy="4854575"/>
        </p:xfrm>
        <a:graphic>
          <a:graphicData uri="http://schemas.openxmlformats.org/drawingml/2006/table">
            <a:tbl>
              <a:tblPr/>
              <a:tblGrid>
                <a:gridCol w="4394200"/>
                <a:gridCol w="3778250"/>
              </a:tblGrid>
              <a:tr h="371475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Подсчет запасов производить: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в пределах рудных штокверков, оконтуренных по краевым рудным интервалам;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по технологическим типам руд: окисленным и сульфидным,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       разделение руд на технологические типы производить на основании фазовых анализов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       (доля сульфидной меди в окисленных рудах менее 60 %, в сульфидных – более 60 %)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Сульфидные руды:</a:t>
                      </a:r>
                      <a:endParaRPr kumimoji="0" lang="ru-RU" sz="1100" b="0" i="0" u="sng" strike="noStrike" cap="none" normalizeH="0" baseline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ct val="130000"/>
                        <a:buFontTx/>
                        <a:buChar char="•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 балансовым относить запасы сульфидных руд, подсчитанные в проектных контурах экономически обоснованных карьеров;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ct val="130000"/>
                        <a:buFontTx/>
                        <a:buChar char="•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бортовое содержание условной меди в пробе – 0,2 %;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ct val="130000"/>
                        <a:buFontTx/>
                        <a:buChar char="•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коэффициент пересчета содержания золота (в г/т) в условную медь – 0,45;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ct val="130000"/>
                        <a:buFontTx/>
                        <a:buChar char="•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коэффициент пересчета содержания молибдена (в %) в условную медь – 2,52;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ct val="130000"/>
                        <a:buFontTx/>
                        <a:buChar char="•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минимальная вертикальная мощность кондиционного рудного интервала – 15 м; при меньшей мощности, но более высоком содержании условной меди, применять соответствующий метропроцент;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ct val="130000"/>
                        <a:buFontTx/>
                        <a:buChar char="•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максимальная вертикальная мощность прослоев пустых пород и некондиционных рудных интервалов, включаемая в контур подсчета запасов – 15 м;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ct val="130000"/>
                        <a:buFontTx/>
                        <a:buChar char="•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 забалансовым по горнотехническим причинам относить запасы за контуром карьера, подсчитанные по кондициям балансовых запасов;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ct val="130000"/>
                        <a:buFontTx/>
                        <a:buChar char="•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в балансовых и забалансовых запасах в качестве попутных компонентов подсчитать серебро и рений.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D9969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Окисленные руды: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ts val="13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9969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 забалансовым по технологическим причинам относить запасы окисленных руд, подсчитанные в проектных контурах экономически обоснованных карьеров;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ts val="13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9969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бортовое содержание условной меди в пробе – 0,2 %;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ts val="13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9969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коэффициент пересчета содержания золота (в г/т) в условную медь – 0,65;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ts val="13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9969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минимальная вертикальная мощность кондиционного рудного интервала – 6 м; при меньшей мощности, но более высоком содержании условной меди, применять соответствующий метропроцент;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ts val="13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9969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максимальная вертикальная мощность прослоев пустых пород и некондиционных рудых интервалов, включаемая в контур подсчета запасов – 6 м;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Pts val="13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99694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в забалансовых запасах в качестве попутных компонентов подсчитать молибден, серебро и рений.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31642"/>
            <a:ext cx="6841132" cy="58452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dirty="0" smtClean="0"/>
              <a:t>Параметры постоянных кондиций, 2017 г.</a:t>
            </a:r>
            <a:endParaRPr lang="ru-RU" altLang="ru-RU" sz="2400" dirty="0"/>
          </a:p>
        </p:txBody>
      </p:sp>
      <p:pic>
        <p:nvPicPr>
          <p:cNvPr id="22540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4425" y="265113"/>
            <a:ext cx="130175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798513"/>
            <a:ext cx="3503613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88913"/>
            <a:ext cx="4203700" cy="33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963988"/>
            <a:ext cx="444658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3933825"/>
            <a:ext cx="4359275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7019925" y="333375"/>
            <a:ext cx="1008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РЛ-6.0</a:t>
            </a:r>
          </a:p>
        </p:txBody>
      </p:sp>
      <p:sp>
        <p:nvSpPr>
          <p:cNvPr id="23558" name="TextBox 12"/>
          <p:cNvSpPr txBox="1">
            <a:spLocks noChangeArrowheads="1"/>
          </p:cNvSpPr>
          <p:nvPr/>
        </p:nvSpPr>
        <p:spPr bwMode="auto">
          <a:xfrm>
            <a:off x="2555875" y="750888"/>
            <a:ext cx="720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РЛ-3.0</a:t>
            </a:r>
          </a:p>
        </p:txBody>
      </p:sp>
      <p:sp>
        <p:nvSpPr>
          <p:cNvPr id="23559" name="TextBox 13"/>
          <p:cNvSpPr txBox="1">
            <a:spLocks noChangeArrowheads="1"/>
          </p:cNvSpPr>
          <p:nvPr/>
        </p:nvSpPr>
        <p:spPr bwMode="auto">
          <a:xfrm>
            <a:off x="3132138" y="3913188"/>
            <a:ext cx="1008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РЛ-11.0</a:t>
            </a:r>
          </a:p>
        </p:txBody>
      </p:sp>
      <p:sp>
        <p:nvSpPr>
          <p:cNvPr id="23560" name="TextBox 14"/>
          <p:cNvSpPr txBox="1">
            <a:spLocks noChangeArrowheads="1"/>
          </p:cNvSpPr>
          <p:nvPr/>
        </p:nvSpPr>
        <p:spPr bwMode="auto">
          <a:xfrm>
            <a:off x="7956550" y="4076700"/>
            <a:ext cx="1008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0B02BE"/>
                </a:solidFill>
                <a:latin typeface="Times New Roman" pitchFamily="18" charset="0"/>
                <a:cs typeface="Times New Roman" pitchFamily="18" charset="0"/>
              </a:rPr>
              <a:t>РЛ-12.0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64964" y="121946"/>
            <a:ext cx="2250852" cy="523999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dirty="0" smtClean="0"/>
              <a:t>Борт 0,2%</a:t>
            </a:r>
            <a:endParaRPr lang="ru-RU" altLang="ru-RU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317625"/>
            <a:ext cx="2305050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1835150" y="947738"/>
            <a:ext cx="865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  <a:latin typeface="Calibri" pitchFamily="34" charset="0"/>
              </a:rPr>
              <a:t>2011 г.</a:t>
            </a:r>
          </a:p>
        </p:txBody>
      </p:sp>
      <p:pic>
        <p:nvPicPr>
          <p:cNvPr id="24579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317625"/>
            <a:ext cx="2871787" cy="531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5148263" y="947738"/>
            <a:ext cx="2663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  <a:latin typeface="Calibri" pitchFamily="34" charset="0"/>
              </a:rPr>
              <a:t>201</a:t>
            </a:r>
            <a:r>
              <a:rPr lang="en-US">
                <a:solidFill>
                  <a:srgbClr val="FFFF00"/>
                </a:solidFill>
                <a:latin typeface="Calibri" pitchFamily="34" charset="0"/>
              </a:rPr>
              <a:t>6</a:t>
            </a:r>
            <a:r>
              <a:rPr lang="ru-RU">
                <a:solidFill>
                  <a:srgbClr val="FFFF00"/>
                </a:solidFill>
                <a:latin typeface="Calibri" pitchFamily="34" charset="0"/>
              </a:rPr>
              <a:t> г., вариант </a:t>
            </a:r>
            <a:r>
              <a:rPr lang="ru-RU">
                <a:solidFill>
                  <a:srgbClr val="FFFF00"/>
                </a:solidFill>
              </a:rPr>
              <a:t> </a:t>
            </a:r>
            <a:r>
              <a:rPr lang="ru-RU">
                <a:solidFill>
                  <a:srgbClr val="FFFF00"/>
                </a:solidFill>
                <a:latin typeface="Calibri" pitchFamily="34" charset="0"/>
              </a:rPr>
              <a:t>ТЭО</a:t>
            </a:r>
          </a:p>
        </p:txBody>
      </p:sp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1116013" y="260350"/>
            <a:ext cx="72723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Эволюция вариантов оконтуривания рудных тел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3"/>
          <p:cNvSpPr txBox="1">
            <a:spLocks noChangeArrowheads="1"/>
          </p:cNvSpPr>
          <p:nvPr/>
        </p:nvSpPr>
        <p:spPr bwMode="auto">
          <a:xfrm>
            <a:off x="1258888" y="260350"/>
            <a:ext cx="7273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Эволюция вариантов оконтуривания рудных тел</a:t>
            </a:r>
          </a:p>
        </p:txBody>
      </p:sp>
      <p:pic>
        <p:nvPicPr>
          <p:cNvPr id="29698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366838"/>
            <a:ext cx="2535238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1"/>
          <p:cNvSpPr txBox="1">
            <a:spLocks noChangeArrowheads="1"/>
          </p:cNvSpPr>
          <p:nvPr/>
        </p:nvSpPr>
        <p:spPr bwMode="auto">
          <a:xfrm>
            <a:off x="5332413" y="973138"/>
            <a:ext cx="14874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  <a:latin typeface="Calibri" pitchFamily="34" charset="0"/>
              </a:rPr>
              <a:t>2016 г., ТЭО</a:t>
            </a:r>
          </a:p>
        </p:txBody>
      </p:sp>
      <p:sp>
        <p:nvSpPr>
          <p:cNvPr id="29700" name="TextBox 7"/>
          <p:cNvSpPr txBox="1">
            <a:spLocks noChangeArrowheads="1"/>
          </p:cNvSpPr>
          <p:nvPr/>
        </p:nvSpPr>
        <p:spPr bwMode="auto">
          <a:xfrm>
            <a:off x="1322388" y="958850"/>
            <a:ext cx="25923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  <a:latin typeface="Calibri" pitchFamily="34" charset="0"/>
              </a:rPr>
              <a:t>201</a:t>
            </a:r>
            <a:r>
              <a:rPr lang="en-US">
                <a:solidFill>
                  <a:srgbClr val="FFFF00"/>
                </a:solidFill>
                <a:latin typeface="Calibri" pitchFamily="34" charset="0"/>
              </a:rPr>
              <a:t>6</a:t>
            </a:r>
            <a:r>
              <a:rPr lang="ru-RU">
                <a:solidFill>
                  <a:srgbClr val="FFFF00"/>
                </a:solidFill>
                <a:latin typeface="Calibri" pitchFamily="34" charset="0"/>
              </a:rPr>
              <a:t> г., вариант </a:t>
            </a:r>
            <a:r>
              <a:rPr lang="ru-RU">
                <a:solidFill>
                  <a:srgbClr val="FFFF00"/>
                </a:solidFill>
              </a:rPr>
              <a:t> </a:t>
            </a:r>
            <a:r>
              <a:rPr lang="ru-RU">
                <a:solidFill>
                  <a:srgbClr val="FFFF00"/>
                </a:solidFill>
                <a:latin typeface="Calibri" pitchFamily="34" charset="0"/>
              </a:rPr>
              <a:t>ТЭО</a:t>
            </a:r>
          </a:p>
        </p:txBody>
      </p:sp>
      <p:pic>
        <p:nvPicPr>
          <p:cNvPr id="29701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328738"/>
            <a:ext cx="2870200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88204" y="116632"/>
            <a:ext cx="4104828" cy="44580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dirty="0" smtClean="0"/>
              <a:t>Разведочная линия РЛ-</a:t>
            </a:r>
            <a:r>
              <a:rPr lang="en-US" altLang="ru-RU" sz="2400" dirty="0" smtClean="0"/>
              <a:t>3</a:t>
            </a:r>
            <a:endParaRPr lang="ru-RU" altLang="ru-RU" sz="2400" dirty="0"/>
          </a:p>
        </p:txBody>
      </p:sp>
      <p:pic>
        <p:nvPicPr>
          <p:cNvPr id="25602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561975"/>
            <a:ext cx="3527425" cy="306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15888"/>
            <a:ext cx="4137025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438" y="3665538"/>
            <a:ext cx="3816350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8"/>
          <p:cNvSpPr txBox="1">
            <a:spLocks noChangeArrowheads="1"/>
          </p:cNvSpPr>
          <p:nvPr/>
        </p:nvSpPr>
        <p:spPr bwMode="auto">
          <a:xfrm>
            <a:off x="1331913" y="476250"/>
            <a:ext cx="2808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2011 г., по временным кондициям</a:t>
            </a:r>
          </a:p>
        </p:txBody>
      </p:sp>
      <p:sp>
        <p:nvSpPr>
          <p:cNvPr id="25606" name="TextBox 9"/>
          <p:cNvSpPr txBox="1">
            <a:spLocks noChangeArrowheads="1"/>
          </p:cNvSpPr>
          <p:nvPr/>
        </p:nvSpPr>
        <p:spPr bwMode="auto">
          <a:xfrm>
            <a:off x="6226175" y="31750"/>
            <a:ext cx="2808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2016 г., первый вариант ТЭО</a:t>
            </a:r>
          </a:p>
        </p:txBody>
      </p:sp>
      <p:sp>
        <p:nvSpPr>
          <p:cNvPr id="25607" name="TextBox 10"/>
          <p:cNvSpPr txBox="1">
            <a:spLocks noChangeArrowheads="1"/>
          </p:cNvSpPr>
          <p:nvPr/>
        </p:nvSpPr>
        <p:spPr bwMode="auto">
          <a:xfrm>
            <a:off x="4572000" y="3627438"/>
            <a:ext cx="19478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2016 г., ТЭО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525" y="663575"/>
            <a:ext cx="3694113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44450"/>
            <a:ext cx="4105275" cy="33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875" y="3500438"/>
            <a:ext cx="39322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88204" y="116632"/>
            <a:ext cx="4104828" cy="44580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dirty="0" smtClean="0"/>
              <a:t>Разведочная линия РЛ-6</a:t>
            </a:r>
            <a:endParaRPr lang="ru-RU" altLang="ru-RU" sz="2400" dirty="0"/>
          </a:p>
        </p:txBody>
      </p:sp>
      <p:sp>
        <p:nvSpPr>
          <p:cNvPr id="26629" name="TextBox 2"/>
          <p:cNvSpPr txBox="1">
            <a:spLocks noChangeArrowheads="1"/>
          </p:cNvSpPr>
          <p:nvPr/>
        </p:nvSpPr>
        <p:spPr bwMode="auto">
          <a:xfrm>
            <a:off x="1536700" y="577850"/>
            <a:ext cx="2808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2011 г., по временным кондициям</a:t>
            </a:r>
          </a:p>
        </p:txBody>
      </p:sp>
      <p:sp>
        <p:nvSpPr>
          <p:cNvPr id="26630" name="TextBox 8"/>
          <p:cNvSpPr txBox="1">
            <a:spLocks noChangeArrowheads="1"/>
          </p:cNvSpPr>
          <p:nvPr/>
        </p:nvSpPr>
        <p:spPr bwMode="auto">
          <a:xfrm>
            <a:off x="6084888" y="-3175"/>
            <a:ext cx="2808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2016 г., первый вариант ТЭО</a:t>
            </a:r>
          </a:p>
        </p:txBody>
      </p:sp>
      <p:sp>
        <p:nvSpPr>
          <p:cNvPr id="26631" name="TextBox 9"/>
          <p:cNvSpPr txBox="1">
            <a:spLocks noChangeArrowheads="1"/>
          </p:cNvSpPr>
          <p:nvPr/>
        </p:nvSpPr>
        <p:spPr bwMode="auto">
          <a:xfrm>
            <a:off x="4427538" y="3513138"/>
            <a:ext cx="1800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2016 г., ТЭО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425" y="561975"/>
            <a:ext cx="3914775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88204" y="116632"/>
            <a:ext cx="4104828" cy="44580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dirty="0" smtClean="0"/>
              <a:t>Разведочная линия РЛ-7</a:t>
            </a:r>
            <a:endParaRPr lang="ru-RU" altLang="ru-RU" sz="2400" dirty="0"/>
          </a:p>
        </p:txBody>
      </p:sp>
      <p:pic>
        <p:nvPicPr>
          <p:cNvPr id="27651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33375"/>
            <a:ext cx="457835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3730625"/>
            <a:ext cx="4321175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1"/>
          <p:cNvSpPr txBox="1">
            <a:spLocks noChangeArrowheads="1"/>
          </p:cNvSpPr>
          <p:nvPr/>
        </p:nvSpPr>
        <p:spPr bwMode="auto">
          <a:xfrm>
            <a:off x="1403350" y="561975"/>
            <a:ext cx="2808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2011 г., по временным кондициям</a:t>
            </a:r>
          </a:p>
        </p:txBody>
      </p:sp>
      <p:sp>
        <p:nvSpPr>
          <p:cNvPr id="27654" name="TextBox 12"/>
          <p:cNvSpPr txBox="1">
            <a:spLocks noChangeArrowheads="1"/>
          </p:cNvSpPr>
          <p:nvPr/>
        </p:nvSpPr>
        <p:spPr bwMode="auto">
          <a:xfrm>
            <a:off x="6516688" y="322263"/>
            <a:ext cx="2808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2016 г., первый вариант ТЭО</a:t>
            </a:r>
          </a:p>
        </p:txBody>
      </p:sp>
      <p:sp>
        <p:nvSpPr>
          <p:cNvPr id="27655" name="TextBox 13"/>
          <p:cNvSpPr txBox="1">
            <a:spLocks noChangeArrowheads="1"/>
          </p:cNvSpPr>
          <p:nvPr/>
        </p:nvSpPr>
        <p:spPr bwMode="auto">
          <a:xfrm>
            <a:off x="5076825" y="3762375"/>
            <a:ext cx="1800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2016 г., ТЭО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88204" y="116632"/>
            <a:ext cx="4104828" cy="44580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dirty="0" smtClean="0"/>
              <a:t>Разведочная линия РЛ-12</a:t>
            </a:r>
            <a:endParaRPr lang="ru-RU" altLang="ru-RU" sz="2400" dirty="0"/>
          </a:p>
        </p:txBody>
      </p:sp>
      <p:pic>
        <p:nvPicPr>
          <p:cNvPr id="28674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692150"/>
            <a:ext cx="4105275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Box 8"/>
          <p:cNvSpPr txBox="1">
            <a:spLocks noChangeArrowheads="1"/>
          </p:cNvSpPr>
          <p:nvPr/>
        </p:nvSpPr>
        <p:spPr bwMode="auto">
          <a:xfrm>
            <a:off x="1476375" y="642938"/>
            <a:ext cx="2808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2011 г., по временным кондициям</a:t>
            </a:r>
          </a:p>
        </p:txBody>
      </p:sp>
      <p:pic>
        <p:nvPicPr>
          <p:cNvPr id="28676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1200" y="798513"/>
            <a:ext cx="4587875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Box 9"/>
          <p:cNvSpPr txBox="1">
            <a:spLocks noChangeArrowheads="1"/>
          </p:cNvSpPr>
          <p:nvPr/>
        </p:nvSpPr>
        <p:spPr bwMode="auto">
          <a:xfrm>
            <a:off x="6659563" y="765175"/>
            <a:ext cx="2425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2016 г., первый вариант ТЭО</a:t>
            </a:r>
          </a:p>
        </p:txBody>
      </p:sp>
      <p:pic>
        <p:nvPicPr>
          <p:cNvPr id="28678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1050" y="3644900"/>
            <a:ext cx="5672138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Box 10"/>
          <p:cNvSpPr txBox="1">
            <a:spLocks noChangeArrowheads="1"/>
          </p:cNvSpPr>
          <p:nvPr/>
        </p:nvSpPr>
        <p:spPr bwMode="auto">
          <a:xfrm>
            <a:off x="5927725" y="3621088"/>
            <a:ext cx="1223963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2016 г., ТЭО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84" name="Group 44"/>
          <p:cNvGraphicFramePr>
            <a:graphicFrameLocks noGrp="1"/>
          </p:cNvGraphicFramePr>
          <p:nvPr>
            <p:ph idx="4294967295"/>
          </p:nvPr>
        </p:nvGraphicFramePr>
        <p:xfrm>
          <a:off x="2268538" y="2420938"/>
          <a:ext cx="4464050" cy="1833562"/>
        </p:xfrm>
        <a:graphic>
          <a:graphicData uri="http://schemas.openxmlformats.org/drawingml/2006/table">
            <a:tbl>
              <a:tblPr/>
              <a:tblGrid>
                <a:gridCol w="2120900"/>
                <a:gridCol w="2343150"/>
              </a:tblGrid>
              <a:tr h="6111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В</a:t>
                      </a: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ариант ТЭО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0,922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11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ТЭО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 2017</a:t>
                      </a: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0,944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11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735" name="Text Box 45"/>
          <p:cNvSpPr txBox="1">
            <a:spLocks noChangeArrowheads="1"/>
          </p:cNvSpPr>
          <p:nvPr/>
        </p:nvSpPr>
        <p:spPr bwMode="auto">
          <a:xfrm>
            <a:off x="2700338" y="1773238"/>
            <a:ext cx="4105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FFFF00"/>
                </a:solidFill>
              </a:rPr>
              <a:t>Коэффициент рудоносности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692150"/>
            <a:ext cx="7453313" cy="577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794259" y="73350"/>
            <a:ext cx="4104828" cy="44580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dirty="0" smtClean="0"/>
              <a:t>Разведочная линия РЛ-</a:t>
            </a:r>
            <a:r>
              <a:rPr lang="en-US" altLang="ru-RU" sz="2400" dirty="0" smtClean="0"/>
              <a:t>3</a:t>
            </a:r>
            <a:endParaRPr lang="ru-RU" altLang="ru-RU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476250"/>
            <a:ext cx="5135563" cy="614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800609" y="49537"/>
            <a:ext cx="4104828" cy="445803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dirty="0" smtClean="0"/>
              <a:t>Разведочная линия РЛ-6</a:t>
            </a:r>
            <a:endParaRPr lang="ru-RU" altLang="ru-RU" sz="2400" dirty="0"/>
          </a:p>
        </p:txBody>
      </p:sp>
      <p:pic>
        <p:nvPicPr>
          <p:cNvPr id="32770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519113"/>
            <a:ext cx="7083425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776" y="116632"/>
            <a:ext cx="4104828" cy="44580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dirty="0" smtClean="0"/>
              <a:t>Разведочная линия РЛ-7</a:t>
            </a:r>
            <a:endParaRPr lang="ru-RU" altLang="ru-RU" sz="2400" dirty="0"/>
          </a:p>
        </p:txBody>
      </p:sp>
      <p:pic>
        <p:nvPicPr>
          <p:cNvPr id="33794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692150"/>
            <a:ext cx="8107363" cy="591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981075"/>
            <a:ext cx="7740650" cy="558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776" y="116632"/>
            <a:ext cx="4104828" cy="44580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dirty="0" smtClean="0"/>
              <a:t>Разведочная линия РЛ-</a:t>
            </a:r>
            <a:r>
              <a:rPr lang="en-US" altLang="ru-RU" sz="2400" dirty="0" smtClean="0"/>
              <a:t>12</a:t>
            </a:r>
            <a:endParaRPr lang="ru-RU" altLang="ru-RU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3"/>
          <p:cNvSpPr txBox="1">
            <a:spLocks noChangeArrowheads="1"/>
          </p:cNvSpPr>
          <p:nvPr/>
        </p:nvSpPr>
        <p:spPr bwMode="auto">
          <a:xfrm>
            <a:off x="1258888" y="260350"/>
            <a:ext cx="7273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Эволюция вариантов оконтуривания рудных тел</a:t>
            </a:r>
          </a:p>
        </p:txBody>
      </p:sp>
      <p:pic>
        <p:nvPicPr>
          <p:cNvPr id="35842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2163" y="1341438"/>
            <a:ext cx="2535237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3313" y="1319213"/>
            <a:ext cx="2709862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Box 1"/>
          <p:cNvSpPr txBox="1">
            <a:spLocks noChangeArrowheads="1"/>
          </p:cNvSpPr>
          <p:nvPr/>
        </p:nvSpPr>
        <p:spPr bwMode="auto">
          <a:xfrm>
            <a:off x="3876675" y="947738"/>
            <a:ext cx="14874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  <a:latin typeface="Calibri" pitchFamily="34" charset="0"/>
              </a:rPr>
              <a:t>2016 г., ТЭО</a:t>
            </a:r>
          </a:p>
        </p:txBody>
      </p:sp>
      <p:sp>
        <p:nvSpPr>
          <p:cNvPr id="35845" name="TextBox 7"/>
          <p:cNvSpPr txBox="1">
            <a:spLocks noChangeArrowheads="1"/>
          </p:cNvSpPr>
          <p:nvPr/>
        </p:nvSpPr>
        <p:spPr bwMode="auto">
          <a:xfrm>
            <a:off x="323850" y="947738"/>
            <a:ext cx="25923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  <a:latin typeface="Calibri" pitchFamily="34" charset="0"/>
              </a:rPr>
              <a:t>201</a:t>
            </a:r>
            <a:r>
              <a:rPr lang="en-US">
                <a:solidFill>
                  <a:srgbClr val="FFFF00"/>
                </a:solidFill>
                <a:latin typeface="Calibri" pitchFamily="34" charset="0"/>
              </a:rPr>
              <a:t>6</a:t>
            </a:r>
            <a:r>
              <a:rPr lang="ru-RU">
                <a:solidFill>
                  <a:srgbClr val="FFFF00"/>
                </a:solidFill>
                <a:latin typeface="Calibri" pitchFamily="34" charset="0"/>
              </a:rPr>
              <a:t> г., вариант </a:t>
            </a:r>
            <a:r>
              <a:rPr lang="ru-RU">
                <a:solidFill>
                  <a:srgbClr val="FFFF00"/>
                </a:solidFill>
              </a:rPr>
              <a:t> </a:t>
            </a:r>
            <a:r>
              <a:rPr lang="ru-RU">
                <a:solidFill>
                  <a:srgbClr val="FFFF00"/>
                </a:solidFill>
                <a:latin typeface="Calibri" pitchFamily="34" charset="0"/>
              </a:rPr>
              <a:t>ТЭО</a:t>
            </a:r>
          </a:p>
        </p:txBody>
      </p:sp>
      <p:sp>
        <p:nvSpPr>
          <p:cNvPr id="35846" name="TextBox 8"/>
          <p:cNvSpPr txBox="1">
            <a:spLocks noChangeArrowheads="1"/>
          </p:cNvSpPr>
          <p:nvPr/>
        </p:nvSpPr>
        <p:spPr bwMode="auto">
          <a:xfrm>
            <a:off x="6600825" y="947738"/>
            <a:ext cx="1858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  <a:latin typeface="Calibri" pitchFamily="34" charset="0"/>
              </a:rPr>
              <a:t>2016 г., подсчет</a:t>
            </a:r>
          </a:p>
        </p:txBody>
      </p:sp>
      <p:pic>
        <p:nvPicPr>
          <p:cNvPr id="35847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913" y="1317625"/>
            <a:ext cx="2870200" cy="531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Graf_pril_50_2_RL_6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39713"/>
            <a:ext cx="8353425" cy="649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Rectangl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260350"/>
            <a:ext cx="42132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6" descr="Graf_pril_50_3_RL_1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36625"/>
            <a:ext cx="9144000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03" name="Group 91"/>
          <p:cNvGraphicFramePr>
            <a:graphicFrameLocks noGrp="1"/>
          </p:cNvGraphicFramePr>
          <p:nvPr>
            <p:ph idx="4294967295"/>
          </p:nvPr>
        </p:nvGraphicFramePr>
        <p:xfrm>
          <a:off x="323850" y="1412875"/>
          <a:ext cx="8362950" cy="3529013"/>
        </p:xfrm>
        <a:graphic>
          <a:graphicData uri="http://schemas.openxmlformats.org/drawingml/2006/table">
            <a:tbl>
              <a:tblPr/>
              <a:tblGrid>
                <a:gridCol w="1120775"/>
                <a:gridCol w="631825"/>
                <a:gridCol w="738188"/>
                <a:gridCol w="631825"/>
                <a:gridCol w="627062"/>
                <a:gridCol w="625475"/>
                <a:gridCol w="857250"/>
                <a:gridCol w="785813"/>
                <a:gridCol w="746125"/>
                <a:gridCol w="855662"/>
                <a:gridCol w="742950"/>
              </a:tblGrid>
              <a:tr h="504825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Запасы руды 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Средние содержания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Запасы металла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Cu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Mo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Au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Ag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Re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Cu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Mo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Au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Ag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Re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тыс.т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%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%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г/т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г/т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г/т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тыс.т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тыс.т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т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т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т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 gridSpan="1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Балансовые запасы сульфидных руд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8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&gt;1250000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0,51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0,014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0,28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2,8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0,1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~6400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~170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~350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~</a:t>
                      </a: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3500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~120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650">
                <a:tc gridSpan="1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Забалансовые запасы сульфидных руд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8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&gt;940000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0,37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0,011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0,19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2,10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0,07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~3400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~99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~180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~1900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~70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1179909" y="1090612"/>
          <a:ext cx="6784182" cy="467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4788024" y="1888058"/>
          <a:ext cx="3240360" cy="342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539552" y="1772816"/>
          <a:ext cx="4104456" cy="3535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1121569" y="769143"/>
          <a:ext cx="6900862" cy="5319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Обзорна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260350"/>
            <a:ext cx="6342063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95536" y="64295"/>
            <a:ext cx="2339975" cy="9445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200" b="1" kern="120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3500" dist="50800" dir="18900000">
                    <a:prstClr val="black"/>
                  </a:inn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altLang="ru-RU" sz="1800" dirty="0" smtClean="0"/>
              <a:t>Местоположение месторождения Песчанка</a:t>
            </a:r>
            <a:endParaRPr lang="ru-RU" altLang="ru-RU" sz="1800" dirty="0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0" y="1484313"/>
            <a:ext cx="27717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>
                <a:solidFill>
                  <a:srgbClr val="FFFF00"/>
                </a:solidFill>
                <a:latin typeface="Calibri" pitchFamily="34" charset="0"/>
              </a:rPr>
              <a:t>Месторождение находится в Билибинском районе Чукотского автономного округа</a:t>
            </a:r>
          </a:p>
        </p:txBody>
      </p:sp>
      <p:pic>
        <p:nvPicPr>
          <p:cNvPr id="15364" name="Picture 6" descr="Посело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4175"/>
            <a:ext cx="27717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 descr="Радуг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78375"/>
            <a:ext cx="277177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Прямоугольник 1"/>
          <p:cNvSpPr>
            <a:spLocks noChangeArrowheads="1"/>
          </p:cNvSpPr>
          <p:nvPr/>
        </p:nvSpPr>
        <p:spPr bwMode="auto">
          <a:xfrm>
            <a:off x="1547813" y="1989138"/>
            <a:ext cx="6119812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 algn="just" hangingPunct="0"/>
            <a:r>
              <a:rPr lang="ru-RU">
                <a:solidFill>
                  <a:srgbClr val="FFFF00"/>
                </a:solidFill>
                <a:latin typeface="Tahoma" pitchFamily="34" charset="0"/>
                <a:cs typeface="Times New Roman" pitchFamily="18" charset="0"/>
                <a:sym typeface="Tahoma" pitchFamily="34" charset="0"/>
              </a:rPr>
              <a:t>1 – понижение величины бортового   содержания условной меди;</a:t>
            </a:r>
            <a:endParaRPr lang="en-US">
              <a:solidFill>
                <a:srgbClr val="FFFF00"/>
              </a:solidFill>
              <a:latin typeface="Tahoma" pitchFamily="34" charset="0"/>
              <a:cs typeface="Times New Roman" pitchFamily="18" charset="0"/>
              <a:sym typeface="Tahoma" pitchFamily="34" charset="0"/>
            </a:endParaRPr>
          </a:p>
          <a:p>
            <a:pPr indent="358775" algn="just" hangingPunct="0"/>
            <a:r>
              <a:rPr lang="ru-RU">
                <a:solidFill>
                  <a:srgbClr val="FFFF00"/>
                </a:solidFill>
                <a:latin typeface="Tahoma" pitchFamily="34" charset="0"/>
                <a:cs typeface="Times New Roman" pitchFamily="18" charset="0"/>
                <a:sym typeface="Tahoma" pitchFamily="34" charset="0"/>
              </a:rPr>
              <a:t>2 – разведочные работы 2013-201</a:t>
            </a:r>
            <a:r>
              <a:rPr lang="en-US">
                <a:solidFill>
                  <a:srgbClr val="FFFF00"/>
                </a:solidFill>
                <a:latin typeface="Tahoma" pitchFamily="34" charset="0"/>
                <a:cs typeface="Times New Roman" pitchFamily="18" charset="0"/>
                <a:sym typeface="Tahoma" pitchFamily="34" charset="0"/>
              </a:rPr>
              <a:t>7</a:t>
            </a:r>
            <a:r>
              <a:rPr lang="ru-RU">
                <a:solidFill>
                  <a:srgbClr val="FFFF00"/>
                </a:solidFill>
                <a:latin typeface="Tahoma" pitchFamily="34" charset="0"/>
                <a:cs typeface="Times New Roman" pitchFamily="18" charset="0"/>
                <a:sym typeface="Tahoma" pitchFamily="34" charset="0"/>
              </a:rPr>
              <a:t> гг. и изменение контуров открытой отработки;</a:t>
            </a:r>
            <a:endParaRPr lang="en-US">
              <a:solidFill>
                <a:srgbClr val="FFFF00"/>
              </a:solidFill>
              <a:latin typeface="Tahoma" pitchFamily="34" charset="0"/>
              <a:cs typeface="Times New Roman" pitchFamily="18" charset="0"/>
              <a:sym typeface="Tahoma" pitchFamily="34" charset="0"/>
            </a:endParaRPr>
          </a:p>
          <a:p>
            <a:pPr indent="358775" algn="just" hangingPunct="0"/>
            <a:r>
              <a:rPr lang="ru-RU">
                <a:solidFill>
                  <a:srgbClr val="FFFF00"/>
                </a:solidFill>
                <a:latin typeface="Tahoma" pitchFamily="34" charset="0"/>
                <a:cs typeface="Times New Roman" pitchFamily="18" charset="0"/>
                <a:sym typeface="Tahoma" pitchFamily="34" charset="0"/>
              </a:rPr>
              <a:t>3 – изменение коэффициентов приведения полезных компонентов к условной меди;</a:t>
            </a:r>
            <a:endParaRPr lang="en-US">
              <a:solidFill>
                <a:srgbClr val="FFFF00"/>
              </a:solidFill>
              <a:latin typeface="Tahoma" pitchFamily="34" charset="0"/>
              <a:cs typeface="Times New Roman" pitchFamily="18" charset="0"/>
              <a:sym typeface="Tahoma" pitchFamily="34" charset="0"/>
            </a:endParaRPr>
          </a:p>
          <a:p>
            <a:pPr indent="358775" algn="just" hangingPunct="0"/>
            <a:r>
              <a:rPr lang="ru-RU">
                <a:solidFill>
                  <a:srgbClr val="FFFF00"/>
                </a:solidFill>
                <a:latin typeface="Tahoma" pitchFamily="34" charset="0"/>
                <a:cs typeface="Times New Roman" pitchFamily="18" charset="0"/>
                <a:sym typeface="Tahoma" pitchFamily="34" charset="0"/>
              </a:rPr>
              <a:t>4 – увеличение максимальной мощности прослоев пустых пород;</a:t>
            </a:r>
            <a:endParaRPr lang="en-US">
              <a:solidFill>
                <a:srgbClr val="FFFF00"/>
              </a:solidFill>
              <a:latin typeface="Tahoma" pitchFamily="34" charset="0"/>
              <a:cs typeface="Times New Roman" pitchFamily="18" charset="0"/>
              <a:sym typeface="Tahoma" pitchFamily="34" charset="0"/>
            </a:endParaRPr>
          </a:p>
          <a:p>
            <a:pPr indent="358775" algn="just" hangingPunct="0"/>
            <a:r>
              <a:rPr lang="ru-RU">
                <a:solidFill>
                  <a:srgbClr val="FFFF00"/>
                </a:solidFill>
                <a:latin typeface="Tahoma" pitchFamily="34" charset="0"/>
                <a:cs typeface="Times New Roman" pitchFamily="18" charset="0"/>
                <a:sym typeface="Tahoma" pitchFamily="34" charset="0"/>
              </a:rPr>
              <a:t>5 – понижение границы зоны окисленных руд.</a:t>
            </a:r>
            <a:endParaRPr lang="ru-RU">
              <a:solidFill>
                <a:srgbClr val="FFFF00"/>
              </a:solidFill>
              <a:latin typeface="Tahoma" pitchFamily="34" charset="0"/>
              <a:cs typeface="Tahoma" pitchFamily="34" charset="0"/>
              <a:sym typeface="Tahoma" pitchFamily="34" charset="0"/>
            </a:endParaRPr>
          </a:p>
        </p:txBody>
      </p:sp>
      <p:sp>
        <p:nvSpPr>
          <p:cNvPr id="43010" name="Rectangle 1"/>
          <p:cNvSpPr>
            <a:spLocks noChangeArrowheads="1"/>
          </p:cNvSpPr>
          <p:nvPr/>
        </p:nvSpPr>
        <p:spPr bwMode="auto">
          <a:xfrm>
            <a:off x="2484438" y="1358900"/>
            <a:ext cx="4535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altLang="ru-RU" sz="2000" b="1">
                <a:solidFill>
                  <a:srgbClr val="FFFF00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Причины изменения запасов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4375" y="-39688"/>
            <a:ext cx="5889625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Text Box 5"/>
          <p:cNvSpPr txBox="1">
            <a:spLocks noChangeArrowheads="1"/>
          </p:cNvSpPr>
          <p:nvPr/>
        </p:nvSpPr>
        <p:spPr bwMode="auto">
          <a:xfrm>
            <a:off x="323850" y="1484313"/>
            <a:ext cx="295275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>
                <a:solidFill>
                  <a:srgbClr val="FFFF00"/>
                </a:solidFill>
              </a:rPr>
              <a:t>Месторождение Песчанка подготовлено к промышленному освоению.</a:t>
            </a:r>
          </a:p>
          <a:p>
            <a:pPr>
              <a:spcBef>
                <a:spcPct val="50000"/>
              </a:spcBef>
            </a:pPr>
            <a:r>
              <a:rPr lang="ru-RU" altLang="ru-RU" sz="1600">
                <a:solidFill>
                  <a:srgbClr val="FFFF00"/>
                </a:solidFill>
                <a:latin typeface="Calibri" pitchFamily="34" charset="0"/>
              </a:rPr>
              <a:t>Спроектированы </a:t>
            </a:r>
            <a:r>
              <a:rPr lang="ru-RU" altLang="ru-RU" sz="1600">
                <a:solidFill>
                  <a:srgbClr val="FFFF00"/>
                </a:solidFill>
              </a:rPr>
              <a:t>ЛЭП </a:t>
            </a:r>
            <a:r>
              <a:rPr lang="ru-RU" altLang="ru-RU" sz="1600">
                <a:solidFill>
                  <a:srgbClr val="FFFF00"/>
                </a:solidFill>
                <a:latin typeface="Calibri" pitchFamily="34" charset="0"/>
              </a:rPr>
              <a:t>и </a:t>
            </a:r>
            <a:r>
              <a:rPr lang="ru-RU" altLang="ru-RU" sz="1600">
                <a:solidFill>
                  <a:srgbClr val="FFFF00"/>
                </a:solidFill>
              </a:rPr>
              <a:t>уже </a:t>
            </a:r>
            <a:r>
              <a:rPr lang="ru-RU" altLang="ru-RU" sz="1600">
                <a:solidFill>
                  <a:srgbClr val="FFFF00"/>
                </a:solidFill>
                <a:latin typeface="Calibri" pitchFamily="34" charset="0"/>
              </a:rPr>
              <a:t>приступили к </a:t>
            </a:r>
            <a:r>
              <a:rPr lang="ru-RU" altLang="ru-RU" sz="1600">
                <a:solidFill>
                  <a:srgbClr val="FFFF00"/>
                </a:solidFill>
              </a:rPr>
              <a:t>их </a:t>
            </a:r>
            <a:r>
              <a:rPr lang="ru-RU" altLang="ru-RU" sz="1600">
                <a:solidFill>
                  <a:srgbClr val="FFFF00"/>
                </a:solidFill>
                <a:latin typeface="Calibri" pitchFamily="34" charset="0"/>
              </a:rPr>
              <a:t>строительству</a:t>
            </a:r>
          </a:p>
          <a:p>
            <a:pPr>
              <a:spcBef>
                <a:spcPct val="50000"/>
              </a:spcBef>
            </a:pPr>
            <a:r>
              <a:rPr lang="ru-RU" altLang="ru-RU" sz="1600">
                <a:solidFill>
                  <a:srgbClr val="FFFF00"/>
                </a:solidFill>
                <a:latin typeface="Calibri" pitchFamily="34" charset="0"/>
              </a:rPr>
              <a:t>Проводятся подготовительные работы для ввода ПАТЭС      70 МВт</a:t>
            </a:r>
          </a:p>
          <a:p>
            <a:pPr>
              <a:spcBef>
                <a:spcPct val="50000"/>
              </a:spcBef>
            </a:pPr>
            <a:r>
              <a:rPr lang="ru-RU" altLang="ru-RU" sz="1600">
                <a:solidFill>
                  <a:srgbClr val="FFFF00"/>
                </a:solidFill>
                <a:latin typeface="Calibri" pitchFamily="34" charset="0"/>
              </a:rPr>
              <a:t>Проектируются круглогодичные автодороги</a:t>
            </a:r>
          </a:p>
          <a:p>
            <a:pPr>
              <a:spcBef>
                <a:spcPct val="50000"/>
              </a:spcBef>
            </a:pPr>
            <a:r>
              <a:rPr lang="ru-RU" altLang="ru-RU" sz="1600">
                <a:solidFill>
                  <a:srgbClr val="FFFF00"/>
                </a:solidFill>
                <a:latin typeface="Calibri" pitchFamily="34" charset="0"/>
              </a:rPr>
              <a:t>Проектируется ГОК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619672" y="1700808"/>
            <a:ext cx="6347048" cy="4525963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6000" dirty="0" smtClean="0"/>
              <a:t>Спасибо 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6000" dirty="0" smtClean="0"/>
              <a:t>за 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6000" dirty="0" smtClean="0"/>
              <a:t>внимание!</a:t>
            </a:r>
            <a:endParaRPr lang="ru-RU" sz="6000" dirty="0"/>
          </a:p>
        </p:txBody>
      </p:sp>
      <p:pic>
        <p:nvPicPr>
          <p:cNvPr id="4505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3650" y="450850"/>
            <a:ext cx="130175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220663"/>
            <a:ext cx="16827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060" name="Группа 6"/>
          <p:cNvGrpSpPr>
            <a:grpSpLocks/>
          </p:cNvGrpSpPr>
          <p:nvPr/>
        </p:nvGrpSpPr>
        <p:grpSpPr bwMode="auto">
          <a:xfrm>
            <a:off x="6804025" y="220663"/>
            <a:ext cx="1638300" cy="776287"/>
            <a:chOff x="5667679" y="4160722"/>
            <a:chExt cx="1698115" cy="810633"/>
          </a:xfrm>
        </p:grpSpPr>
        <p:pic>
          <p:nvPicPr>
            <p:cNvPr id="45061" name="Рисунок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67679" y="4160722"/>
              <a:ext cx="1601162" cy="58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2" name="Прямоугольник 8"/>
            <p:cNvSpPr>
              <a:spLocks noChangeArrowheads="1"/>
            </p:cNvSpPr>
            <p:nvPr/>
          </p:nvSpPr>
          <p:spPr bwMode="auto">
            <a:xfrm>
              <a:off x="5861856" y="4740523"/>
              <a:ext cx="1503938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900" b="1">
                  <a:solidFill>
                    <a:srgbClr val="0070C0"/>
                  </a:solidFill>
                  <a:latin typeface="Tahoma" pitchFamily="34" charset="0"/>
                  <a:cs typeface="Tahoma" pitchFamily="34" charset="0"/>
                </a:rPr>
                <a:t>СИБГЕОКОНСАЛТИНГ 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1268760"/>
            <a:ext cx="8606190" cy="796908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Этапы изучения месторождения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88882" y="2132857"/>
            <a:ext cx="8472518" cy="3096343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dirty="0" smtClean="0"/>
              <a:t>1975-1984 гг. – проведены поисковые работы, выполнена предварительная оценка запасов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dirty="0" smtClean="0"/>
              <a:t>2010-2011 гг. – поисково-оценочные работы, разработаны временные кондиции, выполнен подсчет запасов.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dirty="0" smtClean="0"/>
              <a:t>2013-2017 гг. - проведены разведочные работы, разработаны постоянные кондиции, выполнен подсчет запасов методом блочного моделирования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8900" y="116632"/>
            <a:ext cx="3635375" cy="1066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dirty="0"/>
              <a:t>Обзорная геологическая карта</a:t>
            </a:r>
          </a:p>
        </p:txBody>
      </p:sp>
      <p:pic>
        <p:nvPicPr>
          <p:cNvPr id="17410" name="Picture 4" descr="Geo1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4275" y="0"/>
            <a:ext cx="5419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0" y="1557338"/>
            <a:ext cx="37084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altLang="ru-RU" sz="1600">
                <a:solidFill>
                  <a:srgbClr val="FFFF00"/>
                </a:solidFill>
                <a:latin typeface="Calibri" pitchFamily="34" charset="0"/>
              </a:rPr>
              <a:t> Баимская металлогеническая зона (БМЗ) включающая Cu-порфировые и Au-Ag-эпитермальные месторождения, выделяется вдоль глубинного субмеридионального Егдэгкычского разлома.</a:t>
            </a:r>
            <a:r>
              <a:rPr lang="ru-RU" altLang="ru-RU">
                <a:solidFill>
                  <a:srgbClr val="FFFF00"/>
                </a:solidFill>
                <a:latin typeface="Calibri" pitchFamily="34" charset="0"/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altLang="ru-RU" sz="1600">
                <a:solidFill>
                  <a:srgbClr val="FFFF00"/>
                </a:solidFill>
                <a:latin typeface="Calibri" pitchFamily="34" charset="0"/>
              </a:rPr>
              <a:t>В пределах БМЗ выделяется ряд рудных полей: Юряхское, Песчанковское, Находкинское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altLang="ru-RU" sz="1600">
                <a:solidFill>
                  <a:srgbClr val="FFFF00"/>
                </a:solidFill>
                <a:latin typeface="Calibri" pitchFamily="34" charset="0"/>
              </a:rPr>
              <a:t> Месторождение локализовано в юго-восточной части Егдыгкычского габбро-монцонит-сиенитового массива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3240087" cy="94456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dirty="0"/>
              <a:t>Геологическая карта месторождения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12712" y="1311276"/>
            <a:ext cx="4392614" cy="424780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73000"/>
              <a:buFont typeface="Wingdings" pitchFamily="2" charset="2"/>
              <a:buChar char="¥"/>
              <a:defRPr sz="2400" b="1" kern="12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/>
                  </a:innerShdw>
                </a:effectLst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¥"/>
              <a:defRPr sz="2300" b="1" kern="12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/>
                  </a:innerShdw>
                </a:effectLst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b="1" kern="12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/>
                  </a:innerShdw>
                </a:effectLst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/>
                  </a:innerShdw>
                </a:effectLst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innerShdw blurRad="63500" dist="50800">
                    <a:prstClr val="black"/>
                  </a:innerShdw>
                </a:effectLst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342900" fontAlgn="auto">
              <a:spcAft>
                <a:spcPts val="0"/>
              </a:spcAft>
              <a:buFontTx/>
              <a:buNone/>
              <a:defRPr/>
            </a:pPr>
            <a:r>
              <a:rPr lang="ru-RU" altLang="ru-RU" sz="1600" dirty="0" smtClean="0">
                <a:solidFill>
                  <a:schemeClr val="tx1"/>
                </a:solidFill>
              </a:rPr>
              <a:t>     </a:t>
            </a:r>
            <a:r>
              <a:rPr lang="en-US" altLang="ru-RU" sz="1600" dirty="0" smtClean="0">
                <a:solidFill>
                  <a:schemeClr val="tx1"/>
                </a:solidFill>
              </a:rPr>
              <a:t> </a:t>
            </a:r>
            <a:r>
              <a:rPr lang="ru-RU" altLang="ru-RU" sz="1600" dirty="0" smtClean="0">
                <a:solidFill>
                  <a:srgbClr val="FFFF00"/>
                </a:solidFill>
              </a:rPr>
              <a:t>Зона рудной минерализации на месторождении </a:t>
            </a:r>
            <a:r>
              <a:rPr lang="ru-RU" altLang="ru-RU" sz="1600" dirty="0" err="1" smtClean="0">
                <a:solidFill>
                  <a:srgbClr val="FFFF00"/>
                </a:solidFill>
              </a:rPr>
              <a:t>пространственно</a:t>
            </a:r>
            <a:r>
              <a:rPr lang="ru-RU" altLang="ru-RU" sz="1600" dirty="0" smtClean="0">
                <a:solidFill>
                  <a:srgbClr val="FFFF00"/>
                </a:solidFill>
              </a:rPr>
              <a:t> связана с линейно вытянутым в </a:t>
            </a:r>
            <a:r>
              <a:rPr lang="ru-RU" altLang="ru-RU" sz="1600" dirty="0" err="1" smtClean="0">
                <a:solidFill>
                  <a:srgbClr val="FFFF00"/>
                </a:solidFill>
              </a:rPr>
              <a:t>субмеридиональном</a:t>
            </a:r>
            <a:r>
              <a:rPr lang="ru-RU" altLang="ru-RU" sz="1600" dirty="0" smtClean="0">
                <a:solidFill>
                  <a:srgbClr val="FFFF00"/>
                </a:solidFill>
              </a:rPr>
              <a:t> направлении </a:t>
            </a:r>
            <a:r>
              <a:rPr lang="ru-RU" altLang="ru-RU" sz="1600" dirty="0" err="1" smtClean="0">
                <a:solidFill>
                  <a:srgbClr val="FFFF00"/>
                </a:solidFill>
              </a:rPr>
              <a:t>штокообразным</a:t>
            </a:r>
            <a:r>
              <a:rPr lang="ru-RU" altLang="ru-RU" sz="1600" dirty="0" smtClean="0">
                <a:solidFill>
                  <a:srgbClr val="FFFF00"/>
                </a:solidFill>
              </a:rPr>
              <a:t> телом </a:t>
            </a:r>
            <a:r>
              <a:rPr lang="ru-RU" altLang="ru-RU" sz="1600" dirty="0" err="1" smtClean="0">
                <a:solidFill>
                  <a:srgbClr val="FFFF00"/>
                </a:solidFill>
              </a:rPr>
              <a:t>монцонит</a:t>
            </a:r>
            <a:r>
              <a:rPr lang="ru-RU" altLang="ru-RU" sz="1600" dirty="0" smtClean="0">
                <a:solidFill>
                  <a:srgbClr val="FFFF00"/>
                </a:solidFill>
              </a:rPr>
              <a:t>-порфиров, имеющим сложную конфигурацию. </a:t>
            </a:r>
          </a:p>
          <a:p>
            <a:pPr marL="180000" indent="342900" fontAlgn="auto">
              <a:spcAft>
                <a:spcPts val="0"/>
              </a:spcAft>
              <a:buFontTx/>
              <a:buNone/>
              <a:defRPr/>
            </a:pPr>
            <a:r>
              <a:rPr lang="ru-RU" altLang="ru-RU" sz="1600" dirty="0" smtClean="0">
                <a:solidFill>
                  <a:srgbClr val="FFFF00"/>
                </a:solidFill>
              </a:rPr>
              <a:t>      </a:t>
            </a:r>
          </a:p>
          <a:p>
            <a:pPr marL="180000" indent="342900" fontAlgn="auto">
              <a:spcAft>
                <a:spcPts val="0"/>
              </a:spcAft>
              <a:buFontTx/>
              <a:buNone/>
              <a:defRPr/>
            </a:pPr>
            <a:r>
              <a:rPr lang="ru-RU" altLang="ru-RU" sz="1600" dirty="0">
                <a:solidFill>
                  <a:srgbClr val="FFFF00"/>
                </a:solidFill>
              </a:rPr>
              <a:t> </a:t>
            </a:r>
            <a:r>
              <a:rPr lang="ru-RU" altLang="ru-RU" sz="1600" dirty="0" smtClean="0">
                <a:solidFill>
                  <a:srgbClr val="FFFF00"/>
                </a:solidFill>
              </a:rPr>
              <a:t>     На  месторождении интенсивно развиты метасоматические изменения, которые имеют неразрывную связь с рудными процессами. </a:t>
            </a:r>
          </a:p>
          <a:p>
            <a:pPr marL="180000" indent="34290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sz="1600" dirty="0" smtClean="0">
                <a:solidFill>
                  <a:srgbClr val="FFFF00"/>
                </a:solidFill>
              </a:rPr>
              <a:t>      </a:t>
            </a:r>
          </a:p>
          <a:p>
            <a:pPr marL="180000" indent="34290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sz="1600" dirty="0">
                <a:solidFill>
                  <a:srgbClr val="FFFF00"/>
                </a:solidFill>
              </a:rPr>
              <a:t> </a:t>
            </a:r>
            <a:r>
              <a:rPr lang="ru-RU" altLang="ru-RU" sz="1600" dirty="0" smtClean="0">
                <a:solidFill>
                  <a:srgbClr val="FFFF00"/>
                </a:solidFill>
              </a:rPr>
              <a:t>     Рудная минерализация протягивается </a:t>
            </a:r>
            <a:r>
              <a:rPr lang="ru-RU" altLang="ru-RU" sz="1600" dirty="0">
                <a:solidFill>
                  <a:srgbClr val="FFFF00"/>
                </a:solidFill>
              </a:rPr>
              <a:t>примерно на 7 км при ширине </a:t>
            </a:r>
            <a:r>
              <a:rPr lang="ru-RU" altLang="ru-RU" sz="1600" dirty="0" smtClean="0">
                <a:solidFill>
                  <a:srgbClr val="FFFF00"/>
                </a:solidFill>
              </a:rPr>
              <a:t>до 1000 м, вертикальный размах до 800 м. </a:t>
            </a:r>
            <a:endParaRPr lang="ru-RU" altLang="ru-RU" sz="1600" dirty="0">
              <a:solidFill>
                <a:srgbClr val="FFFF00"/>
              </a:solidFill>
            </a:endParaRPr>
          </a:p>
          <a:p>
            <a:pPr marL="180000" indent="342900" fontAlgn="auto">
              <a:spcAft>
                <a:spcPts val="0"/>
              </a:spcAft>
              <a:buFontTx/>
              <a:buNone/>
              <a:defRPr/>
            </a:pPr>
            <a:endParaRPr lang="ru-RU" altLang="ru-RU" sz="1600" dirty="0" smtClean="0">
              <a:solidFill>
                <a:srgbClr val="FFFF00"/>
              </a:solidFill>
            </a:endParaRPr>
          </a:p>
          <a:p>
            <a:pPr marL="180000" indent="342900" fontAlgn="auto">
              <a:spcAft>
                <a:spcPts val="0"/>
              </a:spcAft>
              <a:buFontTx/>
              <a:buNone/>
              <a:defRPr/>
            </a:pPr>
            <a:endParaRPr lang="ru-RU" altLang="ru-RU" sz="1600" dirty="0" smtClean="0">
              <a:solidFill>
                <a:srgbClr val="FFFF00"/>
              </a:solidFill>
            </a:endParaRPr>
          </a:p>
          <a:p>
            <a:pPr marL="180000" indent="342900" fontAlgn="auto">
              <a:spcAft>
                <a:spcPts val="0"/>
              </a:spcAft>
              <a:buFontTx/>
              <a:buNone/>
              <a:defRPr/>
            </a:pPr>
            <a:r>
              <a:rPr lang="ru-RU" altLang="ru-RU" sz="1600" dirty="0" smtClean="0">
                <a:solidFill>
                  <a:srgbClr val="FFFF00"/>
                </a:solidFill>
              </a:rPr>
              <a:t>      Выделяется </a:t>
            </a:r>
            <a:r>
              <a:rPr lang="ru-RU" altLang="ru-RU" sz="1600" dirty="0">
                <a:solidFill>
                  <a:srgbClr val="FFFF00"/>
                </a:solidFill>
              </a:rPr>
              <a:t>три рудных </a:t>
            </a:r>
            <a:r>
              <a:rPr lang="ru-RU" altLang="ru-RU" sz="1600" dirty="0" smtClean="0">
                <a:solidFill>
                  <a:srgbClr val="FFFF00"/>
                </a:solidFill>
              </a:rPr>
              <a:t>участка: Главный рудный </a:t>
            </a:r>
            <a:r>
              <a:rPr lang="ru-RU" altLang="ru-RU" sz="1600" dirty="0">
                <a:solidFill>
                  <a:srgbClr val="FFFF00"/>
                </a:solidFill>
              </a:rPr>
              <a:t>штокверк, </a:t>
            </a:r>
            <a:r>
              <a:rPr lang="ru-RU" altLang="ru-RU" sz="1600" dirty="0" smtClean="0">
                <a:solidFill>
                  <a:srgbClr val="FFFF00"/>
                </a:solidFill>
              </a:rPr>
              <a:t>Центральный и Северный</a:t>
            </a:r>
            <a:endParaRPr lang="ru-RU" altLang="ru-RU" sz="1600" dirty="0">
              <a:solidFill>
                <a:srgbClr val="FFFF00"/>
              </a:solidFill>
            </a:endParaRPr>
          </a:p>
        </p:txBody>
      </p:sp>
      <p:pic>
        <p:nvPicPr>
          <p:cNvPr id="1843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2925" y="0"/>
            <a:ext cx="3521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57200" y="1895475"/>
          <a:ext cx="8229600" cy="30686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73171"/>
                <a:gridCol w="1397676"/>
                <a:gridCol w="1397676"/>
                <a:gridCol w="1220359"/>
                <a:gridCol w="1220359"/>
                <a:gridCol w="1220359"/>
              </a:tblGrid>
              <a:tr h="5936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Вид работ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Ед. изм.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Исторический -поисковый период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Современный оценочный период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</a:rPr>
                        <a:t>Современный разведочный период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</a:rPr>
                        <a:t>ВСЕГО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</a:tr>
              <a:tr h="2095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1975-1984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2010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2013-2017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</a:tr>
              <a:tr h="205449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ГОРНЫЕ РАБОТЫ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</a:tr>
              <a:tr h="20544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Канавы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Шт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32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18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50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</a:tr>
              <a:tr h="205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Пог.м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8500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8800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&gt;</a:t>
                      </a:r>
                      <a:r>
                        <a:rPr lang="ru-RU" sz="1300" u="none" strike="noStrike" dirty="0" smtClean="0">
                          <a:effectLst/>
                        </a:rPr>
                        <a:t>17</a:t>
                      </a:r>
                      <a:r>
                        <a:rPr lang="en-US" sz="1300" u="none" strike="noStrike" dirty="0" smtClean="0">
                          <a:effectLst/>
                        </a:rPr>
                        <a:t>0</a:t>
                      </a:r>
                      <a:r>
                        <a:rPr lang="ru-RU" sz="1300" u="none" strike="noStrike" dirty="0" smtClean="0">
                          <a:effectLst/>
                        </a:rPr>
                        <a:t>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</a:tr>
              <a:tr h="20544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Опробование борозовое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Пог.м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 smtClean="0">
                          <a:effectLst/>
                        </a:rPr>
                        <a:t>7</a:t>
                      </a:r>
                      <a:r>
                        <a:rPr lang="en-US" sz="1300" u="none" strike="noStrike" dirty="0" smtClean="0">
                          <a:effectLst/>
                        </a:rPr>
                        <a:t>600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 smtClean="0">
                          <a:effectLst/>
                        </a:rPr>
                        <a:t>90</a:t>
                      </a:r>
                      <a:r>
                        <a:rPr lang="en-US" sz="1300" u="none" strike="noStrike" dirty="0" smtClean="0">
                          <a:effectLst/>
                        </a:rPr>
                        <a:t>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&gt;</a:t>
                      </a:r>
                      <a:r>
                        <a:rPr lang="ru-RU" sz="1300" u="none" strike="noStrike" dirty="0" smtClean="0">
                          <a:effectLst/>
                        </a:rPr>
                        <a:t>16</a:t>
                      </a:r>
                      <a:r>
                        <a:rPr lang="en-US" sz="1300" u="none" strike="noStrike" dirty="0" smtClean="0">
                          <a:effectLst/>
                        </a:rPr>
                        <a:t>5</a:t>
                      </a:r>
                      <a:r>
                        <a:rPr lang="ru-RU" sz="1300" u="none" strike="noStrike" dirty="0" smtClean="0">
                          <a:effectLst/>
                        </a:rPr>
                        <a:t>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</a:tr>
              <a:tr h="205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Проб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 smtClean="0">
                          <a:effectLst/>
                        </a:rPr>
                        <a:t>390</a:t>
                      </a:r>
                      <a:r>
                        <a:rPr lang="en-US" sz="1300" u="none" strike="noStrike" dirty="0" smtClean="0">
                          <a:effectLst/>
                        </a:rPr>
                        <a:t>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4600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~</a:t>
                      </a:r>
                      <a:r>
                        <a:rPr lang="ru-RU" sz="1300" u="none" strike="noStrike" dirty="0" smtClean="0">
                          <a:effectLst/>
                        </a:rPr>
                        <a:t>8500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</a:tr>
              <a:tr h="205449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</a:tr>
              <a:tr h="205449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БУРЕНИЕ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</a:tr>
              <a:tr h="20544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Скважины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Шт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90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~100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~300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~500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</a:tr>
              <a:tr h="205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</a:rPr>
                        <a:t>Пог.м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 smtClean="0">
                          <a:effectLst/>
                        </a:rPr>
                        <a:t>186</a:t>
                      </a:r>
                      <a:r>
                        <a:rPr lang="en-US" sz="1300" u="none" strike="noStrike" dirty="0" smtClean="0">
                          <a:effectLst/>
                        </a:rPr>
                        <a:t>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~31400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&gt;93000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&gt;</a:t>
                      </a:r>
                      <a:r>
                        <a:rPr lang="ru-RU" sz="1300" u="none" strike="noStrike" dirty="0" smtClean="0">
                          <a:effectLst/>
                        </a:rPr>
                        <a:t>143</a:t>
                      </a:r>
                      <a:r>
                        <a:rPr lang="en-US" sz="1300" u="none" strike="noStrike" dirty="0" smtClean="0">
                          <a:effectLst/>
                        </a:rPr>
                        <a:t>000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</a:tr>
              <a:tr h="20544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Опробование керновое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Пог.м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7500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~</a:t>
                      </a:r>
                      <a:r>
                        <a:rPr lang="ru-RU" sz="1300" u="none" strike="noStrike" dirty="0" smtClean="0">
                          <a:effectLst/>
                        </a:rPr>
                        <a:t>315</a:t>
                      </a:r>
                      <a:r>
                        <a:rPr lang="en-US" sz="1300" u="none" strike="noStrike" dirty="0" smtClean="0">
                          <a:effectLst/>
                        </a:rPr>
                        <a:t>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&gt;</a:t>
                      </a:r>
                      <a:r>
                        <a:rPr lang="ru-RU" sz="1300" u="none" strike="noStrike" dirty="0" smtClean="0">
                          <a:effectLst/>
                        </a:rPr>
                        <a:t>90</a:t>
                      </a:r>
                      <a:r>
                        <a:rPr lang="en-US" sz="1300" u="none" strike="noStrike" dirty="0" smtClean="0">
                          <a:effectLst/>
                        </a:rPr>
                        <a:t>000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&gt;</a:t>
                      </a:r>
                      <a:r>
                        <a:rPr lang="ru-RU" sz="1300" u="none" strike="noStrike" dirty="0" smtClean="0">
                          <a:effectLst/>
                        </a:rPr>
                        <a:t>129</a:t>
                      </a:r>
                      <a:r>
                        <a:rPr lang="en-US" sz="1300" u="none" strike="noStrike" dirty="0" smtClean="0">
                          <a:effectLst/>
                        </a:rPr>
                        <a:t>000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</a:tr>
              <a:tr h="205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Проб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2050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~</a:t>
                      </a:r>
                      <a:r>
                        <a:rPr lang="ru-RU" sz="1300" u="none" strike="noStrike" dirty="0" smtClean="0">
                          <a:effectLst/>
                        </a:rPr>
                        <a:t>1</a:t>
                      </a:r>
                      <a:r>
                        <a:rPr lang="en-US" sz="1300" u="none" strike="noStrike" dirty="0" smtClean="0">
                          <a:effectLst/>
                        </a:rPr>
                        <a:t>6000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&gt;47000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 dirty="0" smtClean="0">
                          <a:effectLst/>
                        </a:rPr>
                        <a:t>&gt;</a:t>
                      </a:r>
                      <a:r>
                        <a:rPr lang="ru-RU" sz="1300" u="none" strike="noStrike" dirty="0" smtClean="0">
                          <a:effectLst/>
                        </a:rPr>
                        <a:t>65</a:t>
                      </a:r>
                      <a:r>
                        <a:rPr lang="en-US" sz="1300" u="none" strike="noStrike" dirty="0" smtClean="0">
                          <a:effectLst/>
                        </a:rPr>
                        <a:t>000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66" marR="4366" marT="4366" marB="0" anchor="ctr"/>
                </a:tc>
              </a:tr>
            </a:tbl>
          </a:graphicData>
        </a:graphic>
      </p:graphicFrame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6841132" cy="94456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dirty="0" smtClean="0"/>
              <a:t>Объемы выполненных работ</a:t>
            </a:r>
            <a:endParaRPr lang="ru-RU" altLang="ru-RU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Таблица 44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858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048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3275" y="1403350"/>
            <a:ext cx="10937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Рисунок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188" y="2947988"/>
            <a:ext cx="7461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Прямоугольник 6"/>
          <p:cNvSpPr>
            <a:spLocks noChangeArrowheads="1"/>
          </p:cNvSpPr>
          <p:nvPr/>
        </p:nvSpPr>
        <p:spPr bwMode="auto">
          <a:xfrm>
            <a:off x="1157288" y="2897188"/>
            <a:ext cx="21732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>
                <a:latin typeface="Tahoma" pitchFamily="34" charset="0"/>
                <a:cs typeface="Times New Roman" pitchFamily="18" charset="0"/>
              </a:rPr>
              <a:t>АО «СЖС Восток Лимитед» </a:t>
            </a:r>
          </a:p>
          <a:p>
            <a:r>
              <a:rPr lang="ru-RU" sz="1200">
                <a:latin typeface="Tahoma" pitchFamily="34" charset="0"/>
                <a:cs typeface="Times New Roman" pitchFamily="18" charset="0"/>
              </a:rPr>
              <a:t>(Чита, 2015-2017)</a:t>
            </a:r>
            <a:endParaRPr lang="ru-RU"/>
          </a:p>
        </p:txBody>
      </p:sp>
      <p:pic>
        <p:nvPicPr>
          <p:cNvPr id="20490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8913" y="5575300"/>
            <a:ext cx="9683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1" name="Прямоугольник 8"/>
          <p:cNvSpPr>
            <a:spLocks noChangeArrowheads="1"/>
          </p:cNvSpPr>
          <p:nvPr/>
        </p:nvSpPr>
        <p:spPr bwMode="auto">
          <a:xfrm>
            <a:off x="5054600" y="5584825"/>
            <a:ext cx="28479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Tahoma" pitchFamily="34" charset="0"/>
                <a:cs typeface="Tahoma" pitchFamily="34" charset="0"/>
              </a:rPr>
              <a:t>НП «Центр по экологической оценке </a:t>
            </a:r>
          </a:p>
          <a:p>
            <a:r>
              <a:rPr lang="ru-RU" sz="1200">
                <a:latin typeface="Tahoma" pitchFamily="34" charset="0"/>
                <a:cs typeface="Tahoma" pitchFamily="34" charset="0"/>
              </a:rPr>
              <a:t>ЭКОЛАЙН» (Москва), </a:t>
            </a:r>
          </a:p>
          <a:p>
            <a:r>
              <a:rPr lang="ru-RU" sz="1200">
                <a:latin typeface="Tahoma" pitchFamily="34" charset="0"/>
                <a:cs typeface="Tahoma" pitchFamily="34" charset="0"/>
              </a:rPr>
              <a:t>ООО «ВНИИ 1» </a:t>
            </a:r>
            <a:r>
              <a:rPr lang="en-US" sz="1200">
                <a:latin typeface="Tahoma" pitchFamily="34" charset="0"/>
                <a:cs typeface="Tahoma" pitchFamily="34" charset="0"/>
              </a:rPr>
              <a:t>(</a:t>
            </a:r>
            <a:r>
              <a:rPr lang="ru-RU" sz="1200">
                <a:latin typeface="Tahoma" pitchFamily="34" charset="0"/>
                <a:cs typeface="Tahoma" pitchFamily="34" charset="0"/>
              </a:rPr>
              <a:t>Магадан, 2015)</a:t>
            </a:r>
          </a:p>
        </p:txBody>
      </p:sp>
      <p:sp>
        <p:nvSpPr>
          <p:cNvPr id="20492" name="Прямоугольник 9"/>
          <p:cNvSpPr>
            <a:spLocks noChangeArrowheads="1"/>
          </p:cNvSpPr>
          <p:nvPr/>
        </p:nvSpPr>
        <p:spPr bwMode="auto">
          <a:xfrm>
            <a:off x="1174750" y="5195888"/>
            <a:ext cx="2025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>
                <a:latin typeface="Tahoma" pitchFamily="34" charset="0"/>
                <a:cs typeface="Tahoma" pitchFamily="34" charset="0"/>
              </a:rPr>
              <a:t>ООО «НПП Гидрогеолог» </a:t>
            </a:r>
          </a:p>
          <a:p>
            <a:r>
              <a:rPr lang="ru-RU" sz="1200">
                <a:latin typeface="Tahoma" pitchFamily="34" charset="0"/>
                <a:cs typeface="Tahoma" pitchFamily="34" charset="0"/>
              </a:rPr>
              <a:t>(Магадан, 2016)</a:t>
            </a:r>
          </a:p>
        </p:txBody>
      </p:sp>
      <p:pic>
        <p:nvPicPr>
          <p:cNvPr id="20493" name="Рисунок 10" descr="Окончательный%20знак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263" y="5235575"/>
            <a:ext cx="4508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4" name="Прямоугольник 11"/>
          <p:cNvSpPr>
            <a:spLocks noChangeArrowheads="1"/>
          </p:cNvSpPr>
          <p:nvPr/>
        </p:nvSpPr>
        <p:spPr bwMode="auto">
          <a:xfrm>
            <a:off x="7264400" y="4702175"/>
            <a:ext cx="165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>
                <a:latin typeface="Tahoma" pitchFamily="34" charset="0"/>
                <a:cs typeface="Times New Roman" pitchFamily="18" charset="0"/>
              </a:rPr>
              <a:t>ФАУ «РОСДОРНИИ» </a:t>
            </a:r>
          </a:p>
          <a:p>
            <a:r>
              <a:rPr lang="ru-RU" sz="1200">
                <a:latin typeface="Tahoma" pitchFamily="34" charset="0"/>
                <a:cs typeface="Times New Roman" pitchFamily="18" charset="0"/>
              </a:rPr>
              <a:t>(Москва, 2016) </a:t>
            </a:r>
            <a:endParaRPr lang="ru-RU"/>
          </a:p>
        </p:txBody>
      </p:sp>
      <p:sp>
        <p:nvSpPr>
          <p:cNvPr id="20495" name="Прямоугольник 12"/>
          <p:cNvSpPr>
            <a:spLocks noChangeArrowheads="1"/>
          </p:cNvSpPr>
          <p:nvPr/>
        </p:nvSpPr>
        <p:spPr bwMode="auto">
          <a:xfrm>
            <a:off x="1793875" y="5699125"/>
            <a:ext cx="17827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>
                <a:latin typeface="Tahoma" pitchFamily="34" charset="0"/>
                <a:cs typeface="Times New Roman" pitchFamily="18" charset="0"/>
              </a:rPr>
              <a:t>ООО НИФ «РосНедра»</a:t>
            </a:r>
          </a:p>
          <a:p>
            <a:r>
              <a:rPr lang="ru-RU" sz="1200">
                <a:latin typeface="Tahoma" pitchFamily="34" charset="0"/>
                <a:cs typeface="Times New Roman" pitchFamily="18" charset="0"/>
              </a:rPr>
              <a:t>(Тюмень, 2017)</a:t>
            </a:r>
            <a:endParaRPr lang="ru-RU"/>
          </a:p>
        </p:txBody>
      </p:sp>
      <p:sp>
        <p:nvSpPr>
          <p:cNvPr id="20496" name="Прямоугольник 13"/>
          <p:cNvSpPr>
            <a:spLocks noChangeArrowheads="1"/>
          </p:cNvSpPr>
          <p:nvPr/>
        </p:nvSpPr>
        <p:spPr bwMode="auto">
          <a:xfrm>
            <a:off x="2236788" y="4733925"/>
            <a:ext cx="12414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>
                <a:latin typeface="Tahoma" pitchFamily="34" charset="0"/>
                <a:cs typeface="Times New Roman" pitchFamily="18" charset="0"/>
              </a:rPr>
              <a:t>ЗАО «ГИДЭК» </a:t>
            </a:r>
          </a:p>
          <a:p>
            <a:r>
              <a:rPr lang="ru-RU" sz="1200">
                <a:latin typeface="Tahoma" pitchFamily="34" charset="0"/>
                <a:cs typeface="Times New Roman" pitchFamily="18" charset="0"/>
              </a:rPr>
              <a:t>(Москва, 2016)</a:t>
            </a:r>
            <a:endParaRPr lang="ru-RU"/>
          </a:p>
        </p:txBody>
      </p:sp>
      <p:sp>
        <p:nvSpPr>
          <p:cNvPr id="20497" name="Прямоугольник 14"/>
          <p:cNvSpPr>
            <a:spLocks noChangeArrowheads="1"/>
          </p:cNvSpPr>
          <p:nvPr/>
        </p:nvSpPr>
        <p:spPr bwMode="auto">
          <a:xfrm>
            <a:off x="4429125" y="4589463"/>
            <a:ext cx="26273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Tahoma" pitchFamily="34" charset="0"/>
                <a:cs typeface="Times New Roman" pitchFamily="18" charset="0"/>
              </a:rPr>
              <a:t>«Национальный минерально- сырьевой университет «Горный» </a:t>
            </a:r>
          </a:p>
          <a:p>
            <a:r>
              <a:rPr lang="ru-RU" sz="1200">
                <a:latin typeface="Tahoma" pitchFamily="34" charset="0"/>
                <a:cs typeface="Times New Roman" pitchFamily="18" charset="0"/>
              </a:rPr>
              <a:t>(СПб, 2015)</a:t>
            </a:r>
            <a:endParaRPr lang="ru-RU"/>
          </a:p>
        </p:txBody>
      </p:sp>
      <p:sp>
        <p:nvSpPr>
          <p:cNvPr id="20498" name="Прямоугольник 15"/>
          <p:cNvSpPr>
            <a:spLocks noChangeArrowheads="1"/>
          </p:cNvSpPr>
          <p:nvPr/>
        </p:nvSpPr>
        <p:spPr bwMode="auto">
          <a:xfrm>
            <a:off x="6931025" y="3359150"/>
            <a:ext cx="1385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>
                <a:latin typeface="Tahoma" pitchFamily="34" charset="0"/>
                <a:cs typeface="Times New Roman" pitchFamily="18" charset="0"/>
              </a:rPr>
              <a:t>Fluor Canada Ltd.</a:t>
            </a:r>
          </a:p>
          <a:p>
            <a:r>
              <a:rPr lang="ru-RU" sz="1200"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1200">
                <a:latin typeface="Tahoma" pitchFamily="34" charset="0"/>
                <a:cs typeface="Times New Roman" pitchFamily="18" charset="0"/>
              </a:rPr>
              <a:t>(Canada, 2016)</a:t>
            </a:r>
            <a:endParaRPr lang="ru-RU"/>
          </a:p>
        </p:txBody>
      </p:sp>
      <p:pic>
        <p:nvPicPr>
          <p:cNvPr id="20499" name="Рисунок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89750" y="4699000"/>
            <a:ext cx="374650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0" name="Прямоугольник 17"/>
          <p:cNvSpPr>
            <a:spLocks noChangeArrowheads="1"/>
          </p:cNvSpPr>
          <p:nvPr/>
        </p:nvSpPr>
        <p:spPr bwMode="auto">
          <a:xfrm>
            <a:off x="6003925" y="1946275"/>
            <a:ext cx="2020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>
                <a:latin typeface="Tahoma" pitchFamily="34" charset="0"/>
                <a:cs typeface="Times New Roman" pitchFamily="18" charset="0"/>
              </a:rPr>
              <a:t>ООО «Сибгеоконсалтинг»</a:t>
            </a:r>
          </a:p>
          <a:p>
            <a:r>
              <a:rPr lang="ru-RU" sz="1200">
                <a:latin typeface="Tahoma" pitchFamily="34" charset="0"/>
                <a:cs typeface="Times New Roman" pitchFamily="18" charset="0"/>
              </a:rPr>
              <a:t>(Красноярск, 2011-2018)</a:t>
            </a:r>
            <a:endParaRPr lang="ru-RU"/>
          </a:p>
        </p:txBody>
      </p:sp>
      <p:sp>
        <p:nvSpPr>
          <p:cNvPr id="20501" name="Прямоугольник 18"/>
          <p:cNvSpPr>
            <a:spLocks noChangeArrowheads="1"/>
          </p:cNvSpPr>
          <p:nvPr/>
        </p:nvSpPr>
        <p:spPr bwMode="auto">
          <a:xfrm>
            <a:off x="3516313" y="3843338"/>
            <a:ext cx="19510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>
                <a:latin typeface="Tahoma" pitchFamily="34" charset="0"/>
                <a:cs typeface="Times New Roman" pitchFamily="18" charset="0"/>
              </a:rPr>
              <a:t>ЗАО «ОПТЭН ЛИМИТЕД»</a:t>
            </a:r>
          </a:p>
          <a:p>
            <a:r>
              <a:rPr lang="ru-RU" sz="1200">
                <a:latin typeface="Tahoma" pitchFamily="34" charset="0"/>
                <a:cs typeface="Times New Roman" pitchFamily="18" charset="0"/>
              </a:rPr>
              <a:t>(Москва, 2016)</a:t>
            </a:r>
            <a:endParaRPr lang="ru-RU"/>
          </a:p>
        </p:txBody>
      </p:sp>
      <p:sp>
        <p:nvSpPr>
          <p:cNvPr id="20502" name="Прямоугольник 19"/>
          <p:cNvSpPr>
            <a:spLocks noChangeArrowheads="1"/>
          </p:cNvSpPr>
          <p:nvPr/>
        </p:nvSpPr>
        <p:spPr bwMode="auto">
          <a:xfrm>
            <a:off x="1231900" y="3533775"/>
            <a:ext cx="145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>
                <a:latin typeface="Tahoma" pitchFamily="34" charset="0"/>
                <a:cs typeface="Times New Roman" pitchFamily="18" charset="0"/>
              </a:rPr>
              <a:t>АО «Иргиредмет»</a:t>
            </a:r>
          </a:p>
          <a:p>
            <a:r>
              <a:rPr lang="ru-RU" sz="1200">
                <a:latin typeface="Tahoma" pitchFamily="34" charset="0"/>
                <a:cs typeface="Times New Roman" pitchFamily="18" charset="0"/>
              </a:rPr>
              <a:t>(Иркутск, 2017)</a:t>
            </a:r>
            <a:endParaRPr lang="ru-RU"/>
          </a:p>
        </p:txBody>
      </p:sp>
      <p:sp>
        <p:nvSpPr>
          <p:cNvPr id="20503" name="Прямоугольник 20"/>
          <p:cNvSpPr>
            <a:spLocks noChangeArrowheads="1"/>
          </p:cNvSpPr>
          <p:nvPr/>
        </p:nvSpPr>
        <p:spPr bwMode="auto">
          <a:xfrm>
            <a:off x="1444625" y="1716088"/>
            <a:ext cx="12414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>
                <a:latin typeface="Tahoma" pitchFamily="34" charset="0"/>
                <a:cs typeface="Times New Roman" pitchFamily="18" charset="0"/>
              </a:rPr>
              <a:t>ФГУП ЦНИГРИ</a:t>
            </a:r>
          </a:p>
          <a:p>
            <a:r>
              <a:rPr lang="ru-RU" sz="1200">
                <a:latin typeface="Tahoma" pitchFamily="34" charset="0"/>
                <a:cs typeface="Times New Roman" pitchFamily="18" charset="0"/>
              </a:rPr>
              <a:t>(Москва, 2011)</a:t>
            </a:r>
            <a:endParaRPr lang="ru-RU"/>
          </a:p>
        </p:txBody>
      </p:sp>
      <p:pic>
        <p:nvPicPr>
          <p:cNvPr id="20504" name="Рисунок 2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12825" y="5756275"/>
            <a:ext cx="757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5" name="Рисунок 2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63700" y="4770438"/>
            <a:ext cx="5572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6" name="Рисунок 2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30638" y="4521200"/>
            <a:ext cx="6032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7" name="Рисунок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0075" y="3492500"/>
            <a:ext cx="568325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8" name="Рисунок 2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49313" y="1685925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438202" y="1330897"/>
            <a:ext cx="266473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77C8"/>
                </a:solidFill>
              </a:rPr>
              <a:t>ТЭО временных кондиций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52775" y="1276266"/>
            <a:ext cx="216880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77C8"/>
                </a:solidFill>
              </a:rPr>
              <a:t>ГРР, подсчет запасов</a:t>
            </a:r>
          </a:p>
        </p:txBody>
      </p:sp>
      <p:pic>
        <p:nvPicPr>
          <p:cNvPr id="20511" name="Рисунок 2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78150" y="3849688"/>
            <a:ext cx="53975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2" name="Рисунок 2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61100" y="2652713"/>
            <a:ext cx="3063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3" name="Прямоугольник 30"/>
          <p:cNvSpPr>
            <a:spLocks noChangeArrowheads="1"/>
          </p:cNvSpPr>
          <p:nvPr/>
        </p:nvSpPr>
        <p:spPr bwMode="auto">
          <a:xfrm>
            <a:off x="6699250" y="2879725"/>
            <a:ext cx="214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ahoma" pitchFamily="34" charset="0"/>
                <a:cs typeface="Times New Roman" pitchFamily="18" charset="0"/>
              </a:rPr>
              <a:t>AMC Consultans Pty </a:t>
            </a:r>
            <a:r>
              <a:rPr lang="ru-RU" sz="1200">
                <a:latin typeface="Tahoma" pitchFamily="34" charset="0"/>
                <a:cs typeface="Times New Roman" pitchFamily="18" charset="0"/>
              </a:rPr>
              <a:t>Ltd.</a:t>
            </a:r>
            <a:endParaRPr lang="en-US" sz="1200">
              <a:latin typeface="Tahoma" pitchFamily="34" charset="0"/>
              <a:cs typeface="Times New Roman" pitchFamily="18" charset="0"/>
            </a:endParaRPr>
          </a:p>
          <a:p>
            <a:r>
              <a:rPr lang="en-US" sz="1200">
                <a:latin typeface="Tahoma" pitchFamily="34" charset="0"/>
                <a:cs typeface="Times New Roman" pitchFamily="18" charset="0"/>
              </a:rPr>
              <a:t>(Melbourne, Australia, 2016)</a:t>
            </a:r>
            <a:endParaRPr lang="ru-RU"/>
          </a:p>
        </p:txBody>
      </p:sp>
      <p:sp>
        <p:nvSpPr>
          <p:cNvPr id="20514" name="Прямоугольник 31"/>
          <p:cNvSpPr>
            <a:spLocks noChangeArrowheads="1"/>
          </p:cNvSpPr>
          <p:nvPr/>
        </p:nvSpPr>
        <p:spPr bwMode="auto">
          <a:xfrm>
            <a:off x="6567488" y="2471738"/>
            <a:ext cx="2112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Pre-Feasibility Study </a:t>
            </a:r>
            <a:endParaRPr lang="ru-RU" sz="1400" b="1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15" name="Рисунок 3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156325" y="3429000"/>
            <a:ext cx="647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543059" y="4222346"/>
            <a:ext cx="212069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77C8"/>
                </a:solidFill>
              </a:rPr>
              <a:t>Гидрогеологические исследования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742791" y="3311526"/>
            <a:ext cx="319678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0077C8"/>
                </a:solidFill>
              </a:rPr>
              <a:t>Площадное лазерное сканирование и аэрофотосъемка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8156" y="2325711"/>
            <a:ext cx="206418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77C8"/>
                </a:solidFill>
              </a:rPr>
              <a:t>Технологические </a:t>
            </a:r>
          </a:p>
          <a:p>
            <a:pPr>
              <a:defRPr/>
            </a:pPr>
            <a:r>
              <a:rPr lang="ru-RU" sz="1400" b="1" dirty="0">
                <a:solidFill>
                  <a:srgbClr val="0077C8"/>
                </a:solidFill>
              </a:rPr>
              <a:t>исследования руд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60338" y="4130550"/>
            <a:ext cx="374742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0077C8"/>
                </a:solidFill>
              </a:rPr>
              <a:t>Исследования физико-механических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77C8"/>
                </a:solidFill>
              </a:rPr>
              <a:t>свойств пород и руд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281701" y="5333203"/>
            <a:ext cx="296027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77C8"/>
                </a:solidFill>
              </a:rPr>
              <a:t>Экологические исследования</a:t>
            </a:r>
          </a:p>
        </p:txBody>
      </p:sp>
      <p:pic>
        <p:nvPicPr>
          <p:cNvPr id="20521" name="Рисунок 3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635375" y="1484313"/>
            <a:ext cx="855663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2" name="Прямоугольник 39"/>
          <p:cNvSpPr>
            <a:spLocks noChangeArrowheads="1"/>
          </p:cNvSpPr>
          <p:nvPr/>
        </p:nvSpPr>
        <p:spPr bwMode="auto">
          <a:xfrm>
            <a:off x="3495675" y="1824038"/>
            <a:ext cx="24558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/>
              <a:t>ООО «Восточная Буровая </a:t>
            </a:r>
          </a:p>
          <a:p>
            <a:r>
              <a:rPr lang="ru-RU" sz="1200"/>
              <a:t>компания» </a:t>
            </a:r>
          </a:p>
          <a:p>
            <a:r>
              <a:rPr lang="ru-RU" sz="1200"/>
              <a:t>(Москва, Хабаровск, 2008-2018)</a:t>
            </a:r>
          </a:p>
        </p:txBody>
      </p:sp>
      <p:pic>
        <p:nvPicPr>
          <p:cNvPr id="20523" name="Рисунок 4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251200" y="2855913"/>
            <a:ext cx="8255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4" name="Прямоугольник 41"/>
          <p:cNvSpPr>
            <a:spLocks noChangeArrowheads="1"/>
          </p:cNvSpPr>
          <p:nvPr/>
        </p:nvSpPr>
        <p:spPr bwMode="auto">
          <a:xfrm>
            <a:off x="4132263" y="2840038"/>
            <a:ext cx="1630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ALS-Geochemistry</a:t>
            </a:r>
            <a:endParaRPr lang="ru-RU" sz="1200"/>
          </a:p>
          <a:p>
            <a:r>
              <a:rPr lang="ru-RU" sz="1200"/>
              <a:t>(Москва, 2010-2018)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358053" y="2491044"/>
            <a:ext cx="247912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77C8"/>
                </a:solidFill>
              </a:rPr>
              <a:t>Аналитические работы</a:t>
            </a:r>
          </a:p>
        </p:txBody>
      </p:sp>
      <p:pic>
        <p:nvPicPr>
          <p:cNvPr id="20526" name="Рисунок 4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339975" y="704850"/>
            <a:ext cx="1300163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7" name="Рисунок 46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264400" y="220663"/>
            <a:ext cx="1487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/>
          <p:nvPr/>
        </p:nvSpPr>
        <p:spPr>
          <a:xfrm>
            <a:off x="2158883" y="195281"/>
            <a:ext cx="266473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77C8"/>
                </a:solidFill>
              </a:rPr>
              <a:t>ТЭО постоянных кондиций</a:t>
            </a:r>
          </a:p>
        </p:txBody>
      </p:sp>
      <p:pic>
        <p:nvPicPr>
          <p:cNvPr id="20529" name="Рисунок 4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470525" y="103188"/>
            <a:ext cx="16827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58" name="Group 54"/>
          <p:cNvGraphicFramePr>
            <a:graphicFrameLocks noGrp="1"/>
          </p:cNvGraphicFramePr>
          <p:nvPr/>
        </p:nvGraphicFramePr>
        <p:xfrm>
          <a:off x="1187450" y="908050"/>
          <a:ext cx="6186488" cy="4964113"/>
        </p:xfrm>
        <a:graphic>
          <a:graphicData uri="http://schemas.openxmlformats.org/drawingml/2006/table">
            <a:tbl>
              <a:tblPr/>
              <a:tblGrid>
                <a:gridCol w="3132138"/>
                <a:gridCol w="3054350"/>
              </a:tblGrid>
              <a:tr h="8175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Подсчет запасов производить с применением коэффициента рудоносности по технологическим типам руд: сульфидным и окисленным. Окисленные руды выделять по данным фазовых анализов по доле оксидной меди 50% и выше.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Сульфидные руды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Окисленные руды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Коэффициенты приведения к условной меди: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UCu=1Cu+0,259Au+5,424Mo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UCu=1Cu+0,303Au+6,452Mo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Минимальные содержания, учитываемые при подсчете: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CCu=0,049%, CAu=0,16 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г/т, 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CMo=0,004%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CCu=0,215%, CAu=0,176 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г/т, 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CMo=0,005%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Бортовое содержание условной меди (баланс/забаланс):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0,6 % / 0,4 %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0,6 % / 0,4 %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Минимальная длина рудного интервала: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15 м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 м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Максимальная длина интервала пустых пород: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 м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 м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 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балансовым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относить запасы окисленных и сульфидных руд, подсчитанных в проектных контурах карьеров. Подсчет 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забалансовых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запасов окисленных и сульфидных руд выполнить в контурах (0,6-0,4%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UCu)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и за пределами проектных карьеров.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59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В балансовых и забалансовых запасах окисленных и сульфидных руд подсчитать запасы попутных компонентов – молибдена, золота и серебра.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38175" y="195263"/>
            <a:ext cx="6841133" cy="94456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dirty="0" smtClean="0"/>
              <a:t>Параметры временных кондиций, 2011 г.</a:t>
            </a:r>
            <a:endParaRPr lang="ru-RU" altLang="ru-RU" sz="2400" dirty="0"/>
          </a:p>
        </p:txBody>
      </p:sp>
      <p:sp>
        <p:nvSpPr>
          <p:cNvPr id="21550" name="TextBox 5"/>
          <p:cNvSpPr txBox="1">
            <a:spLocks noChangeArrowheads="1"/>
          </p:cNvSpPr>
          <p:nvPr/>
        </p:nvSpPr>
        <p:spPr bwMode="auto">
          <a:xfrm>
            <a:off x="1258888" y="6021388"/>
            <a:ext cx="6121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rgbClr val="FFFF00"/>
                </a:solidFill>
                <a:latin typeface="Calibri" pitchFamily="34" charset="0"/>
              </a:rPr>
              <a:t>Для сведения посчитать запасы по бортовому содержанию 0,2% меди условной за пределами карьеров.</a:t>
            </a:r>
            <a:endParaRPr lang="ru-RU"/>
          </a:p>
        </p:txBody>
      </p:sp>
      <p:sp>
        <p:nvSpPr>
          <p:cNvPr id="21551" name="Прямоугольник 6"/>
          <p:cNvSpPr>
            <a:spLocks noChangeArrowheads="1"/>
          </p:cNvSpPr>
          <p:nvPr/>
        </p:nvSpPr>
        <p:spPr bwMode="auto">
          <a:xfrm>
            <a:off x="7893050" y="331788"/>
            <a:ext cx="1241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ФГУП ЦНИГРИ</a:t>
            </a:r>
          </a:p>
          <a:p>
            <a:r>
              <a:rPr lang="ru-RU" sz="120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(Москва, 2011)</a:t>
            </a:r>
            <a:endParaRPr lang="ru-RU">
              <a:solidFill>
                <a:schemeClr val="bg1"/>
              </a:solidFill>
            </a:endParaRPr>
          </a:p>
        </p:txBody>
      </p:sp>
      <p:pic>
        <p:nvPicPr>
          <p:cNvPr id="21552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97738" y="303213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с земным шаром</Template>
  <TotalTime>2930</TotalTime>
  <Words>824</Words>
  <Application>Microsoft Office PowerPoint</Application>
  <PresentationFormat>Экран (4:3)</PresentationFormat>
  <Paragraphs>246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3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Calibri</vt:lpstr>
      <vt:lpstr>Tahoma</vt:lpstr>
      <vt:lpstr>Times New Roman</vt:lpstr>
      <vt:lpstr>Symbol</vt:lpstr>
      <vt:lpstr>Wingdings</vt:lpstr>
      <vt:lpstr>Tema de Office</vt:lpstr>
      <vt:lpstr>Tema de Office</vt:lpstr>
      <vt:lpstr>Tema de Office</vt:lpstr>
      <vt:lpstr>Крупнейшее медно-порфировое месторождение Песчанка. От оценочной стадии до проекта строительства крупнейшего ГОКа в арктической части  Западной Чукотки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Сергеев</dc:creator>
  <cp:keywords/>
  <cp:lastModifiedBy>Александр</cp:lastModifiedBy>
  <cp:revision>75</cp:revision>
  <dcterms:created xsi:type="dcterms:W3CDTF">2018-05-10T04:53:14Z</dcterms:created>
  <dcterms:modified xsi:type="dcterms:W3CDTF">2018-05-23T15:40:27Z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TC020430589991</vt:lpwstr>
  </property>
</Properties>
</file>