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73" r:id="rId6"/>
    <p:sldMasterId id="2147483689" r:id="rId7"/>
    <p:sldMasterId id="2147483721" r:id="rId8"/>
    <p:sldMasterId id="2147483738" r:id="rId9"/>
  </p:sldMasterIdLst>
  <p:notesMasterIdLst>
    <p:notesMasterId r:id="rId42"/>
  </p:notesMasterIdLst>
  <p:handoutMasterIdLst>
    <p:handoutMasterId r:id="rId43"/>
  </p:handoutMasterIdLst>
  <p:sldIdLst>
    <p:sldId id="260" r:id="rId10"/>
    <p:sldId id="302" r:id="rId11"/>
    <p:sldId id="306" r:id="rId12"/>
    <p:sldId id="307" r:id="rId13"/>
    <p:sldId id="309" r:id="rId14"/>
    <p:sldId id="305" r:id="rId15"/>
    <p:sldId id="287" r:id="rId16"/>
    <p:sldId id="280" r:id="rId17"/>
    <p:sldId id="303" r:id="rId18"/>
    <p:sldId id="262" r:id="rId19"/>
    <p:sldId id="304" r:id="rId20"/>
    <p:sldId id="289" r:id="rId21"/>
    <p:sldId id="290" r:id="rId22"/>
    <p:sldId id="291" r:id="rId23"/>
    <p:sldId id="292" r:id="rId24"/>
    <p:sldId id="294" r:id="rId25"/>
    <p:sldId id="295" r:id="rId26"/>
    <p:sldId id="297" r:id="rId27"/>
    <p:sldId id="296" r:id="rId28"/>
    <p:sldId id="298" r:id="rId29"/>
    <p:sldId id="266" r:id="rId30"/>
    <p:sldId id="267" r:id="rId31"/>
    <p:sldId id="268" r:id="rId32"/>
    <p:sldId id="276" r:id="rId33"/>
    <p:sldId id="274" r:id="rId34"/>
    <p:sldId id="299" r:id="rId35"/>
    <p:sldId id="300" r:id="rId36"/>
    <p:sldId id="301" r:id="rId37"/>
    <p:sldId id="275" r:id="rId38"/>
    <p:sldId id="310" r:id="rId39"/>
    <p:sldId id="311" r:id="rId40"/>
    <p:sldId id="272" r:id="rId41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C82"/>
    <a:srgbClr val="B0B1C6"/>
    <a:srgbClr val="9A9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6279" autoAdjust="0"/>
  </p:normalViewPr>
  <p:slideViewPr>
    <p:cSldViewPr snapToGrid="0">
      <p:cViewPr>
        <p:scale>
          <a:sx n="100" d="100"/>
          <a:sy n="100" d="100"/>
        </p:scale>
        <p:origin x="-1086" y="12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99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F42EF-EF85-42B0-BD5A-5525AA3E9F42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023A-D07C-426F-886C-530179D74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6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96F9A-00CE-4B61-A921-EC29431F7D9D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1E128-FAFE-4292-A5C5-48C077CB5F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495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2890" algn="just">
              <a:lnSpc>
                <a:spcPct val="200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своем докладе мне хочется показать, как при последовательном стадийном проведении геолого-съемочных и поисковых работ выявлена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Верхнесветлинская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золотосульфидная зона с упорным типом руд и ресурсами Р2, требующая подготовки обоснования постановки поисково-оценочных работ. Это новый для Таймыра тип – близкий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Попутнинскому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месторождению Енисейского Кряжа.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1E128-FAFE-4292-A5C5-48C077CB5F5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717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Верхнеленинградск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пл. проведены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поистки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1E128-FAFE-4292-A5C5-48C077CB5F5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28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Заверочные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работы были сосредоточены в Центральной части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Светлинского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прогнозируемого рудного поля.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1E128-FAFE-4292-A5C5-48C077CB5F5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45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1E128-FAFE-4292-A5C5-48C077CB5F5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717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1E128-FAFE-4292-A5C5-48C077CB5F5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590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34</a:t>
            </a:r>
            <a:r>
              <a:rPr lang="ru-RU" baseline="0" dirty="0" smtClean="0"/>
              <a:t> м – 1,3г</a:t>
            </a:r>
            <a:r>
              <a:rPr lang="en-US" baseline="0" dirty="0" smtClean="0"/>
              <a:t>/</a:t>
            </a:r>
            <a:r>
              <a:rPr lang="ru-RU" baseline="0" dirty="0" smtClean="0"/>
              <a:t>т;</a:t>
            </a:r>
          </a:p>
          <a:p>
            <a:r>
              <a:rPr lang="ru-RU" baseline="0" dirty="0" smtClean="0"/>
              <a:t>19 м – 2г</a:t>
            </a:r>
            <a:r>
              <a:rPr lang="en-US" baseline="0" dirty="0" smtClean="0"/>
              <a:t>/</a:t>
            </a:r>
            <a:r>
              <a:rPr lang="ru-RU" baseline="0" dirty="0" smtClean="0"/>
              <a:t>т;</a:t>
            </a:r>
          </a:p>
          <a:p>
            <a:r>
              <a:rPr lang="ru-RU" baseline="0" dirty="0" smtClean="0"/>
              <a:t>4 м и 8 м  - 3,2 г</a:t>
            </a:r>
            <a:r>
              <a:rPr lang="en-US" baseline="0" dirty="0" smtClean="0"/>
              <a:t>/</a:t>
            </a:r>
            <a:r>
              <a:rPr lang="ru-RU" baseline="0" dirty="0" smtClean="0"/>
              <a:t>т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1E128-FAFE-4292-A5C5-48C077CB5F5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84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исследования вещественного состава и технологических свойств руды из полотна канавы КС-1 (пикеты 209, 210) в институте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Гипроникель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была предоставлена технологическая проба № ТП-1 массой 70 кг. Институт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Гипроникель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провел следующие исследования: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1E128-FAFE-4292-A5C5-48C077CB5F5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342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Фазы 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ассоциируют с пиритом, имеют размерность менее 50 мкм и в подавляющем большинстве случаев заключены внутри зерен пирита, что создает упорность руд при обогащении. Отдельные выделения сплава 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химически однородны, их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пробность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варьирует от 520 до 830 пробы, в среднем – 700 проба.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Химический состав поступившей пробы отражен в таблице 1.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1E128-FAFE-4292-A5C5-48C077CB5F5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3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	</a:t>
            </a:r>
            <a:r>
              <a:rPr lang="ru-RU" sz="1800" b="1" dirty="0" smtClean="0"/>
              <a:t>Для предварительной оценки </a:t>
            </a:r>
            <a:r>
              <a:rPr lang="ru-RU" sz="1800" b="1" dirty="0" err="1" smtClean="0"/>
              <a:t>техникоэкономических</a:t>
            </a:r>
            <a:r>
              <a:rPr lang="ru-RU" sz="1800" b="1" dirty="0" smtClean="0"/>
              <a:t> показателей переработки исследуемого сырья на проектную производительность по добытой руде в 850 000 тонн в год был произведен расчет качественно-количественных, водно-шламовых показателей процесса флотационного обогащения.</a:t>
            </a:r>
          </a:p>
          <a:p>
            <a:r>
              <a:rPr lang="ru-RU" sz="1800" b="1" dirty="0" smtClean="0"/>
              <a:t>	 Дана предварительная оценка количества и типоразмера необходимого к установке основного технологического оборудования обогатительного производства, представлена схема цепи аппаратов и спецификация рекомендованного к установке оборудования.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 smtClean="0"/>
              <a:t>	На данном этапе технологической оценки, технология позволяет получать 131 006,8 тонн концентрата в год, что при содержании в нем золота 14,58 г/т составляет 1,91 тонны золота.</a:t>
            </a:r>
          </a:p>
          <a:p>
            <a:endParaRPr lang="ru-RU" sz="1800" b="1" dirty="0" smtClean="0"/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1E128-FAFE-4292-A5C5-48C077CB5F5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353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1E128-FAFE-4292-A5C5-48C077CB5F59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146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Несмотря на незначительные установленные прогнозные ресурсы золота на </a:t>
            </a:r>
            <a:r>
              <a:rPr lang="ru-RU" b="1" dirty="0" err="1" smtClean="0"/>
              <a:t>Светлинской</a:t>
            </a:r>
            <a:r>
              <a:rPr lang="ru-RU" b="1" dirty="0" smtClean="0"/>
              <a:t> площади, ее ресурсный прогнозный потенциал раскрыт далеко не полностью.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Ряд перспективных проявлений гидротермально-измененных пород с содержаниями</a:t>
            </a:r>
            <a:r>
              <a:rPr lang="ru-RU" b="1" baseline="0" dirty="0" smtClean="0"/>
              <a:t> золота более 3 г</a:t>
            </a:r>
            <a:r>
              <a:rPr lang="en-US" b="1" baseline="0" dirty="0" smtClean="0"/>
              <a:t>/</a:t>
            </a:r>
            <a:r>
              <a:rPr lang="ru-RU" b="1" baseline="0" dirty="0" smtClean="0"/>
              <a:t>т</a:t>
            </a:r>
            <a:r>
              <a:rPr lang="ru-RU" b="1" dirty="0" smtClean="0"/>
              <a:t>,  геохимических и геофизических аномалий, не были </a:t>
            </a:r>
            <a:r>
              <a:rPr lang="ru-RU" b="1" dirty="0" err="1" smtClean="0"/>
              <a:t>опоискованы</a:t>
            </a:r>
            <a:r>
              <a:rPr lang="ru-RU" b="1" dirty="0" smtClean="0"/>
              <a:t>, либо </a:t>
            </a:r>
            <a:r>
              <a:rPr lang="ru-RU" b="1" dirty="0" err="1" smtClean="0"/>
              <a:t>опоискованы</a:t>
            </a:r>
            <a:r>
              <a:rPr lang="ru-RU" b="1" dirty="0" smtClean="0"/>
              <a:t> слабо из-за отсутствия объемов ГРР.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Участок </a:t>
            </a:r>
            <a:r>
              <a:rPr lang="ru-RU" b="1" dirty="0" err="1" smtClean="0"/>
              <a:t>Ясненский</a:t>
            </a:r>
            <a:r>
              <a:rPr lang="ru-RU" b="1" dirty="0" smtClean="0"/>
              <a:t>, рекомендуется к постановке дальнейших поисково-оценочных работ на площади 2,8 км2, с применением</a:t>
            </a:r>
            <a:r>
              <a:rPr lang="ru-RU" b="1" baseline="0" dirty="0" smtClean="0"/>
              <a:t> н</a:t>
            </a:r>
            <a:r>
              <a:rPr lang="ru-RU" b="1" dirty="0" smtClean="0"/>
              <a:t>аклонного колонкового бурения для получения ресурсов категории Р1 и запасов С2 глубиной до 100 м. Все </a:t>
            </a:r>
            <a:r>
              <a:rPr lang="ru-RU" b="1" dirty="0" err="1" smtClean="0"/>
              <a:t>Светленское</a:t>
            </a:r>
            <a:r>
              <a:rPr lang="ru-RU" b="1" baseline="0" dirty="0" smtClean="0"/>
              <a:t> ПРП и </a:t>
            </a:r>
            <a:r>
              <a:rPr lang="ru-RU" b="1" baseline="0" dirty="0" err="1" smtClean="0"/>
              <a:t>Верхелениградское</a:t>
            </a:r>
            <a:r>
              <a:rPr lang="ru-RU" b="1" baseline="0" dirty="0" smtClean="0"/>
              <a:t>  ПРУ  требуют дальнейшего </a:t>
            </a:r>
            <a:r>
              <a:rPr lang="ru-RU" b="1" baseline="0" dirty="0" err="1" smtClean="0"/>
              <a:t>опоискования</a:t>
            </a:r>
            <a:r>
              <a:rPr lang="ru-RU" b="1" baseline="0" dirty="0" smtClean="0"/>
              <a:t>.</a:t>
            </a:r>
            <a:endParaRPr lang="ru-RU" b="1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1E128-FAFE-4292-A5C5-48C077CB5F59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590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Таймыро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-Североземельская золотоносная провинция, открытая в конце 70-х годов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XX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века, изучена крайне неравномерно. До 2002 года целенаправленные общие поиски масштаба 1:50 и детальные поисковые работы на золото проводились только на территории южной части острова Большевик и севере полуострова Челюскин. В результате ресурсы категории Р2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сосредаточены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именно в этих районах. До не давнего времени все эти площади были </a:t>
            </a:r>
            <a:r>
              <a:rPr lang="ru-RU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отлицензированы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недропользователями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работы были ориентированы, преимущественно, на золото-кварцевый, золотосульфидно-кварцевый и золотосульфидный черносланцевый геолого-промышленные типы. Доклад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посвещен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новому типу – золотосульфидному в </a:t>
            </a:r>
            <a:r>
              <a:rPr lang="ru-RU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вулканоегнно-плутоногенных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образованиях.</a:t>
            </a:r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1E128-FAFE-4292-A5C5-48C077CB5F5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654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>
              <a:lnSpc>
                <a:spcPct val="200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Выводы. </a:t>
            </a:r>
            <a:endParaRPr lang="ru-RU" sz="105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недостаток всех стадий поисковых работ (3-х годичный цикл) – отсутствие возможности (времени) обработки полученных материалов, особенно в последний год по результатам всех работ, включая бурение, для грамотной рекомендации по постановке и обоснованию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дальнейшихГРР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05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получения результатов технологических исследований, получена возможность сделать расчеты на уровне ТЭО и определить оценочные параметры для проведения дальнейших поисковых работ, применительно к условиям Центрального сектора Арктики России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28600" lvl="0" indent="-2286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 startAt="3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рекомендаций по постановке поисково-оценочных работ на рудное золото в пределах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Ясненского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участка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28600" lvl="0" indent="-2286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 startAt="3"/>
            </a:pP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стоимостной оценке, полученные 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результты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деньгах оказались дешевле, чем поисковые и 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съемоные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работы на Енисейском кряже, что является следствием возможностей 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Севморпути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1E128-FAFE-4292-A5C5-48C077CB5F59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880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Отражена стадийность проведения работ.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1E128-FAFE-4292-A5C5-48C077CB5F5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15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Стадийность в масштабном ряду.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1E128-FAFE-4292-A5C5-48C077CB5F5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48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1E128-FAFE-4292-A5C5-48C077CB5F5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84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проведении в 2006-2008 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ревизионно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-поисковых работ при тематических работах «По оценке ресурсного потенциала на золото Таймырской складчатой системы» в пределах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Таймыро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-Североземельской складчатой области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Верхнеленинградская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перспективная площадь была уточнена и локализована до ранга рудного узла (180 км</a:t>
            </a:r>
            <a:r>
              <a:rPr lang="ru-RU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с оцененными ресурсами золота по категории Р</a:t>
            </a:r>
            <a:r>
              <a:rPr lang="ru-RU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150 т.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ее пределах был выделен ряд перспективных участков 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россыпепроявлениями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пунктами минерализации золото-кварцевой, золото-сульфидно-кварцевой и золото-сульфидной черносланцевой формаций.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1E128-FAFE-4292-A5C5-48C077CB5F5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904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минерагеническом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плане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Верхнеленинградский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ПРУ относится к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Барковско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-Ждановскому потенциальному золоторудному району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Шренк-Фаддеевской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акреционной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рифейско-ранневендской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минерагенической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зоны Карской позднепалеозойско-раннемезозойской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минерагенической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области.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геологичекому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строению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Шренк-Фаддеевская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зона близка Енисейскому кряжу.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Основными критериями выделения ПРУ явились прямые и косвенные поисковые признаки золотого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оруденения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обширный ареал россыпного золота с содержаниями золота в аллювии до 1,61 г/м</a:t>
            </a:r>
            <a:r>
              <a:rPr lang="ru-RU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долинах рек  Ленинградская,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Баркова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мелкими россыпями с прогнозными ресурсами по категории Р</a:t>
            </a:r>
            <a:r>
              <a:rPr lang="ru-RU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-400кг; многочисленные геохимические аномалии и пункты минерализации с содержаниями 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25-38 г/т,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–0,86 г/т,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-0,12 г/т,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-260 г/т,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-15-19%,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Pb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до10%; широкое развитие процессов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березитизации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лиственитизации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серпентинизации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углеродистого метасоматоза; многочисленность зон смятия,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катаклаза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локальных систем разрывных нарушений.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учетом близости Северного морского пути и актуальности расширения минерально-сырьевой базы России на новых малоизученных территориях, в 2009 -2012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ФГУП «ВСЕГЕИ» на рассматриваемой площади были проведены поисковые работы на рудное золото (стадия общих поисков). Проведенный прогнозно-поисковый комплекс работ (геохимические, геофизические, поисковые маршруты, горные работы и мелкое бурение) позволил в пределах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Верхнеленинградской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площади локализовать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Светлинский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участок до ранга рудного поля с прожилково-вкрапленным золото-сульфидным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оруденением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выявить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Верхнесветлинскую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зону минерализации с промышленными интервалами (2,01 г/т при ширине более 11 м) и авторскими ресурсами золота категории Р</a:t>
            </a:r>
            <a:r>
              <a:rPr lang="ru-RU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–78-81 т. Во ФГУП «ЦНИГРИ» апробированы 28 т со средним содержанием 2, 8 г/т.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1E128-FAFE-4292-A5C5-48C077CB5F5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708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проведения общих поисков масштаба 1:50 000, интерпретации материалов геохимических (рис. 2) и аэрогеофизических (рис. 3) работ масштаба 1:50 000 в пределах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Верхнеленинградского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узла определены рудовмещающие структурно-вещественные комплексы (СВК) и рудогенерирующая региональная гидротермально-метасоматическая формация (ГМФ), выделены рудоносные минерализованные зоны, оконтурены потенциальные рудные поля (ПРП), установлен продуктивный золотосодержащий минеральный комплекс.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Минерализованные зоны, потенциальные рудные поля.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совокупности факторов с учетом состава вмещающих пород, интенсивности их тектонической проработки, степени общей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сульфидизации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состава сульфидов, а также насыщенности кварцевыми жилами и прожилками было выделено два типа минерализованных зон с золото-сульфидно-кварцевой и золото-сульфидной минерализацией. Первый - приурочен к раннерифейским вулканогенно-карбонатно-терригенным углеродистым интенсивно гофрированным образованиям (Южная структурно-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минерагеническая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зона), второй тип - к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ранне-среднерифейским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терригенно-вулканогенно-карбонатным углеродистым образованиям с широким развитием массивов, даек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силлообразных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интрузивных тел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умереннощелочного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метаферрогаббродолерит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-сиенитового состава (Северная структурно-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минерагеническая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зона). Минерализованные зоны первого типа объединены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Барковское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Ленинградское потенциальные рудные поля (ПРП), второго типа –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Светлинское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ПРП. Наиболее интересным по данным опробования, геохимических и геофизических поисков является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Светлинское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ПРП.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1E128-FAFE-4292-A5C5-48C077CB5F5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355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пределах рассматриваемой площади все рудовмещающие СВК подвержены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катаклазу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сопровождающемуся повсеместным развитием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эпигенитических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хлорит-эпидот-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актинолитовых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пропилитовых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и кварц-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светлослюдистых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минеральных новообразований. Гидротермально-метасоматические образования относятся к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тектоногенной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пропилит-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серецитолитовой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региональной формации [4], связываемой 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акреционными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постгранитными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(моложе 830 млн. лет), но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достановскими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(древнее 780 млн. лет) процессами. Возраст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гидротермалитов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связываемого с ним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оруденения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оценивается соответственно в 830-780 млн. лет.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1E128-FAFE-4292-A5C5-48C077CB5F5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774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5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5.jpe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336529" y="273588"/>
            <a:ext cx="4413476" cy="420376"/>
            <a:chOff x="336529" y="273588"/>
            <a:chExt cx="4413476" cy="42037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3229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 smtClean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  <a:endParaRPr lang="ru-RU" sz="1150" b="1" dirty="0">
                <a:solidFill>
                  <a:srgbClr val="232C8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3025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 smtClean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71" y="6110710"/>
            <a:ext cx="541526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21" y="6110710"/>
            <a:ext cx="538479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44" y="6110710"/>
            <a:ext cx="54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27" y="6110710"/>
            <a:ext cx="54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292847" y="6093954"/>
            <a:ext cx="570354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71" y="610881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36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BA9EA-62B5-4F06-8ECD-A3392E6D195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862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278B4-D6D0-4877-8925-9C64FDFB45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553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C8B9C-7F37-4B83-A5AA-8F2A3BF751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8490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114041-97E6-4EB6-AA50-8938FF78E79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3121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D32BD6-ABD2-4B42-AD9E-AF39EF8169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5011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414137" y="6373288"/>
            <a:ext cx="3389574" cy="346248"/>
            <a:chOff x="244014" y="6373288"/>
            <a:chExt cx="3389574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24801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  <a:endParaRPr lang="ru-RU" sz="900" b="1" dirty="0">
                <a:solidFill>
                  <a:srgbClr val="B0B1C6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23342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7747" y="6327095"/>
            <a:ext cx="378000" cy="37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572" y="6305769"/>
            <a:ext cx="405966" cy="413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267" y="6322178"/>
            <a:ext cx="378000" cy="37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433" y="6323770"/>
            <a:ext cx="375092" cy="37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349" y="6323770"/>
            <a:ext cx="373566" cy="37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384" y="6323770"/>
            <a:ext cx="371464" cy="376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478144" y="6322980"/>
            <a:ext cx="381208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030859" y="6323770"/>
            <a:ext cx="37251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589695" y="6323770"/>
            <a:ext cx="381600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122688" y="6320745"/>
            <a:ext cx="388039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931162" y="6323770"/>
            <a:ext cx="37675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386883" y="6327095"/>
            <a:ext cx="378000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662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64515" name="Rectangle 10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64516" name="Freeform 1028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4517" name="Rectangle 102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4518" name="Rectangle 103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585F091-C109-4FBD-B015-318D0874F093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4519" name="Rectangle 103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8512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4DEA6-4351-40AA-A183-D31CA998DF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0267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33EFD-BDAB-4402-B182-CADB256F6B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0254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EEE9A-C50B-4DB5-B408-05427F57CE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6549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414137" y="6373288"/>
            <a:ext cx="3389574" cy="346248"/>
            <a:chOff x="244014" y="6373288"/>
            <a:chExt cx="3389574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24801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  <a:endParaRPr lang="ru-RU" sz="900" b="1" dirty="0">
                <a:solidFill>
                  <a:srgbClr val="B0B1C6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23342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747" y="6327095"/>
            <a:ext cx="378000" cy="37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6111572" y="6305769"/>
            <a:ext cx="405966" cy="413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267" y="6322178"/>
            <a:ext cx="378000" cy="37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33" y="6323770"/>
            <a:ext cx="375092" cy="37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49" y="6323770"/>
            <a:ext cx="373566" cy="37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84" y="6323770"/>
            <a:ext cx="371464" cy="376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478144" y="6322980"/>
            <a:ext cx="381208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030859" y="6323770"/>
            <a:ext cx="37251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589695" y="6323770"/>
            <a:ext cx="381600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122688" y="6320745"/>
            <a:ext cx="388039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931162" y="6323770"/>
            <a:ext cx="37675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386883" y="6327095"/>
            <a:ext cx="378000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406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98C95D-A096-4F70-8E44-0C6F8FD5538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81933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5168D-942E-4BA4-A541-305F17472E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0166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74539-A980-4FB9-AA22-0B8BABD59C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6664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B8396-EE19-4298-AAB1-9D5215B48F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2704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B6555-1935-4360-888E-6064198A2E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893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54A07-7EF3-4FB6-9C32-E6765AE2CE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4950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64B67-067D-4388-BF43-600E1FD8D5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36304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C502578-FDE5-40E3-BE17-6B79E4EA21E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38324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953B3E2-DE35-4420-9E06-884F036FF2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27366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4990DEF-7BF9-4840-BCC8-9FC8E08062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8256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BAEC0-06A2-4332-A7E1-4178BDFD04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1473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40386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DA3311A-01BA-4D9A-9367-419B3B01BC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1727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E336C15-235F-4CF7-B818-966E6EA6F4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7532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414137" y="6373288"/>
            <a:ext cx="3389574" cy="346248"/>
            <a:chOff x="244014" y="6373288"/>
            <a:chExt cx="3389574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24801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  <a:endParaRPr lang="ru-RU" sz="900" b="1" dirty="0">
                <a:solidFill>
                  <a:srgbClr val="B0B1C6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23342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7747" y="6327095"/>
            <a:ext cx="378000" cy="37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572" y="6305769"/>
            <a:ext cx="405966" cy="413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267" y="6322178"/>
            <a:ext cx="378000" cy="37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433" y="6323770"/>
            <a:ext cx="375092" cy="37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349" y="6323770"/>
            <a:ext cx="373566" cy="37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384" y="6323770"/>
            <a:ext cx="371464" cy="376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478144" y="6322980"/>
            <a:ext cx="381208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030859" y="6323770"/>
            <a:ext cx="37251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589695" y="6323770"/>
            <a:ext cx="381600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122688" y="6320745"/>
            <a:ext cx="388039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931162" y="6323770"/>
            <a:ext cx="37675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386883" y="6327095"/>
            <a:ext cx="378000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3281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336529" y="273588"/>
            <a:ext cx="4413476" cy="420376"/>
            <a:chOff x="336529" y="273588"/>
            <a:chExt cx="4413476" cy="42037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3229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 smtClean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  <a:endParaRPr lang="ru-RU" sz="1150" b="1" dirty="0">
                <a:solidFill>
                  <a:srgbClr val="232C8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3025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 smtClean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71" y="6110710"/>
            <a:ext cx="541526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21" y="6110710"/>
            <a:ext cx="538479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44" y="6110710"/>
            <a:ext cx="54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27" y="6110710"/>
            <a:ext cx="54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292847" y="6093954"/>
            <a:ext cx="570354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71" y="610881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34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414137" y="6373288"/>
            <a:ext cx="3389574" cy="346248"/>
            <a:chOff x="244014" y="6373288"/>
            <a:chExt cx="3389574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24801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  <a:endParaRPr lang="ru-RU" sz="900" b="1" dirty="0">
                <a:solidFill>
                  <a:srgbClr val="B0B1C6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23342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747" y="6327095"/>
            <a:ext cx="378000" cy="37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6111572" y="6305769"/>
            <a:ext cx="405966" cy="413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267" y="6322178"/>
            <a:ext cx="378000" cy="37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33" y="6323770"/>
            <a:ext cx="375092" cy="37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49" y="6323770"/>
            <a:ext cx="373566" cy="37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84" y="6323770"/>
            <a:ext cx="371464" cy="376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478144" y="6322980"/>
            <a:ext cx="381208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030859" y="6323770"/>
            <a:ext cx="37251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589695" y="6323770"/>
            <a:ext cx="381600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122688" y="6320745"/>
            <a:ext cx="388039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931162" y="6323770"/>
            <a:ext cx="37675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386883" y="6327095"/>
            <a:ext cx="378000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372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E1F3575-539F-486D-B0E7-0FAF83C4B16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648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D51E7-C491-4E25-8C61-98ADDEFCA0A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0597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E184A-BF55-4D23-B3FB-DBA84F6AFA71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975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84E20-3B78-4B97-8BAC-C986661FE11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094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04A14F-870A-4BBB-89B8-5C71BF33477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28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FA50-C2C4-4DEB-A145-878F35BD7D1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0773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1CE372-D4CD-4F83-AAB6-65663CF2C04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70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5662F3-0AB1-4AE6-AB1A-C3A3A9A0F1B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773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7D37C9-1D5C-4C57-9AAA-D5266D05D0F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474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52C31-211E-402E-8E4A-029D52EFD7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03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27DF9-6A66-42BD-A30E-FB46786A674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74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A35DB-7EDA-49D5-996A-545A87BBE35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2207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CB84D18-A526-412A-8E9E-4CDE59A24AC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53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B01A7-9AAB-45FD-BBC7-3DCB22E6CF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0528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0715C4-BFCB-4296-8662-F242C8B70BA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1118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2C70E-043A-4D39-9F4C-B644F81495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3735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DF5BF-FA54-4AB6-BF69-F010B23930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6183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806187-A138-4828-B8DF-87AAD43A06A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036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16.jpe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99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D6E54195-3700-41C5-8DF8-3866CE5D60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7833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720" r:id="rId1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8D2D2F93-5D3F-438D-B90C-53D00F9CC4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42054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24" r:id="rId17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62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11FA46-1803-452B-95DA-7CD7D39CDE18}" type="slidenum">
              <a:rPr lang="ru-RU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06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2.emf"/><Relationship Id="rId4" Type="http://schemas.openxmlformats.org/officeDocument/2006/relationships/image" Target="../media/image2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5394" r="4085" b="7361"/>
          <a:stretch/>
        </p:blipFill>
        <p:spPr>
          <a:xfrm>
            <a:off x="336529" y="921785"/>
            <a:ext cx="8412055" cy="2729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766758"/>
            <a:ext cx="9067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cs typeface="Courier New" panose="02070309020205020404" pitchFamily="49" charset="0"/>
              </a:rPr>
              <a:t>Верхнесветлинская</a:t>
            </a:r>
            <a:r>
              <a:rPr lang="ru-RU" sz="2400" b="1" dirty="0" smtClean="0">
                <a:cs typeface="Courier New" panose="02070309020205020404" pitchFamily="49" charset="0"/>
              </a:rPr>
              <a:t> золотосульфидная зона – новый перспективный тип оруденения Северного Таймыра /</a:t>
            </a: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результаты 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региональных мелко-и среднемасштабных </a:t>
            </a:r>
            <a:r>
              <a:rPr 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работ, общих 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и детальных поисков на рудное золото</a:t>
            </a:r>
            <a:r>
              <a:rPr 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2400" b="1" dirty="0" smtClean="0">
              <a:solidFill>
                <a:srgbClr val="232C82"/>
              </a:solidFill>
              <a:cs typeface="Courier New" panose="02070309020205020404" pitchFamily="49" charset="0"/>
            </a:endParaRPr>
          </a:p>
          <a:p>
            <a:pPr algn="ctr"/>
            <a:endParaRPr lang="ru-RU" sz="2400" b="1" dirty="0">
              <a:solidFill>
                <a:srgbClr val="232C82"/>
              </a:solidFill>
              <a:cs typeface="Courier New" panose="020703090202050204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5478" y="5347105"/>
            <a:ext cx="8167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232C82"/>
                </a:solidFill>
              </a:rPr>
              <a:t>В.Ф. Проскурнин, Б.С. Петрушков, А.В. Гавриш,  А.А.  Багаева, А.Г. Шнейдер, Д.Н. Иванов, </a:t>
            </a:r>
          </a:p>
          <a:p>
            <a:r>
              <a:rPr lang="ru-RU" sz="1600" b="1" dirty="0">
                <a:solidFill>
                  <a:srgbClr val="232C82"/>
                </a:solidFill>
              </a:rPr>
              <a:t>	</a:t>
            </a:r>
            <a:r>
              <a:rPr lang="ru-RU" sz="1600" b="1" dirty="0" smtClean="0">
                <a:solidFill>
                  <a:srgbClr val="232C82"/>
                </a:solidFill>
              </a:rPr>
              <a:t>					</a:t>
            </a:r>
            <a:r>
              <a:rPr lang="en-US" sz="1200" b="1" dirty="0" smtClean="0">
                <a:solidFill>
                  <a:srgbClr val="232C82"/>
                </a:solidFill>
              </a:rPr>
              <a:t>Vasily_Proskurnin@vsegei.ru</a:t>
            </a:r>
            <a:endParaRPr lang="ru-RU" sz="1200" b="1" dirty="0">
              <a:solidFill>
                <a:srgbClr val="232C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21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136" y="124038"/>
            <a:ext cx="8325100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cs typeface="Courier New" panose="02070309020205020404" pitchFamily="49" charset="0"/>
              </a:rPr>
              <a:t>Прогнозно-</a:t>
            </a:r>
            <a:r>
              <a:rPr lang="ru-RU" sz="1600" b="1" dirty="0" err="1" smtClean="0">
                <a:cs typeface="Courier New" panose="02070309020205020404" pitchFamily="49" charset="0"/>
              </a:rPr>
              <a:t>минерагеническая</a:t>
            </a:r>
            <a:r>
              <a:rPr lang="ru-RU" sz="1600" b="1" dirty="0" smtClean="0">
                <a:cs typeface="Courier New" panose="02070309020205020404" pitchFamily="49" charset="0"/>
              </a:rPr>
              <a:t> </a:t>
            </a:r>
            <a:r>
              <a:rPr lang="ru-RU" sz="1600" b="1" dirty="0">
                <a:cs typeface="Courier New" panose="02070309020205020404" pitchFamily="49" charset="0"/>
              </a:rPr>
              <a:t>карта </a:t>
            </a:r>
            <a:r>
              <a:rPr lang="ru-RU" sz="1600" b="1" dirty="0" smtClean="0">
                <a:cs typeface="Courier New" panose="02070309020205020404" pitchFamily="49" charset="0"/>
              </a:rPr>
              <a:t>Верхнеленинградского </a:t>
            </a:r>
            <a:r>
              <a:rPr lang="ru-RU" sz="1600" b="1" dirty="0">
                <a:cs typeface="Courier New" panose="02070309020205020404" pitchFamily="49" charset="0"/>
              </a:rPr>
              <a:t>потенциального рудного узла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20" y="409742"/>
            <a:ext cx="5356603" cy="4897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539" y="409742"/>
            <a:ext cx="1350974" cy="3034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94707" y="3419227"/>
            <a:ext cx="30279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1 - Четвертичные образования; 2 - </a:t>
            </a:r>
            <a:r>
              <a:rPr lang="ru-RU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Угрюминский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комплекс </a:t>
            </a:r>
            <a:r>
              <a:rPr lang="ru-RU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габбродолеритовый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. Дайки оливиновых долеритов, габбродолеритов; 3 - </a:t>
            </a:r>
            <a:r>
              <a:rPr lang="ru-RU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Верхневендско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-среднекембрийские карбонатно-терригенные </a:t>
            </a:r>
            <a:r>
              <a:rPr lang="ru-RU" sz="7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отложения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; 4 -  </a:t>
            </a:r>
            <a:r>
              <a:rPr lang="ru-RU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Колосовская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свита </a:t>
            </a:r>
            <a:r>
              <a:rPr lang="ru-RU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карбостромовая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; 5 - </a:t>
            </a:r>
            <a:r>
              <a:rPr lang="ru-RU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Становская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толща терригенная (</a:t>
            </a:r>
            <a:r>
              <a:rPr lang="ru-RU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молласовая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); 6 - Снежнинский комплекс гранитовый; 7 - Верхнеленинградский комплекс осадочно-вулканогенный; 8 - Верхнеленинградский комплекс субвулканический </a:t>
            </a:r>
            <a:r>
              <a:rPr lang="ru-RU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дацит-риолитовый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; 9 - Ясненский комплекс </a:t>
            </a:r>
            <a:r>
              <a:rPr lang="ru-RU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метаферрогаббро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-долерит (</a:t>
            </a:r>
            <a:r>
              <a:rPr lang="ru-RU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а,в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)–сиенитовый (б); 10 -  Вольноозерская толща вулканогенно-карбонатная; </a:t>
            </a:r>
            <a:r>
              <a:rPr lang="ru-RU" sz="7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11 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 Нижнереченская толща терригенная; 12 - Северобыррангский комплекс метагаббро-</a:t>
            </a:r>
            <a:r>
              <a:rPr lang="ru-RU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долеритовый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; 13 - </a:t>
            </a:r>
            <a:r>
              <a:rPr lang="ru-RU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Дорожнинская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толща </a:t>
            </a:r>
            <a:r>
              <a:rPr lang="ru-RU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пирокласто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-осадочная; 14 - Ждановская толща карбонатно-терригенная, </a:t>
            </a:r>
            <a:r>
              <a:rPr lang="ru-RU" sz="7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углеродистая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; 15 - Октябрьская толща терригенная (</a:t>
            </a:r>
            <a:r>
              <a:rPr lang="ru-RU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фалаховая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ru-RU" sz="7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338194"/>
            <a:ext cx="906850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16 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 </a:t>
            </a:r>
            <a:r>
              <a:rPr lang="ru-RU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Городковский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подкомплекс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амфиболитовый; 17 - </a:t>
            </a:r>
            <a:r>
              <a:rPr lang="ru-RU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Габброиды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среднезернистые, разнозернистые; 18 - Умеренно-щелочные граниты </a:t>
            </a:r>
            <a:r>
              <a:rPr lang="ru-RU" sz="7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среднезернистые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, разнозернистые; </a:t>
            </a:r>
            <a:endParaRPr lang="ru-RU" sz="7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7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19 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 Амфиболиты, </a:t>
            </a:r>
            <a:r>
              <a:rPr lang="ru-RU" sz="7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амфиболовые </a:t>
            </a:r>
            <a:r>
              <a:rPr lang="ru-RU" sz="7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кристаллосланцы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, гнейсы и подобные им; 20 - </a:t>
            </a:r>
            <a:r>
              <a:rPr lang="ru-RU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Пирокласто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-осадочные породы сцементированные не расчлененные по размерности; </a:t>
            </a:r>
            <a:r>
              <a:rPr lang="ru-RU" sz="7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21 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 Разломы </a:t>
            </a:r>
            <a:endParaRPr lang="ru-RU" sz="7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7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достоверные 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(а), предполагаемые (б); 22 - Надвиги </a:t>
            </a:r>
            <a:r>
              <a:rPr lang="ru-RU" sz="7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достоверные 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(а), предполагаемые (б); 23 -  Надвиги  главные достоверные (а), предполагаемые (б); 24 - Границы </a:t>
            </a:r>
            <a:endParaRPr lang="ru-RU" sz="7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7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геологических подразделений 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(а), границы структурно-минерагенических зон (б); 25 </a:t>
            </a:r>
            <a:r>
              <a:rPr lang="ru-RU" sz="7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– Контур 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Верхнеленинградского потенциального рудного узла; 26 - Рудные поля и их </a:t>
            </a:r>
            <a:endParaRPr lang="ru-RU" sz="7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7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номера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: 1 – Светлинское прогнозируемое, </a:t>
            </a:r>
            <a:r>
              <a:rPr lang="ru-RU" sz="7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Ленинградское 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(2) и Барковское (3) потенциальные; 27 - Ореолы </a:t>
            </a:r>
            <a:r>
              <a:rPr lang="ru-RU" sz="7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распространения 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золото-сульфидно-кварцевой (а) и </a:t>
            </a:r>
            <a:endParaRPr lang="ru-RU" sz="7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7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золото-сульфидной 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(б) формаций в пределах Северной структурно-минерагенической </a:t>
            </a:r>
            <a:r>
              <a:rPr lang="ru-RU" sz="7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зоны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; 28 - Ореолы распространения золото-сульфидно-кварцевой </a:t>
            </a:r>
            <a:endParaRPr lang="ru-RU" sz="7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7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а) и золото-сульфидной (б) формаций в пределах Южной структурно-минерагенической зоны; 29) </a:t>
            </a:r>
            <a:r>
              <a:rPr lang="ru-RU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Золотопроявления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(а), </a:t>
            </a:r>
            <a:r>
              <a:rPr lang="ru-RU" sz="7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пункты </a:t>
            </a:r>
            <a:r>
              <a:rPr lang="ru-RU" sz="700" dirty="0">
                <a:latin typeface="Courier New" panose="02070309020205020404" pitchFamily="49" charset="0"/>
                <a:cs typeface="Courier New" panose="02070309020205020404" pitchFamily="49" charset="0"/>
              </a:rPr>
              <a:t>золоторудной минерализации (б)</a:t>
            </a:r>
          </a:p>
        </p:txBody>
      </p:sp>
    </p:spTree>
    <p:extLst>
      <p:ext uri="{BB962C8B-B14F-4D97-AF65-F5344CB8AC3E}">
        <p14:creationId xmlns:p14="http://schemas.microsoft.com/office/powerpoint/2010/main" val="127814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826" y="0"/>
            <a:ext cx="34131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Рудные образования Южной структурно-формационной зоны</a:t>
            </a:r>
          </a:p>
        </p:txBody>
      </p:sp>
      <p:pic>
        <p:nvPicPr>
          <p:cNvPr id="3" name="Picture 2" descr="C:\Users\boris_petrushkov\Desktop\МИНГЕО_2015\Призентация\ждановская толщ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0" y="215444"/>
            <a:ext cx="3198813" cy="23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"/>
          <p:cNvSpPr txBox="1"/>
          <p:nvPr/>
        </p:nvSpPr>
        <p:spPr>
          <a:xfrm>
            <a:off x="798882" y="2381861"/>
            <a:ext cx="2621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Рудопроявление Барковское. </a:t>
            </a:r>
          </a:p>
          <a:p>
            <a:pPr algn="ctr"/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Гофрированные черные углеродистые сланцы</a:t>
            </a:r>
          </a:p>
          <a:p>
            <a:pPr algn="ctr"/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с прожилковой сульфидной минерализацией.</a:t>
            </a:r>
          </a:p>
          <a:p>
            <a:pPr algn="ctr"/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Содержание </a:t>
            </a:r>
            <a:r>
              <a:rPr lang="en-US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Au – 1,05 </a:t>
            </a:r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г/т.</a:t>
            </a:r>
            <a:endParaRPr lang="ru-RU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3" descr="C:\Users\boris_petrushkov\Desktop\МИНГЕО_2015\Призентация\барковско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26" y="2969394"/>
            <a:ext cx="3573628" cy="132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7825" y="4292405"/>
            <a:ext cx="30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Минерализованная зона ручья Дальнего. </a:t>
            </a:r>
          </a:p>
          <a:p>
            <a:pPr algn="ctr"/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Мельчайшие выделения самородного золота (800), </a:t>
            </a:r>
          </a:p>
          <a:p>
            <a:pPr algn="ctr"/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т</a:t>
            </a:r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яготеющие к выделениям арсенопирита главного</a:t>
            </a:r>
          </a:p>
          <a:p>
            <a:pPr algn="ctr"/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п</a:t>
            </a:r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родуктивного комплекса.</a:t>
            </a:r>
            <a:endParaRPr lang="ru-RU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6343" y="107722"/>
            <a:ext cx="3595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Рудные образования Северной структурно-формационной зоны</a:t>
            </a:r>
          </a:p>
          <a:p>
            <a:pPr algn="ctr"/>
            <a:r>
              <a:rPr lang="ru-RU" sz="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Светлинское</a:t>
            </a:r>
            <a:r>
              <a:rPr lang="ru-RU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прогнозируемое рудное поле.</a:t>
            </a:r>
          </a:p>
        </p:txBody>
      </p:sp>
      <p:pic>
        <p:nvPicPr>
          <p:cNvPr id="8" name="Picture 4" descr="C:\Users\boris_petrushkov\Desktop\МИНГЕО_2015\Призентация\руда междуречно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16" y="392065"/>
            <a:ext cx="3885665" cy="17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boris_petrushkov\Desktop\МИНГЕО_2015\Призентация\рудопроявление ясно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480" y="2146228"/>
            <a:ext cx="2621702" cy="173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/>
          <p:cNvSpPr txBox="1"/>
          <p:nvPr/>
        </p:nvSpPr>
        <p:spPr>
          <a:xfrm>
            <a:off x="5724164" y="2335694"/>
            <a:ext cx="1829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Рудопроявление Ясное.</a:t>
            </a:r>
          </a:p>
          <a:p>
            <a:pPr algn="ctr"/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Содержание </a:t>
            </a:r>
            <a:r>
              <a:rPr lang="en-US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Au </a:t>
            </a:r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до 13,00 г/т.</a:t>
            </a:r>
            <a:endParaRPr lang="ru-RU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798984" y="5175415"/>
            <a:ext cx="45704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Выделения низкопробного (</a:t>
            </a:r>
            <a:r>
              <a:rPr lang="ru-RU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электрума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) золота (699-400‰) в кристаллах </a:t>
            </a:r>
            <a:endParaRPr lang="ru-RU" sz="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пирита </a:t>
            </a:r>
            <a:r>
              <a:rPr lang="ru-RU" sz="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пентагондодекэдрического</a:t>
            </a:r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габитуса 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в рудном интервале </a:t>
            </a:r>
            <a:r>
              <a:rPr lang="ru-RU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березитов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рудопроявления 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Ясное. Б. Рудопроявление Междуречное. Мелкое </a:t>
            </a:r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0,01 мм) </a:t>
            </a:r>
            <a:endParaRPr lang="ru-RU" sz="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выделение 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самородного золота в кварце, рядом с которым наблюдаются </a:t>
            </a:r>
            <a:endParaRPr lang="ru-RU" sz="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выделения 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пирита размером </a:t>
            </a:r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0,1 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- 0,2 мм. В. Выделение </a:t>
            </a:r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самородного 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золота </a:t>
            </a:r>
            <a:endParaRPr lang="ru-RU" sz="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840 ‰) в пирите. Рудопроявление Дачное. Г. Выделение </a:t>
            </a:r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медистого 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золота </a:t>
            </a:r>
            <a:endParaRPr lang="ru-RU" sz="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310-330 ‰) в кварце. Рудопроявление Дачное.</a:t>
            </a:r>
          </a:p>
        </p:txBody>
      </p:sp>
      <p:sp>
        <p:nvSpPr>
          <p:cNvPr id="12" name="TextBox 3"/>
          <p:cNvSpPr txBox="1"/>
          <p:nvPr/>
        </p:nvSpPr>
        <p:spPr>
          <a:xfrm>
            <a:off x="7134128" y="704965"/>
            <a:ext cx="1829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Рудопроявление Междуречное.</a:t>
            </a:r>
          </a:p>
          <a:p>
            <a:pPr algn="ctr"/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Содержание </a:t>
            </a:r>
            <a:r>
              <a:rPr lang="en-US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Au </a:t>
            </a:r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до 2,21 г/т.</a:t>
            </a:r>
            <a:endParaRPr lang="ru-RU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3" name="Picture 8" descr="C:\Users\boris_petrushkov\Desktop\МИНГЕО_2015\Призентация\север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680" y="3788991"/>
            <a:ext cx="2901661" cy="249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822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4747" y="143222"/>
            <a:ext cx="80329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Основные результаты геохимических работ МАСФ масштаба 1:50 000 в пределах Верхнеленинградской площади </a:t>
            </a:r>
          </a:p>
        </p:txBody>
      </p:sp>
      <p:pic>
        <p:nvPicPr>
          <p:cNvPr id="3" name="Picture 4" descr="C:\Users\boris_petrushkov\Desktop\МИНГЕО_2015\Призентация\Геохимия _ПРУ_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223" y="370418"/>
            <a:ext cx="6958013" cy="26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6"/>
          <p:cNvSpPr txBox="1"/>
          <p:nvPr/>
        </p:nvSpPr>
        <p:spPr>
          <a:xfrm>
            <a:off x="759331" y="3072219"/>
            <a:ext cx="81868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Основные результаты геохимических работ МАСФ масштаба </a:t>
            </a:r>
            <a:r>
              <a:rPr lang="ru-RU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1:10 </a:t>
            </a:r>
            <a:r>
              <a:rPr lang="ru-RU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000 </a:t>
            </a:r>
            <a:r>
              <a:rPr lang="ru-RU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на детальном </a:t>
            </a:r>
            <a:r>
              <a:rPr lang="ru-RU" sz="1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Верхнесветлинском</a:t>
            </a:r>
            <a:r>
              <a:rPr lang="ru-RU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участке </a:t>
            </a:r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5" descr="C:\Users\boris_petrushkov\Desktop\МИНГЕО_2015\Призентация\Геохимия _ПРУ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96" y="3289468"/>
            <a:ext cx="3422650" cy="254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boris_petrushkov\Desktop\МИНГЕО_2015\Призентация\Геохимия _ПРУ_10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136" y="3290609"/>
            <a:ext cx="3481388" cy="254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/>
          <p:cNvSpPr txBox="1"/>
          <p:nvPr/>
        </p:nvSpPr>
        <p:spPr>
          <a:xfrm>
            <a:off x="458723" y="3318440"/>
            <a:ext cx="21339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К</a:t>
            </a:r>
            <a:r>
              <a:rPr lang="ru-RU" sz="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арта </a:t>
            </a:r>
            <a:r>
              <a:rPr lang="ru-RU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геохимического поля золота</a:t>
            </a:r>
          </a:p>
        </p:txBody>
      </p:sp>
      <p:pic>
        <p:nvPicPr>
          <p:cNvPr id="8" name="Picture 7" descr="C:\Users\boris_petrushkov\Desktop\МИНГЕО_2015\Призентация\Геохимия _ПРУ_усл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5" y="5924119"/>
            <a:ext cx="3240360" cy="52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4"/>
          <p:cNvSpPr txBox="1"/>
          <p:nvPr/>
        </p:nvSpPr>
        <p:spPr>
          <a:xfrm>
            <a:off x="4691229" y="3503820"/>
            <a:ext cx="2073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С</a:t>
            </a:r>
            <a:r>
              <a:rPr lang="ru-RU" sz="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троение  </a:t>
            </a:r>
            <a:r>
              <a:rPr lang="ru-RU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строение аномального </a:t>
            </a:r>
            <a:endParaRPr lang="ru-RU" sz="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ru-RU" sz="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геохимического </a:t>
            </a:r>
            <a:r>
              <a:rPr lang="ru-RU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поля 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3555067" y="5760670"/>
            <a:ext cx="54537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/>
              <a:t>1- граница участка Верхнесветлинский, 2- аномальное геохимическое поле золота (&gt;0.02 </a:t>
            </a:r>
            <a:r>
              <a:rPr lang="ru-RU" sz="800" dirty="0" err="1"/>
              <a:t>ppm</a:t>
            </a:r>
            <a:r>
              <a:rPr lang="ru-RU" sz="800" dirty="0"/>
              <a:t>), 3 - Мультипликативный </a:t>
            </a:r>
            <a:endParaRPr lang="ru-RU" sz="800" dirty="0" smtClean="0"/>
          </a:p>
          <a:p>
            <a:pPr algn="ctr"/>
            <a:r>
              <a:rPr lang="ru-RU" sz="800" dirty="0" smtClean="0"/>
              <a:t>показатель </a:t>
            </a:r>
            <a:r>
              <a:rPr lang="ru-RU" sz="800" dirty="0"/>
              <a:t>накопления вида </a:t>
            </a:r>
            <a:r>
              <a:rPr lang="ru-RU" sz="800" dirty="0" err="1"/>
              <a:t>AgxAsxSb</a:t>
            </a:r>
            <a:r>
              <a:rPr lang="ru-RU" sz="800" dirty="0"/>
              <a:t> (а - 1.7; б - 2.5 </a:t>
            </a:r>
            <a:r>
              <a:rPr lang="ru-RU" sz="800" dirty="0" err="1"/>
              <a:t>усл</a:t>
            </a:r>
            <a:r>
              <a:rPr lang="ru-RU" sz="800" dirty="0"/>
              <a:t>. ед.), 4- Мультипликативный показатель накопления вида </a:t>
            </a:r>
            <a:endParaRPr lang="ru-RU" sz="800" dirty="0" smtClean="0"/>
          </a:p>
          <a:p>
            <a:pPr algn="ctr"/>
            <a:r>
              <a:rPr lang="ru-RU" sz="800" dirty="0" err="1" smtClean="0"/>
              <a:t>TixVxCr</a:t>
            </a:r>
            <a:r>
              <a:rPr lang="ru-RU" sz="800" dirty="0" smtClean="0"/>
              <a:t> </a:t>
            </a:r>
            <a:r>
              <a:rPr lang="ru-RU" sz="800" dirty="0"/>
              <a:t>(а - 1.1; б - 1.5 </a:t>
            </a:r>
            <a:r>
              <a:rPr lang="ru-RU" sz="800" dirty="0" err="1"/>
              <a:t>усл</a:t>
            </a:r>
            <a:r>
              <a:rPr lang="ru-RU" sz="800" dirty="0"/>
              <a:t>. ед.), 5  - область концентрации центростремительных элементов (рудного комплекса) и </a:t>
            </a:r>
            <a:endParaRPr lang="ru-RU" sz="800" dirty="0" smtClean="0"/>
          </a:p>
          <a:p>
            <a:pPr algn="ctr"/>
            <a:r>
              <a:rPr lang="ru-RU" sz="800" dirty="0" err="1" smtClean="0"/>
              <a:t>деконцентрации</a:t>
            </a:r>
            <a:r>
              <a:rPr lang="ru-RU" sz="800" dirty="0" smtClean="0"/>
              <a:t> </a:t>
            </a:r>
            <a:r>
              <a:rPr lang="ru-RU" sz="800" dirty="0"/>
              <a:t>центробежных элементов, 6- зона обмена, 7- прогнозируемая рудная зона (Масштаб 1:50 000), </a:t>
            </a:r>
            <a:endParaRPr lang="ru-RU" sz="800" dirty="0" smtClean="0"/>
          </a:p>
          <a:p>
            <a:pPr algn="ctr"/>
            <a:r>
              <a:rPr lang="ru-RU" sz="800" dirty="0" smtClean="0"/>
              <a:t>8 </a:t>
            </a:r>
            <a:r>
              <a:rPr lang="ru-RU" sz="800" dirty="0"/>
              <a:t>– прогнозируемая рудная зона (масштаб 1:10 000), 9 точки отбора геохимических проб, 10 – участки горных работ, </a:t>
            </a:r>
            <a:endParaRPr lang="ru-RU" sz="800" dirty="0" smtClean="0"/>
          </a:p>
          <a:p>
            <a:pPr algn="ctr"/>
            <a:r>
              <a:rPr lang="ru-RU" sz="800" dirty="0" smtClean="0"/>
              <a:t>11 </a:t>
            </a:r>
            <a:r>
              <a:rPr lang="ru-RU" sz="800" dirty="0"/>
              <a:t>– линии канав и их номера.</a:t>
            </a: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815546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6414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Положение Верхнеленинградского  </a:t>
            </a:r>
            <a:r>
              <a:rPr lang="ru-RU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потенциального рудного узла, Светлинского, </a:t>
            </a:r>
            <a:r>
              <a:rPr lang="ru-RU" sz="1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Барковского</a:t>
            </a:r>
            <a:r>
              <a:rPr lang="ru-RU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и Ленинградского рудных полей на </a:t>
            </a:r>
            <a:r>
              <a:rPr lang="ru-RU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аэрогеофизических картах масштаба </a:t>
            </a:r>
            <a:r>
              <a:rPr lang="ru-RU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1:50 000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2172" y="561034"/>
            <a:ext cx="1585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Локальная составляющая </a:t>
            </a:r>
          </a:p>
          <a:p>
            <a:pPr algn="ctr"/>
            <a:r>
              <a:rPr lang="ru-RU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гравитационного поля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1437" y="539782"/>
            <a:ext cx="1829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Локальная составляющая </a:t>
            </a:r>
          </a:p>
          <a:p>
            <a:pPr algn="ctr"/>
            <a:r>
              <a:rPr lang="ru-RU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аномального магнитного поля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507" y="539782"/>
            <a:ext cx="15247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Карта содержаний урана</a:t>
            </a:r>
          </a:p>
        </p:txBody>
      </p:sp>
      <p:pic>
        <p:nvPicPr>
          <p:cNvPr id="6" name="Picture 2" descr="C:\Users\boris_petrushkov\Desktop\МИНГЕО_2015\Призентация\гравика_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7631"/>
            <a:ext cx="2821144" cy="288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boris_petrushkov\Desktop\МИНГЕО_2015\Призентация\магнит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858846"/>
            <a:ext cx="2808312" cy="289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/>
          <p:cNvSpPr txBox="1"/>
          <p:nvPr/>
        </p:nvSpPr>
        <p:spPr>
          <a:xfrm>
            <a:off x="762629" y="3827057"/>
            <a:ext cx="15247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Карта содержаний тория</a:t>
            </a:r>
            <a:endParaRPr lang="ru-RU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9" name="Picture 5" descr="C:\Users\boris_petrushkov\Desktop\МИНГЕО_2015\Призентация\тори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97" y="4038542"/>
            <a:ext cx="2691011" cy="274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6"/>
          <p:cNvSpPr txBox="1"/>
          <p:nvPr/>
        </p:nvSpPr>
        <p:spPr>
          <a:xfrm>
            <a:off x="3783691" y="3823098"/>
            <a:ext cx="15247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Карта содержания калия</a:t>
            </a:r>
            <a:endParaRPr lang="ru-RU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1" name="Picture 6" descr="C:\Users\boris_petrushkov\Desktop\МИНГЕО_2015\Призентация\кали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720" y="4050742"/>
            <a:ext cx="2669653" cy="274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boris_petrushkov\Desktop\МИНГЕО_2015\Призентация\уран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51835"/>
            <a:ext cx="2785423" cy="287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boris_petrushkov\Desktop\МИНГЕО_2015\Призентация\условные_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38542"/>
            <a:ext cx="558315" cy="192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7"/>
          <p:cNvSpPr txBox="1"/>
          <p:nvPr/>
        </p:nvSpPr>
        <p:spPr>
          <a:xfrm>
            <a:off x="6809749" y="4030452"/>
            <a:ext cx="1890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Контур Верхнеленинградского </a:t>
            </a:r>
          </a:p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потенциального рудного узла</a:t>
            </a:r>
            <a:endParaRPr lang="ru-RU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21332" y="4416150"/>
            <a:ext cx="1890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Контур Светлинского </a:t>
            </a:r>
          </a:p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прогнозируемого рудного поля</a:t>
            </a:r>
            <a:endParaRPr lang="ru-RU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40205" y="4820667"/>
            <a:ext cx="1829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Контур Ленинградского</a:t>
            </a:r>
          </a:p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потенциального рудного поля</a:t>
            </a:r>
            <a:endParaRPr lang="ru-RU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2508" y="5208238"/>
            <a:ext cx="1829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Контур </a:t>
            </a:r>
            <a:r>
              <a:rPr lang="ru-RU" sz="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Барковского</a:t>
            </a:r>
            <a:endParaRPr lang="ru-RU" sz="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потенциального рудного поля</a:t>
            </a:r>
            <a:endParaRPr lang="ru-RU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1789" y="5627192"/>
            <a:ext cx="204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Участок наземных геофизических </a:t>
            </a:r>
          </a:p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Работ масштаба 1:10000 </a:t>
            </a:r>
          </a:p>
          <a:p>
            <a:endParaRPr lang="ru-RU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976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2302" y="339730"/>
            <a:ext cx="44165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Схема прогнозной интерпретации аэрогеофизических данных</a:t>
            </a:r>
            <a:endPara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Picture 2" descr="C:\Users\boris_petrushkov\Desktop\МИНГЕО_2015\Призентация\геофиз_прогноз_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1" y="585951"/>
            <a:ext cx="5873765" cy="557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boris_petrushkov\Desktop\МИНГЕО_2015\Призентация\условные_50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402" y="829638"/>
            <a:ext cx="2049928" cy="129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"/>
          <p:cNvSpPr txBox="1"/>
          <p:nvPr/>
        </p:nvSpPr>
        <p:spPr>
          <a:xfrm>
            <a:off x="6637164" y="583616"/>
            <a:ext cx="15856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Радиогеохимические</a:t>
            </a:r>
            <a:r>
              <a:rPr lang="ru-RU" sz="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зоны</a:t>
            </a:r>
            <a:endParaRPr lang="ru-RU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93788" y="4089674"/>
            <a:ext cx="151216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Аномалии 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комплексного </a:t>
            </a:r>
            <a:endParaRPr lang="ru-RU" sz="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прогнозного 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параметра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11076" y="4543534"/>
            <a:ext cx="2178496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Аномалии 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вероятности соответствия</a:t>
            </a:r>
          </a:p>
          <a:p>
            <a:r>
              <a:rPr lang="ru-RU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Благодатненскому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типу оруденения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43793" y="5507958"/>
            <a:ext cx="134989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Прогнозные 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участки:</a:t>
            </a:r>
          </a:p>
          <a:p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а - первой очереди</a:t>
            </a:r>
          </a:p>
          <a:p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б - второй очереди</a:t>
            </a:r>
          </a:p>
        </p:txBody>
      </p:sp>
      <p:pic>
        <p:nvPicPr>
          <p:cNvPr id="9" name="Picture 4" descr="C:\Users\boris_petrushkov\Desktop\МИНГЕО_2015\Призентация\условные_50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324" y="2178693"/>
            <a:ext cx="984469" cy="401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756915" y="4933463"/>
            <a:ext cx="2401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Интервалы 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маршрутов, удовлетворяющие </a:t>
            </a:r>
            <a:endParaRPr lang="ru-RU" sz="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геофизическим признакам 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наличия </a:t>
            </a:r>
            <a:endParaRPr lang="ru-RU" sz="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золотого 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оруденения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93788" y="2189634"/>
            <a:ext cx="1890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Контур Верхнеленинградского </a:t>
            </a:r>
          </a:p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потенциального рудного узла</a:t>
            </a:r>
            <a:endParaRPr lang="ru-RU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93788" y="2551875"/>
            <a:ext cx="1890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Контур Светлинского </a:t>
            </a:r>
          </a:p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прогнозируемого рудного поля</a:t>
            </a:r>
            <a:endParaRPr lang="ru-RU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10686" y="2930933"/>
            <a:ext cx="1829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Контур Ленинградского</a:t>
            </a:r>
          </a:p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потенциального рудного поля</a:t>
            </a:r>
            <a:endParaRPr lang="ru-RU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10686" y="3297731"/>
            <a:ext cx="1829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Контур </a:t>
            </a:r>
            <a:r>
              <a:rPr lang="ru-RU" sz="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Барковского</a:t>
            </a:r>
            <a:endParaRPr lang="ru-RU" sz="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потенциального рудного поля</a:t>
            </a:r>
            <a:endParaRPr lang="ru-RU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10686" y="3604714"/>
            <a:ext cx="204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Участок наземных геофизических </a:t>
            </a:r>
          </a:p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Работ масштаба 1:10000 </a:t>
            </a:r>
          </a:p>
          <a:p>
            <a:endParaRPr lang="ru-RU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91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oris_petrushkov\Desktop\МИНГЕО_2015\Призентация\геофизика_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39" y="857879"/>
            <a:ext cx="8785738" cy="530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4535" y="639737"/>
            <a:ext cx="21948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Карта аномального магнитного поля</a:t>
            </a:r>
            <a:endParaRPr lang="ru-RU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281039" y="519325"/>
            <a:ext cx="1890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Карта кажущегося</a:t>
            </a:r>
          </a:p>
          <a:p>
            <a:r>
              <a:rPr lang="ru-RU" sz="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электрического сопротивления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6663" y="4026231"/>
            <a:ext cx="20120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Карта кажущейся поляризуемости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50009" y="3178820"/>
            <a:ext cx="16466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ш</a:t>
            </a:r>
            <a:r>
              <a:rPr lang="ru-RU" sz="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кала интенсивности, </a:t>
            </a:r>
            <a:r>
              <a:rPr lang="ru-RU" sz="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нТл</a:t>
            </a:r>
            <a:endParaRPr lang="ru-RU" sz="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750010" y="3376348"/>
            <a:ext cx="16466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ш</a:t>
            </a:r>
            <a:r>
              <a:rPr lang="ru-RU" sz="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кала сопротивления, </a:t>
            </a:r>
            <a:r>
              <a:rPr lang="ru-RU" sz="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Омм</a:t>
            </a:r>
            <a:endParaRPr lang="ru-RU" sz="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750009" y="3594763"/>
            <a:ext cx="15856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ш</a:t>
            </a:r>
            <a:r>
              <a:rPr lang="ru-RU" sz="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кала поляризуемости, %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153969" y="126908"/>
            <a:ext cx="71865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Результаты геофизических работ масштаба 1:10 000 на </a:t>
            </a:r>
            <a:r>
              <a:rPr lang="ru-RU" sz="1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Верхнесветлинском</a:t>
            </a:r>
            <a:r>
              <a:rPr lang="ru-RU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перспективном участке</a:t>
            </a:r>
          </a:p>
        </p:txBody>
      </p:sp>
      <p:pic>
        <p:nvPicPr>
          <p:cNvPr id="10" name="Picture 3" descr="C:\Users\boris_petrushkov\Desktop\МИНГЕО_2015\Призентация\условные_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943" y="3954223"/>
            <a:ext cx="537903" cy="234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984184" y="3988428"/>
            <a:ext cx="2980293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граница 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участка геофизических работ масштаба </a:t>
            </a:r>
            <a:endParaRPr lang="ru-RU" sz="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1:10 000</a:t>
            </a:r>
          </a:p>
          <a:p>
            <a:endParaRPr lang="ru-RU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ru-RU" sz="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граница 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геохимических работ масштаба 1:10 000 </a:t>
            </a:r>
            <a:endParaRPr lang="ru-RU" sz="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уч. Верхнесветлинский</a:t>
            </a:r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endParaRPr lang="ru-RU" sz="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ru-RU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ru-RU" sz="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граница 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поискового участка масштаба </a:t>
            </a:r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1:5000 </a:t>
            </a:r>
          </a:p>
          <a:p>
            <a:endParaRPr lang="ru-RU" sz="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ru-RU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ru-RU" sz="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границы 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участков горных </a:t>
            </a:r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работ </a:t>
            </a:r>
          </a:p>
          <a:p>
            <a:endParaRPr lang="ru-RU" sz="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ru-RU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ru-RU" sz="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линии </a:t>
            </a:r>
            <a:r>
              <a:rPr lang="ru-RU" sz="800" dirty="0">
                <a:latin typeface="Courier New" panose="02070309020205020404" pitchFamily="49" charset="0"/>
                <a:cs typeface="Courier New" panose="02070309020205020404" pitchFamily="49" charset="0"/>
              </a:rPr>
              <a:t>канав и их </a:t>
            </a:r>
            <a:r>
              <a:rPr lang="ru-RU" sz="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номера</a:t>
            </a:r>
            <a:endParaRPr lang="ru-RU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60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8825" y="554083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Геолого-поисковый план центральной </a:t>
            </a:r>
            <a:r>
              <a:rPr lang="ru-RU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части Светлинского прогнозируемого </a:t>
            </a:r>
            <a:r>
              <a:rPr lang="ru-RU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рудного </a:t>
            </a:r>
            <a:r>
              <a:rPr lang="ru-RU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поля</a:t>
            </a:r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Picture 2" descr="C:\Users\boris_petrushkov\Desktop\МИНГЕО_2015\Призентация\геолого-поисковый пла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3" y="1016328"/>
            <a:ext cx="8942654" cy="5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021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7931" y="0"/>
            <a:ext cx="44165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Схема строения рудоносной зоны детального участка Ясный</a:t>
            </a:r>
          </a:p>
        </p:txBody>
      </p:sp>
      <p:pic>
        <p:nvPicPr>
          <p:cNvPr id="3" name="Picture 2" descr="C:\Users\boris_petrushkov\Desktop\МИНГЕО_2015\Презентация\ясны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835" y="246991"/>
            <a:ext cx="6108700" cy="429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boris_petrushkov\Desktop\МИНГЕО_2015\Презентация\ясный канавы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5"/>
          <a:stretch/>
        </p:blipFill>
        <p:spPr bwMode="auto">
          <a:xfrm>
            <a:off x="880602" y="4309110"/>
            <a:ext cx="7291252" cy="198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655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689"/>
            <a:ext cx="9144000" cy="53781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8006" y="58057"/>
            <a:ext cx="6227987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cs typeface="Courier New" panose="02070309020205020404" pitchFamily="49" charset="0"/>
              </a:rPr>
              <a:t>Карта прогноза на рудное золото в пределах Светлинской площади</a:t>
            </a:r>
            <a:endParaRPr lang="ru-RU" sz="1600" b="1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074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9821"/>
            <a:ext cx="9144000" cy="5338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8606" y="0"/>
            <a:ext cx="7226787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cs typeface="Courier New" panose="02070309020205020404" pitchFamily="49" charset="0"/>
              </a:rPr>
              <a:t>Проектный прогнозно-поисковый комплекс  в пределах Светлинской площади</a:t>
            </a:r>
            <a:endParaRPr lang="ru-RU" sz="1600" b="1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197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2288" y="233601"/>
            <a:ext cx="8899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rgbClr val="232C82"/>
                </a:solidFill>
              </a:rPr>
              <a:t>Потенциально перспективные на открытие</a:t>
            </a:r>
          </a:p>
          <a:p>
            <a:pPr algn="ctr"/>
            <a:r>
              <a:rPr lang="ru-RU" dirty="0">
                <a:solidFill>
                  <a:srgbClr val="232C82"/>
                </a:solidFill>
              </a:rPr>
              <a:t> крупных месторождений стратегических металлов площади Арктической Зоны России*</a:t>
            </a:r>
          </a:p>
        </p:txBody>
      </p:sp>
      <p:pic>
        <p:nvPicPr>
          <p:cNvPr id="3" name="Picture 2" descr="D:\Publik\Мингео Красноярск 2018\Аркти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737" y="1011836"/>
            <a:ext cx="8494859" cy="373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/>
          <p:nvPr/>
        </p:nvSpPr>
        <p:spPr>
          <a:xfrm>
            <a:off x="122288" y="5167540"/>
            <a:ext cx="52389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 smtClean="0"/>
              <a:t>*ПЕРСПЕКТИВЫ </a:t>
            </a:r>
            <a:r>
              <a:rPr lang="ru-RU" sz="800" dirty="0"/>
              <a:t>ВЫЯВЛЕНИЯ </a:t>
            </a:r>
            <a:r>
              <a:rPr lang="ru-RU" sz="800" dirty="0" smtClean="0"/>
              <a:t>МЕСТОРОЖДЕНИЙ СТРАТЕГИЧЕСКИХ </a:t>
            </a:r>
            <a:r>
              <a:rPr lang="ru-RU" sz="800" dirty="0"/>
              <a:t>МЕТАЛЛОВ В АРКТИЧЕСКОЙ </a:t>
            </a:r>
            <a:r>
              <a:rPr lang="ru-RU" sz="800" dirty="0" smtClean="0"/>
              <a:t>ЗОНЕ РОССИИ </a:t>
            </a:r>
          </a:p>
          <a:p>
            <a:r>
              <a:rPr lang="ru-RU" sz="1050" b="1" dirty="0"/>
              <a:t>А. Л. </a:t>
            </a:r>
            <a:r>
              <a:rPr lang="ru-RU" sz="1050" b="1" dirty="0" err="1"/>
              <a:t>Галямов</a:t>
            </a:r>
            <a:r>
              <a:rPr lang="ru-RU" sz="1050" b="1" dirty="0"/>
              <a:t>, А. В. Волков, К. В. Лобанов, К. Ю. Мурашов</a:t>
            </a:r>
          </a:p>
          <a:p>
            <a:r>
              <a:rPr lang="ru-RU" sz="1050" dirty="0"/>
              <a:t>Институт геологии рудных месторождений, петрографии, минералогии и геохимии РАН</a:t>
            </a:r>
          </a:p>
          <a:p>
            <a:r>
              <a:rPr lang="ru-RU" sz="1050" dirty="0"/>
              <a:t>(Москва, Российская Федерация</a:t>
            </a:r>
            <a:r>
              <a:rPr lang="ru-RU" sz="1050" dirty="0" smtClean="0"/>
              <a:t>), </a:t>
            </a:r>
          </a:p>
          <a:p>
            <a:r>
              <a:rPr lang="ru-RU" sz="1050" b="1" dirty="0" smtClean="0"/>
              <a:t>Арктика</a:t>
            </a:r>
            <a:r>
              <a:rPr lang="ru-RU" sz="1050" b="1" dirty="0"/>
              <a:t>: экология и экономика № 1 (25), </a:t>
            </a:r>
            <a:r>
              <a:rPr lang="ru-RU" sz="1050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609705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8620"/>
            <a:ext cx="6474914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cs typeface="Courier New" panose="02070309020205020404" pitchFamily="49" charset="0"/>
              </a:rPr>
              <a:t>Результаты проведения геохимических работ по вторичным ореолам рассеяния</a:t>
            </a:r>
          </a:p>
          <a:p>
            <a:pPr algn="ctr"/>
            <a:r>
              <a:rPr lang="ru-RU" sz="1400" b="1" dirty="0" smtClean="0">
                <a:cs typeface="Courier New" panose="02070309020205020404" pitchFamily="49" charset="0"/>
              </a:rPr>
              <a:t>Масштаба 1:10 000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458620"/>
            <a:ext cx="8826500" cy="595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6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5" y="3766731"/>
            <a:ext cx="993951" cy="9459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3051" y="0"/>
            <a:ext cx="8712642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cs typeface="Courier New" panose="02070309020205020404" pitchFamily="49" charset="0"/>
              </a:rPr>
              <a:t>Результаты проведения наземных геофизических работ в пределах Центрального участка масштаба 1:10 000</a:t>
            </a:r>
            <a:endParaRPr lang="ru-RU" sz="1400" b="1" dirty="0">
              <a:cs typeface="Courier New" panose="02070309020205020404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340" y="276266"/>
            <a:ext cx="3347070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cs typeface="Courier New" panose="02070309020205020404" pitchFamily="49" charset="0"/>
              </a:rPr>
              <a:t>Карты графиков аномального магнитного поля</a:t>
            </a:r>
            <a:endParaRPr lang="ru-RU" sz="1200" b="1" dirty="0">
              <a:cs typeface="Courier New" panose="02070309020205020404" pitchFamily="49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40" y="520635"/>
            <a:ext cx="1204912" cy="10585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88607" y="322432"/>
            <a:ext cx="223856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cs typeface="Courier New" panose="02070309020205020404" pitchFamily="49" charset="0"/>
              </a:rPr>
              <a:t>Карты изолиний аномального </a:t>
            </a:r>
          </a:p>
          <a:p>
            <a:pPr algn="ctr"/>
            <a:r>
              <a:rPr lang="ru-RU" sz="1200" b="1" dirty="0" smtClean="0">
                <a:cs typeface="Courier New" panose="02070309020205020404" pitchFamily="49" charset="0"/>
              </a:rPr>
              <a:t>магнитного поля</a:t>
            </a:r>
            <a:endParaRPr lang="ru-RU" sz="1200" b="1" dirty="0">
              <a:cs typeface="Courier New" panose="02070309020205020404" pitchFamily="49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091" y="2963486"/>
            <a:ext cx="3038475" cy="3209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478" y="3358398"/>
            <a:ext cx="3366306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200" b="1" dirty="0">
                <a:cs typeface="Courier New" panose="02070309020205020404" pitchFamily="49" charset="0"/>
              </a:rPr>
              <a:t>Карта графиков потенциального естественного </a:t>
            </a:r>
            <a:endParaRPr lang="ru-RU" sz="1200" b="1" dirty="0" smtClean="0">
              <a:cs typeface="Courier New" panose="02070309020205020404" pitchFamily="49" charset="0"/>
            </a:endParaRPr>
          </a:p>
          <a:p>
            <a:pPr algn="ctr"/>
            <a:r>
              <a:rPr lang="ru-RU" sz="1200" b="1" dirty="0" smtClean="0">
                <a:cs typeface="Courier New" panose="02070309020205020404" pitchFamily="49" charset="0"/>
              </a:rPr>
              <a:t>электрического </a:t>
            </a:r>
            <a:r>
              <a:rPr lang="ru-RU" sz="1200" b="1" dirty="0">
                <a:cs typeface="Courier New" panose="02070309020205020404" pitchFamily="49" charset="0"/>
              </a:rPr>
              <a:t>поля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69" y="3583834"/>
            <a:ext cx="3529410" cy="3085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51" y="520289"/>
            <a:ext cx="4297216" cy="273495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404" y="180506"/>
            <a:ext cx="4454805" cy="339024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885"/>
            <a:ext cx="4297539" cy="273838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91" y="3583834"/>
            <a:ext cx="4251404" cy="27154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51404" y="3333122"/>
            <a:ext cx="4754891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200" b="1" dirty="0">
                <a:cs typeface="Courier New" panose="02070309020205020404" pitchFamily="49" charset="0"/>
              </a:rPr>
              <a:t>Карта графиков потенциального естественного электрического поля</a:t>
            </a:r>
          </a:p>
        </p:txBody>
      </p:sp>
    </p:spTree>
    <p:extLst>
      <p:ext uri="{BB962C8B-B14F-4D97-AF65-F5344CB8AC3E}">
        <p14:creationId xmlns:p14="http://schemas.microsoft.com/office/powerpoint/2010/main" val="158271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9625" y="276422"/>
            <a:ext cx="7791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cs typeface="Courier New" panose="02070309020205020404" pitchFamily="49" charset="0"/>
              </a:rPr>
              <a:t>Карта прогноза на рудное золото в пределах </a:t>
            </a:r>
            <a:r>
              <a:rPr lang="ru-RU" sz="1400" b="1" dirty="0">
                <a:cs typeface="Courier New" panose="02070309020205020404" pitchFamily="49" charset="0"/>
              </a:rPr>
              <a:t>Центрального </a:t>
            </a:r>
            <a:r>
              <a:rPr lang="ru-RU" sz="1400" b="1" dirty="0" smtClean="0">
                <a:cs typeface="Courier New" panose="02070309020205020404" pitchFamily="49" charset="0"/>
              </a:rPr>
              <a:t>участка </a:t>
            </a:r>
            <a:r>
              <a:rPr lang="ru-RU" sz="1400" b="1" dirty="0" err="1" smtClean="0">
                <a:cs typeface="Courier New" panose="02070309020205020404" pitchFamily="49" charset="0"/>
              </a:rPr>
              <a:t>Светлинской</a:t>
            </a:r>
            <a:r>
              <a:rPr lang="ru-RU" sz="1400" b="1" dirty="0" smtClean="0">
                <a:cs typeface="Courier New" panose="02070309020205020404" pitchFamily="49" charset="0"/>
              </a:rPr>
              <a:t> площади</a:t>
            </a:r>
            <a:endParaRPr lang="ru-RU" sz="1400" b="1" dirty="0">
              <a:cs typeface="Courier New" panose="02070309020205020404" pitchFamily="49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9" y="584199"/>
            <a:ext cx="9034621" cy="575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0309" y="8596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/>
              <a:t>Результаты проведения детальных работ</a:t>
            </a:r>
            <a:endParaRPr lang="ru-RU" sz="1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328" y="393746"/>
            <a:ext cx="8757672" cy="527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 rot="20227702">
            <a:off x="4805258" y="1402315"/>
            <a:ext cx="2332234" cy="678095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7324474" y="2041229"/>
            <a:ext cx="1018142" cy="588955"/>
          </a:xfrm>
          <a:prstGeom prst="wedgeRectCallout">
            <a:avLst>
              <a:gd name="adj1" fmla="val -116408"/>
              <a:gd name="adj2" fmla="val -6671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324474" y="2027929"/>
            <a:ext cx="914651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/>
              <a:t>Ресурсы </a:t>
            </a:r>
            <a:r>
              <a:rPr lang="en-US" sz="900" b="1" dirty="0" smtClean="0"/>
              <a:t>Au</a:t>
            </a:r>
          </a:p>
          <a:p>
            <a:pPr algn="ctr"/>
            <a:r>
              <a:rPr lang="ru-RU" sz="900" b="1" dirty="0" smtClean="0"/>
              <a:t>по категории </a:t>
            </a:r>
          </a:p>
          <a:p>
            <a:pPr algn="ctr"/>
            <a:r>
              <a:rPr lang="en-US" sz="900" b="1" dirty="0" smtClean="0"/>
              <a:t>P2 – 3 </a:t>
            </a:r>
            <a:r>
              <a:rPr lang="ru-RU" sz="900" b="1" dirty="0" smtClean="0"/>
              <a:t>т</a:t>
            </a:r>
          </a:p>
          <a:p>
            <a:pPr algn="ctr"/>
            <a:r>
              <a:rPr lang="ru-RU" sz="900" b="1" dirty="0" smtClean="0"/>
              <a:t>(ЦНИГРИ</a:t>
            </a:r>
            <a:r>
              <a:rPr lang="ru-RU" sz="1000" b="1" dirty="0" smtClean="0"/>
              <a:t>)</a:t>
            </a:r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108221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7"/>
          <a:stretch/>
        </p:blipFill>
        <p:spPr bwMode="auto">
          <a:xfrm>
            <a:off x="400050" y="1462373"/>
            <a:ext cx="8596314" cy="496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T:\Текущие объекты\Светлинская\полевые_работы\Защита полевых 2016\план кс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96430" cy="146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57388" y="207170"/>
            <a:ext cx="728662" cy="80962"/>
          </a:xfrm>
          <a:prstGeom prst="rect">
            <a:avLst/>
          </a:prstGeom>
          <a:ln w="63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Alexey_Shneider\Pictures\Канава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002" y="207170"/>
            <a:ext cx="2842053" cy="213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86050" y="4235620"/>
            <a:ext cx="31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Канава КС-1 с 175 по 260 метр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795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0110"/>
            <a:ext cx="914400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2890" algn="just">
              <a:spcAft>
                <a:spcPts val="0"/>
              </a:spcAft>
            </a:pPr>
            <a:r>
              <a:rPr lang="ru-RU" sz="16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sz="1600" b="1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	Изучен вещественный состав пробы ТП-1</a:t>
            </a:r>
            <a:endParaRPr lang="ru-RU" sz="1600" kern="0" spc="-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2890" algn="just">
              <a:spcAft>
                <a:spcPts val="0"/>
              </a:spcAft>
            </a:pPr>
            <a:r>
              <a:rPr lang="ru-RU" sz="1600" b="1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2.	Гидрометаллургические исследования</a:t>
            </a:r>
            <a:endParaRPr lang="ru-RU" sz="1600" kern="0" spc="-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2890" algn="just">
              <a:spcAft>
                <a:spcPts val="0"/>
              </a:spcAft>
            </a:pPr>
            <a:r>
              <a:rPr lang="ru-RU" sz="1600" b="1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3.	Физико-механические свойства горных пород</a:t>
            </a:r>
            <a:endParaRPr lang="ru-RU" sz="1400" kern="0" spc="-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2890" algn="just">
              <a:spcAft>
                <a:spcPts val="0"/>
              </a:spcAft>
            </a:pPr>
            <a:r>
              <a:rPr lang="ru-RU" sz="14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3.1	Методика лабораторных </a:t>
            </a:r>
            <a:r>
              <a:rPr lang="ru-RU" sz="1400" kern="0" spc="-100" dirty="0" err="1">
                <a:ea typeface="Calibri" panose="020F0502020204030204" pitchFamily="34" charset="0"/>
                <a:cs typeface="Times New Roman" panose="02020603050405020304" pitchFamily="18" charset="0"/>
              </a:rPr>
              <a:t>геомеханических</a:t>
            </a:r>
            <a:r>
              <a:rPr lang="ru-RU" sz="14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 исследований</a:t>
            </a:r>
          </a:p>
          <a:p>
            <a:pPr marL="262890" algn="just">
              <a:spcAft>
                <a:spcPts val="0"/>
              </a:spcAft>
            </a:pPr>
            <a:r>
              <a:rPr lang="ru-RU" sz="14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3.1.1	Определение показателей влажности горных пород</a:t>
            </a:r>
          </a:p>
          <a:p>
            <a:pPr marL="262890" algn="just">
              <a:spcAft>
                <a:spcPts val="0"/>
              </a:spcAft>
            </a:pPr>
            <a:r>
              <a:rPr lang="ru-RU" sz="14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3.1.2	Определение показателей плотности горных пород</a:t>
            </a:r>
          </a:p>
          <a:p>
            <a:pPr marL="262890" algn="just">
              <a:spcAft>
                <a:spcPts val="0"/>
              </a:spcAft>
            </a:pPr>
            <a:r>
              <a:rPr lang="ru-RU" sz="14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3.1.3	Определение механических свойств </a:t>
            </a:r>
            <a:r>
              <a:rPr lang="ru-RU" sz="1400" kern="0" spc="-100" dirty="0" err="1">
                <a:ea typeface="Calibri" panose="020F0502020204030204" pitchFamily="34" charset="0"/>
                <a:cs typeface="Times New Roman" panose="02020603050405020304" pitchFamily="18" charset="0"/>
              </a:rPr>
              <a:t>нагружением</a:t>
            </a:r>
            <a:r>
              <a:rPr lang="ru-RU" sz="14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 сферическими </a:t>
            </a:r>
            <a:r>
              <a:rPr lang="ru-RU" sz="1400" kern="0" spc="-100" dirty="0" err="1">
                <a:ea typeface="Calibri" panose="020F0502020204030204" pitchFamily="34" charset="0"/>
                <a:cs typeface="Times New Roman" panose="02020603050405020304" pitchFamily="18" charset="0"/>
              </a:rPr>
              <a:t>инденторами</a:t>
            </a:r>
            <a:endParaRPr lang="ru-RU" sz="1400" kern="0" spc="-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2890" algn="just">
              <a:spcAft>
                <a:spcPts val="0"/>
              </a:spcAft>
            </a:pPr>
            <a:r>
              <a:rPr lang="ru-RU" sz="14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3.1.4	Определение коэффициента крепости по </a:t>
            </a:r>
            <a:r>
              <a:rPr lang="ru-RU" sz="1400" kern="0" spc="-100" dirty="0" err="1">
                <a:ea typeface="Calibri" panose="020F0502020204030204" pitchFamily="34" charset="0"/>
                <a:cs typeface="Times New Roman" panose="02020603050405020304" pitchFamily="18" charset="0"/>
              </a:rPr>
              <a:t>Протодьяконову</a:t>
            </a:r>
            <a:endParaRPr lang="ru-RU" sz="1400" kern="0" spc="-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2890" algn="just">
              <a:spcAft>
                <a:spcPts val="0"/>
              </a:spcAft>
            </a:pPr>
            <a:r>
              <a:rPr lang="ru-RU" sz="14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3.2.  Результаты лабораторных испытаний горных пород</a:t>
            </a:r>
          </a:p>
          <a:p>
            <a:pPr marL="262890" algn="just">
              <a:spcAft>
                <a:spcPts val="0"/>
              </a:spcAft>
            </a:pPr>
            <a:r>
              <a:rPr lang="ru-RU" sz="1600" b="1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4.	Проведены технологические исследования</a:t>
            </a:r>
            <a:endParaRPr lang="ru-RU" sz="1400" kern="0" spc="-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2890" algn="just">
              <a:spcAft>
                <a:spcPts val="0"/>
              </a:spcAft>
            </a:pPr>
            <a:r>
              <a:rPr lang="ru-RU" sz="14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4.1.	 </a:t>
            </a:r>
            <a:r>
              <a:rPr lang="ru-RU" sz="1400" kern="0" spc="-100" dirty="0" err="1">
                <a:ea typeface="Calibri" panose="020F0502020204030204" pitchFamily="34" charset="0"/>
                <a:cs typeface="Times New Roman" panose="02020603050405020304" pitchFamily="18" charset="0"/>
              </a:rPr>
              <a:t>Пробоподготовка</a:t>
            </a:r>
            <a:endParaRPr lang="ru-RU" sz="1400" kern="0" spc="-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2890" algn="just">
              <a:spcAft>
                <a:spcPts val="0"/>
              </a:spcAft>
            </a:pPr>
            <a:r>
              <a:rPr lang="ru-RU" sz="14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4.2.	 Кинетика измельчения</a:t>
            </a:r>
          </a:p>
          <a:p>
            <a:pPr marL="262890" algn="just">
              <a:spcAft>
                <a:spcPts val="0"/>
              </a:spcAft>
            </a:pPr>
            <a:r>
              <a:rPr lang="ru-RU" sz="14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4.3.	 Гравитационное извлечение золота</a:t>
            </a:r>
          </a:p>
          <a:p>
            <a:pPr marL="262890" algn="just">
              <a:spcAft>
                <a:spcPts val="0"/>
              </a:spcAft>
            </a:pPr>
            <a:r>
              <a:rPr lang="ru-RU" sz="14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4.4.	 Опыты кинетики флотации</a:t>
            </a:r>
          </a:p>
          <a:p>
            <a:pPr marL="262890" algn="just">
              <a:spcAft>
                <a:spcPts val="0"/>
              </a:spcAft>
            </a:pPr>
            <a:r>
              <a:rPr lang="ru-RU" sz="14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4.5.	 Флотация руды пробы ВСЕГЕИ </a:t>
            </a:r>
            <a:r>
              <a:rPr lang="ru-RU" sz="1400" kern="0" spc="-100" dirty="0" err="1">
                <a:ea typeface="Calibri" panose="020F0502020204030204" pitchFamily="34" charset="0"/>
                <a:cs typeface="Times New Roman" panose="02020603050405020304" pitchFamily="18" charset="0"/>
              </a:rPr>
              <a:t>Яснинского</a:t>
            </a:r>
            <a:r>
              <a:rPr lang="ru-RU" sz="14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 рудопроявления в замкнутом цикле</a:t>
            </a:r>
          </a:p>
          <a:p>
            <a:pPr marL="262890" algn="just">
              <a:spcAft>
                <a:spcPts val="0"/>
              </a:spcAft>
            </a:pPr>
            <a:r>
              <a:rPr lang="ru-RU" sz="1600" b="1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4.6	 Технологическая часть. Исходные данные для предварительной технико-экономической оценки</a:t>
            </a:r>
            <a:endParaRPr lang="ru-RU" sz="1400" kern="0" spc="-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2890" algn="just">
              <a:spcAft>
                <a:spcPts val="0"/>
              </a:spcAft>
            </a:pPr>
            <a:r>
              <a:rPr lang="ru-RU" sz="14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4.6.1.	Исходные данные по обогатительному предприятию</a:t>
            </a:r>
          </a:p>
          <a:p>
            <a:pPr marL="262890" algn="just">
              <a:spcAft>
                <a:spcPts val="0"/>
              </a:spcAft>
            </a:pPr>
            <a:r>
              <a:rPr lang="ru-RU" sz="14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4.6.2.	 Объемы производства</a:t>
            </a:r>
          </a:p>
          <a:p>
            <a:pPr marL="262890" algn="just">
              <a:spcAft>
                <a:spcPts val="0"/>
              </a:spcAft>
            </a:pPr>
            <a:r>
              <a:rPr lang="ru-RU" sz="14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4.6.3.	Требования к технологии и режиму предприятия</a:t>
            </a:r>
          </a:p>
          <a:p>
            <a:pPr marL="262890" algn="just">
              <a:spcAft>
                <a:spcPts val="0"/>
              </a:spcAft>
            </a:pPr>
            <a:r>
              <a:rPr lang="ru-RU" sz="14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4.6.4.	Исходные технологические данные принятые для расчета технологических схем и основного обогатительного оборудования</a:t>
            </a:r>
          </a:p>
          <a:p>
            <a:pPr marL="262890" algn="just">
              <a:spcAft>
                <a:spcPts val="0"/>
              </a:spcAft>
            </a:pPr>
            <a:r>
              <a:rPr lang="ru-RU" sz="14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4.6.5.	Описание технологической схемы обогащения</a:t>
            </a:r>
          </a:p>
          <a:p>
            <a:pPr marL="262890" algn="just">
              <a:spcAft>
                <a:spcPts val="0"/>
              </a:spcAft>
            </a:pPr>
            <a:r>
              <a:rPr lang="ru-RU" sz="14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4.6.6.	Качественно-количественная схема и водно-шламовые показатели обогащения руд </a:t>
            </a:r>
            <a:r>
              <a:rPr lang="ru-RU" sz="1400" kern="0" spc="-100" dirty="0" err="1">
                <a:ea typeface="Calibri" panose="020F0502020204030204" pitchFamily="34" charset="0"/>
                <a:cs typeface="Times New Roman" panose="02020603050405020304" pitchFamily="18" charset="0"/>
              </a:rPr>
              <a:t>Яснинского</a:t>
            </a:r>
            <a:r>
              <a:rPr lang="ru-RU" sz="14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 проявления</a:t>
            </a:r>
          </a:p>
          <a:p>
            <a:pPr marL="262890" algn="just">
              <a:spcAft>
                <a:spcPts val="0"/>
              </a:spcAft>
            </a:pPr>
            <a:r>
              <a:rPr lang="ru-RU" sz="14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4.6.7.	Рекомендации по выбору основного технологического оборудования</a:t>
            </a:r>
          </a:p>
          <a:p>
            <a:pPr marL="262890" algn="just">
              <a:spcAft>
                <a:spcPts val="0"/>
              </a:spcAft>
            </a:pPr>
            <a:r>
              <a:rPr lang="ru-RU" sz="1400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4.6.8.	Схема цепи аппаратов и спецификация основного технологического оборудования</a:t>
            </a:r>
          </a:p>
          <a:p>
            <a:pPr marL="262890" algn="just">
              <a:spcAft>
                <a:spcPts val="0"/>
              </a:spcAft>
            </a:pPr>
            <a:r>
              <a:rPr lang="ru-RU" sz="1600" b="1" kern="0" spc="-100" dirty="0">
                <a:ea typeface="Calibri" panose="020F0502020204030204" pitchFamily="34" charset="0"/>
                <a:cs typeface="Times New Roman" panose="02020603050405020304" pitchFamily="18" charset="0"/>
              </a:rPr>
              <a:t>4.7.	 Выводы по результатам технологических исследований</a:t>
            </a:r>
            <a:endParaRPr lang="ru-RU" sz="1600" b="1" kern="0" spc="-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4772" y="0"/>
            <a:ext cx="7253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Исследование технологической пробы. Институт «</a:t>
            </a:r>
            <a:r>
              <a:rPr lang="ru-RU" sz="2000" b="1" dirty="0" err="1" smtClean="0"/>
              <a:t>Гироникель</a:t>
            </a:r>
            <a:r>
              <a:rPr lang="ru-RU" sz="2000" b="1" dirty="0" smtClean="0"/>
              <a:t>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20314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057" y="1066798"/>
            <a:ext cx="8621486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выводу по вещественному составу сводятся к следующему: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Породы, вмещающие вкрапленное золото-сульфидно-кварцевое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оруденение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представлены кварц-серицит-карбонатными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метасоматитами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сланцевато-слоистой текстуры и лепидогранобластовой мелко-, тонкозернистой структуры.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Средний минеральный состав пробы ТП-1: карбонаты – 31,4%;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серицит+хлориты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31,3%;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кварц+альбит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19%;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рутил+ильменит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1%; апатит, монацит, циркон, бадделеит – акцессорные минералы; пирит – 17%;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арсенопирит+кобальтин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0,3%;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халькопирит+сфалерит+галенит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&lt;0,1%; металлические фазы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3,37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ppm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(0,000337%).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Золото-сульфидно-кварцевое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оруденение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состоит из пирита&gt; 98,2%, арсенопирита и кобальтина – 1,7%, халькопирита, сфалерита и галенита &lt; 0,1%.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13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" y="830081"/>
            <a:ext cx="1908175" cy="45446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46112" y="272143"/>
            <a:ext cx="5979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Химический состав золото-серебряных металлических фаз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52258" y="982032"/>
            <a:ext cx="58238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Фазы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ассоциируют с пиритом, имеют размерность менее 50 мкм и в подавляющем большинстве случаев заключены внутри зерен пирита, что создает упорность руд при обогащении. Отдельные выделения сплава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химически однородны, их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пробность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варьирует от 520 до 830 пробы, в среднем – 700 проба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912769"/>
              </p:ext>
            </p:extLst>
          </p:nvPr>
        </p:nvGraphicFramePr>
        <p:xfrm>
          <a:off x="2554287" y="3628565"/>
          <a:ext cx="6263142" cy="23539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1993">
                  <a:extLst>
                    <a:ext uri="{9D8B030D-6E8A-4147-A177-3AD203B41FA5}">
                      <a16:colId xmlns:a16="http://schemas.microsoft.com/office/drawing/2014/main" xmlns="" val="1987078988"/>
                    </a:ext>
                  </a:extLst>
                </a:gridCol>
                <a:gridCol w="434923">
                  <a:extLst>
                    <a:ext uri="{9D8B030D-6E8A-4147-A177-3AD203B41FA5}">
                      <a16:colId xmlns:a16="http://schemas.microsoft.com/office/drawing/2014/main" xmlns="" val="2970675700"/>
                    </a:ext>
                  </a:extLst>
                </a:gridCol>
                <a:gridCol w="600369">
                  <a:extLst>
                    <a:ext uri="{9D8B030D-6E8A-4147-A177-3AD203B41FA5}">
                      <a16:colId xmlns:a16="http://schemas.microsoft.com/office/drawing/2014/main" xmlns="" val="2546152168"/>
                    </a:ext>
                  </a:extLst>
                </a:gridCol>
                <a:gridCol w="600369">
                  <a:extLst>
                    <a:ext uri="{9D8B030D-6E8A-4147-A177-3AD203B41FA5}">
                      <a16:colId xmlns:a16="http://schemas.microsoft.com/office/drawing/2014/main" xmlns="" val="3069025883"/>
                    </a:ext>
                  </a:extLst>
                </a:gridCol>
                <a:gridCol w="517646">
                  <a:extLst>
                    <a:ext uri="{9D8B030D-6E8A-4147-A177-3AD203B41FA5}">
                      <a16:colId xmlns:a16="http://schemas.microsoft.com/office/drawing/2014/main" xmlns="" val="546696754"/>
                    </a:ext>
                  </a:extLst>
                </a:gridCol>
                <a:gridCol w="434923">
                  <a:extLst>
                    <a:ext uri="{9D8B030D-6E8A-4147-A177-3AD203B41FA5}">
                      <a16:colId xmlns:a16="http://schemas.microsoft.com/office/drawing/2014/main" xmlns="" val="2799120784"/>
                    </a:ext>
                  </a:extLst>
                </a:gridCol>
                <a:gridCol w="434923">
                  <a:extLst>
                    <a:ext uri="{9D8B030D-6E8A-4147-A177-3AD203B41FA5}">
                      <a16:colId xmlns:a16="http://schemas.microsoft.com/office/drawing/2014/main" xmlns="" val="3555970532"/>
                    </a:ext>
                  </a:extLst>
                </a:gridCol>
                <a:gridCol w="485058">
                  <a:extLst>
                    <a:ext uri="{9D8B030D-6E8A-4147-A177-3AD203B41FA5}">
                      <a16:colId xmlns:a16="http://schemas.microsoft.com/office/drawing/2014/main" xmlns="" val="4234607127"/>
                    </a:ext>
                  </a:extLst>
                </a:gridCol>
                <a:gridCol w="517646">
                  <a:extLst>
                    <a:ext uri="{9D8B030D-6E8A-4147-A177-3AD203B41FA5}">
                      <a16:colId xmlns:a16="http://schemas.microsoft.com/office/drawing/2014/main" xmlns="" val="3703542998"/>
                    </a:ext>
                  </a:extLst>
                </a:gridCol>
                <a:gridCol w="517646">
                  <a:extLst>
                    <a:ext uri="{9D8B030D-6E8A-4147-A177-3AD203B41FA5}">
                      <a16:colId xmlns:a16="http://schemas.microsoft.com/office/drawing/2014/main" xmlns="" val="2460811915"/>
                    </a:ext>
                  </a:extLst>
                </a:gridCol>
                <a:gridCol w="517646">
                  <a:extLst>
                    <a:ext uri="{9D8B030D-6E8A-4147-A177-3AD203B41FA5}">
                      <a16:colId xmlns:a16="http://schemas.microsoft.com/office/drawing/2014/main" xmlns="" val="1095732129"/>
                    </a:ext>
                  </a:extLst>
                </a:gridCol>
              </a:tblGrid>
              <a:tr h="493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Компонент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SiO</a:t>
                      </a:r>
                      <a:r>
                        <a:rPr lang="ru-RU" sz="1100" baseline="-250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Cu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Co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Fe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TiO</a:t>
                      </a:r>
                      <a:r>
                        <a:rPr lang="ru-RU" sz="1100" baseline="-250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Al</a:t>
                      </a:r>
                      <a:r>
                        <a:rPr lang="ru-RU" sz="1100" baseline="-25000">
                          <a:effectLst/>
                        </a:rPr>
                        <a:t>2</a:t>
                      </a:r>
                      <a:r>
                        <a:rPr lang="ru-RU" sz="1100">
                          <a:effectLst/>
                        </a:rPr>
                        <a:t>O</a:t>
                      </a:r>
                      <a:r>
                        <a:rPr lang="ru-RU" sz="1100" baseline="-25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CaO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MgO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Na</a:t>
                      </a:r>
                      <a:r>
                        <a:rPr lang="ru-RU" sz="1100" baseline="-25000">
                          <a:effectLst/>
                        </a:rPr>
                        <a:t>2</a:t>
                      </a:r>
                      <a:r>
                        <a:rPr lang="ru-RU" sz="1100">
                          <a:effectLst/>
                        </a:rPr>
                        <a:t>O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extLst>
                  <a:ext uri="{0D108BD9-81ED-4DB2-BD59-A6C34878D82A}">
                    <a16:rowId xmlns:a16="http://schemas.microsoft.com/office/drawing/2014/main" xmlns="" val="4248938824"/>
                  </a:ext>
                </a:extLst>
              </a:tr>
              <a:tr h="4165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Содержание,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35,1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0,0201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0,0049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8,08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8,61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4,69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0,041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extLst>
                  <a:ext uri="{0D108BD9-81ED-4DB2-BD59-A6C34878D82A}">
                    <a16:rowId xmlns:a16="http://schemas.microsoft.com/office/drawing/2014/main" xmlns="" val="3454727954"/>
                  </a:ext>
                </a:extLst>
              </a:tr>
              <a:tr h="4321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Содержание,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34671745"/>
                  </a:ext>
                </a:extLst>
              </a:tr>
              <a:tr h="493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Компонент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K</a:t>
                      </a:r>
                      <a:r>
                        <a:rPr lang="ru-RU" sz="1100" baseline="-25000">
                          <a:effectLst/>
                        </a:rPr>
                        <a:t>2</a:t>
                      </a:r>
                      <a:r>
                        <a:rPr lang="ru-RU" sz="1100">
                          <a:effectLst/>
                        </a:rPr>
                        <a:t>O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rgbClr val="FF0000"/>
                          </a:solidFill>
                          <a:effectLst/>
                        </a:rPr>
                        <a:t>Au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Ag*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As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Sb*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Pb*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Zn*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Pt*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solidFill>
                            <a:srgbClr val="FF0000"/>
                          </a:solidFill>
                          <a:effectLst/>
                        </a:rPr>
                        <a:t>Pd</a:t>
                      </a: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b"/>
                </a:tc>
                <a:extLst>
                  <a:ext uri="{0D108BD9-81ED-4DB2-BD59-A6C34878D82A}">
                    <a16:rowId xmlns:a16="http://schemas.microsoft.com/office/drawing/2014/main" xmlns="" val="663678404"/>
                  </a:ext>
                </a:extLst>
              </a:tr>
              <a:tr h="517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Содержание, %, г/т*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2,36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2,66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0,157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0,033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</a:rPr>
                        <a:t>0,064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07" marR="66907" marT="0" marB="0" anchor="b"/>
                </a:tc>
                <a:extLst>
                  <a:ext uri="{0D108BD9-81ED-4DB2-BD59-A6C34878D82A}">
                    <a16:rowId xmlns:a16="http://schemas.microsoft.com/office/drawing/2014/main" xmlns="" val="1797860916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503272" y="2966049"/>
            <a:ext cx="43651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462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462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462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462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462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462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462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462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462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62463" algn="l"/>
              </a:tabLst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Химический состав  технологической</a:t>
            </a:r>
            <a:r>
              <a:rPr kumimoji="0" lang="ru-RU" alt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пробы, рудопроявление</a:t>
            </a:r>
            <a:r>
              <a:rPr kumimoji="0" lang="ru-RU" alt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kumimoji="0" lang="ru-RU" altLang="ru-RU" sz="1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Ясненское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98435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133350"/>
            <a:ext cx="8915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	По </a:t>
            </a:r>
            <a:r>
              <a:rPr lang="ru-RU" b="1" dirty="0"/>
              <a:t>результатам технологических исследований можно сделать вывод, что золото-сульфидно-кварцевые руды </a:t>
            </a:r>
            <a:r>
              <a:rPr lang="ru-RU" b="1" dirty="0" err="1"/>
              <a:t>Верхнесветлинской</a:t>
            </a:r>
            <a:r>
              <a:rPr lang="ru-RU" b="1" dirty="0"/>
              <a:t> зоны относятся к упорным. </a:t>
            </a:r>
            <a:endParaRPr lang="ru-RU" b="1" dirty="0" smtClean="0"/>
          </a:p>
          <a:p>
            <a:r>
              <a:rPr lang="ru-RU" dirty="0"/>
              <a:t>	</a:t>
            </a:r>
            <a:r>
              <a:rPr lang="ru-RU" dirty="0" smtClean="0"/>
              <a:t>Для </a:t>
            </a:r>
            <a:r>
              <a:rPr lang="ru-RU" dirty="0"/>
              <a:t>руды с содержанием золота </a:t>
            </a:r>
            <a:r>
              <a:rPr lang="ru-RU" dirty="0" smtClean="0"/>
              <a:t>2,36 </a:t>
            </a:r>
            <a:r>
              <a:rPr lang="ru-RU" dirty="0"/>
              <a:t>г/т извлечение его в сульфидный пиритный </a:t>
            </a:r>
            <a:r>
              <a:rPr lang="ru-RU" dirty="0" err="1"/>
              <a:t>флотоконцентрат</a:t>
            </a:r>
            <a:r>
              <a:rPr lang="ru-RU" dirty="0"/>
              <a:t> составило 95,2%, однако качество концентрата не удалось поднять выше 14,6 г/т, в гравитационный концентрат извлеклось всего 6% золота, при содержании золота в  </a:t>
            </a:r>
            <a:r>
              <a:rPr lang="ru-RU" dirty="0" err="1"/>
              <a:t>гравиоконцентрате</a:t>
            </a:r>
            <a:r>
              <a:rPr lang="ru-RU" dirty="0"/>
              <a:t> 16,4 г/т. </a:t>
            </a:r>
            <a:endParaRPr lang="ru-RU" dirty="0" smtClean="0"/>
          </a:p>
          <a:p>
            <a:r>
              <a:rPr lang="ru-RU" dirty="0"/>
              <a:t>	</a:t>
            </a:r>
            <a:r>
              <a:rPr lang="ru-RU" dirty="0" smtClean="0"/>
              <a:t>Данный </a:t>
            </a:r>
            <a:r>
              <a:rPr lang="ru-RU" dirty="0"/>
              <a:t>факт объясняется тем, что золото в руде представлено тонкодисперсными включениями в пирите и при флотационном извлечении пирита в концентрат, он играет роль </a:t>
            </a:r>
            <a:r>
              <a:rPr lang="ru-RU" dirty="0" err="1"/>
              <a:t>разубоживающей</a:t>
            </a:r>
            <a:r>
              <a:rPr lang="ru-RU" dirty="0"/>
              <a:t> массы, как следствие при незначительном содержании свободного (полностью раскрытого) золота получить качественный концентрат не представляется возможным. </a:t>
            </a:r>
          </a:p>
          <a:p>
            <a:r>
              <a:rPr lang="ru-RU" dirty="0"/>
              <a:t>	</a:t>
            </a:r>
            <a:r>
              <a:rPr lang="ru-RU" dirty="0" smtClean="0"/>
              <a:t>Для </a:t>
            </a:r>
            <a:r>
              <a:rPr lang="ru-RU" dirty="0"/>
              <a:t>оценки возможности повышения качества золотосодержащего концентрата рекомендуется провести дополнительные исследования с применением более глубокого измельчения руды, позволяющего вскрыть </a:t>
            </a:r>
            <a:r>
              <a:rPr lang="ru-RU" dirty="0" err="1"/>
              <a:t>тонковкрапленное</a:t>
            </a:r>
            <a:r>
              <a:rPr lang="ru-RU" dirty="0"/>
              <a:t> золото с подавлением пирита известью и флотацией свободного золота. Рекомендуется также провести ряд тестов с применением депрессоров силикатов и карбонатов, например, таких как FinFix300, DLM 62/C и </a:t>
            </a:r>
            <a:r>
              <a:rPr lang="ru-RU" dirty="0" err="1"/>
              <a:t>Акремон</a:t>
            </a:r>
            <a:r>
              <a:rPr lang="ru-RU" dirty="0"/>
              <a:t> Д13. </a:t>
            </a:r>
          </a:p>
        </p:txBody>
      </p:sp>
    </p:spTree>
    <p:extLst>
      <p:ext uri="{BB962C8B-B14F-4D97-AF65-F5344CB8AC3E}">
        <p14:creationId xmlns:p14="http://schemas.microsoft.com/office/powerpoint/2010/main" val="59095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9" name="Рисунок 98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6586"/>
            <a:ext cx="8834105" cy="5400000"/>
          </a:xfrm>
          <a:prstGeom prst="rect">
            <a:avLst/>
          </a:prstGeom>
        </p:spPr>
      </p:pic>
      <p:sp>
        <p:nvSpPr>
          <p:cNvPr id="990" name="TextBox 989"/>
          <p:cNvSpPr txBox="1"/>
          <p:nvPr/>
        </p:nvSpPr>
        <p:spPr>
          <a:xfrm>
            <a:off x="314903" y="0"/>
            <a:ext cx="8204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Схема цепи аппаратов </a:t>
            </a:r>
            <a:r>
              <a:rPr lang="ru-RU" sz="2400" dirty="0" smtClean="0"/>
              <a:t>Светлинской обогатительной фабрики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642352"/>
            <a:ext cx="46590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Технологическая оценка </a:t>
            </a:r>
          </a:p>
          <a:p>
            <a:r>
              <a:rPr lang="ru-RU" b="1" dirty="0">
                <a:solidFill>
                  <a:srgbClr val="FF0000"/>
                </a:solidFill>
              </a:rPr>
              <a:t>850 </a:t>
            </a:r>
            <a:r>
              <a:rPr lang="ru-RU" b="1" dirty="0" smtClean="0">
                <a:solidFill>
                  <a:srgbClr val="FF0000"/>
                </a:solidFill>
              </a:rPr>
              <a:t>000 </a:t>
            </a:r>
            <a:r>
              <a:rPr lang="ru-RU" dirty="0" smtClean="0"/>
              <a:t>т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проектный  </a:t>
            </a:r>
            <a:r>
              <a:rPr lang="ru-RU" dirty="0"/>
              <a:t>объем </a:t>
            </a:r>
            <a:r>
              <a:rPr lang="ru-RU" dirty="0" smtClean="0"/>
              <a:t>руды в год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131 </a:t>
            </a:r>
            <a:r>
              <a:rPr lang="ru-RU" b="1" dirty="0">
                <a:solidFill>
                  <a:srgbClr val="FF0000"/>
                </a:solidFill>
              </a:rPr>
              <a:t>006,8</a:t>
            </a:r>
            <a:r>
              <a:rPr lang="ru-RU" b="1" dirty="0"/>
              <a:t> </a:t>
            </a:r>
            <a:r>
              <a:rPr lang="ru-RU" dirty="0" smtClean="0"/>
              <a:t>т </a:t>
            </a:r>
            <a:r>
              <a:rPr lang="ru-RU" dirty="0"/>
              <a:t>концентрата в </a:t>
            </a:r>
            <a:r>
              <a:rPr lang="ru-RU" dirty="0" smtClean="0"/>
              <a:t>год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1,91</a:t>
            </a:r>
            <a:r>
              <a:rPr lang="ru-RU" b="1" dirty="0" smtClean="0"/>
              <a:t> </a:t>
            </a:r>
            <a:r>
              <a:rPr lang="ru-RU" dirty="0" smtClean="0"/>
              <a:t>т золота в год</a:t>
            </a:r>
            <a:endParaRPr lang="ru-RU" dirty="0"/>
          </a:p>
          <a:p>
            <a:r>
              <a:rPr lang="ru-RU" b="1" dirty="0" smtClean="0">
                <a:solidFill>
                  <a:srgbClr val="FF0000"/>
                </a:solidFill>
              </a:rPr>
              <a:t>14,58 </a:t>
            </a:r>
            <a:r>
              <a:rPr lang="ru-RU" b="1" dirty="0">
                <a:solidFill>
                  <a:srgbClr val="FF0000"/>
                </a:solidFill>
              </a:rPr>
              <a:t>г/т </a:t>
            </a:r>
            <a:r>
              <a:rPr lang="ru-RU" dirty="0" smtClean="0"/>
              <a:t>содержание </a:t>
            </a:r>
            <a:r>
              <a:rPr lang="ru-RU" dirty="0"/>
              <a:t>золота в концентрате </a:t>
            </a:r>
            <a:endParaRPr lang="ru-RU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94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312" y="367936"/>
            <a:ext cx="462665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Съемочные:</a:t>
            </a:r>
          </a:p>
          <a:p>
            <a:r>
              <a:rPr lang="ru-RU" sz="1200" dirty="0" err="1" smtClean="0">
                <a:solidFill>
                  <a:prstClr val="black"/>
                </a:solidFill>
              </a:rPr>
              <a:t>Госгеолкарта</a:t>
            </a:r>
            <a:r>
              <a:rPr lang="ru-RU" sz="1200" dirty="0" smtClean="0">
                <a:solidFill>
                  <a:prstClr val="black"/>
                </a:solidFill>
              </a:rPr>
              <a:t> - </a:t>
            </a:r>
            <a:r>
              <a:rPr lang="ru-RU" sz="1200" b="1" dirty="0" smtClean="0">
                <a:solidFill>
                  <a:prstClr val="black"/>
                </a:solidFill>
              </a:rPr>
              <a:t>1000/3, лист </a:t>
            </a:r>
            <a:r>
              <a:rPr lang="en-US" sz="1200" b="1" dirty="0" smtClean="0">
                <a:solidFill>
                  <a:prstClr val="black"/>
                </a:solidFill>
              </a:rPr>
              <a:t>S-</a:t>
            </a:r>
            <a:r>
              <a:rPr lang="ru-RU" sz="1200" b="1" dirty="0" smtClean="0">
                <a:solidFill>
                  <a:prstClr val="black"/>
                </a:solidFill>
              </a:rPr>
              <a:t>48 </a:t>
            </a:r>
            <a:r>
              <a:rPr lang="ru-RU" sz="1200" dirty="0" smtClean="0">
                <a:solidFill>
                  <a:prstClr val="black"/>
                </a:solidFill>
              </a:rPr>
              <a:t>(2004-2009 г. г) </a:t>
            </a:r>
          </a:p>
          <a:p>
            <a:r>
              <a:rPr lang="ru-RU" sz="1200" dirty="0" smtClean="0">
                <a:solidFill>
                  <a:prstClr val="black"/>
                </a:solidFill>
              </a:rPr>
              <a:t>с ОГХО-200 на листе </a:t>
            </a:r>
            <a:r>
              <a:rPr lang="en-US" sz="1200" dirty="0" smtClean="0">
                <a:solidFill>
                  <a:prstClr val="black"/>
                </a:solidFill>
              </a:rPr>
              <a:t>S-48 </a:t>
            </a:r>
            <a:r>
              <a:rPr lang="en-US" sz="1200" dirty="0">
                <a:solidFill>
                  <a:prstClr val="black"/>
                </a:solidFill>
              </a:rPr>
              <a:t>I,II </a:t>
            </a:r>
            <a:r>
              <a:rPr lang="ru-RU" sz="1200" dirty="0" smtClean="0">
                <a:solidFill>
                  <a:prstClr val="black"/>
                </a:solidFill>
              </a:rPr>
              <a:t>(</a:t>
            </a:r>
            <a:r>
              <a:rPr lang="ru-RU" sz="1200" dirty="0" err="1" smtClean="0">
                <a:solidFill>
                  <a:prstClr val="black"/>
                </a:solidFill>
              </a:rPr>
              <a:t>Барковская</a:t>
            </a:r>
            <a:r>
              <a:rPr lang="ru-RU" sz="1200" dirty="0" smtClean="0">
                <a:solidFill>
                  <a:prstClr val="black"/>
                </a:solidFill>
              </a:rPr>
              <a:t> площадь)</a:t>
            </a:r>
          </a:p>
          <a:p>
            <a:endParaRPr lang="ru-RU" sz="1200" dirty="0" smtClean="0">
              <a:solidFill>
                <a:prstClr val="black"/>
              </a:solidFill>
            </a:endParaRPr>
          </a:p>
          <a:p>
            <a:r>
              <a:rPr lang="ru-RU" sz="1200" dirty="0" smtClean="0">
                <a:solidFill>
                  <a:prstClr val="black"/>
                </a:solidFill>
              </a:rPr>
              <a:t>Оценка на золото </a:t>
            </a:r>
            <a:r>
              <a:rPr lang="ru-RU" sz="1200" dirty="0" err="1" smtClean="0">
                <a:solidFill>
                  <a:prstClr val="black"/>
                </a:solidFill>
              </a:rPr>
              <a:t>Таймыро</a:t>
            </a:r>
            <a:r>
              <a:rPr lang="ru-RU" sz="1200" dirty="0" smtClean="0">
                <a:solidFill>
                  <a:prstClr val="black"/>
                </a:solidFill>
              </a:rPr>
              <a:t>-Североземельской складчатой области </a:t>
            </a:r>
          </a:p>
          <a:p>
            <a:r>
              <a:rPr lang="ru-RU" sz="1200" dirty="0" smtClean="0">
                <a:solidFill>
                  <a:prstClr val="black"/>
                </a:solidFill>
              </a:rPr>
              <a:t>м-ба 1 : 500 000 (2006-2008)</a:t>
            </a:r>
          </a:p>
          <a:p>
            <a:endParaRPr lang="ru-RU" sz="1200" dirty="0" smtClean="0">
              <a:solidFill>
                <a:prstClr val="black"/>
              </a:solidFill>
            </a:endParaRPr>
          </a:p>
          <a:p>
            <a:r>
              <a:rPr lang="ru-RU" sz="1200" dirty="0" err="1" smtClean="0">
                <a:solidFill>
                  <a:prstClr val="black"/>
                </a:solidFill>
              </a:rPr>
              <a:t>Госгеолкарта</a:t>
            </a:r>
            <a:r>
              <a:rPr lang="ru-RU" sz="1200" dirty="0" smtClean="0">
                <a:solidFill>
                  <a:prstClr val="black"/>
                </a:solidFill>
              </a:rPr>
              <a:t> - </a:t>
            </a:r>
            <a:r>
              <a:rPr lang="ru-RU" sz="1200" b="1" dirty="0" smtClean="0">
                <a:solidFill>
                  <a:prstClr val="black"/>
                </a:solidFill>
              </a:rPr>
              <a:t>200/2, листы </a:t>
            </a:r>
            <a:r>
              <a:rPr lang="en-US" sz="1200" b="1" dirty="0">
                <a:solidFill>
                  <a:prstClr val="black"/>
                </a:solidFill>
              </a:rPr>
              <a:t>S-48 I,II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ru-RU" sz="1200" dirty="0">
                <a:solidFill>
                  <a:prstClr val="black"/>
                </a:solidFill>
              </a:rPr>
              <a:t>(р. Заозерная</a:t>
            </a:r>
            <a:r>
              <a:rPr lang="ru-RU" sz="1200" dirty="0" smtClean="0">
                <a:solidFill>
                  <a:prstClr val="black"/>
                </a:solidFill>
              </a:rPr>
              <a:t>)</a:t>
            </a:r>
            <a:r>
              <a:rPr lang="ru-RU" sz="1200" b="1" dirty="0" smtClean="0">
                <a:solidFill>
                  <a:prstClr val="black"/>
                </a:solidFill>
              </a:rPr>
              <a:t> </a:t>
            </a:r>
            <a:r>
              <a:rPr lang="ru-RU" sz="1200" dirty="0" smtClean="0">
                <a:solidFill>
                  <a:prstClr val="black"/>
                </a:solidFill>
              </a:rPr>
              <a:t> </a:t>
            </a:r>
          </a:p>
          <a:p>
            <a:r>
              <a:rPr lang="ru-RU" sz="1200" dirty="0" smtClean="0">
                <a:solidFill>
                  <a:prstClr val="black"/>
                </a:solidFill>
              </a:rPr>
              <a:t>(2011-2016г.г.),.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042292"/>
            <a:ext cx="50186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400" dirty="0">
              <a:solidFill>
                <a:prstClr val="black"/>
              </a:solidFill>
            </a:endParaRPr>
          </a:p>
          <a:p>
            <a:r>
              <a:rPr lang="ru-RU" sz="1400" dirty="0" smtClean="0">
                <a:solidFill>
                  <a:prstClr val="black"/>
                </a:solidFill>
              </a:rPr>
              <a:t>Стадия общих поисков: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prstClr val="black"/>
                </a:solidFill>
              </a:rPr>
              <a:t>Поисковые работы на рудное золото, </a:t>
            </a:r>
            <a:r>
              <a:rPr lang="ru-RU" sz="1200" b="1" dirty="0" err="1" smtClean="0">
                <a:solidFill>
                  <a:prstClr val="black"/>
                </a:solidFill>
              </a:rPr>
              <a:t>Верхнеленинградская</a:t>
            </a:r>
            <a:r>
              <a:rPr lang="ru-RU" sz="1200" b="1" dirty="0" smtClean="0">
                <a:solidFill>
                  <a:prstClr val="black"/>
                </a:solidFill>
              </a:rPr>
              <a:t> площадь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prstClr val="black"/>
                </a:solidFill>
              </a:rPr>
              <a:t>(2010-2012 </a:t>
            </a:r>
            <a:r>
              <a:rPr lang="ru-RU" sz="1200" dirty="0" err="1" smtClean="0">
                <a:solidFill>
                  <a:prstClr val="black"/>
                </a:solidFill>
              </a:rPr>
              <a:t>г.г</a:t>
            </a:r>
            <a:r>
              <a:rPr lang="ru-RU" sz="1200" dirty="0" smtClean="0">
                <a:solidFill>
                  <a:prstClr val="black"/>
                </a:solidFill>
              </a:rPr>
              <a:t>.)</a:t>
            </a:r>
          </a:p>
          <a:p>
            <a:pPr marL="171450" indent="-171450"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</a:rPr>
              <a:t>Детальные поиски:</a:t>
            </a:r>
          </a:p>
          <a:p>
            <a:r>
              <a:rPr lang="ru-RU" sz="1200" b="1" dirty="0" smtClean="0">
                <a:solidFill>
                  <a:prstClr val="black"/>
                </a:solidFill>
              </a:rPr>
              <a:t>- Поисковые работы на рудное золото Светлинская площадь</a:t>
            </a:r>
          </a:p>
          <a:p>
            <a:r>
              <a:rPr lang="en-US" sz="1200" dirty="0" smtClean="0">
                <a:solidFill>
                  <a:prstClr val="black"/>
                </a:solidFill>
              </a:rPr>
              <a:t> </a:t>
            </a:r>
            <a:r>
              <a:rPr lang="ru-RU" sz="1200" dirty="0" smtClean="0">
                <a:solidFill>
                  <a:prstClr val="black"/>
                </a:solidFill>
              </a:rPr>
              <a:t>(2015- 2017 </a:t>
            </a:r>
            <a:r>
              <a:rPr lang="ru-RU" sz="1200" dirty="0" err="1" smtClean="0">
                <a:solidFill>
                  <a:prstClr val="black"/>
                </a:solidFill>
              </a:rPr>
              <a:t>г.г</a:t>
            </a:r>
            <a:r>
              <a:rPr lang="ru-RU" sz="1200" dirty="0" smtClean="0">
                <a:solidFill>
                  <a:prstClr val="black"/>
                </a:solidFill>
              </a:rPr>
              <a:t>.)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8102" y="61197"/>
            <a:ext cx="5166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Стадийность ГРР ФГБУ </a:t>
            </a:r>
            <a:r>
              <a:rPr lang="ru-RU" dirty="0">
                <a:solidFill>
                  <a:prstClr val="black"/>
                </a:solidFill>
              </a:rPr>
              <a:t>«ВСЕГЕИ</a:t>
            </a:r>
            <a:r>
              <a:rPr lang="ru-RU" dirty="0" smtClean="0">
                <a:solidFill>
                  <a:prstClr val="black"/>
                </a:solidFill>
              </a:rPr>
              <a:t>» с 2004  по 2017 г.: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074" name="Picture 2" descr="D:\Publik\Мингео Красноярск 2018\Работы сектора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53544" y="624114"/>
            <a:ext cx="7081294" cy="579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6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266"/>
            <a:ext cx="9042400" cy="510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2595" y="45712"/>
            <a:ext cx="6897209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cs typeface="Courier New" panose="02070309020205020404" pitchFamily="49" charset="0"/>
              </a:rPr>
              <a:t>Карта прогноза на рудное золото Светлинской площади масштаба 1:25 000</a:t>
            </a:r>
            <a:endParaRPr lang="ru-RU" sz="1600" b="1" dirty="0">
              <a:cs typeface="Courier New" panose="02070309020205020404" pitchFamily="49" charset="0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2254250" y="863600"/>
            <a:ext cx="3975100" cy="2514600"/>
          </a:xfrm>
          <a:custGeom>
            <a:avLst/>
            <a:gdLst>
              <a:gd name="connsiteX0" fmla="*/ 0 w 3975100"/>
              <a:gd name="connsiteY0" fmla="*/ 1778000 h 2514600"/>
              <a:gd name="connsiteX1" fmla="*/ 425450 w 3975100"/>
              <a:gd name="connsiteY1" fmla="*/ 1225550 h 2514600"/>
              <a:gd name="connsiteX2" fmla="*/ 2216150 w 3975100"/>
              <a:gd name="connsiteY2" fmla="*/ 355600 h 2514600"/>
              <a:gd name="connsiteX3" fmla="*/ 3054350 w 3975100"/>
              <a:gd name="connsiteY3" fmla="*/ 0 h 2514600"/>
              <a:gd name="connsiteX4" fmla="*/ 3975100 w 3975100"/>
              <a:gd name="connsiteY4" fmla="*/ 1250950 h 2514600"/>
              <a:gd name="connsiteX5" fmla="*/ 3359150 w 3975100"/>
              <a:gd name="connsiteY5" fmla="*/ 1816100 h 2514600"/>
              <a:gd name="connsiteX6" fmla="*/ 2438400 w 3975100"/>
              <a:gd name="connsiteY6" fmla="*/ 2514600 h 2514600"/>
              <a:gd name="connsiteX7" fmla="*/ 539750 w 3975100"/>
              <a:gd name="connsiteY7" fmla="*/ 2508250 h 2514600"/>
              <a:gd name="connsiteX8" fmla="*/ 0 w 3975100"/>
              <a:gd name="connsiteY8" fmla="*/ 17780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5100" h="2514600">
                <a:moveTo>
                  <a:pt x="0" y="1778000"/>
                </a:moveTo>
                <a:lnTo>
                  <a:pt x="425450" y="1225550"/>
                </a:lnTo>
                <a:lnTo>
                  <a:pt x="2216150" y="355600"/>
                </a:lnTo>
                <a:lnTo>
                  <a:pt x="3054350" y="0"/>
                </a:lnTo>
                <a:lnTo>
                  <a:pt x="3975100" y="1250950"/>
                </a:lnTo>
                <a:lnTo>
                  <a:pt x="3359150" y="1816100"/>
                </a:lnTo>
                <a:lnTo>
                  <a:pt x="2438400" y="2514600"/>
                </a:lnTo>
                <a:lnTo>
                  <a:pt x="539750" y="2508250"/>
                </a:lnTo>
                <a:lnTo>
                  <a:pt x="0" y="1778000"/>
                </a:lnTo>
                <a:close/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965200" y="3505200"/>
            <a:ext cx="1524000" cy="1587500"/>
          </a:xfrm>
          <a:custGeom>
            <a:avLst/>
            <a:gdLst>
              <a:gd name="connsiteX0" fmla="*/ 603250 w 1524000"/>
              <a:gd name="connsiteY0" fmla="*/ 0 h 1587500"/>
              <a:gd name="connsiteX1" fmla="*/ 1524000 w 1524000"/>
              <a:gd name="connsiteY1" fmla="*/ 1257300 h 1587500"/>
              <a:gd name="connsiteX2" fmla="*/ 914400 w 1524000"/>
              <a:gd name="connsiteY2" fmla="*/ 1574800 h 1587500"/>
              <a:gd name="connsiteX3" fmla="*/ 482600 w 1524000"/>
              <a:gd name="connsiteY3" fmla="*/ 1587500 h 1587500"/>
              <a:gd name="connsiteX4" fmla="*/ 0 w 1524000"/>
              <a:gd name="connsiteY4" fmla="*/ 958850 h 1587500"/>
              <a:gd name="connsiteX5" fmla="*/ 114300 w 1524000"/>
              <a:gd name="connsiteY5" fmla="*/ 609600 h 1587500"/>
              <a:gd name="connsiteX6" fmla="*/ 603250 w 1524000"/>
              <a:gd name="connsiteY6" fmla="*/ 0 h 158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4000" h="1587500">
                <a:moveTo>
                  <a:pt x="603250" y="0"/>
                </a:moveTo>
                <a:lnTo>
                  <a:pt x="1524000" y="1257300"/>
                </a:lnTo>
                <a:lnTo>
                  <a:pt x="914400" y="1574800"/>
                </a:lnTo>
                <a:lnTo>
                  <a:pt x="482600" y="1587500"/>
                </a:lnTo>
                <a:lnTo>
                  <a:pt x="0" y="958850"/>
                </a:lnTo>
                <a:lnTo>
                  <a:pt x="114300" y="609600"/>
                </a:lnTo>
                <a:lnTo>
                  <a:pt x="603250" y="0"/>
                </a:lnTo>
                <a:close/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65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9625" y="276422"/>
            <a:ext cx="7791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cs typeface="Courier New" panose="02070309020205020404" pitchFamily="49" charset="0"/>
              </a:rPr>
              <a:t>Карта прогноза на рудное золото в пределах </a:t>
            </a:r>
            <a:r>
              <a:rPr lang="ru-RU" sz="1400" b="1" dirty="0">
                <a:cs typeface="Courier New" panose="02070309020205020404" pitchFamily="49" charset="0"/>
              </a:rPr>
              <a:t>Центрального </a:t>
            </a:r>
            <a:r>
              <a:rPr lang="ru-RU" sz="1400" b="1" dirty="0" smtClean="0">
                <a:cs typeface="Courier New" panose="02070309020205020404" pitchFamily="49" charset="0"/>
              </a:rPr>
              <a:t>участка </a:t>
            </a:r>
            <a:r>
              <a:rPr lang="ru-RU" sz="1400" b="1" dirty="0" err="1" smtClean="0">
                <a:cs typeface="Courier New" panose="02070309020205020404" pitchFamily="49" charset="0"/>
              </a:rPr>
              <a:t>Светлинской</a:t>
            </a:r>
            <a:r>
              <a:rPr lang="ru-RU" sz="1400" b="1" dirty="0" smtClean="0">
                <a:cs typeface="Courier New" panose="02070309020205020404" pitchFamily="49" charset="0"/>
              </a:rPr>
              <a:t> площади</a:t>
            </a:r>
            <a:endParaRPr lang="ru-RU" sz="1400" b="1" dirty="0">
              <a:cs typeface="Courier New" panose="02070309020205020404" pitchFamily="49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9" y="584199"/>
            <a:ext cx="9034621" cy="575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657" y="0"/>
            <a:ext cx="876662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Выводы.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недостаток всех стадий поисковых работ (3-х годичный цикл) – отсутствие возможности (времени) обработки полученных материалов, особенно в последний год по результатам всех работ, включая бурение, для грамотной рекомендации по постановке и обоснованию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дальнейших ГРР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получения результатов технологических исследований, получена возможность сделать расчеты на уровне ТЭО и определить оценочные параметры для проведения дальнейших поисковых работ, применительно к условиям Центрального сектора Арктики России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Необходима подготовка рекомендаций по постановке поисково-оценочных работ на рудное золото в пределах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Ясненского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участка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стоимостной оценке, полученные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результты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деньгах оказались дешевле, чем поисковые и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съемоные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работы на Енисейском кряже, что является следствием возможностей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Севморпути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8984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3" name="Picture 7" descr="IMG_0352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905500" cy="4429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4" name="Picture 8" descr="золото_Васино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38" y="2979738"/>
            <a:ext cx="5795962" cy="3878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5" name="AutoShape 9"/>
          <p:cNvSpPr>
            <a:spLocks noChangeArrowheads="1"/>
          </p:cNvSpPr>
          <p:nvPr/>
        </p:nvSpPr>
        <p:spPr bwMode="auto">
          <a:xfrm>
            <a:off x="1331913" y="4076700"/>
            <a:ext cx="73025" cy="1295400"/>
          </a:xfrm>
          <a:prstGeom prst="upArrow">
            <a:avLst>
              <a:gd name="adj1" fmla="val 50000"/>
              <a:gd name="adj2" fmla="val 443478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86" name="AutoShape 10"/>
          <p:cNvSpPr>
            <a:spLocks noChangeArrowheads="1"/>
          </p:cNvSpPr>
          <p:nvPr/>
        </p:nvSpPr>
        <p:spPr bwMode="auto">
          <a:xfrm>
            <a:off x="7380288" y="1916113"/>
            <a:ext cx="71437" cy="1441450"/>
          </a:xfrm>
          <a:prstGeom prst="downArrow">
            <a:avLst>
              <a:gd name="adj1" fmla="val 50000"/>
              <a:gd name="adj2" fmla="val 504448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250825" y="5300663"/>
            <a:ext cx="2390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Зап. Таймыр, 2008 г.</a:t>
            </a: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6227763" y="1484313"/>
            <a:ext cx="2665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о. Большевик, 1991 г.</a:t>
            </a:r>
          </a:p>
        </p:txBody>
      </p:sp>
      <p:pic>
        <p:nvPicPr>
          <p:cNvPr id="8" name="Picture 11" descr="стр_тект_схема_рис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659563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247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7" name="Picture 1639" descr="таблица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25538"/>
            <a:ext cx="9144000" cy="3908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288" name="Rectangle 1640"/>
          <p:cNvSpPr>
            <a:spLocks noChangeArrowheads="1"/>
          </p:cNvSpPr>
          <p:nvPr/>
        </p:nvSpPr>
        <p:spPr bwMode="auto">
          <a:xfrm>
            <a:off x="295275" y="563563"/>
            <a:ext cx="8685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smtClean="0">
                <a:solidFill>
                  <a:srgbClr val="FFFFFF"/>
                </a:solidFill>
                <a:latin typeface="Verdana" pitchFamily="34" charset="0"/>
              </a:rPr>
              <a:t>Запасы и ресурсы золота Таймыро-Североземельской золотоносной провинции</a:t>
            </a:r>
          </a:p>
        </p:txBody>
      </p:sp>
      <p:sp>
        <p:nvSpPr>
          <p:cNvPr id="29289" name="Rectangle 1641"/>
          <p:cNvSpPr>
            <a:spLocks noChangeArrowheads="1"/>
          </p:cNvSpPr>
          <p:nvPr/>
        </p:nvSpPr>
        <p:spPr bwMode="auto">
          <a:xfrm>
            <a:off x="0" y="5229225"/>
            <a:ext cx="86407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smtClean="0">
                <a:solidFill>
                  <a:srgbClr val="FFFFFF"/>
                </a:solidFill>
                <a:latin typeface="Verdana" pitchFamily="34" charset="0"/>
              </a:rPr>
              <a:t>Примечание: Нижнетаймырский* -   прогнозные ресурсы площадей, расположенных в пределах Большого Арктического заповедника</a:t>
            </a:r>
          </a:p>
        </p:txBody>
      </p:sp>
    </p:spTree>
    <p:extLst>
      <p:ext uri="{BB962C8B-B14F-4D97-AF65-F5344CB8AC3E}">
        <p14:creationId xmlns:p14="http://schemas.microsoft.com/office/powerpoint/2010/main" val="1389493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олилиния 43"/>
          <p:cNvSpPr/>
          <p:nvPr/>
        </p:nvSpPr>
        <p:spPr>
          <a:xfrm>
            <a:off x="5943600" y="4305300"/>
            <a:ext cx="3057525" cy="1966913"/>
          </a:xfrm>
          <a:custGeom>
            <a:avLst/>
            <a:gdLst>
              <a:gd name="connsiteX0" fmla="*/ 280988 w 3057525"/>
              <a:gd name="connsiteY0" fmla="*/ 981075 h 1966913"/>
              <a:gd name="connsiteX1" fmla="*/ 2362200 w 3057525"/>
              <a:gd name="connsiteY1" fmla="*/ 0 h 1966913"/>
              <a:gd name="connsiteX2" fmla="*/ 3057525 w 3057525"/>
              <a:gd name="connsiteY2" fmla="*/ 942975 h 1966913"/>
              <a:gd name="connsiteX3" fmla="*/ 2605088 w 3057525"/>
              <a:gd name="connsiteY3" fmla="*/ 1400175 h 1966913"/>
              <a:gd name="connsiteX4" fmla="*/ 1900238 w 3057525"/>
              <a:gd name="connsiteY4" fmla="*/ 1957388 h 1966913"/>
              <a:gd name="connsiteX5" fmla="*/ 442913 w 3057525"/>
              <a:gd name="connsiteY5" fmla="*/ 1966913 h 1966913"/>
              <a:gd name="connsiteX6" fmla="*/ 0 w 3057525"/>
              <a:gd name="connsiteY6" fmla="*/ 1366838 h 1966913"/>
              <a:gd name="connsiteX7" fmla="*/ 280988 w 3057525"/>
              <a:gd name="connsiteY7" fmla="*/ 981075 h 1966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7525" h="1966913">
                <a:moveTo>
                  <a:pt x="280988" y="981075"/>
                </a:moveTo>
                <a:lnTo>
                  <a:pt x="2362200" y="0"/>
                </a:lnTo>
                <a:lnTo>
                  <a:pt x="3057525" y="942975"/>
                </a:lnTo>
                <a:lnTo>
                  <a:pt x="2605088" y="1400175"/>
                </a:lnTo>
                <a:lnTo>
                  <a:pt x="1900238" y="1957388"/>
                </a:lnTo>
                <a:lnTo>
                  <a:pt x="442913" y="1966913"/>
                </a:lnTo>
                <a:lnTo>
                  <a:pt x="0" y="1366838"/>
                </a:lnTo>
                <a:lnTo>
                  <a:pt x="280988" y="98107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275" r="34617" b="41853"/>
          <a:stretch/>
        </p:blipFill>
        <p:spPr>
          <a:xfrm>
            <a:off x="5807218" y="1253075"/>
            <a:ext cx="2989691" cy="1801854"/>
          </a:xfrm>
          <a:prstGeom prst="rect">
            <a:avLst/>
          </a:prstGeom>
        </p:spPr>
      </p:pic>
      <p:pic>
        <p:nvPicPr>
          <p:cNvPr id="17" name="Picture 6" descr="TS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0"/>
          <a:stretch>
            <a:fillRect/>
          </a:stretch>
        </p:blipFill>
        <p:spPr bwMode="auto">
          <a:xfrm>
            <a:off x="221410" y="1035290"/>
            <a:ext cx="2712289" cy="260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олилиния 18"/>
          <p:cNvSpPr/>
          <p:nvPr/>
        </p:nvSpPr>
        <p:spPr>
          <a:xfrm>
            <a:off x="2031206" y="2573917"/>
            <a:ext cx="485775" cy="962025"/>
          </a:xfrm>
          <a:custGeom>
            <a:avLst/>
            <a:gdLst>
              <a:gd name="connsiteX0" fmla="*/ 0 w 485775"/>
              <a:gd name="connsiteY0" fmla="*/ 57150 h 962025"/>
              <a:gd name="connsiteX1" fmla="*/ 114300 w 485775"/>
              <a:gd name="connsiteY1" fmla="*/ 962025 h 962025"/>
              <a:gd name="connsiteX2" fmla="*/ 485775 w 485775"/>
              <a:gd name="connsiteY2" fmla="*/ 883443 h 962025"/>
              <a:gd name="connsiteX3" fmla="*/ 290513 w 485775"/>
              <a:gd name="connsiteY3" fmla="*/ 0 h 962025"/>
              <a:gd name="connsiteX4" fmla="*/ 0 w 485775"/>
              <a:gd name="connsiteY4" fmla="*/ 57150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775" h="962025">
                <a:moveTo>
                  <a:pt x="0" y="57150"/>
                </a:moveTo>
                <a:lnTo>
                  <a:pt x="114300" y="962025"/>
                </a:lnTo>
                <a:lnTo>
                  <a:pt x="485775" y="883443"/>
                </a:lnTo>
                <a:lnTo>
                  <a:pt x="290513" y="0"/>
                </a:lnTo>
                <a:lnTo>
                  <a:pt x="0" y="571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752815" y="973675"/>
            <a:ext cx="3147923" cy="2318767"/>
            <a:chOff x="2885189" y="138512"/>
            <a:chExt cx="3147923" cy="2318767"/>
          </a:xfrm>
        </p:grpSpPr>
        <p:pic>
          <p:nvPicPr>
            <p:cNvPr id="21" name="Picture 5" descr="T:\АРХИВ\Карты 1000\S-48\S48_mak\Макеты для печати_CorelDraw\S48\прил_3_зак_ПИ_AU,ЭПГ_лист_1.tif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1437"/>
            <a:stretch/>
          </p:blipFill>
          <p:spPr bwMode="auto">
            <a:xfrm>
              <a:off x="2885189" y="138512"/>
              <a:ext cx="3147923" cy="2318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Полилиния 21"/>
            <p:cNvSpPr/>
            <p:nvPr/>
          </p:nvSpPr>
          <p:spPr>
            <a:xfrm>
              <a:off x="3454692" y="397964"/>
              <a:ext cx="755650" cy="993775"/>
            </a:xfrm>
            <a:custGeom>
              <a:avLst/>
              <a:gdLst>
                <a:gd name="connsiteX0" fmla="*/ 50800 w 755650"/>
                <a:gd name="connsiteY0" fmla="*/ 0 h 993775"/>
                <a:gd name="connsiteX1" fmla="*/ 0 w 755650"/>
                <a:gd name="connsiteY1" fmla="*/ 962025 h 993775"/>
                <a:gd name="connsiteX2" fmla="*/ 730250 w 755650"/>
                <a:gd name="connsiteY2" fmla="*/ 993775 h 993775"/>
                <a:gd name="connsiteX3" fmla="*/ 755650 w 755650"/>
                <a:gd name="connsiteY3" fmla="*/ 31750 h 993775"/>
                <a:gd name="connsiteX4" fmla="*/ 50800 w 755650"/>
                <a:gd name="connsiteY4" fmla="*/ 0 h 993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650" h="993775">
                  <a:moveTo>
                    <a:pt x="50800" y="0"/>
                  </a:moveTo>
                  <a:lnTo>
                    <a:pt x="0" y="962025"/>
                  </a:lnTo>
                  <a:lnTo>
                    <a:pt x="730250" y="993775"/>
                  </a:lnTo>
                  <a:lnTo>
                    <a:pt x="755650" y="31750"/>
                  </a:lnTo>
                  <a:lnTo>
                    <a:pt x="50800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3394952" y="1354215"/>
              <a:ext cx="802629" cy="976630"/>
            </a:xfrm>
            <a:custGeom>
              <a:avLst/>
              <a:gdLst>
                <a:gd name="connsiteX0" fmla="*/ 50800 w 755650"/>
                <a:gd name="connsiteY0" fmla="*/ 0 h 993775"/>
                <a:gd name="connsiteX1" fmla="*/ 0 w 755650"/>
                <a:gd name="connsiteY1" fmla="*/ 962025 h 993775"/>
                <a:gd name="connsiteX2" fmla="*/ 730250 w 755650"/>
                <a:gd name="connsiteY2" fmla="*/ 993775 h 993775"/>
                <a:gd name="connsiteX3" fmla="*/ 755650 w 755650"/>
                <a:gd name="connsiteY3" fmla="*/ 31750 h 993775"/>
                <a:gd name="connsiteX4" fmla="*/ 50800 w 755650"/>
                <a:gd name="connsiteY4" fmla="*/ 0 h 993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650" h="993775">
                  <a:moveTo>
                    <a:pt x="50800" y="0"/>
                  </a:moveTo>
                  <a:lnTo>
                    <a:pt x="0" y="962025"/>
                  </a:lnTo>
                  <a:lnTo>
                    <a:pt x="730250" y="993775"/>
                  </a:lnTo>
                  <a:lnTo>
                    <a:pt x="755650" y="31750"/>
                  </a:lnTo>
                  <a:lnTo>
                    <a:pt x="50800" y="0"/>
                  </a:lnTo>
                  <a:close/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Полилиния 23"/>
            <p:cNvSpPr>
              <a:spLocks noChangeAspect="1"/>
            </p:cNvSpPr>
            <p:nvPr/>
          </p:nvSpPr>
          <p:spPr>
            <a:xfrm>
              <a:off x="3928910" y="388196"/>
              <a:ext cx="366494" cy="366494"/>
            </a:xfrm>
            <a:custGeom>
              <a:avLst/>
              <a:gdLst>
                <a:gd name="connsiteX0" fmla="*/ 80962 w 185737"/>
                <a:gd name="connsiteY0" fmla="*/ 7144 h 185737"/>
                <a:gd name="connsiteX1" fmla="*/ 171450 w 185737"/>
                <a:gd name="connsiteY1" fmla="*/ 0 h 185737"/>
                <a:gd name="connsiteX2" fmla="*/ 185737 w 185737"/>
                <a:gd name="connsiteY2" fmla="*/ 38100 h 185737"/>
                <a:gd name="connsiteX3" fmla="*/ 135731 w 185737"/>
                <a:gd name="connsiteY3" fmla="*/ 61912 h 185737"/>
                <a:gd name="connsiteX4" fmla="*/ 109537 w 185737"/>
                <a:gd name="connsiteY4" fmla="*/ 111919 h 185737"/>
                <a:gd name="connsiteX5" fmla="*/ 109537 w 185737"/>
                <a:gd name="connsiteY5" fmla="*/ 173831 h 185737"/>
                <a:gd name="connsiteX6" fmla="*/ 83344 w 185737"/>
                <a:gd name="connsiteY6" fmla="*/ 185737 h 185737"/>
                <a:gd name="connsiteX7" fmla="*/ 7144 w 185737"/>
                <a:gd name="connsiteY7" fmla="*/ 150019 h 185737"/>
                <a:gd name="connsiteX8" fmla="*/ 0 w 185737"/>
                <a:gd name="connsiteY8" fmla="*/ 119062 h 185737"/>
                <a:gd name="connsiteX9" fmla="*/ 9525 w 185737"/>
                <a:gd name="connsiteY9" fmla="*/ 59531 h 185737"/>
                <a:gd name="connsiteX10" fmla="*/ 80962 w 185737"/>
                <a:gd name="connsiteY10" fmla="*/ 7144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737" h="185737">
                  <a:moveTo>
                    <a:pt x="80962" y="7144"/>
                  </a:moveTo>
                  <a:lnTo>
                    <a:pt x="171450" y="0"/>
                  </a:lnTo>
                  <a:lnTo>
                    <a:pt x="185737" y="38100"/>
                  </a:lnTo>
                  <a:lnTo>
                    <a:pt x="135731" y="61912"/>
                  </a:lnTo>
                  <a:lnTo>
                    <a:pt x="109537" y="111919"/>
                  </a:lnTo>
                  <a:lnTo>
                    <a:pt x="109537" y="173831"/>
                  </a:lnTo>
                  <a:lnTo>
                    <a:pt x="83344" y="185737"/>
                  </a:lnTo>
                  <a:lnTo>
                    <a:pt x="7144" y="150019"/>
                  </a:lnTo>
                  <a:lnTo>
                    <a:pt x="0" y="119062"/>
                  </a:lnTo>
                  <a:lnTo>
                    <a:pt x="9525" y="59531"/>
                  </a:lnTo>
                  <a:lnTo>
                    <a:pt x="80962" y="7144"/>
                  </a:ln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 rot="20938827">
            <a:off x="2001942" y="2804892"/>
            <a:ext cx="610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S </a:t>
            </a:r>
            <a:r>
              <a:rPr lang="en-US" sz="1400" dirty="0" smtClean="0">
                <a:solidFill>
                  <a:srgbClr val="FF0000"/>
                </a:solidFill>
              </a:rPr>
              <a:t>48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62578" y="1589853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S-48 I,II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01041" y="2232317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S-48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70056" y="2004712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S-48 I,II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" t="8567" r="80685" b="73139"/>
          <a:stretch/>
        </p:blipFill>
        <p:spPr>
          <a:xfrm>
            <a:off x="162113" y="4314824"/>
            <a:ext cx="2779309" cy="1823059"/>
          </a:xfrm>
          <a:prstGeom prst="rect">
            <a:avLst/>
          </a:prstGeom>
        </p:spPr>
      </p:pic>
      <p:sp>
        <p:nvSpPr>
          <p:cNvPr id="36" name="Полилиния 35"/>
          <p:cNvSpPr/>
          <p:nvPr/>
        </p:nvSpPr>
        <p:spPr>
          <a:xfrm>
            <a:off x="692150" y="4422775"/>
            <a:ext cx="1168400" cy="717550"/>
          </a:xfrm>
          <a:custGeom>
            <a:avLst/>
            <a:gdLst>
              <a:gd name="connsiteX0" fmla="*/ 139700 w 1168400"/>
              <a:gd name="connsiteY0" fmla="*/ 298450 h 717550"/>
              <a:gd name="connsiteX1" fmla="*/ 825500 w 1168400"/>
              <a:gd name="connsiteY1" fmla="*/ 12700 h 717550"/>
              <a:gd name="connsiteX2" fmla="*/ 1098550 w 1168400"/>
              <a:gd name="connsiteY2" fmla="*/ 0 h 717550"/>
              <a:gd name="connsiteX3" fmla="*/ 1168400 w 1168400"/>
              <a:gd name="connsiteY3" fmla="*/ 76200 h 717550"/>
              <a:gd name="connsiteX4" fmla="*/ 1085850 w 1168400"/>
              <a:gd name="connsiteY4" fmla="*/ 228600 h 717550"/>
              <a:gd name="connsiteX5" fmla="*/ 158750 w 1168400"/>
              <a:gd name="connsiteY5" fmla="*/ 717550 h 717550"/>
              <a:gd name="connsiteX6" fmla="*/ 0 w 1168400"/>
              <a:gd name="connsiteY6" fmla="*/ 711200 h 717550"/>
              <a:gd name="connsiteX7" fmla="*/ 139700 w 1168400"/>
              <a:gd name="connsiteY7" fmla="*/ 298450 h 7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8400" h="717550">
                <a:moveTo>
                  <a:pt x="139700" y="298450"/>
                </a:moveTo>
                <a:lnTo>
                  <a:pt x="825500" y="12700"/>
                </a:lnTo>
                <a:lnTo>
                  <a:pt x="1098550" y="0"/>
                </a:lnTo>
                <a:lnTo>
                  <a:pt x="1168400" y="76200"/>
                </a:lnTo>
                <a:lnTo>
                  <a:pt x="1085850" y="228600"/>
                </a:lnTo>
                <a:lnTo>
                  <a:pt x="158750" y="717550"/>
                </a:lnTo>
                <a:lnTo>
                  <a:pt x="0" y="711200"/>
                </a:lnTo>
                <a:lnTo>
                  <a:pt x="139700" y="2984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2520" y="3907925"/>
            <a:ext cx="3043077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err="1" smtClean="0">
                <a:solidFill>
                  <a:prstClr val="black"/>
                </a:solidFill>
              </a:rPr>
              <a:t>Верхнеленинградская</a:t>
            </a:r>
            <a:r>
              <a:rPr lang="ru-RU" sz="1200" dirty="0" smtClean="0">
                <a:solidFill>
                  <a:prstClr val="black"/>
                </a:solidFill>
              </a:rPr>
              <a:t> площадь (180 кв. км)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</a:rPr>
              <a:t>о</a:t>
            </a:r>
            <a:r>
              <a:rPr lang="ru-RU" sz="1200" dirty="0" smtClean="0">
                <a:solidFill>
                  <a:prstClr val="black"/>
                </a:solidFill>
              </a:rPr>
              <a:t>бщие поиски масштаба 1:50 000</a:t>
            </a:r>
          </a:p>
          <a:p>
            <a:endParaRPr lang="ru-RU" sz="1000" baseline="30000" dirty="0" smtClean="0">
              <a:solidFill>
                <a:prstClr val="black"/>
              </a:solidFill>
            </a:endParaRPr>
          </a:p>
          <a:p>
            <a:endParaRPr lang="ru-RU" sz="1000" baseline="30000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08674" y="3888572"/>
            <a:ext cx="2564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Участок </a:t>
            </a:r>
            <a:r>
              <a:rPr lang="ru-RU" sz="1200" dirty="0" err="1" smtClean="0">
                <a:solidFill>
                  <a:prstClr val="black"/>
                </a:solidFill>
              </a:rPr>
              <a:t>Ясненский</a:t>
            </a:r>
            <a:r>
              <a:rPr lang="ru-RU" sz="1200" dirty="0" smtClean="0">
                <a:solidFill>
                  <a:prstClr val="black"/>
                </a:solidFill>
              </a:rPr>
              <a:t> (2,8 кв. км)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 предлагаются поисково-оценочные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работы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033" y="4314824"/>
            <a:ext cx="3078316" cy="1977431"/>
          </a:xfrm>
          <a:prstGeom prst="rect">
            <a:avLst/>
          </a:prstGeom>
        </p:spPr>
      </p:pic>
      <p:sp>
        <p:nvSpPr>
          <p:cNvPr id="43" name="Полилиния 42"/>
          <p:cNvSpPr/>
          <p:nvPr/>
        </p:nvSpPr>
        <p:spPr>
          <a:xfrm>
            <a:off x="6981825" y="5191125"/>
            <a:ext cx="1781175" cy="962025"/>
          </a:xfrm>
          <a:custGeom>
            <a:avLst/>
            <a:gdLst>
              <a:gd name="connsiteX0" fmla="*/ 0 w 1781175"/>
              <a:gd name="connsiteY0" fmla="*/ 566738 h 962025"/>
              <a:gd name="connsiteX1" fmla="*/ 261938 w 1781175"/>
              <a:gd name="connsiteY1" fmla="*/ 962025 h 962025"/>
              <a:gd name="connsiteX2" fmla="*/ 709613 w 1781175"/>
              <a:gd name="connsiteY2" fmla="*/ 638175 h 962025"/>
              <a:gd name="connsiteX3" fmla="*/ 1590675 w 1781175"/>
              <a:gd name="connsiteY3" fmla="*/ 333375 h 962025"/>
              <a:gd name="connsiteX4" fmla="*/ 1781175 w 1781175"/>
              <a:gd name="connsiteY4" fmla="*/ 190500 h 962025"/>
              <a:gd name="connsiteX5" fmla="*/ 1638300 w 1781175"/>
              <a:gd name="connsiteY5" fmla="*/ 0 h 962025"/>
              <a:gd name="connsiteX6" fmla="*/ 938213 w 1781175"/>
              <a:gd name="connsiteY6" fmla="*/ 204788 h 962025"/>
              <a:gd name="connsiteX7" fmla="*/ 0 w 1781175"/>
              <a:gd name="connsiteY7" fmla="*/ 566738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1175" h="962025">
                <a:moveTo>
                  <a:pt x="0" y="566738"/>
                </a:moveTo>
                <a:lnTo>
                  <a:pt x="261938" y="962025"/>
                </a:lnTo>
                <a:lnTo>
                  <a:pt x="709613" y="638175"/>
                </a:lnTo>
                <a:lnTo>
                  <a:pt x="1590675" y="333375"/>
                </a:lnTo>
                <a:lnTo>
                  <a:pt x="1781175" y="190500"/>
                </a:lnTo>
                <a:lnTo>
                  <a:pt x="1638300" y="0"/>
                </a:lnTo>
                <a:lnTo>
                  <a:pt x="938213" y="204788"/>
                </a:lnTo>
                <a:lnTo>
                  <a:pt x="0" y="566738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60" y="4492708"/>
            <a:ext cx="2869317" cy="162166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165597" y="3891612"/>
            <a:ext cx="2669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Светлинская площадь (50 кв. км.)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детальные поиски масштаба 1:10 000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35344" y="806642"/>
            <a:ext cx="2287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ГС-200, </a:t>
            </a:r>
            <a:r>
              <a:rPr lang="ru-RU" sz="1200" dirty="0" err="1" smtClean="0">
                <a:solidFill>
                  <a:prstClr val="black"/>
                </a:solidFill>
              </a:rPr>
              <a:t>Заозернинская</a:t>
            </a:r>
            <a:r>
              <a:rPr lang="ru-RU" sz="1200" dirty="0" smtClean="0">
                <a:solidFill>
                  <a:prstClr val="black"/>
                </a:solidFill>
              </a:rPr>
              <a:t> площадь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69089" y="1828688"/>
            <a:ext cx="1454727" cy="4370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85361" y="1847134"/>
            <a:ext cx="1422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err="1" smtClean="0">
                <a:solidFill>
                  <a:prstClr val="black"/>
                </a:solidFill>
              </a:rPr>
              <a:t>Верхнеленинградская</a:t>
            </a:r>
            <a:r>
              <a:rPr lang="ru-RU" sz="1000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ru-RU" sz="1000" dirty="0" smtClean="0">
                <a:solidFill>
                  <a:prstClr val="black"/>
                </a:solidFill>
              </a:rPr>
              <a:t>площадь</a:t>
            </a:r>
            <a:endParaRPr lang="ru-RU" sz="1000" dirty="0">
              <a:solidFill>
                <a:prstClr val="black"/>
              </a:solidFill>
            </a:endParaRPr>
          </a:p>
        </p:txBody>
      </p:sp>
      <p:cxnSp>
        <p:nvCxnSpPr>
          <p:cNvPr id="6" name="Прямая со стрелкой 5"/>
          <p:cNvCxnSpPr>
            <a:stCxn id="34" idx="1"/>
          </p:cNvCxnSpPr>
          <p:nvPr/>
        </p:nvCxnSpPr>
        <p:spPr>
          <a:xfrm flipH="1" flipV="1">
            <a:off x="7302063" y="1712291"/>
            <a:ext cx="383298" cy="334898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3409950" y="694242"/>
            <a:ext cx="1905000" cy="4370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33002" y="806643"/>
            <a:ext cx="18589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err="1" smtClean="0">
                <a:solidFill>
                  <a:prstClr val="black"/>
                </a:solidFill>
              </a:rPr>
              <a:t>Госгеолкарта</a:t>
            </a:r>
            <a:r>
              <a:rPr lang="ru-RU" sz="1200" dirty="0" smtClean="0">
                <a:solidFill>
                  <a:prstClr val="black"/>
                </a:solidFill>
              </a:rPr>
              <a:t> 1000/3, </a:t>
            </a:r>
            <a:r>
              <a:rPr lang="en-US" sz="1200" dirty="0" smtClean="0">
                <a:solidFill>
                  <a:prstClr val="black"/>
                </a:solidFill>
              </a:rPr>
              <a:t>S-48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81777" y="3317886"/>
            <a:ext cx="1701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solidFill>
                  <a:prstClr val="black"/>
                </a:solidFill>
              </a:rPr>
              <a:t>ОГХО-200 </a:t>
            </a:r>
          </a:p>
          <a:p>
            <a:pPr algn="ctr"/>
            <a:r>
              <a:rPr lang="ru-RU" sz="1000" dirty="0" smtClean="0">
                <a:solidFill>
                  <a:prstClr val="black"/>
                </a:solidFill>
              </a:rPr>
              <a:t>(</a:t>
            </a:r>
            <a:r>
              <a:rPr lang="ru-RU" sz="1000" dirty="0" err="1" smtClean="0">
                <a:solidFill>
                  <a:prstClr val="black"/>
                </a:solidFill>
              </a:rPr>
              <a:t>Барковская</a:t>
            </a:r>
            <a:r>
              <a:rPr lang="ru-RU" sz="1000" dirty="0" smtClean="0">
                <a:solidFill>
                  <a:prstClr val="black"/>
                </a:solidFill>
              </a:rPr>
              <a:t> и Соколинская </a:t>
            </a:r>
          </a:p>
          <a:p>
            <a:pPr algn="ctr"/>
            <a:r>
              <a:rPr lang="ru-RU" sz="1000" dirty="0" smtClean="0">
                <a:solidFill>
                  <a:prstClr val="black"/>
                </a:solidFill>
              </a:rPr>
              <a:t>площади)</a:t>
            </a:r>
            <a:endParaRPr lang="ru-RU" sz="1000" dirty="0">
              <a:solidFill>
                <a:prstClr val="black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4038029" y="1699821"/>
            <a:ext cx="637681" cy="1732052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4065208" y="2677693"/>
            <a:ext cx="582541" cy="754180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221410" y="806643"/>
            <a:ext cx="2720012" cy="324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22461" y="526892"/>
            <a:ext cx="2688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err="1" smtClean="0">
                <a:solidFill>
                  <a:prstClr val="black"/>
                </a:solidFill>
              </a:rPr>
              <a:t>Госгеолкарта</a:t>
            </a:r>
            <a:r>
              <a:rPr lang="ru-RU" sz="1200" dirty="0" smtClean="0">
                <a:solidFill>
                  <a:prstClr val="black"/>
                </a:solidFill>
              </a:rPr>
              <a:t> 1000/3, </a:t>
            </a:r>
            <a:r>
              <a:rPr lang="en-US" sz="1200" dirty="0" smtClean="0">
                <a:solidFill>
                  <a:prstClr val="black"/>
                </a:solidFill>
              </a:rPr>
              <a:t>S-48</a:t>
            </a:r>
            <a:r>
              <a:rPr lang="ru-RU" sz="1200" dirty="0" smtClean="0">
                <a:solidFill>
                  <a:prstClr val="black"/>
                </a:solidFill>
              </a:rPr>
              <a:t> на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структурно-</a:t>
            </a:r>
            <a:r>
              <a:rPr lang="ru-RU" sz="1200" dirty="0" err="1" smtClean="0">
                <a:solidFill>
                  <a:prstClr val="black"/>
                </a:solidFill>
              </a:rPr>
              <a:t>минерагенической</a:t>
            </a:r>
            <a:r>
              <a:rPr lang="ru-RU" sz="1200" dirty="0" smtClean="0">
                <a:solidFill>
                  <a:prstClr val="black"/>
                </a:solidFill>
              </a:rPr>
              <a:t> основе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Таймыра и Северной земли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43038" y="86880"/>
            <a:ext cx="7314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Масштабный ряд ГРР (на примере изучения </a:t>
            </a:r>
            <a:r>
              <a:rPr lang="ru-RU" sz="1400" b="1" dirty="0" err="1" smtClean="0">
                <a:solidFill>
                  <a:prstClr val="black"/>
                </a:solidFill>
              </a:rPr>
              <a:t>Верхнесветлинской</a:t>
            </a:r>
            <a:r>
              <a:rPr lang="ru-RU" sz="1400" b="1" dirty="0" smtClean="0">
                <a:solidFill>
                  <a:prstClr val="black"/>
                </a:solidFill>
              </a:rPr>
              <a:t> золотосульфидной зоны) </a:t>
            </a:r>
            <a:endParaRPr lang="ru-RU" sz="1400" b="1" dirty="0">
              <a:solidFill>
                <a:prstClr val="black"/>
              </a:solidFill>
            </a:endParaRPr>
          </a:p>
        </p:txBody>
      </p:sp>
      <p:cxnSp>
        <p:nvCxnSpPr>
          <p:cNvPr id="51" name="Прямая со стрелкой 50"/>
          <p:cNvCxnSpPr/>
          <p:nvPr/>
        </p:nvCxnSpPr>
        <p:spPr>
          <a:xfrm flipV="1">
            <a:off x="2444750" y="2484004"/>
            <a:ext cx="765770" cy="68200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4077968" y="1504950"/>
            <a:ext cx="2392088" cy="33446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1551767" y="4781550"/>
            <a:ext cx="1670011" cy="60007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V="1">
            <a:off x="4675710" y="4938060"/>
            <a:ext cx="2233729" cy="14352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endCxn id="43" idx="0"/>
          </p:cNvCxnSpPr>
          <p:nvPr/>
        </p:nvCxnSpPr>
        <p:spPr>
          <a:xfrm>
            <a:off x="4214018" y="5288756"/>
            <a:ext cx="2767807" cy="46910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8813181" y="2284136"/>
            <a:ext cx="0" cy="15844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flipH="1">
            <a:off x="122521" y="3865946"/>
            <a:ext cx="8713504" cy="4396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121962" y="3907925"/>
            <a:ext cx="0" cy="66684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/>
          <p:nvPr/>
        </p:nvCxnSpPr>
        <p:spPr>
          <a:xfrm>
            <a:off x="122520" y="4574774"/>
            <a:ext cx="563406" cy="32435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Полилиния 96"/>
          <p:cNvSpPr/>
          <p:nvPr/>
        </p:nvSpPr>
        <p:spPr>
          <a:xfrm>
            <a:off x="7162800" y="5400675"/>
            <a:ext cx="1266825" cy="557213"/>
          </a:xfrm>
          <a:custGeom>
            <a:avLst/>
            <a:gdLst>
              <a:gd name="connsiteX0" fmla="*/ 0 w 1266825"/>
              <a:gd name="connsiteY0" fmla="*/ 557213 h 557213"/>
              <a:gd name="connsiteX1" fmla="*/ 228600 w 1266825"/>
              <a:gd name="connsiteY1" fmla="*/ 390525 h 557213"/>
              <a:gd name="connsiteX2" fmla="*/ 414338 w 1266825"/>
              <a:gd name="connsiteY2" fmla="*/ 257175 h 557213"/>
              <a:gd name="connsiteX3" fmla="*/ 633413 w 1266825"/>
              <a:gd name="connsiteY3" fmla="*/ 185738 h 557213"/>
              <a:gd name="connsiteX4" fmla="*/ 771525 w 1266825"/>
              <a:gd name="connsiteY4" fmla="*/ 157163 h 557213"/>
              <a:gd name="connsiteX5" fmla="*/ 942975 w 1266825"/>
              <a:gd name="connsiteY5" fmla="*/ 66675 h 557213"/>
              <a:gd name="connsiteX6" fmla="*/ 1033463 w 1266825"/>
              <a:gd name="connsiteY6" fmla="*/ 33338 h 557213"/>
              <a:gd name="connsiteX7" fmla="*/ 1166813 w 1266825"/>
              <a:gd name="connsiteY7" fmla="*/ 19050 h 557213"/>
              <a:gd name="connsiteX8" fmla="*/ 1266825 w 1266825"/>
              <a:gd name="connsiteY8" fmla="*/ 0 h 5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6825" h="557213">
                <a:moveTo>
                  <a:pt x="0" y="557213"/>
                </a:moveTo>
                <a:lnTo>
                  <a:pt x="228600" y="390525"/>
                </a:lnTo>
                <a:cubicBezTo>
                  <a:pt x="297656" y="340519"/>
                  <a:pt x="346869" y="291306"/>
                  <a:pt x="414338" y="257175"/>
                </a:cubicBezTo>
                <a:cubicBezTo>
                  <a:pt x="481807" y="223044"/>
                  <a:pt x="573882" y="202407"/>
                  <a:pt x="633413" y="185738"/>
                </a:cubicBezTo>
                <a:cubicBezTo>
                  <a:pt x="692944" y="169069"/>
                  <a:pt x="719931" y="177007"/>
                  <a:pt x="771525" y="157163"/>
                </a:cubicBezTo>
                <a:cubicBezTo>
                  <a:pt x="823119" y="137319"/>
                  <a:pt x="899319" y="87312"/>
                  <a:pt x="942975" y="66675"/>
                </a:cubicBezTo>
                <a:cubicBezTo>
                  <a:pt x="986631" y="46038"/>
                  <a:pt x="996157" y="41276"/>
                  <a:pt x="1033463" y="33338"/>
                </a:cubicBezTo>
                <a:cubicBezTo>
                  <a:pt x="1070769" y="25400"/>
                  <a:pt x="1127919" y="24606"/>
                  <a:pt x="1166813" y="19050"/>
                </a:cubicBezTo>
                <a:cubicBezTo>
                  <a:pt x="1205707" y="13494"/>
                  <a:pt x="1236266" y="6747"/>
                  <a:pt x="1266825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99" name="Прямая со стрелкой 98"/>
          <p:cNvCxnSpPr/>
          <p:nvPr/>
        </p:nvCxnSpPr>
        <p:spPr>
          <a:xfrm flipV="1">
            <a:off x="5597921" y="6027144"/>
            <a:ext cx="1475979" cy="333176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3960615" y="6152568"/>
            <a:ext cx="1825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 smtClean="0">
                <a:solidFill>
                  <a:prstClr val="black"/>
                </a:solidFill>
              </a:rPr>
              <a:t>Верхнесветлинская</a:t>
            </a:r>
            <a:endParaRPr lang="ru-RU" sz="1200" b="1" dirty="0" smtClean="0">
              <a:solidFill>
                <a:prstClr val="black"/>
              </a:solidFill>
            </a:endParaRPr>
          </a:p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золотосульфидная зона</a:t>
            </a:r>
            <a:endParaRPr lang="ru-RU" sz="1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543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:\АРХИВ\Карты 1000\S-48\S48_mak\Макеты для печати_CorelDraw\S48\прил_1_геол_карта_лист_1.tif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57" t="4775" b="5630"/>
          <a:stretch/>
        </p:blipFill>
        <p:spPr bwMode="auto">
          <a:xfrm>
            <a:off x="168301" y="177019"/>
            <a:ext cx="3067494" cy="601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T:\АРХИВ\Карты 1000\S-48\S48_mak\Макеты для печати_CorelDraw\S48\прил_3_зак_ПИ_AU,ЭПГ_лист_1.tif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85189" y="138512"/>
            <a:ext cx="3147923" cy="601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21081" y="60198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71500" y="328691"/>
            <a:ext cx="755650" cy="993775"/>
          </a:xfrm>
          <a:custGeom>
            <a:avLst/>
            <a:gdLst>
              <a:gd name="connsiteX0" fmla="*/ 50800 w 755650"/>
              <a:gd name="connsiteY0" fmla="*/ 0 h 993775"/>
              <a:gd name="connsiteX1" fmla="*/ 0 w 755650"/>
              <a:gd name="connsiteY1" fmla="*/ 962025 h 993775"/>
              <a:gd name="connsiteX2" fmla="*/ 730250 w 755650"/>
              <a:gd name="connsiteY2" fmla="*/ 993775 h 993775"/>
              <a:gd name="connsiteX3" fmla="*/ 755650 w 755650"/>
              <a:gd name="connsiteY3" fmla="*/ 31750 h 993775"/>
              <a:gd name="connsiteX4" fmla="*/ 50800 w 755650"/>
              <a:gd name="connsiteY4" fmla="*/ 0 h 99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5650" h="993775">
                <a:moveTo>
                  <a:pt x="50800" y="0"/>
                </a:moveTo>
                <a:lnTo>
                  <a:pt x="0" y="962025"/>
                </a:lnTo>
                <a:lnTo>
                  <a:pt x="730250" y="993775"/>
                </a:lnTo>
                <a:lnTo>
                  <a:pt x="755650" y="31750"/>
                </a:lnTo>
                <a:lnTo>
                  <a:pt x="5080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3454692" y="397964"/>
            <a:ext cx="755650" cy="993775"/>
          </a:xfrm>
          <a:custGeom>
            <a:avLst/>
            <a:gdLst>
              <a:gd name="connsiteX0" fmla="*/ 50800 w 755650"/>
              <a:gd name="connsiteY0" fmla="*/ 0 h 993775"/>
              <a:gd name="connsiteX1" fmla="*/ 0 w 755650"/>
              <a:gd name="connsiteY1" fmla="*/ 962025 h 993775"/>
              <a:gd name="connsiteX2" fmla="*/ 730250 w 755650"/>
              <a:gd name="connsiteY2" fmla="*/ 993775 h 993775"/>
              <a:gd name="connsiteX3" fmla="*/ 755650 w 755650"/>
              <a:gd name="connsiteY3" fmla="*/ 31750 h 993775"/>
              <a:gd name="connsiteX4" fmla="*/ 50800 w 755650"/>
              <a:gd name="connsiteY4" fmla="*/ 0 h 99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5650" h="993775">
                <a:moveTo>
                  <a:pt x="50800" y="0"/>
                </a:moveTo>
                <a:lnTo>
                  <a:pt x="0" y="962025"/>
                </a:lnTo>
                <a:lnTo>
                  <a:pt x="730250" y="993775"/>
                </a:lnTo>
                <a:lnTo>
                  <a:pt x="755650" y="31750"/>
                </a:lnTo>
                <a:lnTo>
                  <a:pt x="5080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507232" y="1322465"/>
            <a:ext cx="802629" cy="976630"/>
          </a:xfrm>
          <a:custGeom>
            <a:avLst/>
            <a:gdLst>
              <a:gd name="connsiteX0" fmla="*/ 50800 w 755650"/>
              <a:gd name="connsiteY0" fmla="*/ 0 h 993775"/>
              <a:gd name="connsiteX1" fmla="*/ 0 w 755650"/>
              <a:gd name="connsiteY1" fmla="*/ 962025 h 993775"/>
              <a:gd name="connsiteX2" fmla="*/ 730250 w 755650"/>
              <a:gd name="connsiteY2" fmla="*/ 993775 h 993775"/>
              <a:gd name="connsiteX3" fmla="*/ 755650 w 755650"/>
              <a:gd name="connsiteY3" fmla="*/ 31750 h 993775"/>
              <a:gd name="connsiteX4" fmla="*/ 50800 w 755650"/>
              <a:gd name="connsiteY4" fmla="*/ 0 h 99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5650" h="993775">
                <a:moveTo>
                  <a:pt x="50800" y="0"/>
                </a:moveTo>
                <a:lnTo>
                  <a:pt x="0" y="962025"/>
                </a:lnTo>
                <a:lnTo>
                  <a:pt x="730250" y="993775"/>
                </a:lnTo>
                <a:lnTo>
                  <a:pt x="755650" y="31750"/>
                </a:lnTo>
                <a:lnTo>
                  <a:pt x="50800" y="0"/>
                </a:lnTo>
                <a:close/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3394952" y="1354215"/>
            <a:ext cx="802629" cy="976630"/>
          </a:xfrm>
          <a:custGeom>
            <a:avLst/>
            <a:gdLst>
              <a:gd name="connsiteX0" fmla="*/ 50800 w 755650"/>
              <a:gd name="connsiteY0" fmla="*/ 0 h 993775"/>
              <a:gd name="connsiteX1" fmla="*/ 0 w 755650"/>
              <a:gd name="connsiteY1" fmla="*/ 962025 h 993775"/>
              <a:gd name="connsiteX2" fmla="*/ 730250 w 755650"/>
              <a:gd name="connsiteY2" fmla="*/ 993775 h 993775"/>
              <a:gd name="connsiteX3" fmla="*/ 755650 w 755650"/>
              <a:gd name="connsiteY3" fmla="*/ 31750 h 993775"/>
              <a:gd name="connsiteX4" fmla="*/ 50800 w 755650"/>
              <a:gd name="connsiteY4" fmla="*/ 0 h 99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5650" h="993775">
                <a:moveTo>
                  <a:pt x="50800" y="0"/>
                </a:moveTo>
                <a:lnTo>
                  <a:pt x="0" y="962025"/>
                </a:lnTo>
                <a:lnTo>
                  <a:pt x="730250" y="993775"/>
                </a:lnTo>
                <a:lnTo>
                  <a:pt x="755650" y="31750"/>
                </a:lnTo>
                <a:lnTo>
                  <a:pt x="50800" y="0"/>
                </a:lnTo>
                <a:close/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олилиния 15"/>
          <p:cNvSpPr>
            <a:spLocks noChangeAspect="1"/>
          </p:cNvSpPr>
          <p:nvPr/>
        </p:nvSpPr>
        <p:spPr>
          <a:xfrm>
            <a:off x="1028775" y="328690"/>
            <a:ext cx="366494" cy="366494"/>
          </a:xfrm>
          <a:custGeom>
            <a:avLst/>
            <a:gdLst>
              <a:gd name="connsiteX0" fmla="*/ 80962 w 185737"/>
              <a:gd name="connsiteY0" fmla="*/ 7144 h 185737"/>
              <a:gd name="connsiteX1" fmla="*/ 171450 w 185737"/>
              <a:gd name="connsiteY1" fmla="*/ 0 h 185737"/>
              <a:gd name="connsiteX2" fmla="*/ 185737 w 185737"/>
              <a:gd name="connsiteY2" fmla="*/ 38100 h 185737"/>
              <a:gd name="connsiteX3" fmla="*/ 135731 w 185737"/>
              <a:gd name="connsiteY3" fmla="*/ 61912 h 185737"/>
              <a:gd name="connsiteX4" fmla="*/ 109537 w 185737"/>
              <a:gd name="connsiteY4" fmla="*/ 111919 h 185737"/>
              <a:gd name="connsiteX5" fmla="*/ 109537 w 185737"/>
              <a:gd name="connsiteY5" fmla="*/ 173831 h 185737"/>
              <a:gd name="connsiteX6" fmla="*/ 83344 w 185737"/>
              <a:gd name="connsiteY6" fmla="*/ 185737 h 185737"/>
              <a:gd name="connsiteX7" fmla="*/ 7144 w 185737"/>
              <a:gd name="connsiteY7" fmla="*/ 150019 h 185737"/>
              <a:gd name="connsiteX8" fmla="*/ 0 w 185737"/>
              <a:gd name="connsiteY8" fmla="*/ 119062 h 185737"/>
              <a:gd name="connsiteX9" fmla="*/ 9525 w 185737"/>
              <a:gd name="connsiteY9" fmla="*/ 59531 h 185737"/>
              <a:gd name="connsiteX10" fmla="*/ 80962 w 185737"/>
              <a:gd name="connsiteY10" fmla="*/ 7144 h 18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5737" h="185737">
                <a:moveTo>
                  <a:pt x="80962" y="7144"/>
                </a:moveTo>
                <a:lnTo>
                  <a:pt x="171450" y="0"/>
                </a:lnTo>
                <a:lnTo>
                  <a:pt x="185737" y="38100"/>
                </a:lnTo>
                <a:lnTo>
                  <a:pt x="135731" y="61912"/>
                </a:lnTo>
                <a:lnTo>
                  <a:pt x="109537" y="111919"/>
                </a:lnTo>
                <a:lnTo>
                  <a:pt x="109537" y="173831"/>
                </a:lnTo>
                <a:lnTo>
                  <a:pt x="83344" y="185737"/>
                </a:lnTo>
                <a:lnTo>
                  <a:pt x="7144" y="150019"/>
                </a:lnTo>
                <a:lnTo>
                  <a:pt x="0" y="119062"/>
                </a:lnTo>
                <a:lnTo>
                  <a:pt x="9525" y="59531"/>
                </a:lnTo>
                <a:lnTo>
                  <a:pt x="80962" y="7144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олилиния 16"/>
          <p:cNvSpPr>
            <a:spLocks noChangeAspect="1"/>
          </p:cNvSpPr>
          <p:nvPr/>
        </p:nvSpPr>
        <p:spPr>
          <a:xfrm>
            <a:off x="3928910" y="388196"/>
            <a:ext cx="366494" cy="366494"/>
          </a:xfrm>
          <a:custGeom>
            <a:avLst/>
            <a:gdLst>
              <a:gd name="connsiteX0" fmla="*/ 80962 w 185737"/>
              <a:gd name="connsiteY0" fmla="*/ 7144 h 185737"/>
              <a:gd name="connsiteX1" fmla="*/ 171450 w 185737"/>
              <a:gd name="connsiteY1" fmla="*/ 0 h 185737"/>
              <a:gd name="connsiteX2" fmla="*/ 185737 w 185737"/>
              <a:gd name="connsiteY2" fmla="*/ 38100 h 185737"/>
              <a:gd name="connsiteX3" fmla="*/ 135731 w 185737"/>
              <a:gd name="connsiteY3" fmla="*/ 61912 h 185737"/>
              <a:gd name="connsiteX4" fmla="*/ 109537 w 185737"/>
              <a:gd name="connsiteY4" fmla="*/ 111919 h 185737"/>
              <a:gd name="connsiteX5" fmla="*/ 109537 w 185737"/>
              <a:gd name="connsiteY5" fmla="*/ 173831 h 185737"/>
              <a:gd name="connsiteX6" fmla="*/ 83344 w 185737"/>
              <a:gd name="connsiteY6" fmla="*/ 185737 h 185737"/>
              <a:gd name="connsiteX7" fmla="*/ 7144 w 185737"/>
              <a:gd name="connsiteY7" fmla="*/ 150019 h 185737"/>
              <a:gd name="connsiteX8" fmla="*/ 0 w 185737"/>
              <a:gd name="connsiteY8" fmla="*/ 119062 h 185737"/>
              <a:gd name="connsiteX9" fmla="*/ 9525 w 185737"/>
              <a:gd name="connsiteY9" fmla="*/ 59531 h 185737"/>
              <a:gd name="connsiteX10" fmla="*/ 80962 w 185737"/>
              <a:gd name="connsiteY10" fmla="*/ 7144 h 18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5737" h="185737">
                <a:moveTo>
                  <a:pt x="80962" y="7144"/>
                </a:moveTo>
                <a:lnTo>
                  <a:pt x="171450" y="0"/>
                </a:lnTo>
                <a:lnTo>
                  <a:pt x="185737" y="38100"/>
                </a:lnTo>
                <a:lnTo>
                  <a:pt x="135731" y="61912"/>
                </a:lnTo>
                <a:lnTo>
                  <a:pt x="109537" y="111919"/>
                </a:lnTo>
                <a:lnTo>
                  <a:pt x="109537" y="173831"/>
                </a:lnTo>
                <a:lnTo>
                  <a:pt x="83344" y="185737"/>
                </a:lnTo>
                <a:lnTo>
                  <a:pt x="7144" y="150019"/>
                </a:lnTo>
                <a:lnTo>
                  <a:pt x="0" y="119062"/>
                </a:lnTo>
                <a:lnTo>
                  <a:pt x="9525" y="59531"/>
                </a:lnTo>
                <a:lnTo>
                  <a:pt x="80962" y="7144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092852" y="177019"/>
            <a:ext cx="2858367" cy="6051412"/>
            <a:chOff x="6088120" y="138512"/>
            <a:chExt cx="2984208" cy="6191477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8120" y="138512"/>
              <a:ext cx="2984208" cy="6191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Полилиния 9"/>
            <p:cNvSpPr/>
            <p:nvPr/>
          </p:nvSpPr>
          <p:spPr>
            <a:xfrm>
              <a:off x="6406434" y="328691"/>
              <a:ext cx="832911" cy="993775"/>
            </a:xfrm>
            <a:custGeom>
              <a:avLst/>
              <a:gdLst>
                <a:gd name="connsiteX0" fmla="*/ 50800 w 755650"/>
                <a:gd name="connsiteY0" fmla="*/ 0 h 993775"/>
                <a:gd name="connsiteX1" fmla="*/ 0 w 755650"/>
                <a:gd name="connsiteY1" fmla="*/ 962025 h 993775"/>
                <a:gd name="connsiteX2" fmla="*/ 730250 w 755650"/>
                <a:gd name="connsiteY2" fmla="*/ 993775 h 993775"/>
                <a:gd name="connsiteX3" fmla="*/ 755650 w 755650"/>
                <a:gd name="connsiteY3" fmla="*/ 31750 h 993775"/>
                <a:gd name="connsiteX4" fmla="*/ 50800 w 755650"/>
                <a:gd name="connsiteY4" fmla="*/ 0 h 993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650" h="993775">
                  <a:moveTo>
                    <a:pt x="50800" y="0"/>
                  </a:moveTo>
                  <a:lnTo>
                    <a:pt x="0" y="962025"/>
                  </a:lnTo>
                  <a:lnTo>
                    <a:pt x="730250" y="993775"/>
                  </a:lnTo>
                  <a:lnTo>
                    <a:pt x="755650" y="31750"/>
                  </a:lnTo>
                  <a:lnTo>
                    <a:pt x="50800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6351427" y="1305320"/>
              <a:ext cx="849474" cy="993775"/>
            </a:xfrm>
            <a:custGeom>
              <a:avLst/>
              <a:gdLst>
                <a:gd name="connsiteX0" fmla="*/ 50800 w 755650"/>
                <a:gd name="connsiteY0" fmla="*/ 0 h 993775"/>
                <a:gd name="connsiteX1" fmla="*/ 0 w 755650"/>
                <a:gd name="connsiteY1" fmla="*/ 962025 h 993775"/>
                <a:gd name="connsiteX2" fmla="*/ 730250 w 755650"/>
                <a:gd name="connsiteY2" fmla="*/ 993775 h 993775"/>
                <a:gd name="connsiteX3" fmla="*/ 755650 w 755650"/>
                <a:gd name="connsiteY3" fmla="*/ 31750 h 993775"/>
                <a:gd name="connsiteX4" fmla="*/ 50800 w 755650"/>
                <a:gd name="connsiteY4" fmla="*/ 0 h 993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650" h="993775">
                  <a:moveTo>
                    <a:pt x="50800" y="0"/>
                  </a:moveTo>
                  <a:lnTo>
                    <a:pt x="0" y="962025"/>
                  </a:lnTo>
                  <a:lnTo>
                    <a:pt x="730250" y="993775"/>
                  </a:lnTo>
                  <a:lnTo>
                    <a:pt x="755650" y="31750"/>
                  </a:lnTo>
                  <a:lnTo>
                    <a:pt x="50800" y="0"/>
                  </a:lnTo>
                  <a:close/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Полилиния 17"/>
            <p:cNvSpPr>
              <a:spLocks noChangeAspect="1"/>
            </p:cNvSpPr>
            <p:nvPr/>
          </p:nvSpPr>
          <p:spPr>
            <a:xfrm>
              <a:off x="6807666" y="267265"/>
              <a:ext cx="523310" cy="523310"/>
            </a:xfrm>
            <a:custGeom>
              <a:avLst/>
              <a:gdLst>
                <a:gd name="connsiteX0" fmla="*/ 80962 w 185737"/>
                <a:gd name="connsiteY0" fmla="*/ 7144 h 185737"/>
                <a:gd name="connsiteX1" fmla="*/ 171450 w 185737"/>
                <a:gd name="connsiteY1" fmla="*/ 0 h 185737"/>
                <a:gd name="connsiteX2" fmla="*/ 185737 w 185737"/>
                <a:gd name="connsiteY2" fmla="*/ 38100 h 185737"/>
                <a:gd name="connsiteX3" fmla="*/ 135731 w 185737"/>
                <a:gd name="connsiteY3" fmla="*/ 61912 h 185737"/>
                <a:gd name="connsiteX4" fmla="*/ 109537 w 185737"/>
                <a:gd name="connsiteY4" fmla="*/ 111919 h 185737"/>
                <a:gd name="connsiteX5" fmla="*/ 109537 w 185737"/>
                <a:gd name="connsiteY5" fmla="*/ 173831 h 185737"/>
                <a:gd name="connsiteX6" fmla="*/ 83344 w 185737"/>
                <a:gd name="connsiteY6" fmla="*/ 185737 h 185737"/>
                <a:gd name="connsiteX7" fmla="*/ 7144 w 185737"/>
                <a:gd name="connsiteY7" fmla="*/ 150019 h 185737"/>
                <a:gd name="connsiteX8" fmla="*/ 0 w 185737"/>
                <a:gd name="connsiteY8" fmla="*/ 119062 h 185737"/>
                <a:gd name="connsiteX9" fmla="*/ 9525 w 185737"/>
                <a:gd name="connsiteY9" fmla="*/ 59531 h 185737"/>
                <a:gd name="connsiteX10" fmla="*/ 80962 w 185737"/>
                <a:gd name="connsiteY10" fmla="*/ 7144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737" h="185737">
                  <a:moveTo>
                    <a:pt x="80962" y="7144"/>
                  </a:moveTo>
                  <a:lnTo>
                    <a:pt x="171450" y="0"/>
                  </a:lnTo>
                  <a:lnTo>
                    <a:pt x="185737" y="38100"/>
                  </a:lnTo>
                  <a:lnTo>
                    <a:pt x="135731" y="61912"/>
                  </a:lnTo>
                  <a:lnTo>
                    <a:pt x="109537" y="111919"/>
                  </a:lnTo>
                  <a:lnTo>
                    <a:pt x="109537" y="173831"/>
                  </a:lnTo>
                  <a:lnTo>
                    <a:pt x="83344" y="185737"/>
                  </a:lnTo>
                  <a:lnTo>
                    <a:pt x="7144" y="150019"/>
                  </a:lnTo>
                  <a:lnTo>
                    <a:pt x="0" y="119062"/>
                  </a:lnTo>
                  <a:lnTo>
                    <a:pt x="9525" y="59531"/>
                  </a:lnTo>
                  <a:lnTo>
                    <a:pt x="80962" y="7144"/>
                  </a:lnTo>
                  <a:close/>
                </a:path>
              </a:pathLst>
            </a:cu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944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28600"/>
            <a:ext cx="8229600" cy="533400"/>
          </a:xfrm>
          <a:solidFill>
            <a:srgbClr val="FFCC66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Верхне-Ленинградский золото рудно-россыпной район впервые выделяется как медно-</a:t>
            </a:r>
            <a:r>
              <a:rPr lang="ru-RU" altLang="ru-RU" sz="1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платиноидно</a:t>
            </a:r>
            <a:r>
              <a:rPr lang="ru-RU" altLang="ru-RU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-золотоносный.</a:t>
            </a:r>
          </a:p>
        </p:txBody>
      </p:sp>
      <p:pic>
        <p:nvPicPr>
          <p:cNvPr id="106502" name="Picture 6" descr="C:\Documents and Settings\Aleksandr_Savitsky\Рабочий стол\К_сов_5-8\Презентация\Баркова_геол_2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9738" y="762000"/>
            <a:ext cx="3802062" cy="4876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228600" y="5638800"/>
            <a:ext cx="8686800" cy="8382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</a:pPr>
            <a:r>
              <a:rPr lang="ru-RU" altLang="ru-RU" sz="1600" dirty="0">
                <a:solidFill>
                  <a:schemeClr val="bg2"/>
                </a:solidFill>
                <a:latin typeface="Calibri" panose="020F0502020204030204" pitchFamily="34" charset="0"/>
              </a:rPr>
              <a:t>В его пределах локализованы Верхне-Ленинградское рудоносная зона золото-сульфидно-кварцевого и золото-сульфидного черносланцевого </a:t>
            </a:r>
            <a:r>
              <a:rPr lang="ru-RU" altLang="ru-RU" sz="1600" dirty="0" err="1">
                <a:solidFill>
                  <a:schemeClr val="bg2"/>
                </a:solidFill>
                <a:latin typeface="Calibri" panose="020F0502020204030204" pitchFamily="34" charset="0"/>
              </a:rPr>
              <a:t>оруденения</a:t>
            </a:r>
            <a:r>
              <a:rPr lang="ru-RU" altLang="ru-RU" sz="1600" dirty="0">
                <a:solidFill>
                  <a:schemeClr val="bg2"/>
                </a:solidFill>
                <a:latin typeface="Calibri" panose="020F0502020204030204" pitchFamily="34" charset="0"/>
              </a:rPr>
              <a:t> и Коралловая </a:t>
            </a:r>
            <a:r>
              <a:rPr lang="ru-RU" altLang="ru-RU" sz="1600" dirty="0" err="1">
                <a:solidFill>
                  <a:schemeClr val="bg2"/>
                </a:solidFill>
                <a:latin typeface="Calibri" panose="020F0502020204030204" pitchFamily="34" charset="0"/>
              </a:rPr>
              <a:t>меденосная</a:t>
            </a:r>
            <a:r>
              <a:rPr lang="ru-RU" altLang="ru-RU" sz="1600" dirty="0">
                <a:solidFill>
                  <a:schemeClr val="bg2"/>
                </a:solidFill>
                <a:latin typeface="Calibri" panose="020F0502020204030204" pitchFamily="34" charset="0"/>
              </a:rPr>
              <a:t> рудная зона. </a:t>
            </a:r>
            <a:r>
              <a:rPr lang="ru-RU" altLang="ru-RU" sz="1400" dirty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7605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309124"/>
              </p:ext>
            </p:extLst>
          </p:nvPr>
        </p:nvGraphicFramePr>
        <p:xfrm>
          <a:off x="4967713" y="2365078"/>
          <a:ext cx="4105275" cy="2222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CorelDRAW" r:id="rId4" imgW="4308589" imgH="2331560" progId="CorelDRAW.Graphic.13">
                  <p:embed/>
                </p:oleObj>
              </mc:Choice>
              <mc:Fallback>
                <p:oleObj name="CorelDRAW" r:id="rId4" imgW="4308589" imgH="2331560" progId="CorelDRAW.Graphic.13">
                  <p:embed/>
                  <p:pic>
                    <p:nvPicPr>
                      <p:cNvPr id="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7713" y="2365078"/>
                        <a:ext cx="4105275" cy="22220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6" descr="TS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0"/>
          <a:stretch>
            <a:fillRect/>
          </a:stretch>
        </p:blipFill>
        <p:spPr bwMode="auto">
          <a:xfrm>
            <a:off x="184830" y="732745"/>
            <a:ext cx="4782883" cy="460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9"/>
          <p:cNvSpPr>
            <a:spLocks noChangeShapeType="1"/>
          </p:cNvSpPr>
          <p:nvPr/>
        </p:nvSpPr>
        <p:spPr bwMode="auto">
          <a:xfrm flipV="1">
            <a:off x="4254500" y="2679700"/>
            <a:ext cx="2108200" cy="1925989"/>
          </a:xfrm>
          <a:prstGeom prst="line">
            <a:avLst/>
          </a:prstGeom>
          <a:noFill/>
          <a:ln w="12700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8060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0BEE0E39A853E4BA642C3B5416E94CC" ma:contentTypeVersion="1" ma:contentTypeDescription="Создание документа." ma:contentTypeScope="" ma:versionID="70e44cb0f70efbf996be193e08643b8b">
  <xsd:schema xmlns:xsd="http://www.w3.org/2001/XMLSchema" xmlns:xs="http://www.w3.org/2001/XMLSchema" xmlns:p="http://schemas.microsoft.com/office/2006/metadata/properties" xmlns:ns2="ead7e9e8-aee4-4293-900d-1b39f43043aa" targetNamespace="http://schemas.microsoft.com/office/2006/metadata/properties" ma:root="true" ma:fieldsID="f6022bbc62be2c33669f3a80dc673e04" ns2:_="">
    <xsd:import namespace="ead7e9e8-aee4-4293-900d-1b39f43043a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7e9e8-aee4-4293-900d-1b39f43043a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ad7e9e8-aee4-4293-900d-1b39f43043aa">3JWRRTHZRK3P-168445580-391</_dlc_DocId>
    <_dlc_DocIdUrl xmlns="ead7e9e8-aee4-4293-900d-1b39f43043aa">
      <Url>https://portal.vsegei.ru/CorporateDocuments/_layouts/15/DocIdRedir.aspx?ID=3JWRRTHZRK3P-168445580-391</Url>
      <Description>3JWRRTHZRK3P-168445580-391</Description>
    </_dlc_DocIdUrl>
  </documentManagement>
</p:properties>
</file>

<file path=customXml/itemProps1.xml><?xml version="1.0" encoding="utf-8"?>
<ds:datastoreItem xmlns:ds="http://schemas.openxmlformats.org/officeDocument/2006/customXml" ds:itemID="{EB85CCDB-33B0-48ED-BE3B-2F91991D38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F23026-B935-45AD-970B-F23ECB40AA7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EC0A9E1-5816-4226-88D4-61FA797D71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d7e9e8-aee4-4293-900d-1b39f43043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EBEA943-5128-42CB-9A83-522E14AD08F1}">
  <ds:schemaRefs>
    <ds:schemaRef ds:uri="ead7e9e8-aee4-4293-900d-1b39f43043aa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5227</TotalTime>
  <Words>2505</Words>
  <Application>Microsoft Office PowerPoint</Application>
  <PresentationFormat>Экран (4:3)</PresentationFormat>
  <Paragraphs>340</Paragraphs>
  <Slides>32</Slides>
  <Notes>20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Тема Office</vt:lpstr>
      <vt:lpstr>1_Тема Office</vt:lpstr>
      <vt:lpstr>Океан</vt:lpstr>
      <vt:lpstr>3_Тема Office</vt:lpstr>
      <vt:lpstr>1_Текстура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на русском</dc:title>
  <dc:creator>Остроумова Ирина Алексеевна</dc:creator>
  <cp:lastModifiedBy>lenovo</cp:lastModifiedBy>
  <cp:revision>98</cp:revision>
  <cp:lastPrinted>2018-02-01T08:07:10Z</cp:lastPrinted>
  <dcterms:created xsi:type="dcterms:W3CDTF">2018-01-22T07:17:49Z</dcterms:created>
  <dcterms:modified xsi:type="dcterms:W3CDTF">2018-05-23T22:31:18Z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0x010100B0BEE0E39A853E4BA642C3B5416E94CC</vt:lpwstr>
  </property>
  <property fmtid="{D5CDD505-2E9C-101B-9397-08002B2CF9AE}" pid="3" name="_dlc_DocIdItemGuid">
    <vt:lpwstr>71532b1c-270f-45a5-937e-4d6364bae161</vt:lpwstr>
  </property>
</Properties>
</file>