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3D832CD-E7C4-4FBF-8785-92AA3DA14F0D}" type="datetimeFigureOut">
              <a:rPr lang="ru-RU" smtClean="0"/>
              <a:t>19.05.2018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3345130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3D832CD-E7C4-4FBF-8785-92AA3DA14F0D}" type="datetimeFigureOut">
              <a:rPr lang="ru-RU" smtClean="0"/>
              <a:t>19.05.2018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1959900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3D832CD-E7C4-4FBF-8785-92AA3DA14F0D}" type="datetimeFigureOut">
              <a:rPr lang="ru-RU" smtClean="0"/>
              <a:t>19.05.2018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3715709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3D832CD-E7C4-4FBF-8785-92AA3DA14F0D}" type="datetimeFigureOut">
              <a:rPr lang="ru-RU" smtClean="0"/>
              <a:t>19.05.2018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1718909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3D832CD-E7C4-4FBF-8785-92AA3DA14F0D}" type="datetimeFigureOut">
              <a:rPr lang="ru-RU" smtClean="0"/>
              <a:t>19.05.2018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3197068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3D832CD-E7C4-4FBF-8785-92AA3DA14F0D}" type="datetimeFigureOut">
              <a:rPr lang="ru-RU" smtClean="0"/>
              <a:t>19.05.2018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394691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3D832CD-E7C4-4FBF-8785-92AA3DA14F0D}" type="datetimeFigureOut">
              <a:rPr lang="ru-RU" smtClean="0"/>
              <a:t>19.05.2018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3281814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3D832CD-E7C4-4FBF-8785-92AA3DA14F0D}" type="datetimeFigureOut">
              <a:rPr lang="ru-RU" smtClean="0"/>
              <a:t>19.05.2018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3966497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3D832CD-E7C4-4FBF-8785-92AA3DA14F0D}" type="datetimeFigureOut">
              <a:rPr lang="ru-RU" smtClean="0"/>
              <a:t>19.05.2018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1826587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3D832CD-E7C4-4FBF-8785-92AA3DA14F0D}" type="datetimeFigureOut">
              <a:rPr lang="ru-RU" smtClean="0"/>
              <a:t>19.05.2018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427001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3D832CD-E7C4-4FBF-8785-92AA3DA14F0D}" type="datetimeFigureOut">
              <a:rPr lang="ru-RU" smtClean="0"/>
              <a:t>19.05.2018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0FD313C-18E3-4668-AAA1-D482298667B4}" type="slidenum">
              <a:rPr lang="ru-RU" smtClean="0"/>
              <a:t>‹#›</a:t>
            </a:fld>
            <a:endParaRPr lang="ru-RU"/>
          </a:p>
        </p:txBody>
      </p:sp>
    </p:spTree>
    <p:extLst>
      <p:ext uri="{BB962C8B-B14F-4D97-AF65-F5344CB8AC3E}">
        <p14:creationId xmlns:p14="http://schemas.microsoft.com/office/powerpoint/2010/main" val="142300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832CD-E7C4-4FBF-8785-92AA3DA14F0D}" type="datetimeFigureOut">
              <a:rPr lang="ru-RU" smtClean="0"/>
              <a:t>19.05.2018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FD313C-18E3-4668-AAA1-D482298667B4}" type="slidenum">
              <a:rPr lang="ru-RU" smtClean="0"/>
              <a:t>‹#›</a:t>
            </a:fld>
            <a:endParaRPr lang="ru-RU"/>
          </a:p>
        </p:txBody>
      </p:sp>
    </p:spTree>
    <p:extLst>
      <p:ext uri="{BB962C8B-B14F-4D97-AF65-F5344CB8AC3E}">
        <p14:creationId xmlns:p14="http://schemas.microsoft.com/office/powerpoint/2010/main" val="3701102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509623" y="1104182"/>
            <a:ext cx="9057735" cy="5304016"/>
          </a:xfrm>
          <a:prstGeom prst="rect">
            <a:avLst/>
          </a:prstGeom>
        </p:spPr>
        <p:txBody>
          <a:bodyPr wrap="square">
            <a:spAutoFit/>
          </a:bodyPr>
          <a:lstStyle/>
          <a:p>
            <a:pPr algn="ctr">
              <a:lnSpc>
                <a:spcPct val="115000"/>
              </a:lnSpc>
              <a:spcAft>
                <a:spcPts val="1000"/>
              </a:spcAft>
            </a:pPr>
            <a:r>
              <a:rPr lang="ru-RU" sz="4000" b="1" dirty="0" err="1"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Ю.А.Малютин</a:t>
            </a:r>
            <a:r>
              <a:rPr lang="ru-RU" sz="4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(МГУ)</a:t>
            </a:r>
            <a:endParaRPr lang="ru-RU" sz="4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sz="4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40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sz="4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Роль бортового содержания и экономических параметров при оценке и эксплуатации </a:t>
            </a:r>
            <a:br>
              <a:rPr lang="ru-RU" sz="4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ru-RU" sz="4000" b="1"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месторождений твердых полезных ископаемых.</a:t>
            </a:r>
            <a:endParaRPr lang="ru-RU"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816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480" y="142241"/>
            <a:ext cx="11069320" cy="1523999"/>
          </a:xfrm>
        </p:spPr>
        <p:txBody>
          <a:bodyPr>
            <a:normAutofit fontScale="90000"/>
          </a:bodyPr>
          <a:lstStyle/>
          <a:p>
            <a:r>
              <a:rPr lang="ru-RU" sz="3100" dirty="0">
                <a:latin typeface="Times New Roman" panose="02020603050405020304" pitchFamily="18" charset="0"/>
                <a:cs typeface="Times New Roman" panose="02020603050405020304" pitchFamily="18" charset="0"/>
              </a:rPr>
              <a:t>Таким образом в случае с </a:t>
            </a:r>
            <a:r>
              <a:rPr lang="ru-RU" sz="3100" dirty="0" err="1">
                <a:latin typeface="Times New Roman" panose="02020603050405020304" pitchFamily="18" charset="0"/>
                <a:cs typeface="Times New Roman" panose="02020603050405020304" pitchFamily="18" charset="0"/>
              </a:rPr>
              <a:t>геостатистическими</a:t>
            </a:r>
            <a:r>
              <a:rPr lang="ru-RU" sz="3100" dirty="0">
                <a:latin typeface="Times New Roman" panose="02020603050405020304" pitchFamily="18" charset="0"/>
                <a:cs typeface="Times New Roman" panose="02020603050405020304" pitchFamily="18" charset="0"/>
              </a:rPr>
              <a:t> оценками компонентов в блоковых моделях можно обосновать, что мы подразумеваем под термином “бортовое содержание</a:t>
            </a:r>
            <a:r>
              <a:rPr lang="ru-RU" sz="3100" dirty="0" smtClean="0">
                <a:latin typeface="Times New Roman" panose="02020603050405020304" pitchFamily="18" charset="0"/>
                <a:cs typeface="Times New Roman" panose="02020603050405020304" pitchFamily="18" charset="0"/>
              </a:rPr>
              <a:t>” или </a:t>
            </a:r>
            <a:r>
              <a:rPr lang="en-US" sz="3100" dirty="0" smtClean="0">
                <a:latin typeface="Times New Roman" panose="02020603050405020304" pitchFamily="18" charset="0"/>
                <a:cs typeface="Times New Roman" panose="02020603050405020304" pitchFamily="18" charset="0"/>
              </a:rPr>
              <a:t>“cut of grade”</a:t>
            </a:r>
            <a:r>
              <a:rPr lang="ru-RU" sz="3100" dirty="0" smtClean="0">
                <a:latin typeface="Times New Roman" panose="02020603050405020304" pitchFamily="18" charset="0"/>
                <a:cs typeface="Times New Roman" panose="02020603050405020304" pitchFamily="18" charset="0"/>
              </a:rPr>
              <a:t>.</a:t>
            </a:r>
            <a:r>
              <a:rPr lang="ru-RU" dirty="0"/>
              <a:t/>
            </a:r>
            <a:br>
              <a:rPr lang="ru-RU" dirty="0"/>
            </a:br>
            <a:endParaRPr lang="ru-RU" dirty="0"/>
          </a:p>
        </p:txBody>
      </p:sp>
      <p:sp>
        <p:nvSpPr>
          <p:cNvPr id="3" name="Объект 2"/>
          <p:cNvSpPr>
            <a:spLocks noGrp="1"/>
          </p:cNvSpPr>
          <p:nvPr>
            <p:ph idx="1"/>
          </p:nvPr>
        </p:nvSpPr>
        <p:spPr>
          <a:xfrm>
            <a:off x="838200" y="1825624"/>
            <a:ext cx="10515600" cy="4514215"/>
          </a:xfrm>
          <a:ln w="22225">
            <a:solidFill>
              <a:schemeClr val="tx1"/>
            </a:solidFill>
          </a:ln>
        </p:spPr>
        <p:txBody>
          <a:bodyPr>
            <a:noAutofit/>
          </a:bodyPr>
          <a:lstStyle/>
          <a:p>
            <a:pPr algn="just"/>
            <a:r>
              <a:rPr lang="ru-RU" sz="3200" dirty="0">
                <a:latin typeface="Times New Roman" panose="02020603050405020304" pitchFamily="18" charset="0"/>
                <a:cs typeface="Times New Roman" panose="02020603050405020304" pitchFamily="18" charset="0"/>
              </a:rPr>
              <a:t>Если общая прибыль от выделенной минерализованной зоны должна быть максимальной, то необходимо максимизировать ее при обогащении ограниченных бортовым содержанием запасов этой минерализованной зоны и в этом случае бортовое содержание является в большинстве случаях безубыточным бортовым содержанием в элементарном блоке блоковой модели, по своим параметрам соизмеримом с объемами руды поступающей на фабрику за определенный период времени.</a:t>
            </a:r>
          </a:p>
          <a:p>
            <a:pPr algn="just"/>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588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505527906"/>
              </p:ext>
            </p:extLst>
          </p:nvPr>
        </p:nvGraphicFramePr>
        <p:xfrm>
          <a:off x="0" y="71117"/>
          <a:ext cx="12192000" cy="6786882"/>
        </p:xfrm>
        <a:graphic>
          <a:graphicData uri="http://schemas.openxmlformats.org/drawingml/2006/table">
            <a:tbl>
              <a:tblPr firstRow="1" firstCol="1" bandRow="1"/>
              <a:tblGrid>
                <a:gridCol w="6095362"/>
                <a:gridCol w="6096638"/>
              </a:tblGrid>
              <a:tr h="373814">
                <a:tc>
                  <a:txBody>
                    <a:bodyPr/>
                    <a:lstStyle/>
                    <a:p>
                      <a:pPr algn="just">
                        <a:lnSpc>
                          <a:spcPct val="115000"/>
                        </a:lnSpc>
                        <a:spcBef>
                          <a:spcPts val="1200"/>
                        </a:spcBef>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Стадии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Точки перехода из одной стадии в другую</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814">
                <a:tc gridSpan="2">
                  <a:txBody>
                    <a:bodyPr/>
                    <a:lstStyle/>
                    <a:p>
                      <a:pPr algn="ctr">
                        <a:lnSpc>
                          <a:spcPct val="115000"/>
                        </a:lnSpc>
                        <a:spcBef>
                          <a:spcPts val="1200"/>
                        </a:spcBef>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Стадии исследований до бурения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772932">
                <a:tc>
                  <a:txBody>
                    <a:bodyPr/>
                    <a:lstStyle/>
                    <a:p>
                      <a:pPr marL="342900" lvl="0" indent="-342900" algn="just">
                        <a:lnSpc>
                          <a:spcPct val="115000"/>
                        </a:lnSpc>
                        <a:spcBef>
                          <a:spcPts val="1200"/>
                        </a:spcBef>
                        <a:spcAft>
                          <a:spcPts val="0"/>
                        </a:spcAft>
                        <a:buFont typeface="+mj-lt"/>
                        <a:buAutoNum type="arabicPeriod"/>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Геологическое исследование и бурение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Буровые исследования с подсчетом геологических резервов.</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0290">
                <a:tc>
                  <a:txBody>
                    <a:bodyPr/>
                    <a:lstStyle/>
                    <a:p>
                      <a:pPr marL="0" lvl="0" indent="0" algn="just">
                        <a:lnSpc>
                          <a:spcPct val="115000"/>
                        </a:lnSpc>
                        <a:spcBef>
                          <a:spcPts val="1200"/>
                        </a:spcBef>
                        <a:spcAft>
                          <a:spcPts val="0"/>
                        </a:spcAft>
                        <a:buFont typeface="+mj-lt"/>
                        <a:buNone/>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2.</a:t>
                      </a:r>
                      <a:r>
                        <a:rPr lang="en-US" sz="200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Инженерные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стадии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Определение рудных резервов, имеющих промышленное значение в связи с благоприятными завершенными технико-экономическими исследованиями, согласованными с финансовыми экономистами.</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814">
                <a:tc>
                  <a:txBody>
                    <a:bodyPr/>
                    <a:lstStyle/>
                    <a:p>
                      <a:pPr marL="0" lvl="0" indent="0" algn="just">
                        <a:lnSpc>
                          <a:spcPct val="115000"/>
                        </a:lnSpc>
                        <a:spcBef>
                          <a:spcPts val="1200"/>
                        </a:spcBef>
                        <a:spcAft>
                          <a:spcPts val="0"/>
                        </a:spcAft>
                        <a:buFont typeface="+mj-lt"/>
                        <a:buNone/>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3.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Финансирование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и строительство</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814">
                <a:tc gridSpan="2">
                  <a:txBody>
                    <a:bodyPr/>
                    <a:lstStyle/>
                    <a:p>
                      <a:pPr algn="ctr">
                        <a:lnSpc>
                          <a:spcPct val="115000"/>
                        </a:lnSpc>
                        <a:spcBef>
                          <a:spcPts val="1200"/>
                        </a:spcBef>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Старт производства (добычи)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772932">
                <a:tc>
                  <a:txBody>
                    <a:bodyPr/>
                    <a:lstStyle/>
                    <a:p>
                      <a:pPr marL="0" lvl="0" indent="0" algn="just">
                        <a:lnSpc>
                          <a:spcPct val="115000"/>
                        </a:lnSpc>
                        <a:spcBef>
                          <a:spcPts val="1200"/>
                        </a:spcBef>
                        <a:spcAft>
                          <a:spcPts val="0"/>
                        </a:spcAft>
                        <a:buFont typeface="+mj-lt"/>
                        <a:buNone/>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4.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Ранние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годы (период) производства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Нарастание погашения долга, появление тяжелых платежей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2052">
                <a:tc>
                  <a:txBody>
                    <a:bodyPr/>
                    <a:lstStyle/>
                    <a:p>
                      <a:pPr marL="0" lvl="0" indent="0" algn="just">
                        <a:lnSpc>
                          <a:spcPct val="115000"/>
                        </a:lnSpc>
                        <a:spcBef>
                          <a:spcPts val="1200"/>
                        </a:spcBef>
                        <a:spcAft>
                          <a:spcPts val="0"/>
                        </a:spcAft>
                        <a:buFont typeface="+mj-lt"/>
                        <a:buNone/>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5.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Средний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период выпуска продукции с возможностью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расширения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добычи низкосортных руд (руд с низким содержанием)</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3814">
                <a:tc>
                  <a:txBody>
                    <a:bodyPr/>
                    <a:lstStyle/>
                    <a:p>
                      <a:pPr marL="0" lvl="0" indent="0" algn="just">
                        <a:lnSpc>
                          <a:spcPct val="115000"/>
                        </a:lnSpc>
                        <a:spcBef>
                          <a:spcPts val="1200"/>
                        </a:spcBef>
                        <a:spcAft>
                          <a:spcPts val="0"/>
                        </a:spcAft>
                        <a:buFont typeface="+mj-lt"/>
                        <a:buNone/>
                      </a:pP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7.     </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Поздняя </a:t>
                      </a: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стадия выпуска продукции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606">
                <a:tc>
                  <a:txBody>
                    <a:bodyPr/>
                    <a:lstStyle/>
                    <a:p>
                      <a:pPr marL="342900" lvl="0" indent="-342900" algn="just">
                        <a:lnSpc>
                          <a:spcPct val="115000"/>
                        </a:lnSpc>
                        <a:spcBef>
                          <a:spcPts val="1200"/>
                        </a:spcBef>
                        <a:spcAft>
                          <a:spcPts val="0"/>
                        </a:spcAft>
                        <a:buFont typeface="+mj-lt"/>
                        <a:buAutoNum type="arabicPeriod"/>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1200"/>
                        </a:spcBef>
                        <a:spcAft>
                          <a:spcPts val="1000"/>
                        </a:spcAft>
                      </a:pP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7567" marR="675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82237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2"/>
          <a:srcRect l="10082" t="19926" r="59667" b="7185"/>
          <a:stretch/>
        </p:blipFill>
        <p:spPr>
          <a:xfrm>
            <a:off x="1195533" y="25523"/>
            <a:ext cx="10082067" cy="6832475"/>
          </a:xfrm>
          <a:prstGeom prst="rect">
            <a:avLst/>
          </a:prstGeom>
        </p:spPr>
      </p:pic>
    </p:spTree>
    <p:extLst>
      <p:ext uri="{BB962C8B-B14F-4D97-AF65-F5344CB8AC3E}">
        <p14:creationId xmlns:p14="http://schemas.microsoft.com/office/powerpoint/2010/main" val="2498434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a:srcRect l="11083" t="27629" r="59555" b="7235"/>
          <a:stretch/>
        </p:blipFill>
        <p:spPr>
          <a:xfrm>
            <a:off x="-1" y="1"/>
            <a:ext cx="10831419" cy="6757714"/>
          </a:xfrm>
          <a:prstGeom prst="rect">
            <a:avLst/>
          </a:prstGeom>
        </p:spPr>
      </p:pic>
    </p:spTree>
    <p:extLst>
      <p:ext uri="{BB962C8B-B14F-4D97-AF65-F5344CB8AC3E}">
        <p14:creationId xmlns:p14="http://schemas.microsoft.com/office/powerpoint/2010/main" val="406665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rotWithShape="1">
          <a:blip r:embed="rId2"/>
          <a:srcRect l="9083" t="15778" r="57167" b="10444"/>
          <a:stretch/>
        </p:blipFill>
        <p:spPr>
          <a:xfrm>
            <a:off x="0" y="0"/>
            <a:ext cx="10039182" cy="6172237"/>
          </a:xfrm>
          <a:prstGeom prst="rect">
            <a:avLst/>
          </a:prstGeom>
        </p:spPr>
      </p:pic>
    </p:spTree>
    <p:extLst>
      <p:ext uri="{BB962C8B-B14F-4D97-AF65-F5344CB8AC3E}">
        <p14:creationId xmlns:p14="http://schemas.microsoft.com/office/powerpoint/2010/main" val="273545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i="1" dirty="0">
                <a:latin typeface="Times New Roman" panose="02020603050405020304" pitchFamily="18" charset="0"/>
                <a:cs typeface="Times New Roman" panose="02020603050405020304" pitchFamily="18" charset="0"/>
              </a:rPr>
              <a:t>Как рассчитываются безубыточные бортовые содержания</a:t>
            </a: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730004305"/>
              </p:ext>
            </p:extLst>
          </p:nvPr>
        </p:nvGraphicFramePr>
        <p:xfrm>
          <a:off x="955040" y="1324928"/>
          <a:ext cx="9164321" cy="5258752"/>
        </p:xfrm>
        <a:graphic>
          <a:graphicData uri="http://schemas.openxmlformats.org/drawingml/2006/table">
            <a:tbl>
              <a:tblPr firstRow="1" firstCol="1" bandRow="1"/>
              <a:tblGrid>
                <a:gridCol w="4581681"/>
                <a:gridCol w="4582640"/>
              </a:tblGrid>
              <a:tr h="458372">
                <a:tc>
                  <a:txBody>
                    <a:bodyPr/>
                    <a:lstStyle/>
                    <a:p>
                      <a:pPr algn="ctr">
                        <a:lnSpc>
                          <a:spcPct val="115000"/>
                        </a:lnSpc>
                        <a:spcAft>
                          <a:spcPts val="100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Для</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Максимизация</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7019">
                <a:tc>
                  <a:txBody>
                    <a:bodyPr/>
                    <a:lstStyle/>
                    <a:p>
                      <a:pPr algn="ctr">
                        <a:lnSpc>
                          <a:spcPct val="115000"/>
                        </a:lnSpc>
                        <a:spcAft>
                          <a:spcPts val="100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лимитированных, производительностью добычи эксплуатируемых руд</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удельной прибыли, которая должна быть учтена при отборе</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6342">
                <a:tc>
                  <a:txBody>
                    <a:bodyPr/>
                    <a:lstStyle/>
                    <a:p>
                      <a:pPr algn="just">
                        <a:lnSpc>
                          <a:spcPct val="115000"/>
                        </a:lnSpc>
                        <a:spcAft>
                          <a:spcPts val="100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руд, лимитированных по перевозке или по производительности обогащения </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удельной прибыли при переработке руд</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37019">
                <a:tc>
                  <a:txBody>
                    <a:bodyPr/>
                    <a:lstStyle/>
                    <a:p>
                      <a:pPr algn="just">
                        <a:lnSpc>
                          <a:spcPct val="115000"/>
                        </a:lnSpc>
                        <a:spcAft>
                          <a:spcPts val="1000"/>
                        </a:spcAft>
                      </a:pPr>
                      <a:r>
                        <a:rPr lang="ru-RU" sz="2400">
                          <a:effectLst/>
                          <a:latin typeface="Times New Roman" panose="02020603050405020304" pitchFamily="18" charset="0"/>
                          <a:ea typeface="Calibri" panose="020F0502020204030204" pitchFamily="34" charset="0"/>
                          <a:cs typeface="Times New Roman" panose="02020603050405020304" pitchFamily="18" charset="0"/>
                        </a:rPr>
                        <a:t> лимитированных продуктов обогащения от объемов продаж</a:t>
                      </a:r>
                      <a:endParaRPr lang="ru-RU"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ru-RU" sz="2400" dirty="0" smtClean="0">
                          <a:effectLst/>
                          <a:latin typeface="Times New Roman" panose="02020603050405020304" pitchFamily="18" charset="0"/>
                          <a:ea typeface="Calibri" panose="020F0502020204030204" pitchFamily="34" charset="0"/>
                          <a:cs typeface="Times New Roman" panose="02020603050405020304" pitchFamily="18" charset="0"/>
                        </a:rPr>
                        <a:t>удельной </a:t>
                      </a:r>
                      <a:r>
                        <a:rPr lang="ru-RU" sz="2400" dirty="0">
                          <a:effectLst/>
                          <a:latin typeface="Times New Roman" panose="02020603050405020304" pitchFamily="18" charset="0"/>
                          <a:ea typeface="Calibri" panose="020F0502020204030204" pitchFamily="34" charset="0"/>
                          <a:cs typeface="Times New Roman" panose="02020603050405020304" pitchFamily="18" charset="0"/>
                        </a:rPr>
                        <a:t>прибыли от реализации продукции</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60211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7440" y="365125"/>
            <a:ext cx="10246360" cy="813435"/>
          </a:xfrm>
        </p:spPr>
        <p:txBody>
          <a:bodyPr>
            <a:normAutofit/>
          </a:bodyPr>
          <a:lstStyle/>
          <a:p>
            <a:pPr algn="ctr"/>
            <a:r>
              <a:rPr lang="ru-RU" sz="3200" dirty="0" smtClean="0">
                <a:latin typeface="Times New Roman" panose="02020603050405020304" pitchFamily="18" charset="0"/>
                <a:cs typeface="Times New Roman" panose="02020603050405020304" pitchFamily="18" charset="0"/>
              </a:rPr>
              <a:t>Уравнения </a:t>
            </a:r>
            <a:r>
              <a:rPr lang="en-US" sz="3200" dirty="0" smtClean="0">
                <a:latin typeface="Times New Roman" panose="02020603050405020304" pitchFamily="18" charset="0"/>
                <a:cs typeface="Times New Roman" panose="02020603050405020304" pitchFamily="18" charset="0"/>
              </a:rPr>
              <a:t>Lane </a:t>
            </a:r>
            <a:r>
              <a:rPr lang="ru-RU" sz="3200" dirty="0">
                <a:latin typeface="Times New Roman" panose="02020603050405020304" pitchFamily="18" charset="0"/>
                <a:cs typeface="Times New Roman" panose="02020603050405020304" pitchFamily="18" charset="0"/>
              </a:rPr>
              <a:t>и </a:t>
            </a:r>
            <a:r>
              <a:rPr lang="en-US" sz="3200" dirty="0">
                <a:latin typeface="Times New Roman" panose="02020603050405020304" pitchFamily="18" charset="0"/>
                <a:cs typeface="Times New Roman" panose="02020603050405020304" pitchFamily="18" charset="0"/>
              </a:rPr>
              <a:t>Blackwell</a:t>
            </a:r>
            <a:endParaRPr lang="ru-RU" sz="32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29920" y="1178560"/>
            <a:ext cx="11389360" cy="5567680"/>
          </a:xfrm>
          <a:ln w="25400">
            <a:solidFill>
              <a:schemeClr val="tx1"/>
            </a:solidFill>
          </a:ln>
        </p:spPr>
        <p:txBody>
          <a:bodyPr>
            <a:normAutofit fontScale="70000" lnSpcReduction="20000"/>
          </a:bodyPr>
          <a:lstStyle/>
          <a:p>
            <a:pPr algn="just"/>
            <a:r>
              <a:rPr lang="ru-RU" sz="2900" dirty="0">
                <a:latin typeface="Times New Roman" panose="02020603050405020304" pitchFamily="18" charset="0"/>
                <a:cs typeface="Times New Roman" panose="02020603050405020304" pitchFamily="18" charset="0"/>
              </a:rPr>
              <a:t>Пусть QA, </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O</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P</a:t>
            </a:r>
            <a:r>
              <a:rPr lang="ru-RU" sz="2900" baseline="-25000" dirty="0">
                <a:latin typeface="Times New Roman" panose="02020603050405020304" pitchFamily="18" charset="0"/>
                <a:cs typeface="Times New Roman" panose="02020603050405020304" pitchFamily="18" charset="0"/>
              </a:rPr>
              <a:t>    </a:t>
            </a:r>
            <a:r>
              <a:rPr lang="ru-RU" sz="2900" dirty="0">
                <a:latin typeface="Times New Roman" panose="02020603050405020304" pitchFamily="18" charset="0"/>
                <a:cs typeface="Times New Roman" panose="02020603050405020304" pitchFamily="18" charset="0"/>
              </a:rPr>
              <a:t>количество имеющихся в наличии (добытых) руд, количество перерабатываемых руд и количество (изготавливаемое) произведенного продукта за единицу времени, WA,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O</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P</a:t>
            </a:r>
            <a:r>
              <a:rPr lang="en-US" sz="2900" dirty="0">
                <a:latin typeface="Times New Roman" panose="02020603050405020304" pitchFamily="18" charset="0"/>
                <a:cs typeface="Times New Roman" panose="02020603050405020304" pitchFamily="18" charset="0"/>
              </a:rPr>
              <a:t> </a:t>
            </a:r>
            <a:r>
              <a:rPr lang="ru-RU" sz="2900" dirty="0">
                <a:latin typeface="Times New Roman" panose="02020603050405020304" pitchFamily="18" charset="0"/>
                <a:cs typeface="Times New Roman" panose="02020603050405020304" pitchFamily="18" charset="0"/>
              </a:rPr>
              <a:t>затраты на единицу количества, соответственно: WF фиксированные затраты за единицу времени: </a:t>
            </a:r>
            <a:r>
              <a:rPr lang="en-US" sz="2900" dirty="0">
                <a:latin typeface="Times New Roman" panose="02020603050405020304" pitchFamily="18" charset="0"/>
                <a:cs typeface="Times New Roman" panose="02020603050405020304" pitchFamily="18" charset="0"/>
              </a:rPr>
              <a:t>S</a:t>
            </a:r>
            <a:r>
              <a:rPr lang="en-US" sz="2900" baseline="-25000" dirty="0">
                <a:latin typeface="Times New Roman" panose="02020603050405020304" pitchFamily="18" charset="0"/>
                <a:cs typeface="Times New Roman" panose="02020603050405020304" pitchFamily="18" charset="0"/>
              </a:rPr>
              <a:t>P</a:t>
            </a:r>
            <a:r>
              <a:rPr lang="en-US" sz="2900" dirty="0">
                <a:latin typeface="Times New Roman" panose="02020603050405020304" pitchFamily="18" charset="0"/>
                <a:cs typeface="Times New Roman" panose="02020603050405020304" pitchFamily="18" charset="0"/>
              </a:rPr>
              <a:t> </a:t>
            </a:r>
            <a:r>
              <a:rPr lang="ru-RU" sz="2900" dirty="0">
                <a:latin typeface="Times New Roman" panose="02020603050405020304" pitchFamily="18" charset="0"/>
                <a:cs typeface="Times New Roman" panose="02020603050405020304" pitchFamily="18" charset="0"/>
              </a:rPr>
              <a:t>цена за единицу выпускаемой продукции </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product</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A</a:t>
            </a:r>
            <a:r>
              <a:rPr lang="ru-RU" sz="2900" baseline="-25000" dirty="0">
                <a:latin typeface="Times New Roman" panose="02020603050405020304" pitchFamily="18" charset="0"/>
                <a:cs typeface="Times New Roman" panose="02020603050405020304" pitchFamily="18" charset="0"/>
              </a:rPr>
              <a:t> (</a:t>
            </a:r>
            <a:r>
              <a:rPr lang="en-US" sz="2900" baseline="-25000" dirty="0">
                <a:latin typeface="Times New Roman" panose="02020603050405020304" pitchFamily="18" charset="0"/>
                <a:cs typeface="Times New Roman" panose="02020603050405020304" pitchFamily="18" charset="0"/>
              </a:rPr>
              <a:t>max</a:t>
            </a:r>
            <a:r>
              <a:rPr lang="ru-RU" sz="2900" baseline="-25000" dirty="0">
                <a:latin typeface="Times New Roman" panose="02020603050405020304" pitchFamily="18" charset="0"/>
                <a:cs typeface="Times New Roman" panose="02020603050405020304" pitchFamily="18" charset="0"/>
              </a:rPr>
              <a:t>)</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O</a:t>
            </a:r>
            <a:r>
              <a:rPr lang="ru-RU" sz="2900" baseline="-25000" dirty="0">
                <a:latin typeface="Times New Roman" panose="02020603050405020304" pitchFamily="18" charset="0"/>
                <a:cs typeface="Times New Roman" panose="02020603050405020304" pitchFamily="18" charset="0"/>
              </a:rPr>
              <a:t> (</a:t>
            </a:r>
            <a:r>
              <a:rPr lang="en-US" sz="2900" baseline="-25000" dirty="0">
                <a:latin typeface="Times New Roman" panose="02020603050405020304" pitchFamily="18" charset="0"/>
                <a:cs typeface="Times New Roman" panose="02020603050405020304" pitchFamily="18" charset="0"/>
              </a:rPr>
              <a:t>max</a:t>
            </a:r>
            <a:r>
              <a:rPr lang="ru-RU" sz="2900" baseline="-25000" dirty="0">
                <a:latin typeface="Times New Roman" panose="02020603050405020304" pitchFamily="18" charset="0"/>
                <a:cs typeface="Times New Roman" panose="02020603050405020304" pitchFamily="18" charset="0"/>
              </a:rPr>
              <a:t>)</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P</a:t>
            </a:r>
            <a:r>
              <a:rPr lang="ru-RU" sz="2900" baseline="-25000" dirty="0">
                <a:latin typeface="Times New Roman" panose="02020603050405020304" pitchFamily="18" charset="0"/>
                <a:cs typeface="Times New Roman" panose="02020603050405020304" pitchFamily="18" charset="0"/>
              </a:rPr>
              <a:t> (</a:t>
            </a:r>
            <a:r>
              <a:rPr lang="en-US" sz="2900" baseline="-25000" dirty="0">
                <a:latin typeface="Times New Roman" panose="02020603050405020304" pitchFamily="18" charset="0"/>
                <a:cs typeface="Times New Roman" panose="02020603050405020304" pitchFamily="18" charset="0"/>
              </a:rPr>
              <a:t>max</a:t>
            </a:r>
            <a:r>
              <a:rPr lang="ru-RU" sz="2900" baseline="-25000" dirty="0">
                <a:latin typeface="Times New Roman" panose="02020603050405020304" pitchFamily="18" charset="0"/>
                <a:cs typeface="Times New Roman" panose="02020603050405020304" pitchFamily="18" charset="0"/>
              </a:rPr>
              <a:t>)</a:t>
            </a:r>
            <a:r>
              <a:rPr lang="ru-RU" sz="2900" dirty="0">
                <a:latin typeface="Times New Roman" panose="02020603050405020304" pitchFamily="18" charset="0"/>
                <a:cs typeface="Times New Roman" panose="02020603050405020304" pitchFamily="18" charset="0"/>
              </a:rPr>
              <a:t> предельные количества за единицу времени: </a:t>
            </a:r>
            <a:r>
              <a:rPr lang="en-US" sz="2900" dirty="0">
                <a:latin typeface="Times New Roman" panose="02020603050405020304" pitchFamily="18" charset="0"/>
                <a:cs typeface="Times New Roman" panose="02020603050405020304" pitchFamily="18" charset="0"/>
              </a:rPr>
              <a:t>and B</a:t>
            </a:r>
            <a:r>
              <a:rPr lang="en-US" sz="2900" baseline="-25000" dirty="0">
                <a:latin typeface="Times New Roman" panose="02020603050405020304" pitchFamily="18" charset="0"/>
                <a:cs typeface="Times New Roman" panose="02020603050405020304" pitchFamily="18" charset="0"/>
              </a:rPr>
              <a:t>A</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O</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P </a:t>
            </a:r>
            <a:r>
              <a:rPr lang="ru-RU" sz="2900" dirty="0">
                <a:latin typeface="Times New Roman" panose="02020603050405020304" pitchFamily="18" charset="0"/>
                <a:cs typeface="Times New Roman" panose="02020603050405020304" pitchFamily="18" charset="0"/>
              </a:rPr>
              <a:t>- соответственно безубыточные содержания в руде.  </a:t>
            </a:r>
          </a:p>
          <a:p>
            <a:pPr algn="just"/>
            <a:r>
              <a:rPr lang="ru-RU" sz="2900" dirty="0">
                <a:latin typeface="Times New Roman" panose="02020603050405020304" pitchFamily="18" charset="0"/>
                <a:cs typeface="Times New Roman" panose="02020603050405020304" pitchFamily="18" charset="0"/>
              </a:rPr>
              <a:t>Таким образом -</a:t>
            </a:r>
          </a:p>
          <a:p>
            <a:pPr algn="just"/>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A</a:t>
            </a:r>
            <a:r>
              <a:rPr lang="ru-RU" sz="2900" dirty="0">
                <a:latin typeface="Times New Roman" panose="02020603050405020304" pitchFamily="18" charset="0"/>
                <a:cs typeface="Times New Roman" panose="02020603050405020304" pitchFamily="18" charset="0"/>
              </a:rPr>
              <a:t> - безубыточное бортовое содержание для, лимитированных по производительности, извлекаемых из недр руд.)</a:t>
            </a:r>
          </a:p>
          <a:p>
            <a:pPr algn="just"/>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A</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O </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S</a:t>
            </a:r>
            <a:r>
              <a:rPr lang="en-US" sz="2900" baseline="-25000" dirty="0">
                <a:latin typeface="Times New Roman" panose="02020603050405020304" pitchFamily="18" charset="0"/>
                <a:cs typeface="Times New Roman" panose="02020603050405020304" pitchFamily="18" charset="0"/>
              </a:rPr>
              <a:t>P </a:t>
            </a:r>
            <a:r>
              <a:rPr lang="ru-RU" sz="2900" dirty="0">
                <a:latin typeface="Times New Roman" panose="02020603050405020304" pitchFamily="18" charset="0"/>
                <a:cs typeface="Times New Roman" panose="02020603050405020304" pitchFamily="18" charset="0"/>
              </a:rPr>
              <a:t>-</a:t>
            </a:r>
            <a:r>
              <a:rPr lang="ru-RU" sz="2900" baseline="-250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ore</a:t>
            </a:r>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variable cost</a:t>
            </a:r>
            <a:r>
              <a:rPr lang="ru-RU" sz="2900" dirty="0">
                <a:latin typeface="Times New Roman" panose="02020603050405020304" pitchFamily="18" charset="0"/>
                <a:cs typeface="Times New Roman" panose="02020603050405020304" pitchFamily="18" charset="0"/>
              </a:rPr>
              <a:t> (текущие затраты при обогащении руды на единицу продукции) / </a:t>
            </a:r>
            <a:r>
              <a:rPr lang="en-US" sz="2900" dirty="0">
                <a:latin typeface="Times New Roman" panose="02020603050405020304" pitchFamily="18" charset="0"/>
                <a:cs typeface="Times New Roman" panose="02020603050405020304" pitchFamily="18" charset="0"/>
              </a:rPr>
              <a:t>net product price</a:t>
            </a:r>
            <a:r>
              <a:rPr lang="ru-RU" sz="2900" dirty="0">
                <a:latin typeface="Times New Roman" panose="02020603050405020304" pitchFamily="18" charset="0"/>
                <a:cs typeface="Times New Roman" panose="02020603050405020304" pitchFamily="18" charset="0"/>
              </a:rPr>
              <a:t> (цена чистого продукта) минус затраты при продаже продукции]</a:t>
            </a:r>
          </a:p>
          <a:p>
            <a:pPr algn="just"/>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O </a:t>
            </a:r>
            <a:r>
              <a:rPr lang="ru-RU" sz="2900" dirty="0">
                <a:latin typeface="Times New Roman" panose="02020603050405020304" pitchFamily="18" charset="0"/>
                <a:cs typeface="Times New Roman" panose="02020603050405020304" pitchFamily="18" charset="0"/>
              </a:rPr>
              <a:t>- безубыточное бортовое содержание для лимитированных по производительности фабрики по перевозки и обогащения руд, отправляемых на фабрику.)</a:t>
            </a:r>
          </a:p>
          <a:p>
            <a:pPr algn="just"/>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O</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O </a:t>
            </a:r>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F</a:t>
            </a:r>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O</a:t>
            </a:r>
            <a:r>
              <a:rPr lang="ru-RU" sz="2900" baseline="-25000" dirty="0">
                <a:latin typeface="Times New Roman" panose="02020603050405020304" pitchFamily="18" charset="0"/>
                <a:cs typeface="Times New Roman" panose="02020603050405020304" pitchFamily="18" charset="0"/>
              </a:rPr>
              <a:t> (</a:t>
            </a:r>
            <a:r>
              <a:rPr lang="en-US" sz="2900" baseline="-25000" dirty="0">
                <a:latin typeface="Times New Roman" panose="02020603050405020304" pitchFamily="18" charset="0"/>
                <a:cs typeface="Times New Roman" panose="02020603050405020304" pitchFamily="18" charset="0"/>
              </a:rPr>
              <a:t>max</a:t>
            </a:r>
            <a:r>
              <a:rPr lang="ru-RU" sz="2900" baseline="-25000" dirty="0">
                <a:latin typeface="Times New Roman" panose="02020603050405020304" pitchFamily="18" charset="0"/>
                <a:cs typeface="Times New Roman" panose="02020603050405020304" pitchFamily="18" charset="0"/>
              </a:rPr>
              <a:t>)</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S</a:t>
            </a:r>
            <a:r>
              <a:rPr lang="en-US" sz="2900" baseline="-25000" dirty="0">
                <a:latin typeface="Times New Roman" panose="02020603050405020304" pitchFamily="18" charset="0"/>
                <a:cs typeface="Times New Roman" panose="02020603050405020304" pitchFamily="18" charset="0"/>
              </a:rPr>
              <a:t>P </a:t>
            </a:r>
            <a:r>
              <a:rPr lang="ru-RU" sz="2900" dirty="0">
                <a:latin typeface="Times New Roman" panose="02020603050405020304" pitchFamily="18" charset="0"/>
                <a:cs typeface="Times New Roman" panose="02020603050405020304" pitchFamily="18" charset="0"/>
              </a:rPr>
              <a:t>-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ore</a:t>
            </a:r>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variable cost plus unit fixed cost</a:t>
            </a:r>
            <a:r>
              <a:rPr lang="ru-RU" sz="2900" dirty="0">
                <a:latin typeface="Times New Roman" panose="02020603050405020304" pitchFamily="18" charset="0"/>
                <a:cs typeface="Times New Roman" panose="02020603050405020304" pitchFamily="18" charset="0"/>
              </a:rPr>
              <a:t>) (текущие затраты на переработку на единицу продукции плюс удельные постоянные (фиксированные) затраты) / </a:t>
            </a:r>
            <a:r>
              <a:rPr lang="en-US" sz="2900" dirty="0">
                <a:latin typeface="Times New Roman" panose="02020603050405020304" pitchFamily="18" charset="0"/>
                <a:cs typeface="Times New Roman" panose="02020603050405020304" pitchFamily="18" charset="0"/>
              </a:rPr>
              <a:t>net product price </a:t>
            </a:r>
            <a:r>
              <a:rPr lang="ru-RU" sz="2900" dirty="0">
                <a:latin typeface="Times New Roman" panose="02020603050405020304" pitchFamily="18" charset="0"/>
                <a:cs typeface="Times New Roman" panose="02020603050405020304" pitchFamily="18" charset="0"/>
              </a:rPr>
              <a:t>(цена чистого продукта) минус затраты при продаже продукции]</a:t>
            </a:r>
          </a:p>
          <a:p>
            <a:pPr algn="just"/>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 безубыточное бортовое содержание для руды, из которой будет на фабрике произведена продукция, лимитированная объемом продаж.) </a:t>
            </a:r>
          </a:p>
          <a:p>
            <a:pPr algn="just"/>
            <a:r>
              <a:rPr lang="en-US" sz="2900" dirty="0">
                <a:latin typeface="Times New Roman" panose="02020603050405020304" pitchFamily="18" charset="0"/>
                <a:cs typeface="Times New Roman" panose="02020603050405020304" pitchFamily="18" charset="0"/>
              </a:rPr>
              <a:t>B</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O</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S</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P</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W</a:t>
            </a:r>
            <a:r>
              <a:rPr lang="en-US" sz="2900" baseline="-25000" dirty="0">
                <a:latin typeface="Times New Roman" panose="02020603050405020304" pitchFamily="18" charset="0"/>
                <a:cs typeface="Times New Roman" panose="02020603050405020304" pitchFamily="18" charset="0"/>
              </a:rPr>
              <a:t>F</a:t>
            </a:r>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Q</a:t>
            </a:r>
            <a:r>
              <a:rPr lang="en-US" sz="2900" baseline="-25000" dirty="0">
                <a:latin typeface="Times New Roman" panose="02020603050405020304" pitchFamily="18" charset="0"/>
                <a:cs typeface="Times New Roman" panose="02020603050405020304" pitchFamily="18" charset="0"/>
              </a:rPr>
              <a:t>P</a:t>
            </a:r>
            <a:r>
              <a:rPr lang="ru-RU" sz="2900" baseline="-25000" dirty="0">
                <a:latin typeface="Times New Roman" panose="02020603050405020304" pitchFamily="18" charset="0"/>
                <a:cs typeface="Times New Roman" panose="02020603050405020304" pitchFamily="18" charset="0"/>
              </a:rPr>
              <a:t> (</a:t>
            </a:r>
            <a:r>
              <a:rPr lang="en-US" sz="2900" baseline="-25000" dirty="0">
                <a:latin typeface="Times New Roman" panose="02020603050405020304" pitchFamily="18" charset="0"/>
                <a:cs typeface="Times New Roman" panose="02020603050405020304" pitchFamily="18" charset="0"/>
              </a:rPr>
              <a:t>max</a:t>
            </a:r>
            <a:r>
              <a:rPr lang="ru-RU" sz="2900" baseline="-25000" dirty="0">
                <a:latin typeface="Times New Roman" panose="02020603050405020304" pitchFamily="18" charset="0"/>
                <a:cs typeface="Times New Roman" panose="02020603050405020304" pitchFamily="18" charset="0"/>
              </a:rPr>
              <a:t>)</a:t>
            </a:r>
            <a:r>
              <a:rPr lang="ru-RU" sz="2900" dirty="0">
                <a:latin typeface="Times New Roman" panose="02020603050405020304" pitchFamily="18" charset="0"/>
                <a:cs typeface="Times New Roman" panose="02020603050405020304" pitchFamily="18" charset="0"/>
              </a:rPr>
              <a:t>) [= </a:t>
            </a:r>
            <a:r>
              <a:rPr lang="en-US" sz="2900" dirty="0">
                <a:latin typeface="Times New Roman" panose="02020603050405020304" pitchFamily="18" charset="0"/>
                <a:cs typeface="Times New Roman" panose="02020603050405020304" pitchFamily="18" charset="0"/>
              </a:rPr>
              <a:t>ore</a:t>
            </a:r>
            <a:r>
              <a:rPr lang="ru-RU" sz="2900" dirty="0">
                <a:latin typeface="Times New Roman" panose="02020603050405020304" pitchFamily="18" charset="0"/>
                <a:cs typeface="Times New Roman" panose="02020603050405020304" pitchFamily="18" charset="0"/>
              </a:rPr>
              <a:t>-</a:t>
            </a:r>
            <a:r>
              <a:rPr lang="en-US" sz="2900" dirty="0">
                <a:latin typeface="Times New Roman" panose="02020603050405020304" pitchFamily="18" charset="0"/>
                <a:cs typeface="Times New Roman" panose="02020603050405020304" pitchFamily="18" charset="0"/>
              </a:rPr>
              <a:t>variable cost</a:t>
            </a:r>
            <a:r>
              <a:rPr lang="ru-RU" sz="2900" dirty="0">
                <a:latin typeface="Times New Roman" panose="02020603050405020304" pitchFamily="18" charset="0"/>
                <a:cs typeface="Times New Roman" panose="02020603050405020304" pitchFamily="18" charset="0"/>
              </a:rPr>
              <a:t> (текущие затраты)/ (</a:t>
            </a:r>
            <a:r>
              <a:rPr lang="en-US" sz="2900" dirty="0">
                <a:latin typeface="Times New Roman" panose="02020603050405020304" pitchFamily="18" charset="0"/>
                <a:cs typeface="Times New Roman" panose="02020603050405020304" pitchFamily="18" charset="0"/>
              </a:rPr>
              <a:t>net product price minus unit fixed cost</a:t>
            </a:r>
            <a:r>
              <a:rPr lang="ru-RU" sz="2900" dirty="0">
                <a:latin typeface="Times New Roman" panose="02020603050405020304" pitchFamily="18" charset="0"/>
                <a:cs typeface="Times New Roman" panose="02020603050405020304" pitchFamily="18" charset="0"/>
              </a:rPr>
              <a:t>) (цена чистого продукта минус затраты при продаже продукции м</a:t>
            </a:r>
            <a:r>
              <a:rPr lang="ru-RU" dirty="0"/>
              <a:t>инус фиксированные удельные (постоянные) затраты на единицу продукции (концентрата))]</a:t>
            </a:r>
          </a:p>
          <a:p>
            <a:endParaRPr lang="ru-RU" dirty="0"/>
          </a:p>
        </p:txBody>
      </p:sp>
    </p:spTree>
    <p:extLst>
      <p:ext uri="{BB962C8B-B14F-4D97-AF65-F5344CB8AC3E}">
        <p14:creationId xmlns:p14="http://schemas.microsoft.com/office/powerpoint/2010/main" val="205090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9800" y="1147"/>
            <a:ext cx="10515600" cy="1325563"/>
          </a:xfrm>
        </p:spPr>
        <p:txBody>
          <a:bodyPr>
            <a:noAutofit/>
          </a:bodyPr>
          <a:lstStyle/>
          <a:p>
            <a:r>
              <a:rPr lang="ru-RU" sz="2400" i="1" dirty="0" smtClean="0">
                <a:latin typeface="Times New Roman" panose="02020603050405020304" pitchFamily="18" charset="0"/>
                <a:cs typeface="Times New Roman" panose="02020603050405020304" pitchFamily="18" charset="0"/>
              </a:rPr>
              <a:t>Сравнение традиционных подходов к подсчету запасов рудных месторождений, принятых в нашей стране и международного подхода к оценке месторождений на примере оценки Еланского месторождения никеля.</a:t>
            </a:r>
            <a:r>
              <a:rPr lang="ru-RU" sz="2400" dirty="0" smtClean="0">
                <a:latin typeface="Times New Roman" panose="02020603050405020304" pitchFamily="18" charset="0"/>
                <a:cs typeface="Times New Roman" panose="02020603050405020304" pitchFamily="18" charset="0"/>
              </a:rPr>
              <a:t/>
            </a:r>
            <a:br>
              <a:rPr lang="ru-RU" sz="2400" dirty="0" smtClean="0">
                <a:latin typeface="Times New Roman" panose="02020603050405020304" pitchFamily="18" charset="0"/>
                <a:cs typeface="Times New Roman" panose="02020603050405020304" pitchFamily="18" charset="0"/>
              </a:rPr>
            </a:br>
            <a:endParaRPr lang="ru-RU" sz="2400" dirty="0"/>
          </a:p>
        </p:txBody>
      </p:sp>
      <p:sp>
        <p:nvSpPr>
          <p:cNvPr id="6" name="Rectangle 5"/>
          <p:cNvSpPr>
            <a:spLocks noChangeArrowheads="1"/>
          </p:cNvSpPr>
          <p:nvPr/>
        </p:nvSpPr>
        <p:spPr bwMode="auto">
          <a:xfrm>
            <a:off x="528320" y="0"/>
            <a:ext cx="9245600" cy="61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pic>
        <p:nvPicPr>
          <p:cNvPr id="5124" name="Рисунок 16"/>
          <p:cNvPicPr>
            <a:picLocks noChangeAspect="1" noChangeArrowheads="1"/>
          </p:cNvPicPr>
          <p:nvPr/>
        </p:nvPicPr>
        <p:blipFill>
          <a:blip r:embed="rId2">
            <a:extLst>
              <a:ext uri="{28A0092B-C50C-407E-A947-70E740481C1C}">
                <a14:useLocalDpi xmlns:a14="http://schemas.microsoft.com/office/drawing/2010/main" val="0"/>
              </a:ext>
            </a:extLst>
          </a:blip>
          <a:srcRect l="31091" t="32820" r="32687" b="21027"/>
          <a:stretch>
            <a:fillRect/>
          </a:stretch>
        </p:blipFill>
        <p:spPr bwMode="auto">
          <a:xfrm>
            <a:off x="2255519" y="946692"/>
            <a:ext cx="7051041" cy="56287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1107440" y="6283014"/>
            <a:ext cx="9245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2385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bmk="_Toc485653866">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Рис. - Расположение рудных тел Еланского месторождения по отношению к топографической поверхности и поверхности фундамента</a:t>
            </a:r>
            <a:r>
              <a:rPr kumimoji="0" lang="ru-RU" altLang="ru-RU" sz="1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ru-RU" altLang="ru-RU" sz="16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41081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6145" name="Рисунок 14"/>
          <p:cNvPicPr>
            <a:picLocks noChangeAspect="1" noChangeArrowheads="1"/>
          </p:cNvPicPr>
          <p:nvPr/>
        </p:nvPicPr>
        <p:blipFill>
          <a:blip r:embed="rId2">
            <a:extLst>
              <a:ext uri="{28A0092B-C50C-407E-A947-70E740481C1C}">
                <a14:useLocalDpi xmlns:a14="http://schemas.microsoft.com/office/drawing/2010/main" val="0"/>
              </a:ext>
            </a:extLst>
          </a:blip>
          <a:srcRect l="30661" t="27229" r="37315" b="19383"/>
          <a:stretch>
            <a:fillRect/>
          </a:stretch>
        </p:blipFill>
        <p:spPr bwMode="auto">
          <a:xfrm>
            <a:off x="2407919" y="-24170"/>
            <a:ext cx="6073989" cy="633353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700284" y="6125344"/>
            <a:ext cx="586290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23850" algn="l" defTabSz="914400" rtl="0" eaLnBrk="0" fontAlgn="base" latinLnBrk="0" hangingPunct="0">
              <a:lnSpc>
                <a:spcPct val="100000"/>
              </a:lnSpc>
              <a:spcBef>
                <a:spcPct val="0"/>
              </a:spcBef>
              <a:spcAft>
                <a:spcPct val="0"/>
              </a:spcAft>
              <a:buClrTx/>
              <a:buSzTx/>
              <a:buFontTx/>
              <a:buNone/>
              <a:tabLst/>
            </a:pPr>
            <a:endParaRPr kumimoji="0" lang="ru-RU" altLang="ru-RU" sz="1200" b="0" i="0" u="none" strike="noStrike" cap="none" normalizeH="0" baseline="0" dirty="0" smtClean="0" bmk="_Toc477163189">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323850" algn="l" defTabSz="914400" rtl="0" eaLnBrk="0" fontAlgn="base" latinLnBrk="0" hangingPunct="0">
              <a:lnSpc>
                <a:spcPct val="100000"/>
              </a:lnSpc>
              <a:spcBef>
                <a:spcPct val="0"/>
              </a:spcBef>
              <a:spcAft>
                <a:spcPct val="0"/>
              </a:spcAft>
              <a:buClrTx/>
              <a:buSzTx/>
              <a:buFontTx/>
              <a:buNone/>
              <a:tabLst/>
            </a:pPr>
            <a:r>
              <a:rPr kumimoji="0" lang="ru-RU" altLang="ru-RU" sz="1400" b="0" i="0" u="none" strike="noStrike" cap="none" normalizeH="0" baseline="0" dirty="0" smtClean="0" bmk="_Toc477163189">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Р</a:t>
            </a:r>
            <a:r>
              <a:rPr kumimoji="0" lang="ru-RU" altLang="ru-RU" sz="1400" b="0" i="0" u="none" strike="noStrike" cap="none" normalizeH="0" baseline="0" dirty="0" smtClean="0" bmk="">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ис. - Формы рудных тел, выделенных по бортовому содержанию никеля - 0,3%</a:t>
            </a: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323850" algn="l" defTabSz="914400" rtl="0" eaLnBrk="0" fontAlgn="base" latinLnBrk="0" hangingPunct="0">
              <a:lnSpc>
                <a:spcPct val="100000"/>
              </a:lnSpc>
              <a:spcBef>
                <a:spcPct val="0"/>
              </a:spcBef>
              <a:spcAft>
                <a:spcPct val="0"/>
              </a:spcAft>
              <a:buClrTx/>
              <a:buSzTx/>
              <a:buFontTx/>
              <a:buNone/>
              <a:tabLst/>
            </a:pPr>
            <a:endParaRPr kumimoji="0" lang="ru-RU" alt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007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2773680" y="137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7172" name="Рисунок 3"/>
          <p:cNvPicPr>
            <a:picLocks noChangeAspect="1" noChangeArrowheads="1"/>
          </p:cNvPicPr>
          <p:nvPr/>
        </p:nvPicPr>
        <p:blipFill>
          <a:blip r:embed="rId2">
            <a:extLst>
              <a:ext uri="{28A0092B-C50C-407E-A947-70E740481C1C}">
                <a14:useLocalDpi xmlns:a14="http://schemas.microsoft.com/office/drawing/2010/main" val="0"/>
              </a:ext>
            </a:extLst>
          </a:blip>
          <a:srcRect l="21362" t="24446" r="67711" b="49451"/>
          <a:stretch>
            <a:fillRect/>
          </a:stretch>
        </p:blipFill>
        <p:spPr bwMode="auto">
          <a:xfrm>
            <a:off x="2819861" y="73158"/>
            <a:ext cx="6288970" cy="58088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3230880" y="4518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Прямоугольник 7"/>
          <p:cNvSpPr/>
          <p:nvPr/>
        </p:nvSpPr>
        <p:spPr>
          <a:xfrm>
            <a:off x="2773680" y="5640738"/>
            <a:ext cx="6096000" cy="923330"/>
          </a:xfrm>
          <a:prstGeom prst="rect">
            <a:avLst/>
          </a:prstGeom>
        </p:spPr>
        <p:txBody>
          <a:bodyPr>
            <a:spAutoFit/>
          </a:bodyPr>
          <a:lstStyle/>
          <a:p>
            <a:pPr indent="323850" algn="ctr">
              <a:spcAft>
                <a:spcPts val="0"/>
              </a:spcAft>
            </a:pPr>
            <a:r>
              <a:rPr lang="ru-RU" dirty="0" smtClean="0">
                <a:effectLst/>
                <a:latin typeface="Times New Roman" panose="02020603050405020304" pitchFamily="18" charset="0"/>
                <a:ea typeface="Calibri" panose="020F0502020204030204" pitchFamily="34" charset="0"/>
              </a:rPr>
              <a:t>Рис. - Распределение логарифмированных содержаний никеля (стрелкой показано положение моды под второй вершиной гистограммы распределения никеля)</a:t>
            </a:r>
            <a:endParaRPr lang="ru-RU"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1350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ru-RU" sz="2400" i="1" dirty="0">
                <a:latin typeface="Times New Roman" panose="02020603050405020304" pitchFamily="18" charset="0"/>
                <a:cs typeface="Times New Roman" panose="02020603050405020304" pitchFamily="18" charset="0"/>
              </a:rPr>
              <a:t>Что нужно понимать под терминами - твердые полезные ископаемые, месторождение, кондиции (в том числе бортовое содержание), экономические показатели.</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b="1" dirty="0">
                <a:latin typeface="Times New Roman" panose="02020603050405020304" pitchFamily="18" charset="0"/>
                <a:cs typeface="Times New Roman" panose="02020603050405020304" pitchFamily="18" charset="0"/>
              </a:rPr>
              <a:t>В современном понимании твердые полезные ископаемые, из которых мы извлекаем металлы, являются составными частями земной коры с повышенным содержанием этих металлов. Металлы содержатся в скоплениях рудных минералов, которые отличаются наиболее низким уровнем энергетических затрат на получение из них промышленных продуктов с низким содержанием вредных примесей, снижающих их качество или оказывающих неблагоприятное воздействие на окружающую среду при производственных процессах.</a:t>
            </a:r>
            <a:endParaRPr lang="ru-RU"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733825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8193"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l="55112" t="23177" r="26727" b="24426"/>
          <a:stretch>
            <a:fillRect/>
          </a:stretch>
        </p:blipFill>
        <p:spPr bwMode="auto">
          <a:xfrm>
            <a:off x="3017434" y="1588654"/>
            <a:ext cx="4340898" cy="412829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04958" y="5848557"/>
            <a:ext cx="6096000" cy="923330"/>
          </a:xfrm>
          <a:prstGeom prst="rect">
            <a:avLst/>
          </a:prstGeom>
        </p:spPr>
        <p:txBody>
          <a:bodyPr>
            <a:spAutoFit/>
          </a:bodyPr>
          <a:lstStyle/>
          <a:p>
            <a:pPr algn="ctr">
              <a:lnSpc>
                <a:spcPct val="150000"/>
              </a:lnSpc>
              <a:spcAft>
                <a:spcPts val="1000"/>
              </a:spcAft>
            </a:pPr>
            <a:r>
              <a:rPr lang="ru-RU" dirty="0" smtClean="0">
                <a:effectLst/>
                <a:latin typeface="Calibri" panose="020F0502020204030204" pitchFamily="34" charset="0"/>
                <a:ea typeface="Calibri" panose="020F0502020204030204" pitchFamily="34" charset="0"/>
                <a:cs typeface="Times New Roman" panose="02020603050405020304" pitchFamily="18" charset="0"/>
              </a:rPr>
              <a:t>Рис.  - Распределение логарифмированных содержаний никеля</a:t>
            </a:r>
            <a:endParaRPr lang="ru-RU"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1554480" y="101600"/>
            <a:ext cx="9377680" cy="1200329"/>
          </a:xfrm>
          <a:prstGeom prst="rect">
            <a:avLst/>
          </a:prstGeom>
          <a:ln w="15875">
            <a:solidFill>
              <a:schemeClr val="tx1"/>
            </a:solidFill>
          </a:ln>
        </p:spPr>
        <p:txBody>
          <a:bodyPr wrap="square">
            <a:spAutoFit/>
          </a:bodyPr>
          <a:lstStyle/>
          <a:p>
            <a:pPr indent="323850" algn="just">
              <a:spcAft>
                <a:spcPts val="0"/>
              </a:spcAft>
            </a:pPr>
            <a:r>
              <a:rPr lang="ru-RU" sz="2400" dirty="0" smtClean="0">
                <a:effectLst/>
                <a:latin typeface="Times New Roman" panose="02020603050405020304" pitchFamily="18" charset="0"/>
                <a:ea typeface="Calibri" panose="020F0502020204030204" pitchFamily="34" charset="0"/>
              </a:rPr>
              <a:t>В отличие от общепринятой в ГКЗ РФ методики была предпринята попытка оконтурить на разрезах не рудные тела, а минерализованные зоны. </a:t>
            </a:r>
            <a:endParaRPr lang="ru-RU" sz="2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760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a:srcRect l="1712" t="23958" r="64126" b="38004"/>
          <a:stretch/>
        </p:blipFill>
        <p:spPr bwMode="auto">
          <a:xfrm>
            <a:off x="2631441" y="198120"/>
            <a:ext cx="6918959" cy="3215640"/>
          </a:xfrm>
          <a:prstGeom prst="rect">
            <a:avLst/>
          </a:prstGeom>
          <a:ln w="12700">
            <a:solidFill>
              <a:schemeClr val="tx1"/>
            </a:solidFill>
          </a:ln>
          <a:extLst>
            <a:ext uri="{53640926-AAD7-44D8-BBD7-CCE9431645EC}">
              <a14:shadowObscured xmlns:a14="http://schemas.microsoft.com/office/drawing/2010/main"/>
            </a:ext>
          </a:extLst>
        </p:spPr>
      </p:pic>
      <p:pic>
        <p:nvPicPr>
          <p:cNvPr id="5" name="Рисунок 4"/>
          <p:cNvPicPr/>
          <p:nvPr/>
        </p:nvPicPr>
        <p:blipFill rotWithShape="1">
          <a:blip r:embed="rId3" cstate="print"/>
          <a:srcRect l="14919" t="25903" r="11793" b="25265"/>
          <a:stretch/>
        </p:blipFill>
        <p:spPr bwMode="auto">
          <a:xfrm>
            <a:off x="2631442" y="3524567"/>
            <a:ext cx="6918958" cy="2977833"/>
          </a:xfrm>
          <a:prstGeom prst="rect">
            <a:avLst/>
          </a:prstGeom>
          <a:ln w="12700">
            <a:solidFill>
              <a:schemeClr val="tx1"/>
            </a:solidFill>
          </a:ln>
          <a:extLst>
            <a:ext uri="{53640926-AAD7-44D8-BBD7-CCE9431645EC}">
              <a14:shadowObscured xmlns:a14="http://schemas.microsoft.com/office/drawing/2010/main"/>
            </a:ext>
          </a:extLst>
        </p:spPr>
      </p:pic>
      <p:sp>
        <p:nvSpPr>
          <p:cNvPr id="6" name="Прямоугольник 5"/>
          <p:cNvSpPr/>
          <p:nvPr/>
        </p:nvSpPr>
        <p:spPr>
          <a:xfrm>
            <a:off x="375920" y="6396335"/>
            <a:ext cx="11003280" cy="646331"/>
          </a:xfrm>
          <a:prstGeom prst="rect">
            <a:avLst/>
          </a:prstGeom>
        </p:spPr>
        <p:txBody>
          <a:bodyPr wrap="square">
            <a:spAutoFit/>
          </a:bodyPr>
          <a:lstStyle/>
          <a:p>
            <a:pPr indent="323850" algn="ctr">
              <a:spcAft>
                <a:spcPts val="0"/>
              </a:spcAft>
            </a:pPr>
            <a:r>
              <a:rPr lang="ru-RU" dirty="0" smtClean="0">
                <a:effectLst/>
                <a:latin typeface="Times New Roman" panose="02020603050405020304" pitchFamily="18" charset="0"/>
                <a:ea typeface="Calibri" panose="020F0502020204030204" pitchFamily="34" charset="0"/>
              </a:rPr>
              <a:t>Рис. - Положение каркасов минерализованных зон и в том числе  относительно тел диоритов.</a:t>
            </a:r>
          </a:p>
          <a:p>
            <a:pPr indent="323850"/>
            <a:r>
              <a:rPr lang="ru-RU" dirty="0" smtClean="0">
                <a:effectLst/>
                <a:latin typeface="Times New Roman" panose="02020603050405020304" pitchFamily="18" charset="0"/>
                <a:ea typeface="Calibri" panose="020F0502020204030204" pitchFamily="34" charset="0"/>
              </a:rPr>
              <a:t> </a:t>
            </a:r>
            <a:endParaRPr lang="ru-RU"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773777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920" y="0"/>
            <a:ext cx="11811000" cy="1564639"/>
          </a:xfrm>
          <a:ln>
            <a:solidFill>
              <a:schemeClr val="tx1"/>
            </a:solidFill>
          </a:ln>
        </p:spPr>
        <p:txBody>
          <a:bodyPr>
            <a:noAutofit/>
          </a:bodyPr>
          <a:lstStyle/>
          <a:p>
            <a:pPr algn="just"/>
            <a:r>
              <a:rPr lang="ru-RU" sz="2400" dirty="0">
                <a:latin typeface="Times New Roman" panose="02020603050405020304" pitchFamily="18" charset="0"/>
                <a:cs typeface="Times New Roman" panose="02020603050405020304" pitchFamily="18" charset="0"/>
              </a:rPr>
              <a:t>Далее в блоковые модели минерализованных зон интерполировались содержания никеля, меди и кобальта. Интерполяция содержаний в минерализованных зонах проводилась с помощью </a:t>
            </a:r>
            <a:r>
              <a:rPr lang="ru-RU" sz="2400" dirty="0" err="1">
                <a:latin typeface="Times New Roman" panose="02020603050405020304" pitchFamily="18" charset="0"/>
                <a:cs typeface="Times New Roman" panose="02020603050405020304" pitchFamily="18" charset="0"/>
              </a:rPr>
              <a:t>кригинга</a:t>
            </a: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kriging</a:t>
            </a:r>
            <a:r>
              <a:rPr lang="ru-RU" sz="2400" dirty="0">
                <a:latin typeface="Times New Roman" panose="02020603050405020304" pitchFamily="18" charset="0"/>
                <a:cs typeface="Times New Roman" panose="02020603050405020304" pitchFamily="18" charset="0"/>
              </a:rPr>
              <a:t>) и параллельно методом обратных расстояний.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pic>
        <p:nvPicPr>
          <p:cNvPr id="4" name="Рисунок 3"/>
          <p:cNvPicPr/>
          <p:nvPr/>
        </p:nvPicPr>
        <p:blipFill rotWithShape="1">
          <a:blip r:embed="rId2" cstate="print"/>
          <a:srcRect l="59856" t="19365" r="5955" b="25989"/>
          <a:stretch/>
        </p:blipFill>
        <p:spPr bwMode="auto">
          <a:xfrm>
            <a:off x="2357120" y="1656080"/>
            <a:ext cx="7416800" cy="4368800"/>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325120" y="6024880"/>
            <a:ext cx="11582400" cy="923330"/>
          </a:xfrm>
          <a:prstGeom prst="rect">
            <a:avLst/>
          </a:prstGeom>
        </p:spPr>
        <p:txBody>
          <a:bodyPr wrap="square">
            <a:spAutoFit/>
          </a:bodyPr>
          <a:lstStyle/>
          <a:p>
            <a:pPr indent="323850" algn="ctr">
              <a:spcAft>
                <a:spcPts val="0"/>
              </a:spcAft>
            </a:pPr>
            <a:r>
              <a:rPr lang="ru-RU" dirty="0" smtClean="0">
                <a:effectLst/>
                <a:latin typeface="Times New Roman" panose="02020603050405020304" pitchFamily="18" charset="0"/>
                <a:ea typeface="Calibri" panose="020F0502020204030204" pitchFamily="34" charset="0"/>
              </a:rPr>
              <a:t>Рис.  - Пример визуального сравнения содержаний никеля в пробах разведочных скважин и оценок с помощью </a:t>
            </a:r>
            <a:r>
              <a:rPr lang="ru-RU" dirty="0" err="1" smtClean="0">
                <a:effectLst/>
                <a:latin typeface="Times New Roman" panose="02020603050405020304" pitchFamily="18" charset="0"/>
                <a:ea typeface="Calibri" panose="020F0502020204030204" pitchFamily="34" charset="0"/>
              </a:rPr>
              <a:t>кригинга</a:t>
            </a:r>
            <a:r>
              <a:rPr lang="ru-RU" dirty="0" smtClean="0">
                <a:effectLst/>
                <a:latin typeface="Times New Roman" panose="02020603050405020304" pitchFamily="18" charset="0"/>
                <a:ea typeface="Calibri" panose="020F0502020204030204" pitchFamily="34" charset="0"/>
              </a:rPr>
              <a:t> в блоках модели с размерами 5 на 5 и на 5 метров в минерализованной зоне </a:t>
            </a:r>
            <a:r>
              <a:rPr lang="en-US" dirty="0" smtClean="0">
                <a:effectLst/>
                <a:latin typeface="Times New Roman" panose="02020603050405020304" pitchFamily="18" charset="0"/>
                <a:ea typeface="Calibri" panose="020F0502020204030204" pitchFamily="34" charset="0"/>
              </a:rPr>
              <a:t>S</a:t>
            </a:r>
            <a:r>
              <a:rPr lang="ru-RU" dirty="0" smtClean="0">
                <a:effectLst/>
                <a:latin typeface="Times New Roman" panose="02020603050405020304" pitchFamily="18" charset="0"/>
                <a:ea typeface="Calibri" panose="020F0502020204030204" pitchFamily="34" charset="0"/>
              </a:rPr>
              <a:t>1_</a:t>
            </a:r>
            <a:r>
              <a:rPr lang="en-US" dirty="0" smtClean="0">
                <a:effectLst/>
                <a:latin typeface="Times New Roman" panose="02020603050405020304" pitchFamily="18" charset="0"/>
                <a:ea typeface="Calibri" panose="020F0502020204030204" pitchFamily="34" charset="0"/>
              </a:rPr>
              <a:t>S</a:t>
            </a:r>
            <a:r>
              <a:rPr lang="ru-RU" dirty="0" smtClean="0">
                <a:effectLst/>
                <a:latin typeface="Times New Roman" panose="02020603050405020304" pitchFamily="18" charset="0"/>
                <a:ea typeface="Calibri" panose="020F0502020204030204" pitchFamily="34" charset="0"/>
              </a:rPr>
              <a:t>2.</a:t>
            </a:r>
          </a:p>
          <a:p>
            <a:pPr indent="323850" algn="ctr">
              <a:spcAft>
                <a:spcPts val="0"/>
              </a:spcAft>
            </a:pPr>
            <a:r>
              <a:rPr lang="ru-RU" dirty="0" smtClean="0">
                <a:effectLst/>
                <a:latin typeface="Times New Roman" panose="02020603050405020304" pitchFamily="18" charset="0"/>
                <a:ea typeface="Calibri" panose="020F0502020204030204" pitchFamily="34" charset="0"/>
              </a:rPr>
              <a:t> </a:t>
            </a:r>
            <a:endParaRPr lang="ru-RU"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60232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34471" t="28715" r="43412" b="46997"/>
          <a:stretch/>
        </p:blipFill>
        <p:spPr bwMode="auto">
          <a:xfrm>
            <a:off x="2743200" y="232360"/>
            <a:ext cx="7020559" cy="5182920"/>
          </a:xfrm>
          <a:prstGeom prst="rect">
            <a:avLst/>
          </a:prstGeom>
          <a:ln>
            <a:solidFill>
              <a:prstClr val="black"/>
            </a:solidFill>
          </a:ln>
          <a:extLst>
            <a:ext uri="{53640926-AAD7-44D8-BBD7-CCE9431645EC}">
              <a14:shadowObscured xmlns:a14="http://schemas.microsoft.com/office/drawing/2010/main"/>
            </a:ext>
          </a:extLst>
        </p:spPr>
      </p:pic>
      <p:sp>
        <p:nvSpPr>
          <p:cNvPr id="5" name="Прямоугольник 4"/>
          <p:cNvSpPr/>
          <p:nvPr/>
        </p:nvSpPr>
        <p:spPr>
          <a:xfrm>
            <a:off x="629920" y="5517495"/>
            <a:ext cx="10251440" cy="646331"/>
          </a:xfrm>
          <a:prstGeom prst="rect">
            <a:avLst/>
          </a:prstGeom>
        </p:spPr>
        <p:txBody>
          <a:bodyPr wrap="square">
            <a:spAutoFit/>
          </a:bodyPr>
          <a:lstStyle/>
          <a:p>
            <a:pPr indent="323850" algn="ctr">
              <a:spcAft>
                <a:spcPts val="0"/>
              </a:spcAft>
            </a:pPr>
            <a:r>
              <a:rPr lang="ru-RU" dirty="0" smtClean="0">
                <a:effectLst/>
                <a:latin typeface="Times New Roman" panose="02020603050405020304" pitchFamily="18" charset="0"/>
                <a:ea typeface="Calibri" panose="020F0502020204030204" pitchFamily="34" charset="0"/>
              </a:rPr>
              <a:t>Рис. - Пример сравнения изменений содержаний никеля в пробах и оценок никеля в блоках блоковой модели минерализованной зоны </a:t>
            </a:r>
            <a:r>
              <a:rPr lang="en-US" dirty="0" smtClean="0">
                <a:effectLst/>
                <a:latin typeface="Times New Roman" panose="02020603050405020304" pitchFamily="18" charset="0"/>
                <a:ea typeface="Calibri" panose="020F0502020204030204" pitchFamily="34" charset="0"/>
              </a:rPr>
              <a:t>C</a:t>
            </a:r>
            <a:r>
              <a:rPr lang="ru-RU" dirty="0" smtClean="0">
                <a:effectLst/>
                <a:latin typeface="Times New Roman" panose="02020603050405020304" pitchFamily="18" charset="0"/>
                <a:ea typeface="Calibri" panose="020F0502020204030204" pitchFamily="34" charset="0"/>
              </a:rPr>
              <a:t>1.</a:t>
            </a:r>
            <a:endParaRPr lang="ru-RU"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359937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2400" dirty="0">
                <a:latin typeface="Times New Roman" panose="02020603050405020304" pitchFamily="18" charset="0"/>
                <a:cs typeface="Times New Roman" panose="02020603050405020304" pitchFamily="18" charset="0"/>
              </a:rPr>
              <a:t>Сравнение по варианту бортового содержания 0.3% с подсчетом запасов в ТЭО постоянных кондиций по этому варианту показывает о значительных расхождениях в тоннаже и количестве никеля.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2216021437"/>
              </p:ext>
            </p:extLst>
          </p:nvPr>
        </p:nvGraphicFramePr>
        <p:xfrm>
          <a:off x="2479039" y="1828800"/>
          <a:ext cx="7548882" cy="3992879"/>
        </p:xfrm>
        <a:graphic>
          <a:graphicData uri="http://schemas.openxmlformats.org/drawingml/2006/table">
            <a:tbl>
              <a:tblPr firstRow="1" firstCol="1" bandRow="1"/>
              <a:tblGrid>
                <a:gridCol w="2516294"/>
                <a:gridCol w="2516294"/>
                <a:gridCol w="2516294"/>
              </a:tblGrid>
              <a:tr h="398266">
                <a:tc rowSpan="2">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Бортовое содержание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326783">
                <a:tc vMerge="1">
                  <a:txBody>
                    <a:bodyPr/>
                    <a:lstStyle/>
                    <a:p>
                      <a:endParaRPr lang="ru-RU"/>
                    </a:p>
                  </a:txBody>
                  <a:tcPr/>
                </a:tc>
                <a:tc>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0.05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0.3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0698">
                <a:tc>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Запасы руды, никеля и содержание никеля зафиксированные в государственном балансе.</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47 989 тыс. т.</a:t>
                      </a:r>
                    </a:p>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502.3 тыс. т.</a:t>
                      </a:r>
                    </a:p>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7132">
                <a:tc>
                  <a:txBody>
                    <a:bodyPr/>
                    <a:lstStyle/>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Запасы руды, никеля и содержание никеля в данной модели.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23850" algn="just">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62 339 тыс. 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p>
                      <a:pPr indent="323850" algn="just">
                        <a:spcAft>
                          <a:spcPts val="0"/>
                        </a:spcAft>
                      </a:pPr>
                      <a:r>
                        <a:rPr lang="ru-RU" sz="11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328.7 тыс. т.</a:t>
                      </a:r>
                      <a:endParaRPr lang="ru-RU" sz="1200">
                        <a:effectLst/>
                        <a:latin typeface="Times New Roman" panose="02020603050405020304" pitchFamily="18" charset="0"/>
                        <a:ea typeface="Calibri" panose="020F0502020204030204" pitchFamily="34" charset="0"/>
                        <a:cs typeface="Times New Roman" panose="02020603050405020304" pitchFamily="18" charset="0"/>
                      </a:endParaRPr>
                    </a:p>
                    <a:p>
                      <a:pPr indent="323850" algn="just">
                        <a:spcAft>
                          <a:spcPts val="0"/>
                        </a:spcAft>
                      </a:pPr>
                      <a:r>
                        <a:rPr lang="ru-RU" sz="1200">
                          <a:effectLst/>
                          <a:latin typeface="Times New Roman" panose="02020603050405020304" pitchFamily="18" charset="0"/>
                          <a:ea typeface="Calibri" panose="020F0502020204030204" pitchFamily="34" charset="0"/>
                          <a:cs typeface="Times New Roman" panose="02020603050405020304" pitchFamily="18" charset="0"/>
                        </a:rPr>
                        <a:t>0.53%.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323850" algn="just">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34 883 </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тыс. т.</a:t>
                      </a:r>
                    </a:p>
                    <a:p>
                      <a:pPr indent="323850" algn="just">
                        <a:spcAft>
                          <a:spcPts val="0"/>
                        </a:spcAft>
                      </a:pPr>
                      <a:r>
                        <a:rPr lang="ru-RU"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279.2 </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тыс. т.</a:t>
                      </a:r>
                    </a:p>
                    <a:p>
                      <a:pPr indent="323850" algn="just">
                        <a:spcAft>
                          <a:spcPts val="0"/>
                        </a:spcAft>
                      </a:pP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623023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81280"/>
            <a:ext cx="10586720" cy="1910080"/>
          </a:xfrm>
        </p:spPr>
        <p:txBody>
          <a:bodyPr>
            <a:noAutofit/>
          </a:bodyPr>
          <a:lstStyle/>
          <a:p>
            <a:r>
              <a:rPr lang="ru-RU" sz="1800" dirty="0">
                <a:latin typeface="Times New Roman" panose="02020603050405020304" pitchFamily="18" charset="0"/>
                <a:cs typeface="Times New Roman" panose="02020603050405020304" pitchFamily="18" charset="0"/>
              </a:rPr>
              <a:t>За рассматриваемый период цена на металл достигала следующих экстремумов: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Максимальное значение – 31 104 долл./т;</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Минимальное значение – 8 310 долл./т;</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Среднее значение – 16 531 долл./т.</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Расчет вариантов параметров кондиций в зависимости от цены на никель был выполнен аналитическим методом в соответствии с методическими рекомендациями ГКЗ.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523032186"/>
              </p:ext>
            </p:extLst>
          </p:nvPr>
        </p:nvGraphicFramePr>
        <p:xfrm>
          <a:off x="243839" y="2123439"/>
          <a:ext cx="11744960" cy="3251200"/>
        </p:xfrm>
        <a:graphic>
          <a:graphicData uri="http://schemas.openxmlformats.org/drawingml/2006/table">
            <a:tbl>
              <a:tblPr firstRow="1" firstCol="1" bandRow="1"/>
              <a:tblGrid>
                <a:gridCol w="5604695"/>
                <a:gridCol w="1921475"/>
                <a:gridCol w="1367114"/>
                <a:gridCol w="1531543"/>
                <a:gridCol w="1320133"/>
              </a:tblGrid>
              <a:tr h="650240">
                <a:tc rowSpan="2">
                  <a:txBody>
                    <a:bodyPr/>
                    <a:lstStyle/>
                    <a:p>
                      <a:pPr algn="ct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Показатели</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15000"/>
                        </a:lnSpc>
                        <a:spcAft>
                          <a:spcPts val="1000"/>
                        </a:spcAft>
                      </a:pPr>
                      <a:r>
                        <a:rPr lang="ru-RU"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Цены на никель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1300480">
                <a:tc vMerge="1">
                  <a:txBody>
                    <a:bodyPr/>
                    <a:lstStyle/>
                    <a:p>
                      <a:endParaRPr lang="ru-RU"/>
                    </a:p>
                  </a:txBody>
                  <a:tcPr/>
                </a:tc>
                <a:tc>
                  <a:txBody>
                    <a:bodyPr/>
                    <a:lstStyle/>
                    <a:p>
                      <a:pPr algn="ct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ТЭО кондиций (справочное)</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макс</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средняя</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240">
                <a:tc>
                  <a:txBody>
                    <a:bodyPr/>
                    <a:lstStyle/>
                    <a:p>
                      <a:pP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Цена на никель, долл./т</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10 084</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31 104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8 310</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16 531</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0240">
                <a:tc>
                  <a:txBody>
                    <a:bodyPr/>
                    <a:lstStyle/>
                    <a:p>
                      <a:pP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Минимальное промышленное содержание</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0,63</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0,75</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ru-RU"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51278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7360" y="22427"/>
            <a:ext cx="11409680" cy="5868530"/>
          </a:xfrm>
          <a:prstGeom prst="rect">
            <a:avLst/>
          </a:prstGeom>
        </p:spPr>
        <p:txBody>
          <a:bodyPr wrap="square">
            <a:spAutoFit/>
          </a:bodyPr>
          <a:lstStyle/>
          <a:p>
            <a:pPr indent="323850" algn="just">
              <a:spcAft>
                <a:spcPts val="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Для подсчета извлекаемых запасов необходимо определить геометрию и размеры выемочных единиц.</a:t>
            </a:r>
          </a:p>
          <a:p>
            <a:pPr indent="323850" algn="just">
              <a:spcAft>
                <a:spcPts val="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Данные задачи решаются с применением программного обеспечения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Mineable</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Shape</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Optimizer</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(MSO) компании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Datamine</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Выемочная единица (</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stope created</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 это технологически реализуемый объем очистного пространства в недрах, включающий как руду, так и породу, прирезаемую для формирования единого очистного пространства, отвечающий минимальному заданному содержанию. </a:t>
            </a:r>
          </a:p>
          <a:p>
            <a:pPr indent="323850" algn="just">
              <a:lnSpc>
                <a:spcPct val="115000"/>
              </a:lnSpc>
              <a:spcAft>
                <a:spcPts val="1000"/>
              </a:spcAft>
            </a:pP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Для определения запасов, вовлекаемых в отработку на Еланском месторождении, было проведено несколько вариантов оконтуривания по бортовому содержанию в выемочной единице (показателю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Cut</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of</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ru-RU" sz="2800" dirty="0" err="1" smtClean="0">
                <a:effectLst/>
                <a:latin typeface="Times New Roman" panose="02020603050405020304" pitchFamily="18" charset="0"/>
                <a:ea typeface="Calibri" panose="020F0502020204030204" pitchFamily="34" charset="0"/>
                <a:cs typeface="Times New Roman" panose="02020603050405020304" pitchFamily="18" charset="0"/>
              </a:rPr>
              <a:t>grade</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smtClean="0">
                <a:effectLst/>
                <a:latin typeface="Times New Roman" panose="02020603050405020304" pitchFamily="18" charset="0"/>
                <a:ea typeface="Calibri" panose="020F0502020204030204" pitchFamily="34" charset="0"/>
                <a:cs typeface="Times New Roman" panose="02020603050405020304" pitchFamily="18" charset="0"/>
              </a:rPr>
              <a:t>COG</a:t>
            </a:r>
            <a:r>
              <a:rPr lang="ru-RU" sz="2800" dirty="0" smtClean="0">
                <a:effectLst/>
                <a:latin typeface="Times New Roman" panose="02020603050405020304" pitchFamily="18" charset="0"/>
                <a:ea typeface="Calibri" panose="020F0502020204030204" pitchFamily="34" charset="0"/>
                <a:cs typeface="Times New Roman" panose="02020603050405020304" pitchFamily="18" charset="0"/>
              </a:rPr>
              <a:t>) - 0.26%, 0.41%, 0.63%, 0.75%).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5219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a14="http://schemas.microsoft.com/office/drawing/2010/main" val="0"/>
              </a:ext>
            </a:extLst>
          </a:blip>
          <a:srcRect l="20161" t="11891" r="55197" b="10388"/>
          <a:stretch>
            <a:fillRect/>
          </a:stretch>
        </p:blipFill>
        <p:spPr bwMode="auto">
          <a:xfrm>
            <a:off x="325120" y="383222"/>
            <a:ext cx="4866640" cy="5824538"/>
          </a:xfrm>
          <a:prstGeom prst="rect">
            <a:avLst/>
          </a:prstGeom>
          <a:noFill/>
          <a:ln w="12700" cmpd="sng">
            <a:solidFill>
              <a:srgbClr val="000000"/>
            </a:solidFill>
            <a:miter lim="800000"/>
            <a:headEnd/>
            <a:tailEnd/>
          </a:ln>
          <a:effectLst/>
        </p:spPr>
      </p:pic>
      <p:pic>
        <p:nvPicPr>
          <p:cNvPr id="5" name="Рисунок 4"/>
          <p:cNvPicPr/>
          <p:nvPr/>
        </p:nvPicPr>
        <p:blipFill>
          <a:blip r:embed="rId3" cstate="print">
            <a:extLst>
              <a:ext uri="{28A0092B-C50C-407E-A947-70E740481C1C}">
                <a14:useLocalDpi xmlns:a14="http://schemas.microsoft.com/office/drawing/2010/main" val="0"/>
              </a:ext>
            </a:extLst>
          </a:blip>
          <a:srcRect l="18999" t="11633" r="55731" b="10060"/>
          <a:stretch>
            <a:fillRect/>
          </a:stretch>
        </p:blipFill>
        <p:spPr bwMode="auto">
          <a:xfrm>
            <a:off x="5415280" y="383223"/>
            <a:ext cx="6106160" cy="5824538"/>
          </a:xfrm>
          <a:prstGeom prst="rect">
            <a:avLst/>
          </a:prstGeom>
          <a:noFill/>
          <a:ln w="12700" cmpd="sng">
            <a:solidFill>
              <a:srgbClr val="000000"/>
            </a:solidFill>
            <a:miter lim="800000"/>
            <a:headEnd/>
            <a:tailEnd/>
          </a:ln>
          <a:effectLst/>
        </p:spPr>
      </p:pic>
      <p:sp>
        <p:nvSpPr>
          <p:cNvPr id="6" name="Прямоугольник 5"/>
          <p:cNvSpPr/>
          <p:nvPr/>
        </p:nvSpPr>
        <p:spPr>
          <a:xfrm>
            <a:off x="447040" y="6207760"/>
            <a:ext cx="11216640" cy="646331"/>
          </a:xfrm>
          <a:prstGeom prst="rect">
            <a:avLst/>
          </a:prstGeom>
        </p:spPr>
        <p:txBody>
          <a:bodyPr wrap="square">
            <a:spAutoFit/>
          </a:bodyPr>
          <a:lstStyle/>
          <a:p>
            <a:pPr indent="323850" algn="ctr">
              <a:spcAft>
                <a:spcPts val="0"/>
              </a:spcAft>
            </a:pPr>
            <a:r>
              <a:rPr lang="ru-RU" dirty="0" smtClean="0">
                <a:effectLst/>
                <a:latin typeface="Times New Roman" panose="02020603050405020304" pitchFamily="18" charset="0"/>
                <a:ea typeface="Calibri" panose="020F0502020204030204" pitchFamily="34" charset="0"/>
              </a:rPr>
              <a:t>- Каркасы выемочных единиц  (справа) вовлекаемых в отработку запасов в варианте</a:t>
            </a:r>
          </a:p>
          <a:p>
            <a:pPr indent="323850" algn="ctr">
              <a:spcAft>
                <a:spcPts val="0"/>
              </a:spcAft>
            </a:pPr>
            <a:r>
              <a:rPr lang="ru-RU" dirty="0" smtClean="0">
                <a:effectLst/>
                <a:latin typeface="Times New Roman" panose="02020603050405020304" pitchFamily="18" charset="0"/>
                <a:ea typeface="Calibri" panose="020F0502020204030204" pitchFamily="34" charset="0"/>
              </a:rPr>
              <a:t> оконтуривания их по бортовому содержанию  в выемочной единице (COG) в 0,26%. </a:t>
            </a:r>
            <a:r>
              <a:rPr lang="en-US" dirty="0" smtClean="0">
                <a:effectLst/>
                <a:latin typeface="Times New Roman" panose="02020603050405020304" pitchFamily="18" charset="0"/>
                <a:ea typeface="Calibri" panose="020F0502020204030204" pitchFamily="34" charset="0"/>
              </a:rPr>
              <a:t>H</a:t>
            </a:r>
            <a:r>
              <a:rPr lang="ru-RU" dirty="0" smtClean="0">
                <a:effectLst/>
                <a:latin typeface="Times New Roman" panose="02020603050405020304" pitchFamily="18" charset="0"/>
                <a:ea typeface="Calibri" panose="020F0502020204030204" pitchFamily="34" charset="0"/>
              </a:rPr>
              <a:t>=100 м</a:t>
            </a:r>
            <a:endParaRPr lang="ru-RU"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691259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a14="http://schemas.microsoft.com/office/drawing/2010/main" val="0"/>
              </a:ext>
            </a:extLst>
          </a:blip>
          <a:srcRect l="19484" t="11935" r="56158" b="9961"/>
          <a:stretch>
            <a:fillRect/>
          </a:stretch>
        </p:blipFill>
        <p:spPr bwMode="auto">
          <a:xfrm>
            <a:off x="286702" y="553084"/>
            <a:ext cx="3857308" cy="4618356"/>
          </a:xfrm>
          <a:prstGeom prst="rect">
            <a:avLst/>
          </a:prstGeom>
          <a:noFill/>
          <a:ln w="12700" cmpd="sng">
            <a:solidFill>
              <a:srgbClr val="000000"/>
            </a:solidFill>
            <a:miter lim="800000"/>
            <a:headEnd/>
            <a:tailEnd/>
          </a:ln>
          <a:effectLst/>
        </p:spPr>
      </p:pic>
      <p:pic>
        <p:nvPicPr>
          <p:cNvPr id="5" name="Рисунок 4"/>
          <p:cNvPicPr/>
          <p:nvPr/>
        </p:nvPicPr>
        <p:blipFill>
          <a:blip r:embed="rId3" cstate="print">
            <a:extLst>
              <a:ext uri="{28A0092B-C50C-407E-A947-70E740481C1C}">
                <a14:useLocalDpi xmlns:a14="http://schemas.microsoft.com/office/drawing/2010/main" val="0"/>
              </a:ext>
            </a:extLst>
          </a:blip>
          <a:srcRect l="18817" t="11722" r="55731" b="10210"/>
          <a:stretch>
            <a:fillRect/>
          </a:stretch>
        </p:blipFill>
        <p:spPr bwMode="auto">
          <a:xfrm>
            <a:off x="4462780" y="553084"/>
            <a:ext cx="3522980" cy="4618356"/>
          </a:xfrm>
          <a:prstGeom prst="rect">
            <a:avLst/>
          </a:prstGeom>
          <a:noFill/>
          <a:ln w="12700" cmpd="sng">
            <a:solidFill>
              <a:srgbClr val="000000"/>
            </a:solidFill>
            <a:miter lim="800000"/>
            <a:headEnd/>
            <a:tailEnd/>
          </a:ln>
          <a:effectLst/>
        </p:spPr>
      </p:pic>
      <p:pic>
        <p:nvPicPr>
          <p:cNvPr id="6" name="Рисунок 5"/>
          <p:cNvPicPr/>
          <p:nvPr/>
        </p:nvPicPr>
        <p:blipFill>
          <a:blip r:embed="rId4" cstate="print">
            <a:extLst>
              <a:ext uri="{28A0092B-C50C-407E-A947-70E740481C1C}">
                <a14:useLocalDpi xmlns:a14="http://schemas.microsoft.com/office/drawing/2010/main" val="0"/>
              </a:ext>
            </a:extLst>
          </a:blip>
          <a:srcRect l="19553" t="11900" r="55731" b="10417"/>
          <a:stretch>
            <a:fillRect/>
          </a:stretch>
        </p:blipFill>
        <p:spPr bwMode="auto">
          <a:xfrm>
            <a:off x="8304530" y="553084"/>
            <a:ext cx="3765550" cy="4618356"/>
          </a:xfrm>
          <a:prstGeom prst="rect">
            <a:avLst/>
          </a:prstGeom>
          <a:noFill/>
          <a:ln w="12700" cmpd="sng">
            <a:solidFill>
              <a:srgbClr val="000000"/>
            </a:solidFill>
            <a:miter lim="800000"/>
            <a:headEnd/>
            <a:tailEnd/>
          </a:ln>
          <a:effectLst/>
        </p:spPr>
      </p:pic>
      <p:sp>
        <p:nvSpPr>
          <p:cNvPr id="7" name="Прямоугольник 6"/>
          <p:cNvSpPr/>
          <p:nvPr/>
        </p:nvSpPr>
        <p:spPr>
          <a:xfrm>
            <a:off x="414068" y="5459893"/>
            <a:ext cx="11369615" cy="646331"/>
          </a:xfrm>
          <a:prstGeom prst="rect">
            <a:avLst/>
          </a:prstGeom>
        </p:spPr>
        <p:txBody>
          <a:bodyPr wrap="square">
            <a:spAutoFit/>
          </a:bodyPr>
          <a:lstStyle/>
          <a:p>
            <a:pPr indent="323850" algn="ctr">
              <a:spcAft>
                <a:spcPts val="0"/>
              </a:spcAft>
            </a:pPr>
            <a:r>
              <a:rPr lang="ru-RU" dirty="0">
                <a:latin typeface="Times New Roman" panose="02020603050405020304" pitchFamily="18" charset="0"/>
                <a:ea typeface="Calibri" panose="020F0502020204030204" pitchFamily="34" charset="0"/>
              </a:rPr>
              <a:t>Каркасы выемочных единиц вовлекаемых в отработку запасов в варианте</a:t>
            </a:r>
          </a:p>
          <a:p>
            <a:pPr indent="323850" algn="ctr">
              <a:spcAft>
                <a:spcPts val="0"/>
              </a:spcAft>
            </a:pPr>
            <a:r>
              <a:rPr lang="ru-RU" dirty="0">
                <a:latin typeface="Times New Roman" panose="02020603050405020304" pitchFamily="18" charset="0"/>
                <a:ea typeface="Calibri" panose="020F0502020204030204" pitchFamily="34" charset="0"/>
              </a:rPr>
              <a:t> оконтуривания их по бортовому содержанию в выемочной единице (COG) в 0,41</a:t>
            </a:r>
            <a:r>
              <a:rPr lang="ru-RU" dirty="0" smtClean="0">
                <a:latin typeface="Times New Roman" panose="02020603050405020304" pitchFamily="18" charset="0"/>
                <a:ea typeface="Calibri" panose="020F0502020204030204" pitchFamily="34" charset="0"/>
              </a:rPr>
              <a:t>%, 0.63%, 0.75%. </a:t>
            </a:r>
            <a:r>
              <a:rPr lang="en-US" dirty="0">
                <a:latin typeface="Times New Roman" panose="02020603050405020304" pitchFamily="18" charset="0"/>
                <a:ea typeface="Calibri" panose="020F0502020204030204" pitchFamily="34" charset="0"/>
              </a:rPr>
              <a:t>H</a:t>
            </a:r>
            <a:r>
              <a:rPr lang="ru-RU" dirty="0">
                <a:latin typeface="Times New Roman" panose="02020603050405020304" pitchFamily="18" charset="0"/>
                <a:ea typeface="Calibri" panose="020F0502020204030204" pitchFamily="34" charset="0"/>
              </a:rPr>
              <a:t>=100 м</a:t>
            </a:r>
            <a:endParaRPr lang="ru-RU"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763687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dirty="0">
                <a:latin typeface="Times New Roman" panose="02020603050405020304" pitchFamily="18" charset="0"/>
                <a:cs typeface="Times New Roman" panose="02020603050405020304" pitchFamily="18" charset="0"/>
              </a:rPr>
              <a:t>В таблице приводится сравнение геологических ресурсов и запасов, вовлекаемых в отработку, по результатам оптимизации.</a:t>
            </a:r>
            <a:br>
              <a:rPr lang="ru-RU" sz="2800" dirty="0">
                <a:latin typeface="Times New Roman" panose="02020603050405020304" pitchFamily="18" charset="0"/>
                <a:cs typeface="Times New Roman" panose="02020603050405020304" pitchFamily="18" charset="0"/>
              </a:rPr>
            </a:br>
            <a:endParaRPr lang="ru-RU" sz="2800"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ru-RU" altLang="ru-RU"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Т</a:t>
            </a:r>
            <a:r>
              <a:rPr kumimoji="0" lang="ru-RU" altLang="ru-RU" sz="1100" b="0" i="0" u="none" strike="noStrike" cap="none" normalizeH="0" baseline="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аблица </a:t>
            </a:r>
            <a:br>
              <a:rPr kumimoji="0" lang="ru-RU" altLang="ru-RU" sz="1100" b="0" i="0" u="none" strike="noStrike" cap="none" normalizeH="0" baseline="0" smtClean="0" bmk="">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pic>
        <p:nvPicPr>
          <p:cNvPr id="11265" name="Рисунок 1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820762"/>
            <a:ext cx="10663960" cy="44377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7971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330232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8740" y="86265"/>
            <a:ext cx="10655060" cy="1604424"/>
          </a:xfrm>
        </p:spPr>
        <p:txBody>
          <a:bodyPr>
            <a:normAutofit fontScale="90000"/>
          </a:bodyPr>
          <a:lstStyle/>
          <a:p>
            <a:r>
              <a:rPr lang="ru-RU" sz="3100" dirty="0">
                <a:latin typeface="Times New Roman" panose="02020603050405020304" pitchFamily="18" charset="0"/>
                <a:cs typeface="Times New Roman" panose="02020603050405020304" pitchFamily="18" charset="0"/>
              </a:rPr>
              <a:t>При любой политико-экономической обстановке мы всегда считали, что понятие “месторождение” является однозначно экономическим понятием.</a:t>
            </a:r>
            <a:r>
              <a:rPr lang="ru-RU" dirty="0"/>
              <a:t/>
            </a:r>
            <a:br>
              <a:rPr lang="ru-RU" dirty="0"/>
            </a:br>
            <a:endParaRPr lang="ru-RU" dirty="0"/>
          </a:p>
        </p:txBody>
      </p:sp>
      <p:sp>
        <p:nvSpPr>
          <p:cNvPr id="3" name="Объект 2"/>
          <p:cNvSpPr>
            <a:spLocks noGrp="1"/>
          </p:cNvSpPr>
          <p:nvPr>
            <p:ph idx="1"/>
          </p:nvPr>
        </p:nvSpPr>
        <p:spPr/>
        <p:txBody>
          <a:bodyPr/>
          <a:lstStyle/>
          <a:p>
            <a:r>
              <a:rPr lang="ru-RU" b="1" dirty="0"/>
              <a:t>При плановой экономике на практике под месторождением подразумевались выявленные запасы некондиционных и кондиционных руд, которые по количеству, качеству, горнотехническим условиям залегания, географическому положению могли обеспечить в определенный период рентабельную деятельность планируемого горнодобывающего предприятия, и из которых производилось для индустриального развития страны, необходимое запланированное количество металла. </a:t>
            </a:r>
            <a:endParaRPr lang="ru-RU" dirty="0"/>
          </a:p>
        </p:txBody>
      </p:sp>
    </p:spTree>
    <p:extLst>
      <p:ext uri="{BB962C8B-B14F-4D97-AF65-F5344CB8AC3E}">
        <p14:creationId xmlns:p14="http://schemas.microsoft.com/office/powerpoint/2010/main" val="122388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81281"/>
            <a:ext cx="10734040" cy="1609408"/>
          </a:xfrm>
        </p:spPr>
        <p:txBody>
          <a:bodyPr>
            <a:normAutofit fontScale="90000"/>
          </a:bodyPr>
          <a:lstStyle/>
          <a:p>
            <a:r>
              <a:rPr lang="ru-RU" sz="3100" dirty="0" smtClean="0">
                <a:latin typeface="Times New Roman" panose="02020603050405020304" pitchFamily="18" charset="0"/>
                <a:cs typeface="Times New Roman" panose="02020603050405020304" pitchFamily="18" charset="0"/>
              </a:rPr>
              <a:t>В </a:t>
            </a:r>
            <a:r>
              <a:rPr lang="ru-RU" sz="3100" dirty="0">
                <a:latin typeface="Times New Roman" panose="02020603050405020304" pitchFamily="18" charset="0"/>
                <a:cs typeface="Times New Roman" panose="02020603050405020304" pitchFamily="18" charset="0"/>
              </a:rPr>
              <a:t>таблице </a:t>
            </a:r>
            <a:r>
              <a:rPr lang="ru-RU" sz="3100" dirty="0" smtClean="0">
                <a:latin typeface="Times New Roman" panose="02020603050405020304" pitchFamily="18" charset="0"/>
                <a:cs typeface="Times New Roman" panose="02020603050405020304" pitchFamily="18" charset="0"/>
              </a:rPr>
              <a:t>приводятся </a:t>
            </a:r>
            <a:r>
              <a:rPr lang="ru-RU" sz="3100" dirty="0">
                <a:latin typeface="Times New Roman" panose="02020603050405020304" pitchFamily="18" charset="0"/>
                <a:cs typeface="Times New Roman" panose="02020603050405020304" pitchFamily="18" charset="0"/>
              </a:rPr>
              <a:t>основные экономические показатели освоения Еланского месторождения никеля при высоте выемочной единицы 100 метров.</a:t>
            </a:r>
            <a:r>
              <a:rPr lang="ru-RU" dirty="0"/>
              <a:t/>
            </a:r>
            <a:br>
              <a:rPr lang="ru-RU" dirty="0"/>
            </a:b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1590569653"/>
              </p:ext>
            </p:extLst>
          </p:nvPr>
        </p:nvGraphicFramePr>
        <p:xfrm>
          <a:off x="223521" y="1188718"/>
          <a:ext cx="11430000" cy="5516881"/>
        </p:xfrm>
        <a:graphic>
          <a:graphicData uri="http://schemas.openxmlformats.org/drawingml/2006/table">
            <a:tbl>
              <a:tblPr firstRow="1" firstCol="1" bandRow="1"/>
              <a:tblGrid>
                <a:gridCol w="5250943"/>
                <a:gridCol w="1218438"/>
                <a:gridCol w="1348740"/>
                <a:gridCol w="1202435"/>
                <a:gridCol w="1204722"/>
                <a:gridCol w="1204722"/>
              </a:tblGrid>
              <a:tr h="367481">
                <a:tc rowSpan="3">
                  <a:txBody>
                    <a:bodyPr/>
                    <a:lstStyle/>
                    <a:p>
                      <a:pPr algn="just">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Показатель</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Ед. изм.</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nSpc>
                          <a:spcPct val="107000"/>
                        </a:lnSpc>
                      </a:pPr>
                      <a:endParaRPr lang="ru-RU" sz="1100">
                        <a:effectLst/>
                        <a:latin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367481">
                <a:tc vMerge="1">
                  <a:txBody>
                    <a:bodyPr/>
                    <a:lstStyle/>
                    <a:p>
                      <a:endParaRPr lang="ru-RU"/>
                    </a:p>
                  </a:txBody>
                  <a:tcPr/>
                </a:tc>
                <a:tc vMerge="1">
                  <a:txBody>
                    <a:bodyPr/>
                    <a:lstStyle/>
                    <a:p>
                      <a:endParaRPr lang="ru-RU"/>
                    </a:p>
                  </a:txBody>
                  <a:tcPr/>
                </a:tc>
                <a:tc gridSpan="4">
                  <a:txBody>
                    <a:bodyPr/>
                    <a:lstStyle/>
                    <a:p>
                      <a:pPr>
                        <a:lnSpc>
                          <a:spcPct val="107000"/>
                        </a:lnSpc>
                        <a:spcAft>
                          <a:spcPts val="8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Высота выемочной единицы 100м</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367481">
                <a:tc vMerge="1">
                  <a:txBody>
                    <a:bodyPr/>
                    <a:lstStyle/>
                    <a:p>
                      <a:endParaRPr lang="ru-RU"/>
                    </a:p>
                  </a:txBody>
                  <a:tcPr/>
                </a:tc>
                <a:tc vMerge="1">
                  <a:txBody>
                    <a:bodyPr/>
                    <a:lstStyle/>
                    <a:p>
                      <a:endParaRPr lang="ru-RU"/>
                    </a:p>
                  </a:txBody>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0,26%</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0,41%</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0,63%</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481">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Цена никеля</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USD/т</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31 104</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16 531</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10 084</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8 310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481">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Извлекаемые запасы</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ru-RU" sz="2000" dirty="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ru-RU" sz="2000">
                        <a:effectLst/>
                        <a:latin typeface="Times New Roman" panose="02020603050405020304" pitchFamily="18"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ru-RU" sz="2000">
                        <a:effectLst/>
                        <a:latin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ru-RU" sz="2000">
                        <a:effectLst/>
                        <a:latin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ru-RU" sz="2000">
                        <a:effectLst/>
                        <a:latin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737295">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Руда</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тыс. т</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37 855</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21 037</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10 118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7 737</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r>
              <a:tr h="367481">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Содержание никеля</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0,62</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0,84</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1,13</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r>
              <a:tr h="367481">
                <a:tc>
                  <a:txBody>
                    <a:bodyPr/>
                    <a:lstStyle/>
                    <a:p>
                      <a:pPr algn="just">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Количество никеля</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тыс. т</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234,6</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175,8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737295">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Горизонт расчета</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лет</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7481">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Показатели эффективности</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nSpc>
                          <a:spcPct val="107000"/>
                        </a:lnSpc>
                      </a:pPr>
                      <a:endParaRPr lang="ru-RU" sz="2000">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67481">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NPV project </a:t>
                      </a:r>
                      <a:r>
                        <a:rPr lang="ru-RU" sz="2000">
                          <a:effectLst/>
                          <a:latin typeface="Times New Roman" panose="02020603050405020304" pitchFamily="18" charset="0"/>
                          <a:ea typeface="Times New Roman" panose="02020603050405020304" pitchFamily="18" charset="0"/>
                          <a:cs typeface="Times New Roman" panose="02020603050405020304" pitchFamily="18" charset="0"/>
                        </a:rPr>
                        <a:t>@ 10% </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млн. руб.</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33 559</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17 312</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3 350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-330</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r>
              <a:tr h="367481">
                <a:tc>
                  <a:txBody>
                    <a:bodyPr/>
                    <a:lstStyle/>
                    <a:p>
                      <a:pPr algn="just">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IRR Project</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23,7%</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tr>
              <a:tr h="367481">
                <a:tc>
                  <a:txBody>
                    <a:bodyPr/>
                    <a:lstStyle/>
                    <a:p>
                      <a:pPr algn="just">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PBP </a:t>
                      </a:r>
                      <a:r>
                        <a:rPr lang="ru-RU"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Project</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лет</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a:lnSpc>
                          <a:spcPct val="90000"/>
                        </a:lnSpc>
                        <a:spcAft>
                          <a:spcPts val="1000"/>
                        </a:spcAft>
                      </a:pPr>
                      <a:r>
                        <a:rPr lang="ru-RU"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3936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00595"/>
            <a:ext cx="11998960" cy="3963264"/>
          </a:xfrm>
          <a:prstGeom prst="rect">
            <a:avLst/>
          </a:prstGeom>
        </p:spPr>
        <p:txBody>
          <a:bodyPr wrap="square">
            <a:spAutoFit/>
          </a:bodyPr>
          <a:lstStyle/>
          <a:p>
            <a:pPr algn="just">
              <a:lnSpc>
                <a:spcPct val="115000"/>
              </a:lnSpc>
              <a:spcAft>
                <a:spcPts val="1000"/>
              </a:spcAft>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Укрупненная экономическая оценка месторождения на основе геолого-структурной блоковой модели показывает, что освоение Еланского месторождения является коммерчески выгодным только при цене на никель больше 16000 долларов за 1 тонну. Однако полностью экономический потенциал месторождения может быть раскрыт только при цене на никель больше 25000 - 30000 долларов за тонну. Об этом свидетельствуют высокие показатели внутрифирменной нормы прибыли и стоимостные показатели месторождения. При использовании при добыче утвержденных параметров кондиций (</a:t>
            </a:r>
            <a:r>
              <a:rPr lang="en-US" sz="2000" dirty="0" smtClean="0">
                <a:effectLst/>
                <a:latin typeface="Times New Roman" panose="02020603050405020304" pitchFamily="18" charset="0"/>
                <a:ea typeface="Calibri" panose="020F0502020204030204" pitchFamily="34" charset="0"/>
                <a:cs typeface="Times New Roman" panose="02020603050405020304" pitchFamily="18" charset="0"/>
              </a:rPr>
              <a:t>COG</a:t>
            </a: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 – 0,63%), которые рассчитаны при цене на никель 10 084 долл./т при реализации данного горного проекта будет существовать большой риск невозврата инвестиций или в лучшем случае отсутствия прибыли, так как внутрифирменная норма прибыли соответствует по уровню банковскому проценту, обслуживания кредитов. При более высокой цене на никель использование при добыче утвержденных в ГКЗ РФ параметров кондиций приведет к неэффективной реализации горного проекта.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71120" y="4028432"/>
            <a:ext cx="11927840" cy="2437077"/>
          </a:xfrm>
          <a:prstGeom prst="rect">
            <a:avLst/>
          </a:prstGeom>
          <a:ln w="15875">
            <a:solidFill>
              <a:srgbClr val="000000"/>
            </a:solidFill>
          </a:ln>
        </p:spPr>
        <p:txBody>
          <a:bodyPr wrap="square">
            <a:spAutoFit/>
          </a:bodyPr>
          <a:lstStyle/>
          <a:p>
            <a:pPr algn="ctr">
              <a:lnSpc>
                <a:spcPct val="115000"/>
              </a:lnSpc>
              <a:spcAft>
                <a:spcPts val="100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Выводы</a:t>
            </a:r>
          </a:p>
          <a:p>
            <a:pPr marL="342900" indent="-342900" algn="just">
              <a:lnSpc>
                <a:spcPct val="115000"/>
              </a:lnSpc>
              <a:spcAft>
                <a:spcPts val="1000"/>
              </a:spcAft>
              <a:buAutoNum type="arabicPeriod"/>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За расчеты и использование горных и экономических требований  (кондиций) к качеству полезных ископаемых, должны нести ответственность недропользователи,  а не государство в лице экспертов ГКЗ. </a:t>
            </a:r>
          </a:p>
          <a:p>
            <a:pPr marL="342900" indent="-342900" algn="just">
              <a:lnSpc>
                <a:spcPct val="115000"/>
              </a:lnSpc>
              <a:spcAft>
                <a:spcPts val="1000"/>
              </a:spcAft>
              <a:buAutoNum type="arabicPeriod"/>
            </a:pPr>
            <a:r>
              <a:rPr lang="ru-RU" sz="2000" dirty="0" smtClean="0">
                <a:effectLst/>
                <a:latin typeface="Times New Roman" panose="02020603050405020304" pitchFamily="18" charset="0"/>
                <a:ea typeface="Calibri" panose="020F0502020204030204" pitchFamily="34" charset="0"/>
                <a:cs typeface="Times New Roman" panose="02020603050405020304" pitchFamily="18" charset="0"/>
              </a:rPr>
              <a:t>Все взаимоотношения государства с недропользователями и недропользователей друг с другом должны основываться, как и в остальных странах мира не на количестве подсчитанных запасов месторождений, а на их стоимостной оценке.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7795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dirty="0">
                <a:latin typeface="Times New Roman" panose="02020603050405020304" pitchFamily="18" charset="0"/>
                <a:cs typeface="Times New Roman" panose="02020603050405020304" pitchFamily="18" charset="0"/>
              </a:rPr>
              <a:t>Но экономическая ситуация коренным образом изменилась при переходе страны к рыночной экономике и при глобализации экономических процессов.</a:t>
            </a:r>
          </a:p>
        </p:txBody>
      </p:sp>
      <p:sp>
        <p:nvSpPr>
          <p:cNvPr id="3" name="Объект 2"/>
          <p:cNvSpPr>
            <a:spLocks noGrp="1"/>
          </p:cNvSpPr>
          <p:nvPr>
            <p:ph idx="1"/>
          </p:nvPr>
        </p:nvSpPr>
        <p:spPr/>
        <p:txBody>
          <a:bodyPr>
            <a:normAutofit fontScale="92500" lnSpcReduction="10000"/>
          </a:bodyPr>
          <a:lstStyle/>
          <a:p>
            <a:pPr algn="just"/>
            <a:r>
              <a:rPr lang="ru-RU" b="1" dirty="0"/>
              <a:t>В современном понимании </a:t>
            </a:r>
            <a:r>
              <a:rPr lang="ru-RU" b="1" dirty="0" smtClean="0"/>
              <a:t>под </a:t>
            </a:r>
            <a:r>
              <a:rPr lang="ru-RU" b="1" dirty="0"/>
              <a:t>месторождением подразумеваются природные минеральные концентрации с выявленными внутри них запасами руд, которые по своему количеству, качеству, горнотехническим условиям залегания, географическому положению, могут при благоприятной мировой экономической обстановке обеспечить наиболее возможно высокую прибыльную деятельность сооружаемого горнодобывающего предприятия, при приемлемом для банка сроке окупаемости инвестиций. Успешная хозяйственная деятельность горнорудного предприятия на месторождении гарантирует получение прибыли для акционеров и обеспечивает максимально возможный уровень потока налоговых выплат в местные и региональные бюджеты.</a:t>
            </a:r>
            <a:r>
              <a:rPr lang="ru-RU" dirty="0"/>
              <a:t> </a:t>
            </a:r>
          </a:p>
          <a:p>
            <a:endParaRPr lang="ru-RU" dirty="0"/>
          </a:p>
        </p:txBody>
      </p:sp>
    </p:spTree>
    <p:extLst>
      <p:ext uri="{BB962C8B-B14F-4D97-AF65-F5344CB8AC3E}">
        <p14:creationId xmlns:p14="http://schemas.microsoft.com/office/powerpoint/2010/main" val="120290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a:latin typeface="Times New Roman" panose="02020603050405020304" pitchFamily="18" charset="0"/>
                <a:cs typeface="Times New Roman" panose="02020603050405020304" pitchFamily="18" charset="0"/>
              </a:rPr>
              <a:t>Эти два понятия месторождения на первый взгляд похожи, но </a:t>
            </a:r>
            <a:r>
              <a:rPr lang="ru-RU" sz="2400" dirty="0" smtClean="0">
                <a:latin typeface="Times New Roman" panose="02020603050405020304" pitchFamily="18" charset="0"/>
                <a:cs typeface="Times New Roman" panose="02020603050405020304" pitchFamily="18" charset="0"/>
              </a:rPr>
              <a:t>коренным </a:t>
            </a:r>
            <a:r>
              <a:rPr lang="ru-RU" sz="2400" dirty="0">
                <a:latin typeface="Times New Roman" panose="02020603050405020304" pitchFamily="18" charset="0"/>
                <a:cs typeface="Times New Roman" panose="02020603050405020304" pitchFamily="18" charset="0"/>
              </a:rPr>
              <a:t>образом отличаются друг от друга и отсюда возникают разные взгляды на роль кондиций. </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10000"/>
          </a:bodyPr>
          <a:lstStyle/>
          <a:p>
            <a:pPr algn="just"/>
            <a:r>
              <a:rPr lang="ru-RU" b="1" dirty="0"/>
              <a:t>При </a:t>
            </a:r>
            <a:r>
              <a:rPr lang="ru-RU" b="1" dirty="0" smtClean="0"/>
              <a:t>традиционных способах </a:t>
            </a:r>
            <a:r>
              <a:rPr lang="ru-RU" b="1" dirty="0"/>
              <a:t>подсчета запасов, </a:t>
            </a:r>
            <a:r>
              <a:rPr lang="ru-RU" b="1" dirty="0" smtClean="0"/>
              <a:t>первоначально устанавливаются </a:t>
            </a:r>
            <a:r>
              <a:rPr lang="ru-RU" b="1" dirty="0"/>
              <a:t>условия, которыми следует руководствоваться при </a:t>
            </a:r>
            <a:r>
              <a:rPr lang="ru-RU" b="1" dirty="0" smtClean="0"/>
              <a:t>проведении границ </a:t>
            </a:r>
            <a:r>
              <a:rPr lang="ru-RU" b="1" dirty="0"/>
              <a:t>промышленного </a:t>
            </a:r>
            <a:r>
              <a:rPr lang="ru-RU" b="1" dirty="0" smtClean="0"/>
              <a:t>оруденения  и подсчете запасов. </a:t>
            </a:r>
            <a:r>
              <a:rPr lang="ru-RU" b="1" dirty="0"/>
              <a:t>Все эти условия оговариваются кондициями на рудноминеральное сырье. Главным и наиболее общим показателем кондиций является минимальное промышленное содержание основного полезного компонента в руде которое устанавливается путем экономических расчетов для больших блоков, из которых добыча будет продолжаться в течении года и больше. К дополнительным кондиционным показателям относятся	бортовое содержание полезного компонента в крайних пробах, при котором эти пробы могут быть включены в контур промышленного оруденения и другие показатели. </a:t>
            </a:r>
          </a:p>
        </p:txBody>
      </p:sp>
    </p:spTree>
    <p:extLst>
      <p:ext uri="{BB962C8B-B14F-4D97-AF65-F5344CB8AC3E}">
        <p14:creationId xmlns:p14="http://schemas.microsoft.com/office/powerpoint/2010/main" val="309966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400" dirty="0">
                <a:latin typeface="Times New Roman" panose="02020603050405020304" pitchFamily="18" charset="0"/>
                <a:cs typeface="Times New Roman" panose="02020603050405020304" pitchFamily="18" charset="0"/>
              </a:rPr>
              <a:t>Кондиции являются основным понятием в горном бизнесе.</a:t>
            </a:r>
            <a:endParaRPr lang="ru-RU" sz="24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fontScale="92500" lnSpcReduction="20000"/>
          </a:bodyPr>
          <a:lstStyle/>
          <a:p>
            <a:pPr algn="just"/>
            <a:r>
              <a:rPr lang="ru-RU" b="1" dirty="0"/>
              <a:t>Для того что бы участники горных проектов извлекали максимальную прибыль от своей деятельности необходимо экономическими расчетами определять реальные требования (кондиции) к качеству минеральных скоплений, содержащих полезные компоненты. Эти требования должны устанавливать возможность прибыльного производства из них промышленных продуктов с учетом горнотехнических возможностей и возможностей </a:t>
            </a:r>
            <a:r>
              <a:rPr lang="ru-RU" b="1" dirty="0" smtClean="0"/>
              <a:t>любых способов </a:t>
            </a:r>
            <a:r>
              <a:rPr lang="ru-RU" b="1" dirty="0"/>
              <a:t>обогащения и металлургического передела. Основываясь на этих требованиях нужно внутри </a:t>
            </a:r>
            <a:r>
              <a:rPr lang="ru-RU" b="1" dirty="0" smtClean="0"/>
              <a:t>установленных природных </a:t>
            </a:r>
            <a:r>
              <a:rPr lang="ru-RU" b="1" dirty="0"/>
              <a:t>минеральных скоплений выделить наибольшее количество руд, из которых можно с наиболее возможно низкой себестоимостью концентрировать металлы в промежуточных промышленных продуктах в необходимом количестве приемлемом для металлургической промышленности или с помощью гидрометаллургии в окончательных продуктах.</a:t>
            </a:r>
            <a:endParaRPr lang="ru-RU" dirty="0"/>
          </a:p>
          <a:p>
            <a:endParaRPr lang="ru-RU" dirty="0"/>
          </a:p>
        </p:txBody>
      </p:sp>
    </p:spTree>
    <p:extLst>
      <p:ext uri="{BB962C8B-B14F-4D97-AF65-F5344CB8AC3E}">
        <p14:creationId xmlns:p14="http://schemas.microsoft.com/office/powerpoint/2010/main" val="360539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0920" y="0"/>
            <a:ext cx="10515600" cy="1325563"/>
          </a:xfrm>
        </p:spPr>
        <p:txBody>
          <a:bodyPr>
            <a:noAutofit/>
          </a:bodyPr>
          <a:lstStyle/>
          <a:p>
            <a:pPr algn="just"/>
            <a:r>
              <a:rPr lang="ru-RU" sz="2400" dirty="0">
                <a:latin typeface="Times New Roman" panose="02020603050405020304" pitchFamily="18" charset="0"/>
                <a:cs typeface="Times New Roman" panose="02020603050405020304" pitchFamily="18" charset="0"/>
              </a:rPr>
              <a:t>Основным кондиционным показателем, определяющим количество и качество руды, которое поступает на обогатительную фабрику, является бортовое содержание металла, от которого рассчитывается среднее содержание в руде и достигаются экономические показатели предприятия.</a:t>
            </a:r>
          </a:p>
        </p:txBody>
      </p:sp>
      <p:sp>
        <p:nvSpPr>
          <p:cNvPr id="9" name="Rectangle 2"/>
          <p:cNvSpPr>
            <a:spLocks noChangeArrowheads="1"/>
          </p:cNvSpPr>
          <p:nvPr/>
        </p:nvSpPr>
        <p:spPr bwMode="auto">
          <a:xfrm>
            <a:off x="213360" y="1325563"/>
            <a:ext cx="4216400" cy="5447645"/>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Уравнение, из которого следует что затраты</a:t>
            </a:r>
          </a:p>
          <a:p>
            <a:pPr marL="0" marR="0" lvl="0" indent="449263"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на обогащение одной тонны руды равны цене</a:t>
            </a:r>
          </a:p>
          <a:p>
            <a:pPr marL="0" marR="0" lvl="0" indent="449263"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выпускаемого продукта с учетом операционных </a:t>
            </a:r>
          </a:p>
          <a:p>
            <a:pPr marL="0" marR="0" lvl="0" indent="449263"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затрат и коэффициента извлечения</a:t>
            </a:r>
            <a:endParaRPr kumimoji="0" lang="ru-RU" altLang="ru-R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449263"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kumimoji="0" lang="ru-RU" altLang="ru-R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449263"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Следовательно </a:t>
            </a: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20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a:t>
            </a:r>
            <a:r>
              <a:rPr kumimoji="0" lang="ru-RU" altLang="ru-RU" sz="28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449263" algn="l" defTabSz="914400" rtl="0" eaLnBrk="0" fontAlgn="base" latinLnBrk="0" hangingPunct="0">
              <a:lnSpc>
                <a:spcPct val="100000"/>
              </a:lnSpc>
              <a:spcBef>
                <a:spcPct val="0"/>
              </a:spcBef>
              <a:spcAft>
                <a:spcPct val="0"/>
              </a:spcAft>
              <a:buClrTx/>
              <a:buSzTx/>
              <a:buFontTx/>
              <a:buNone/>
              <a:tabLst/>
            </a:pPr>
            <a:endParaRPr lang="ru-RU" altLang="ru-RU" sz="1600" b="1" dirty="0">
              <a:ea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lang="ru-RU" altLang="ru-RU" sz="1600" b="1" dirty="0">
              <a:ea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0" name="Прямоугольник 9"/>
          <p:cNvSpPr/>
          <p:nvPr/>
        </p:nvSpPr>
        <p:spPr>
          <a:xfrm>
            <a:off x="4551680" y="1625105"/>
            <a:ext cx="7185660" cy="4431983"/>
          </a:xfrm>
          <a:prstGeom prst="rect">
            <a:avLst/>
          </a:prstGeom>
          <a:ln w="19050">
            <a:solidFill>
              <a:schemeClr val="tx1"/>
            </a:solidFill>
          </a:ln>
        </p:spPr>
        <p:txBody>
          <a:bodyPr wrap="square">
            <a:spAutoFit/>
          </a:bodyPr>
          <a:lstStyle/>
          <a:p>
            <a:endParaRPr lang="ru-RU" dirty="0" smtClean="0"/>
          </a:p>
          <a:p>
            <a:r>
              <a:rPr lang="ru-RU" sz="2400" dirty="0" smtClean="0">
                <a:latin typeface="Times New Roman" panose="02020603050405020304" pitchFamily="18" charset="0"/>
                <a:cs typeface="Times New Roman" panose="02020603050405020304" pitchFamily="18" charset="0"/>
              </a:rPr>
              <a:t>Символ	Значение</a:t>
            </a:r>
          </a:p>
          <a:p>
            <a:r>
              <a:rPr lang="ru-RU" sz="2400" dirty="0" smtClean="0">
                <a:latin typeface="Times New Roman" panose="02020603050405020304" pitchFamily="18" charset="0"/>
                <a:cs typeface="Times New Roman" panose="02020603050405020304" pitchFamily="18" charset="0"/>
              </a:rPr>
              <a:t>p	Цена продукта</a:t>
            </a:r>
          </a:p>
          <a:p>
            <a:r>
              <a:rPr lang="ru-RU" sz="2400" dirty="0" smtClean="0">
                <a:latin typeface="Times New Roman" panose="02020603050405020304" pitchFamily="18" charset="0"/>
                <a:cs typeface="Times New Roman" panose="02020603050405020304" pitchFamily="18" charset="0"/>
              </a:rPr>
              <a:t>s	Операционные затраты (затраты на продажу)</a:t>
            </a:r>
          </a:p>
          <a:p>
            <a:r>
              <a:rPr lang="ru-RU" sz="2400" dirty="0" smtClean="0">
                <a:latin typeface="Times New Roman" panose="02020603050405020304" pitchFamily="18" charset="0"/>
                <a:cs typeface="Times New Roman" panose="02020603050405020304" pitchFamily="18" charset="0"/>
              </a:rPr>
              <a:t>r	Коэффициент извлечения</a:t>
            </a:r>
          </a:p>
          <a:p>
            <a:r>
              <a:rPr lang="ru-RU" sz="2400" dirty="0" smtClean="0">
                <a:latin typeface="Times New Roman" panose="02020603050405020304" pitchFamily="18" charset="0"/>
                <a:cs typeface="Times New Roman" panose="02020603050405020304" pitchFamily="18" charset="0"/>
              </a:rPr>
              <a:t>d	Разубоживание</a:t>
            </a:r>
          </a:p>
          <a:p>
            <a:r>
              <a:rPr lang="ru-RU" sz="2400" dirty="0" smtClean="0">
                <a:latin typeface="Times New Roman" panose="02020603050405020304" pitchFamily="18" charset="0"/>
                <a:cs typeface="Times New Roman" panose="02020603050405020304" pitchFamily="18" charset="0"/>
              </a:rPr>
              <a:t>c	Затраты на обогащение тонны руды</a:t>
            </a:r>
          </a:p>
          <a:p>
            <a:r>
              <a:rPr lang="ru-RU" sz="2400" dirty="0" smtClean="0">
                <a:latin typeface="Times New Roman" panose="02020603050405020304" pitchFamily="18" charset="0"/>
                <a:cs typeface="Times New Roman" panose="02020603050405020304" pitchFamily="18" charset="0"/>
              </a:rPr>
              <a:t>a	Затраты на обогащение единицы продукта</a:t>
            </a:r>
          </a:p>
          <a:p>
            <a:r>
              <a:rPr lang="ru-RU" sz="2400" dirty="0" smtClean="0">
                <a:latin typeface="Times New Roman" panose="02020603050405020304" pitchFamily="18" charset="0"/>
                <a:cs typeface="Times New Roman" panose="02020603050405020304" pitchFamily="18" charset="0"/>
              </a:rPr>
              <a:t>x	Экономическое бортовое содержание</a:t>
            </a:r>
          </a:p>
          <a:p>
            <a:endParaRPr lang="ru-RU" dirty="0" smtClean="0"/>
          </a:p>
          <a:p>
            <a:endParaRPr lang="ru-RU" dirty="0" smtClean="0"/>
          </a:p>
          <a:p>
            <a:endParaRPr lang="ru-RU" dirty="0" smtClean="0"/>
          </a:p>
          <a:p>
            <a:endParaRPr lang="ru-RU" dirty="0"/>
          </a:p>
        </p:txBody>
      </p:sp>
    </p:spTree>
    <p:extLst>
      <p:ext uri="{BB962C8B-B14F-4D97-AF65-F5344CB8AC3E}">
        <p14:creationId xmlns:p14="http://schemas.microsoft.com/office/powerpoint/2010/main" val="2547981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32080" y="111694"/>
            <a:ext cx="11927840" cy="5635902"/>
          </a:xfrm>
          <a:prstGeom prst="rect">
            <a:avLst/>
          </a:prstGeom>
          <a:solidFill>
            <a:schemeClr val="bg1"/>
          </a:solidFill>
        </p:spPr>
        <p:txBody>
          <a:bodyPr wrap="square">
            <a:spAutoFit/>
          </a:bodyPr>
          <a:lstStyle/>
          <a:p>
            <a:pPr indent="449580" algn="just">
              <a:lnSpc>
                <a:spcPct val="115000"/>
              </a:lnSpc>
              <a:spcAft>
                <a:spcPts val="1000"/>
              </a:spcAft>
            </a:pPr>
            <a:r>
              <a:rPr lang="ru-RU" dirty="0" smtClean="0">
                <a:effectLst/>
                <a:latin typeface="Times New Roman" panose="02020603050405020304" pitchFamily="18" charset="0"/>
                <a:ea typeface="Calibri" panose="020F0502020204030204" pitchFamily="34" charset="0"/>
                <a:cs typeface="Times New Roman" panose="02020603050405020304" pitchFamily="18" charset="0"/>
              </a:rPr>
              <a:t>Сейчас недропользователи привлекают средства для строительства горнодобывающего предприятия через кредитные учреждения. Согласно банковским правилам эффективность любого горного проекта определяется несколькими экономическими показателями. Эти показатели -</a:t>
            </a:r>
            <a:endParaRPr lang="ru-RU" sz="1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NPV</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 чистый дисконтированный доход, получаемый после уплаты всех налогов, нередко называют доходом акционеров. Показатель </a:t>
            </a: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NPV </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определяет стоимостную оценку месторождения.</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PVR</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 коэффициент дисконтированной стоимости, показывает сколько долларов чистой прибыли приходится на один доллар инвестиций.</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IRR</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 внутрифирменная норма прибыли, это значение ставки дисконтирования при котором </a:t>
            </a: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NPV</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проекта равен нулю, чем выше значение внутрифирменной нормы прибыли и больше разница между ее значением и выбранной ставкой дисконта, тем больший запас прочности имеет проект.</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PI</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 индекс рентабельности, это отношение суммы всех чистых дисконтированных притоков реальных денег к абсолютной величине суммы всех дисконтированных инвестиционных расходов.</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PP – </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срок окупаемости проекта.</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en-US" b="1" dirty="0" smtClean="0">
                <a:effectLst/>
                <a:latin typeface="Times New Roman" panose="02020603050405020304" pitchFamily="18" charset="0"/>
                <a:ea typeface="Calibri" panose="020F0502020204030204" pitchFamily="34" charset="0"/>
                <a:cs typeface="Times New Roman" panose="02020603050405020304" pitchFamily="18" charset="0"/>
              </a:rPr>
              <a:t>DPP</a:t>
            </a: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 – уточненный срок окупаемости проекта.</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200"/>
              <a:buFont typeface="Times New Roman" panose="02020603050405020304" pitchFamily="18" charset="0"/>
              <a:buAutoNum type="arabicPeriod"/>
            </a:pP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Длительность жизнедеятельности горнодобывающего предприятия.</a:t>
            </a:r>
            <a:endParaRPr lang="ru-RU"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SzPts val="1200"/>
              <a:buFont typeface="Times New Roman" panose="02020603050405020304" pitchFamily="18" charset="0"/>
              <a:buAutoNum type="arabicPeriod"/>
            </a:pPr>
            <a:r>
              <a:rPr lang="ru-RU" b="1" dirty="0" smtClean="0">
                <a:effectLst/>
                <a:latin typeface="Times New Roman" panose="02020603050405020304" pitchFamily="18" charset="0"/>
                <a:ea typeface="Calibri" panose="020F0502020204030204" pitchFamily="34" charset="0"/>
                <a:cs typeface="Times New Roman" panose="02020603050405020304" pitchFamily="18" charset="0"/>
              </a:rPr>
              <a:t>Коэффициент бюджетной эффективности - рассчитывается как процент прибыли государства в виде налогов от общей дисконтированной прибыли всех участников проекта.</a:t>
            </a:r>
            <a:endParaRPr lang="ru-RU"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1245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000" i="1" dirty="0">
                <a:latin typeface="Times New Roman" panose="02020603050405020304" pitchFamily="18" charset="0"/>
                <a:cs typeface="Times New Roman" panose="02020603050405020304" pitchFamily="18" charset="0"/>
              </a:rPr>
              <a:t>Что нужно понимать под терминами – традиционные способы подсчета запасов и </a:t>
            </a:r>
            <a:r>
              <a:rPr lang="ru-RU" sz="2000" i="1" dirty="0" err="1">
                <a:latin typeface="Times New Roman" panose="02020603050405020304" pitchFamily="18" charset="0"/>
                <a:cs typeface="Times New Roman" panose="02020603050405020304" pitchFamily="18" charset="0"/>
              </a:rPr>
              <a:t>геостатистические</a:t>
            </a:r>
            <a:r>
              <a:rPr lang="ru-RU" sz="2000" i="1" dirty="0">
                <a:latin typeface="Times New Roman" panose="02020603050405020304" pitchFamily="18" charset="0"/>
                <a:cs typeface="Times New Roman" panose="02020603050405020304" pitchFamily="18" charset="0"/>
              </a:rPr>
              <a:t> способы подсчета ресурсов и запасов, особенности применения требований к качеству руд, то есть кондиций при традиционном способе оценки и при </a:t>
            </a:r>
            <a:r>
              <a:rPr lang="ru-RU" sz="2000" i="1" dirty="0" err="1">
                <a:latin typeface="Times New Roman" panose="02020603050405020304" pitchFamily="18" charset="0"/>
                <a:cs typeface="Times New Roman" panose="02020603050405020304" pitchFamily="18" charset="0"/>
              </a:rPr>
              <a:t>геостатистическом</a:t>
            </a:r>
            <a:r>
              <a:rPr lang="ru-RU" sz="2000" i="1" dirty="0">
                <a:latin typeface="Times New Roman" panose="02020603050405020304" pitchFamily="18" charset="0"/>
                <a:cs typeface="Times New Roman" panose="02020603050405020304" pitchFamily="18" charset="0"/>
              </a:rPr>
              <a:t> подходе к оценке.</a:t>
            </a: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r>
              <a:rPr lang="ru-RU" dirty="0"/>
              <a:t>При традиционных способах подсчета запасов все оценивается по содержаниям компонентов в пробах, промышленные контуры рудных тел выделяются по бортовым содержаниям в пробах, минимально промышленные содержания компонента в больших блоках так же рассчитываются по содержаниям в пробах, при </a:t>
            </a:r>
            <a:r>
              <a:rPr lang="ru-RU" dirty="0" err="1"/>
              <a:t>геостатистическом</a:t>
            </a:r>
            <a:r>
              <a:rPr lang="ru-RU" dirty="0"/>
              <a:t> подходе к оценке все происходит иначе.</a:t>
            </a:r>
          </a:p>
          <a:p>
            <a:r>
              <a:rPr lang="ru-RU" b="1" dirty="0" err="1"/>
              <a:t>Геостатистика</a:t>
            </a:r>
            <a:r>
              <a:rPr lang="ru-RU" b="1" dirty="0"/>
              <a:t> объединяется с геолого-структурными и минералогическими исследованиями месторождений, с геологической интуицией и горным делом и является по сути необходимым мостом от геологии к горному делу.</a:t>
            </a:r>
            <a:endParaRPr lang="ru-RU" dirty="0"/>
          </a:p>
        </p:txBody>
      </p:sp>
    </p:spTree>
    <p:extLst>
      <p:ext uri="{BB962C8B-B14F-4D97-AF65-F5344CB8AC3E}">
        <p14:creationId xmlns:p14="http://schemas.microsoft.com/office/powerpoint/2010/main" val="566807645"/>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1804</Words>
  <Application>Microsoft Office PowerPoint</Application>
  <PresentationFormat>Широкоэкранный</PresentationFormat>
  <Paragraphs>210</Paragraphs>
  <Slides>31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Calibri</vt:lpstr>
      <vt:lpstr>Calibri Light</vt:lpstr>
      <vt:lpstr>Times New Roman</vt:lpstr>
      <vt:lpstr>Тема Office</vt:lpstr>
      <vt:lpstr>Презентация PowerPoint</vt:lpstr>
      <vt:lpstr>Что нужно понимать под терминами - твердые полезные ископаемые, месторождение, кондиции (в том числе бортовое содержание), экономические показатели. </vt:lpstr>
      <vt:lpstr>При любой политико-экономической обстановке мы всегда считали, что понятие “месторождение” является однозначно экономическим понятием. </vt:lpstr>
      <vt:lpstr>Но экономическая ситуация коренным образом изменилась при переходе страны к рыночной экономике и при глобализации экономических процессов.</vt:lpstr>
      <vt:lpstr>Эти два понятия месторождения на первый взгляд похожи, но коренным образом отличаются друг от друга и отсюда возникают разные взгляды на роль кондиций.  </vt:lpstr>
      <vt:lpstr>Кондиции являются основным понятием в горном бизнесе.</vt:lpstr>
      <vt:lpstr>Основным кондиционным показателем, определяющим количество и качество руды, которое поступает на обогатительную фабрику, является бортовое содержание металла, от которого рассчитывается среднее содержание в руде и достигаются экономические показатели предприятия.</vt:lpstr>
      <vt:lpstr>Презентация PowerPoint</vt:lpstr>
      <vt:lpstr>Что нужно понимать под терминами – традиционные способы подсчета запасов и геостатистические способы подсчета ресурсов и запасов, особенности применения требований к качеству руд, то есть кондиций при традиционном способе оценки и при геостатистическом подходе к оценке. </vt:lpstr>
      <vt:lpstr>Таким образом в случае с геостатистическими оценками компонентов в блоковых моделях можно обосновать, что мы подразумеваем под термином “бортовое содержание” или “cut of grade”. </vt:lpstr>
      <vt:lpstr>Презентация PowerPoint</vt:lpstr>
      <vt:lpstr>Презентация PowerPoint</vt:lpstr>
      <vt:lpstr>Презентация PowerPoint</vt:lpstr>
      <vt:lpstr>Презентация PowerPoint</vt:lpstr>
      <vt:lpstr>Как рассчитываются безубыточные бортовые содержания </vt:lpstr>
      <vt:lpstr>Уравнения Lane и Blackwell</vt:lpstr>
      <vt:lpstr>Сравнение традиционных подходов к подсчету запасов рудных месторождений, принятых в нашей стране и международного подхода к оценке месторождений на примере оценки Еланского месторождения никеля. </vt:lpstr>
      <vt:lpstr>Презентация PowerPoint</vt:lpstr>
      <vt:lpstr>Презентация PowerPoint</vt:lpstr>
      <vt:lpstr>Презентация PowerPoint</vt:lpstr>
      <vt:lpstr>Презентация PowerPoint</vt:lpstr>
      <vt:lpstr>Далее в блоковые модели минерализованных зон интерполировались содержания никеля, меди и кобальта. Интерполяция содержаний в минерализованных зонах проводилась с помощью кригинга (kriging) и параллельно методом обратных расстояний.  </vt:lpstr>
      <vt:lpstr>Презентация PowerPoint</vt:lpstr>
      <vt:lpstr>Сравнение по варианту бортового содержания 0.3% с подсчетом запасов в ТЭО постоянных кондиций по этому варианту показывает о значительных расхождениях в тоннаже и количестве никеля.  </vt:lpstr>
      <vt:lpstr>За рассматриваемый период цена на металл достигала следующих экстремумов:  Максимальное значение – 31 104 долл./т; Минимальное значение – 8 310 долл./т; Среднее значение – 16 531 долл./т. Расчет вариантов параметров кондиций в зависимости от цены на никель был выполнен аналитическим методом в соответствии с методическими рекомендациями ГКЗ.   </vt:lpstr>
      <vt:lpstr>Презентация PowerPoint</vt:lpstr>
      <vt:lpstr>Презентация PowerPoint</vt:lpstr>
      <vt:lpstr>Презентация PowerPoint</vt:lpstr>
      <vt:lpstr>В таблице приводится сравнение геологических ресурсов и запасов, вовлекаемых в отработку, по результатам оптимизации. </vt:lpstr>
      <vt:lpstr>В таблице приводятся основные экономические показатели освоения Еланского месторождения никеля при высоте выемочной единицы 100 метров. </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Yury Malyutin</dc:creator>
  <cp:lastModifiedBy>Yury Malyutin</cp:lastModifiedBy>
  <cp:revision>28</cp:revision>
  <dcterms:created xsi:type="dcterms:W3CDTF">2018-05-19T12:47:02Z</dcterms:created>
  <dcterms:modified xsi:type="dcterms:W3CDTF">2018-05-19T17:23:23Z</dcterms:modified>
</cp:coreProperties>
</file>