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80" r:id="rId19"/>
    <p:sldId id="281" r:id="rId20"/>
    <p:sldId id="283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0000" autoAdjust="0"/>
  </p:normalViewPr>
  <p:slideViewPr>
    <p:cSldViewPr>
      <p:cViewPr varScale="1">
        <p:scale>
          <a:sx n="64" d="100"/>
          <a:sy n="64" d="100"/>
        </p:scale>
        <p:origin x="3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9;&#1080;&#1087;&#1086;&#1074;&#1072;%20&#1044;&#1072;&#1088;&#1100;&#1103;\Desktop\&#1041;&#1052;_0.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4383729297482"/>
          <c:y val="1.6558696668795208E-2"/>
          <c:w val="0.83155807596589282"/>
          <c:h val="0.88849852466060086"/>
        </c:manualLayout>
      </c:layout>
      <c:lineChart>
        <c:grouping val="standard"/>
        <c:varyColors val="0"/>
        <c:ser>
          <c:idx val="1"/>
          <c:order val="0"/>
          <c:tx>
            <c:v>10-1s</c:v>
          </c:tx>
          <c:marker>
            <c:symbol val="none"/>
          </c:marker>
          <c:cat>
            <c:strRef>
              <c:f>ЭК!$E$2:$E$26</c:f>
              <c:strCache>
                <c:ptCount val="25"/>
                <c:pt idx="0">
                  <c:v>s1-p1</c:v>
                </c:pt>
                <c:pt idx="1">
                  <c:v>s1-p2</c:v>
                </c:pt>
                <c:pt idx="2">
                  <c:v>s1-p4</c:v>
                </c:pt>
                <c:pt idx="3">
                  <c:v>s1-p8</c:v>
                </c:pt>
                <c:pt idx="4">
                  <c:v>s1-p16</c:v>
                </c:pt>
                <c:pt idx="5">
                  <c:v>s2-p1</c:v>
                </c:pt>
                <c:pt idx="6">
                  <c:v>s2-p2</c:v>
                </c:pt>
                <c:pt idx="7">
                  <c:v>s2-p4</c:v>
                </c:pt>
                <c:pt idx="8">
                  <c:v>s2-p8</c:v>
                </c:pt>
                <c:pt idx="9">
                  <c:v>s2-p16</c:v>
                </c:pt>
                <c:pt idx="10">
                  <c:v>s4-p1</c:v>
                </c:pt>
                <c:pt idx="11">
                  <c:v>s4-p2</c:v>
                </c:pt>
                <c:pt idx="12">
                  <c:v>s4-p4</c:v>
                </c:pt>
                <c:pt idx="13">
                  <c:v>s4-p8</c:v>
                </c:pt>
                <c:pt idx="14">
                  <c:v>s4-p16</c:v>
                </c:pt>
                <c:pt idx="15">
                  <c:v>s8-p1</c:v>
                </c:pt>
                <c:pt idx="16">
                  <c:v>s8-p2</c:v>
                </c:pt>
                <c:pt idx="17">
                  <c:v>s8-p4</c:v>
                </c:pt>
                <c:pt idx="18">
                  <c:v>s8-p8</c:v>
                </c:pt>
                <c:pt idx="19">
                  <c:v>s8-p16</c:v>
                </c:pt>
                <c:pt idx="20">
                  <c:v>s16-p1</c:v>
                </c:pt>
                <c:pt idx="21">
                  <c:v>s16-p2</c:v>
                </c:pt>
                <c:pt idx="22">
                  <c:v>s16-p4</c:v>
                </c:pt>
                <c:pt idx="23">
                  <c:v>s16-p8</c:v>
                </c:pt>
                <c:pt idx="24">
                  <c:v>s16-p16</c:v>
                </c:pt>
              </c:strCache>
            </c:strRef>
          </c:cat>
          <c:val>
            <c:numRef>
              <c:f>ЭК!$D$2:$D$26</c:f>
              <c:numCache>
                <c:formatCode>General</c:formatCode>
                <c:ptCount val="25"/>
                <c:pt idx="0">
                  <c:v>-3.2239099349631108</c:v>
                </c:pt>
                <c:pt idx="1">
                  <c:v>-2.1548355654668438</c:v>
                </c:pt>
                <c:pt idx="2">
                  <c:v>-1.5574574473475986</c:v>
                </c:pt>
                <c:pt idx="3">
                  <c:v>-1.163256309790677</c:v>
                </c:pt>
                <c:pt idx="4">
                  <c:v>-0.89092680193428464</c:v>
                </c:pt>
                <c:pt idx="5">
                  <c:v>-2.5919768370443581</c:v>
                </c:pt>
                <c:pt idx="6">
                  <c:v>-1.740798194412603</c:v>
                </c:pt>
                <c:pt idx="7">
                  <c:v>-1.2821214352161299</c:v>
                </c:pt>
                <c:pt idx="8">
                  <c:v>-1.0019414056407367</c:v>
                </c:pt>
                <c:pt idx="9">
                  <c:v>-0.82478446970699726</c:v>
                </c:pt>
                <c:pt idx="10">
                  <c:v>-2.2272937891942681</c:v>
                </c:pt>
                <c:pt idx="11">
                  <c:v>-1.5124024389225412</c:v>
                </c:pt>
                <c:pt idx="12">
                  <c:v>-1.1408340000650656</c:v>
                </c:pt>
                <c:pt idx="13">
                  <c:v>-0.92489114827972141</c:v>
                </c:pt>
                <c:pt idx="14">
                  <c:v>-0.79822834854262537</c:v>
                </c:pt>
                <c:pt idx="15">
                  <c:v>-2.0316962595542427</c:v>
                </c:pt>
                <c:pt idx="16">
                  <c:v>-1.398677749678481</c:v>
                </c:pt>
                <c:pt idx="17">
                  <c:v>-1.072361056710758</c:v>
                </c:pt>
                <c:pt idx="18">
                  <c:v>-0.88722280512307183</c:v>
                </c:pt>
                <c:pt idx="19">
                  <c:v>-0.78747634818232715</c:v>
                </c:pt>
                <c:pt idx="20">
                  <c:v>-1.6691978899247617</c:v>
                </c:pt>
                <c:pt idx="21">
                  <c:v>-1.2063631392794774</c:v>
                </c:pt>
                <c:pt idx="22">
                  <c:v>-0.96162985209408147</c:v>
                </c:pt>
                <c:pt idx="23">
                  <c:v>-0.82191764659037891</c:v>
                </c:pt>
                <c:pt idx="24">
                  <c:v>-0.76665029735762591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8-407A-B870-23076EC68098}"/>
            </c:ext>
          </c:extLst>
        </c:ser>
        <c:ser>
          <c:idx val="2"/>
          <c:order val="6"/>
          <c:tx>
            <c:v>10-10s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ЭК!$L$2:$L$26</c:f>
              <c:numCache>
                <c:formatCode>General</c:formatCode>
                <c:ptCount val="25"/>
                <c:pt idx="0">
                  <c:v>-3.6621757805998358</c:v>
                </c:pt>
                <c:pt idx="1">
                  <c:v>-2.4617318672798785</c:v>
                </c:pt>
                <c:pt idx="2">
                  <c:v>-1.7810504243607497</c:v>
                </c:pt>
                <c:pt idx="3">
                  <c:v>-1.3344302683304412</c:v>
                </c:pt>
                <c:pt idx="4">
                  <c:v>-1.0235879357133535</c:v>
                </c:pt>
                <c:pt idx="5">
                  <c:v>-2.9376968794028984</c:v>
                </c:pt>
                <c:pt idx="6">
                  <c:v>-1.9870800240741406</c:v>
                </c:pt>
                <c:pt idx="7">
                  <c:v>-1.4677425478016939</c:v>
                </c:pt>
                <c:pt idx="8">
                  <c:v>-1.1511289571121455</c:v>
                </c:pt>
                <c:pt idx="9">
                  <c:v>-0.9484690012324194</c:v>
                </c:pt>
                <c:pt idx="10">
                  <c:v>-2.530553708602747</c:v>
                </c:pt>
                <c:pt idx="11">
                  <c:v>-1.7296329978223159</c:v>
                </c:pt>
                <c:pt idx="12">
                  <c:v>-1.3072498065384144</c:v>
                </c:pt>
                <c:pt idx="13">
                  <c:v>-1.0617533251952922</c:v>
                </c:pt>
                <c:pt idx="14">
                  <c:v>-0.91692878131158628</c:v>
                </c:pt>
                <c:pt idx="15">
                  <c:v>-2.3081599385791418</c:v>
                </c:pt>
                <c:pt idx="16">
                  <c:v>-1.5998266388164208</c:v>
                </c:pt>
                <c:pt idx="17">
                  <c:v>-1.2296498839669276</c:v>
                </c:pt>
                <c:pt idx="18">
                  <c:v>-1.0195261521487895</c:v>
                </c:pt>
                <c:pt idx="19">
                  <c:v>-0.90545327170160816</c:v>
                </c:pt>
                <c:pt idx="20">
                  <c:v>-1.8869017621240074</c:v>
                </c:pt>
                <c:pt idx="21">
                  <c:v>-1.3809290314691887</c:v>
                </c:pt>
                <c:pt idx="22">
                  <c:v>-1.1069204501591456</c:v>
                </c:pt>
                <c:pt idx="23">
                  <c:v>-0.94917942902116925</c:v>
                </c:pt>
                <c:pt idx="24">
                  <c:v>-0.88507047679105211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8-407A-B870-23076EC68098}"/>
            </c:ext>
          </c:extLst>
        </c:ser>
        <c:ser>
          <c:idx val="5"/>
          <c:order val="7"/>
          <c:tx>
            <c:v>25-1s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ЭК!$T$2:$T$26</c:f>
              <c:numCache>
                <c:formatCode>General</c:formatCode>
                <c:ptCount val="25"/>
                <c:pt idx="0">
                  <c:v>-6.1075713193720098</c:v>
                </c:pt>
                <c:pt idx="1">
                  <c:v>-4.0962543156956714</c:v>
                </c:pt>
                <c:pt idx="2">
                  <c:v>-2.9858762805035597</c:v>
                </c:pt>
                <c:pt idx="3">
                  <c:v>-2.2552297642166139</c:v>
                </c:pt>
                <c:pt idx="4">
                  <c:v>-1.7525433186401067</c:v>
                </c:pt>
                <c:pt idx="5">
                  <c:v>-4.9673943803809104</c:v>
                </c:pt>
                <c:pt idx="6">
                  <c:v>-3.3515244973479401</c:v>
                </c:pt>
                <c:pt idx="7">
                  <c:v>-2.4936735072674998</c:v>
                </c:pt>
                <c:pt idx="8">
                  <c:v>-1.972142639466016</c:v>
                </c:pt>
                <c:pt idx="9">
                  <c:v>-1.6393059756557853</c:v>
                </c:pt>
                <c:pt idx="10">
                  <c:v>-4.3856538609289846</c:v>
                </c:pt>
                <c:pt idx="11">
                  <c:v>-2.9864257801530791</c:v>
                </c:pt>
                <c:pt idx="12">
                  <c:v>-2.2601817571836329</c:v>
                </c:pt>
                <c:pt idx="13">
                  <c:v>-1.8383062411515436</c:v>
                </c:pt>
                <c:pt idx="14">
                  <c:v>-1.5913608361310627</c:v>
                </c:pt>
                <c:pt idx="15">
                  <c:v>-4.0443268318463268</c:v>
                </c:pt>
                <c:pt idx="16">
                  <c:v>-2.7856201527973252</c:v>
                </c:pt>
                <c:pt idx="17">
                  <c:v>-2.1404550834758966</c:v>
                </c:pt>
                <c:pt idx="18">
                  <c:v>-1.772670356189495</c:v>
                </c:pt>
                <c:pt idx="19">
                  <c:v>-1.5741340260545655</c:v>
                </c:pt>
                <c:pt idx="20">
                  <c:v>-3.3064103496156378</c:v>
                </c:pt>
                <c:pt idx="21">
                  <c:v>-2.3953730070014645</c:v>
                </c:pt>
                <c:pt idx="22">
                  <c:v>-1.9167123895663118</c:v>
                </c:pt>
                <c:pt idx="23">
                  <c:v>-1.6422186381838275</c:v>
                </c:pt>
                <c:pt idx="24">
                  <c:v>-1.5336589902750539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A8-407A-B870-23076EC68098}"/>
            </c:ext>
          </c:extLst>
        </c:ser>
        <c:ser>
          <c:idx val="7"/>
          <c:order val="8"/>
          <c:tx>
            <c:v>5-0.5s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ЭК!$AB$2:$AB$26</c:f>
              <c:numCache>
                <c:formatCode>General</c:formatCode>
                <c:ptCount val="25"/>
                <c:pt idx="0">
                  <c:v>-2.6851413944591647</c:v>
                </c:pt>
                <c:pt idx="1">
                  <c:v>-1.7918976280536394</c:v>
                </c:pt>
                <c:pt idx="2">
                  <c:v>-1.2938622187481577</c:v>
                </c:pt>
                <c:pt idx="3">
                  <c:v>-0.96753296814463574</c:v>
                </c:pt>
                <c:pt idx="4">
                  <c:v>-0.73912800956283375</c:v>
                </c:pt>
                <c:pt idx="5">
                  <c:v>-2.1585060355796237</c:v>
                </c:pt>
                <c:pt idx="6">
                  <c:v>-1.4481344119496864</c:v>
                </c:pt>
                <c:pt idx="7">
                  <c:v>-1.0650789623221892</c:v>
                </c:pt>
                <c:pt idx="8">
                  <c:v>-0.83196865072428972</c:v>
                </c:pt>
                <c:pt idx="9">
                  <c:v>-0.6841199863230808</c:v>
                </c:pt>
                <c:pt idx="10">
                  <c:v>-1.8541371450793764</c:v>
                </c:pt>
                <c:pt idx="11">
                  <c:v>-1.2578553808797555</c:v>
                </c:pt>
                <c:pt idx="12">
                  <c:v>-0.9484527199780235</c:v>
                </c:pt>
                <c:pt idx="13">
                  <c:v>-0.76884390563595417</c:v>
                </c:pt>
                <c:pt idx="14">
                  <c:v>-0.66273614985903451</c:v>
                </c:pt>
                <c:pt idx="15">
                  <c:v>-1.7003243037317939</c:v>
                </c:pt>
                <c:pt idx="16">
                  <c:v>-1.1676585461456546</c:v>
                </c:pt>
                <c:pt idx="17">
                  <c:v>-0.89328050951607518</c:v>
                </c:pt>
                <c:pt idx="18">
                  <c:v>-0.73799557161265761</c:v>
                </c:pt>
                <c:pt idx="19">
                  <c:v>-0.653841158387374</c:v>
                </c:pt>
                <c:pt idx="20">
                  <c:v>-1.3960770805779368</c:v>
                </c:pt>
                <c:pt idx="21">
                  <c:v>-1.0070858530383311</c:v>
                </c:pt>
                <c:pt idx="22">
                  <c:v>-0.8009405043918747</c:v>
                </c:pt>
                <c:pt idx="23">
                  <c:v>-0.68287688530311619</c:v>
                </c:pt>
                <c:pt idx="24">
                  <c:v>-0.63619995883693947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A8-407A-B870-23076EC68098}"/>
            </c:ext>
          </c:extLst>
        </c:ser>
        <c:ser>
          <c:idx val="9"/>
          <c:order val="9"/>
          <c:tx>
            <c:v>50-5s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ЭК!$AJ$2:$AJ$26</c:f>
              <c:numCache>
                <c:formatCode>General</c:formatCode>
                <c:ptCount val="25"/>
                <c:pt idx="0">
                  <c:v>-10.240519581028744</c:v>
                </c:pt>
                <c:pt idx="1">
                  <c:v>-6.9311504747613792</c:v>
                </c:pt>
                <c:pt idx="2">
                  <c:v>-5.0978474238058169</c:v>
                </c:pt>
                <c:pt idx="3">
                  <c:v>-3.8949522253630664</c:v>
                </c:pt>
                <c:pt idx="4">
                  <c:v>-3.0572354930328887</c:v>
                </c:pt>
                <c:pt idx="5">
                  <c:v>-8.3095788845003664</c:v>
                </c:pt>
                <c:pt idx="6">
                  <c:v>-5.6398390513854295</c:v>
                </c:pt>
                <c:pt idx="7">
                  <c:v>-4.2197438238710898</c:v>
                </c:pt>
                <c:pt idx="8">
                  <c:v>-3.3725008536360579</c:v>
                </c:pt>
                <c:pt idx="9">
                  <c:v>-2.8406095492115955</c:v>
                </c:pt>
                <c:pt idx="10">
                  <c:v>-7.7323475470892209</c:v>
                </c:pt>
                <c:pt idx="11">
                  <c:v>-5.2735514723761847</c:v>
                </c:pt>
                <c:pt idx="12">
                  <c:v>-3.9802709539918677</c:v>
                </c:pt>
                <c:pt idx="13">
                  <c:v>-3.233015325979093</c:v>
                </c:pt>
                <c:pt idx="14">
                  <c:v>-2.7933102686218643</c:v>
                </c:pt>
                <c:pt idx="15">
                  <c:v>-7.0166214496256361</c:v>
                </c:pt>
                <c:pt idx="16">
                  <c:v>-4.8742846106420838</c:v>
                </c:pt>
                <c:pt idx="17">
                  <c:v>-3.7559007404062084</c:v>
                </c:pt>
                <c:pt idx="18">
                  <c:v>-3.1137492801564295</c:v>
                </c:pt>
                <c:pt idx="19">
                  <c:v>-2.7626327706065368</c:v>
                </c:pt>
                <c:pt idx="20">
                  <c:v>-5.6851107216307</c:v>
                </c:pt>
                <c:pt idx="21">
                  <c:v>-4.1680014607742288</c:v>
                </c:pt>
                <c:pt idx="22">
                  <c:v>-3.3580751122952646</c:v>
                </c:pt>
                <c:pt idx="23">
                  <c:v>-2.8852394394986653</c:v>
                </c:pt>
                <c:pt idx="24">
                  <c:v>-2.69615695343759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A8-407A-B870-23076EC68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424208"/>
        <c:axId val="144424768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v>10-10s</c:v>
                </c:tx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ЭК!$L$2:$L$26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-3.6621757805998358</c:v>
                      </c:pt>
                      <c:pt idx="1">
                        <c:v>-2.4617318672798785</c:v>
                      </c:pt>
                      <c:pt idx="2">
                        <c:v>-1.7810504243607497</c:v>
                      </c:pt>
                      <c:pt idx="3">
                        <c:v>-1.3344302683304412</c:v>
                      </c:pt>
                      <c:pt idx="4">
                        <c:v>-1.0235879357133535</c:v>
                      </c:pt>
                      <c:pt idx="5">
                        <c:v>-2.9376968794028984</c:v>
                      </c:pt>
                      <c:pt idx="6">
                        <c:v>-1.9870800240741406</c:v>
                      </c:pt>
                      <c:pt idx="7">
                        <c:v>-1.4677425478016939</c:v>
                      </c:pt>
                      <c:pt idx="8">
                        <c:v>-1.1511289571121455</c:v>
                      </c:pt>
                      <c:pt idx="9">
                        <c:v>-0.9484690012324194</c:v>
                      </c:pt>
                      <c:pt idx="10">
                        <c:v>-2.530553708602747</c:v>
                      </c:pt>
                      <c:pt idx="11">
                        <c:v>-1.7296329978223159</c:v>
                      </c:pt>
                      <c:pt idx="12">
                        <c:v>-1.3072498065384144</c:v>
                      </c:pt>
                      <c:pt idx="13">
                        <c:v>-1.0617533251952922</c:v>
                      </c:pt>
                      <c:pt idx="14">
                        <c:v>-0.91692878131158628</c:v>
                      </c:pt>
                      <c:pt idx="15">
                        <c:v>-2.3081599385791418</c:v>
                      </c:pt>
                      <c:pt idx="16">
                        <c:v>-1.5998266388164208</c:v>
                      </c:pt>
                      <c:pt idx="17">
                        <c:v>-1.2296498839669276</c:v>
                      </c:pt>
                      <c:pt idx="18">
                        <c:v>-1.0195261521487895</c:v>
                      </c:pt>
                      <c:pt idx="19">
                        <c:v>-0.90545327170160816</c:v>
                      </c:pt>
                      <c:pt idx="20">
                        <c:v>-1.8869017621240074</c:v>
                      </c:pt>
                      <c:pt idx="21">
                        <c:v>-1.3809290314691887</c:v>
                      </c:pt>
                      <c:pt idx="22">
                        <c:v>-1.1069204501591456</c:v>
                      </c:pt>
                      <c:pt idx="23">
                        <c:v>-0.94917942902116925</c:v>
                      </c:pt>
                      <c:pt idx="24">
                        <c:v>-0.88507047679105211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99A8-407A-B870-23076EC68098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v>25-1s</c:v>
                </c:tx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ЭК!$T$2:$T$26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-6.1075713193720098</c:v>
                      </c:pt>
                      <c:pt idx="1">
                        <c:v>-4.0962543156956714</c:v>
                      </c:pt>
                      <c:pt idx="2">
                        <c:v>-2.9858762805035597</c:v>
                      </c:pt>
                      <c:pt idx="3">
                        <c:v>-2.2552297642166139</c:v>
                      </c:pt>
                      <c:pt idx="4">
                        <c:v>-1.7525433186401067</c:v>
                      </c:pt>
                      <c:pt idx="5">
                        <c:v>-4.9673943803809104</c:v>
                      </c:pt>
                      <c:pt idx="6">
                        <c:v>-3.3515244973479401</c:v>
                      </c:pt>
                      <c:pt idx="7">
                        <c:v>-2.4936735072674998</c:v>
                      </c:pt>
                      <c:pt idx="8">
                        <c:v>-1.972142639466016</c:v>
                      </c:pt>
                      <c:pt idx="9">
                        <c:v>-1.6393059756557853</c:v>
                      </c:pt>
                      <c:pt idx="10">
                        <c:v>-4.3856538609289846</c:v>
                      </c:pt>
                      <c:pt idx="11">
                        <c:v>-2.9864257801530791</c:v>
                      </c:pt>
                      <c:pt idx="12">
                        <c:v>-2.2601817571836329</c:v>
                      </c:pt>
                      <c:pt idx="13">
                        <c:v>-1.8383062411515436</c:v>
                      </c:pt>
                      <c:pt idx="14">
                        <c:v>-1.5913608361310627</c:v>
                      </c:pt>
                      <c:pt idx="15">
                        <c:v>-4.0443268318463268</c:v>
                      </c:pt>
                      <c:pt idx="16">
                        <c:v>-2.7856201527973252</c:v>
                      </c:pt>
                      <c:pt idx="17">
                        <c:v>-2.1404550834758966</c:v>
                      </c:pt>
                      <c:pt idx="18">
                        <c:v>-1.772670356189495</c:v>
                      </c:pt>
                      <c:pt idx="19">
                        <c:v>-1.5741340260545655</c:v>
                      </c:pt>
                      <c:pt idx="20">
                        <c:v>-3.3064103496156378</c:v>
                      </c:pt>
                      <c:pt idx="21">
                        <c:v>-2.3953730070014645</c:v>
                      </c:pt>
                      <c:pt idx="22">
                        <c:v>-1.9167123895663118</c:v>
                      </c:pt>
                      <c:pt idx="23">
                        <c:v>-1.6422186381838275</c:v>
                      </c:pt>
                      <c:pt idx="24">
                        <c:v>-1.5336589902750539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9A8-407A-B870-23076EC68098}"/>
                  </c:ext>
                </c:extLst>
              </c15:ser>
            </c15:filteredLineSeries>
            <c15:filteredLineSeries>
              <c15:ser>
                <c:idx val="6"/>
                <c:order val="3"/>
                <c:tx>
                  <c:v>5-0.5s</c:v>
                </c:tx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ЭК!$AB$2:$AB$26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-2.6851413944591647</c:v>
                      </c:pt>
                      <c:pt idx="1">
                        <c:v>-1.7918976280536394</c:v>
                      </c:pt>
                      <c:pt idx="2">
                        <c:v>-1.2938622187481577</c:v>
                      </c:pt>
                      <c:pt idx="3">
                        <c:v>-0.96753296814463574</c:v>
                      </c:pt>
                      <c:pt idx="4">
                        <c:v>-0.73912800956283375</c:v>
                      </c:pt>
                      <c:pt idx="5">
                        <c:v>-2.1585060355796237</c:v>
                      </c:pt>
                      <c:pt idx="6">
                        <c:v>-1.4481344119496864</c:v>
                      </c:pt>
                      <c:pt idx="7">
                        <c:v>-1.0650789623221892</c:v>
                      </c:pt>
                      <c:pt idx="8">
                        <c:v>-0.83196865072428972</c:v>
                      </c:pt>
                      <c:pt idx="9">
                        <c:v>-0.6841199863230808</c:v>
                      </c:pt>
                      <c:pt idx="10">
                        <c:v>-1.8541371450793764</c:v>
                      </c:pt>
                      <c:pt idx="11">
                        <c:v>-1.2578553808797555</c:v>
                      </c:pt>
                      <c:pt idx="12">
                        <c:v>-0.9484527199780235</c:v>
                      </c:pt>
                      <c:pt idx="13">
                        <c:v>-0.76884390563595417</c:v>
                      </c:pt>
                      <c:pt idx="14">
                        <c:v>-0.66273614985903451</c:v>
                      </c:pt>
                      <c:pt idx="15">
                        <c:v>-1.7003243037317939</c:v>
                      </c:pt>
                      <c:pt idx="16">
                        <c:v>-1.1676585461456546</c:v>
                      </c:pt>
                      <c:pt idx="17">
                        <c:v>-0.89328050951607518</c:v>
                      </c:pt>
                      <c:pt idx="18">
                        <c:v>-0.73799557161265761</c:v>
                      </c:pt>
                      <c:pt idx="19">
                        <c:v>-0.653841158387374</c:v>
                      </c:pt>
                      <c:pt idx="20">
                        <c:v>-1.3960770805779368</c:v>
                      </c:pt>
                      <c:pt idx="21">
                        <c:v>-1.0070858530383311</c:v>
                      </c:pt>
                      <c:pt idx="22">
                        <c:v>-0.8009405043918747</c:v>
                      </c:pt>
                      <c:pt idx="23">
                        <c:v>-0.68287688530311619</c:v>
                      </c:pt>
                      <c:pt idx="24">
                        <c:v>-0.63619995883693947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9A8-407A-B870-23076EC68098}"/>
                  </c:ext>
                </c:extLst>
              </c15:ser>
            </c15:filteredLineSeries>
            <c15:filteredLineSeries>
              <c15:ser>
                <c:idx val="8"/>
                <c:order val="4"/>
                <c:tx>
                  <c:v>50-5s</c:v>
                </c:tx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ЭК!$AJ$2:$AJ$26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-10.240519581028744</c:v>
                      </c:pt>
                      <c:pt idx="1">
                        <c:v>-6.9311504747613792</c:v>
                      </c:pt>
                      <c:pt idx="2">
                        <c:v>-5.0978474238058169</c:v>
                      </c:pt>
                      <c:pt idx="3">
                        <c:v>-3.8949522253630664</c:v>
                      </c:pt>
                      <c:pt idx="4">
                        <c:v>-3.0572354930328887</c:v>
                      </c:pt>
                      <c:pt idx="5">
                        <c:v>-8.3095788845003664</c:v>
                      </c:pt>
                      <c:pt idx="6">
                        <c:v>-5.6398390513854295</c:v>
                      </c:pt>
                      <c:pt idx="7">
                        <c:v>-4.2197438238710898</c:v>
                      </c:pt>
                      <c:pt idx="8">
                        <c:v>-3.3725008536360579</c:v>
                      </c:pt>
                      <c:pt idx="9">
                        <c:v>-2.8406095492115955</c:v>
                      </c:pt>
                      <c:pt idx="10">
                        <c:v>-7.7323475470892209</c:v>
                      </c:pt>
                      <c:pt idx="11">
                        <c:v>-5.2735514723761847</c:v>
                      </c:pt>
                      <c:pt idx="12">
                        <c:v>-3.9802709539918677</c:v>
                      </c:pt>
                      <c:pt idx="13">
                        <c:v>-3.233015325979093</c:v>
                      </c:pt>
                      <c:pt idx="14">
                        <c:v>-2.7933102686218643</c:v>
                      </c:pt>
                      <c:pt idx="15">
                        <c:v>-7.0166214496256361</c:v>
                      </c:pt>
                      <c:pt idx="16">
                        <c:v>-4.8742846106420838</c:v>
                      </c:pt>
                      <c:pt idx="17">
                        <c:v>-3.7559007404062084</c:v>
                      </c:pt>
                      <c:pt idx="18">
                        <c:v>-3.1137492801564295</c:v>
                      </c:pt>
                      <c:pt idx="19">
                        <c:v>-2.7626327706065368</c:v>
                      </c:pt>
                      <c:pt idx="20">
                        <c:v>-5.6851107216307</c:v>
                      </c:pt>
                      <c:pt idx="21">
                        <c:v>-4.1680014607742288</c:v>
                      </c:pt>
                      <c:pt idx="22">
                        <c:v>-3.3580751122952646</c:v>
                      </c:pt>
                      <c:pt idx="23">
                        <c:v>-2.8852394394986653</c:v>
                      </c:pt>
                      <c:pt idx="24">
                        <c:v>-2.69615695343759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9A8-407A-B870-23076EC68098}"/>
                  </c:ext>
                </c:extLst>
              </c15:ser>
            </c15:filteredLineSeries>
            <c15:filteredLineSeries>
              <c15:ser>
                <c:idx val="0"/>
                <c:order val="5"/>
                <c:tx>
                  <c:v>10-1s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ЭК!$E$2:$E$26</c15:sqref>
                        </c15:formulaRef>
                      </c:ext>
                    </c:extLst>
                    <c:strCache>
                      <c:ptCount val="25"/>
                      <c:pt idx="0">
                        <c:v>s1-p1</c:v>
                      </c:pt>
                      <c:pt idx="1">
                        <c:v>s1-p2</c:v>
                      </c:pt>
                      <c:pt idx="2">
                        <c:v>s1-p4</c:v>
                      </c:pt>
                      <c:pt idx="3">
                        <c:v>s1-p8</c:v>
                      </c:pt>
                      <c:pt idx="4">
                        <c:v>s1-p16</c:v>
                      </c:pt>
                      <c:pt idx="5">
                        <c:v>s2-p1</c:v>
                      </c:pt>
                      <c:pt idx="6">
                        <c:v>s2-p2</c:v>
                      </c:pt>
                      <c:pt idx="7">
                        <c:v>s2-p4</c:v>
                      </c:pt>
                      <c:pt idx="8">
                        <c:v>s2-p8</c:v>
                      </c:pt>
                      <c:pt idx="9">
                        <c:v>s2-p16</c:v>
                      </c:pt>
                      <c:pt idx="10">
                        <c:v>s4-p1</c:v>
                      </c:pt>
                      <c:pt idx="11">
                        <c:v>s4-p2</c:v>
                      </c:pt>
                      <c:pt idx="12">
                        <c:v>s4-p4</c:v>
                      </c:pt>
                      <c:pt idx="13">
                        <c:v>s4-p8</c:v>
                      </c:pt>
                      <c:pt idx="14">
                        <c:v>s4-p16</c:v>
                      </c:pt>
                      <c:pt idx="15">
                        <c:v>s8-p1</c:v>
                      </c:pt>
                      <c:pt idx="16">
                        <c:v>s8-p2</c:v>
                      </c:pt>
                      <c:pt idx="17">
                        <c:v>s8-p4</c:v>
                      </c:pt>
                      <c:pt idx="18">
                        <c:v>s8-p8</c:v>
                      </c:pt>
                      <c:pt idx="19">
                        <c:v>s8-p16</c:v>
                      </c:pt>
                      <c:pt idx="20">
                        <c:v>s16-p1</c:v>
                      </c:pt>
                      <c:pt idx="21">
                        <c:v>s16-p2</c:v>
                      </c:pt>
                      <c:pt idx="22">
                        <c:v>s16-p4</c:v>
                      </c:pt>
                      <c:pt idx="23">
                        <c:v>s16-p8</c:v>
                      </c:pt>
                      <c:pt idx="24">
                        <c:v>s16-p16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ЭК!$D$2:$D$26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-3.2239099349631108</c:v>
                      </c:pt>
                      <c:pt idx="1">
                        <c:v>-2.1548355654668438</c:v>
                      </c:pt>
                      <c:pt idx="2">
                        <c:v>-1.5574574473475986</c:v>
                      </c:pt>
                      <c:pt idx="3">
                        <c:v>-1.163256309790677</c:v>
                      </c:pt>
                      <c:pt idx="4">
                        <c:v>-0.89092680193428464</c:v>
                      </c:pt>
                      <c:pt idx="5">
                        <c:v>-2.5919768370443581</c:v>
                      </c:pt>
                      <c:pt idx="6">
                        <c:v>-1.740798194412603</c:v>
                      </c:pt>
                      <c:pt idx="7">
                        <c:v>-1.2821214352161299</c:v>
                      </c:pt>
                      <c:pt idx="8">
                        <c:v>-1.0019414056407367</c:v>
                      </c:pt>
                      <c:pt idx="9">
                        <c:v>-0.82478446970699726</c:v>
                      </c:pt>
                      <c:pt idx="10">
                        <c:v>-2.2272937891942681</c:v>
                      </c:pt>
                      <c:pt idx="11">
                        <c:v>-1.5124024389225412</c:v>
                      </c:pt>
                      <c:pt idx="12">
                        <c:v>-1.1408340000650656</c:v>
                      </c:pt>
                      <c:pt idx="13">
                        <c:v>-0.92489114827972141</c:v>
                      </c:pt>
                      <c:pt idx="14">
                        <c:v>-0.79822834854262537</c:v>
                      </c:pt>
                      <c:pt idx="15">
                        <c:v>-2.0316962595542427</c:v>
                      </c:pt>
                      <c:pt idx="16">
                        <c:v>-1.398677749678481</c:v>
                      </c:pt>
                      <c:pt idx="17">
                        <c:v>-1.072361056710758</c:v>
                      </c:pt>
                      <c:pt idx="18">
                        <c:v>-0.88722280512307183</c:v>
                      </c:pt>
                      <c:pt idx="19">
                        <c:v>-0.78747634818232715</c:v>
                      </c:pt>
                      <c:pt idx="20">
                        <c:v>-1.6691978899247617</c:v>
                      </c:pt>
                      <c:pt idx="21">
                        <c:v>-1.2063631392794774</c:v>
                      </c:pt>
                      <c:pt idx="22">
                        <c:v>-0.96162985209408147</c:v>
                      </c:pt>
                      <c:pt idx="23">
                        <c:v>-0.82191764659037891</c:v>
                      </c:pt>
                      <c:pt idx="24">
                        <c:v>-0.76665029735762591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9A8-407A-B870-23076EC68098}"/>
                  </c:ext>
                </c:extLst>
              </c15:ser>
            </c15:filteredLineSeries>
          </c:ext>
        </c:extLst>
      </c:lineChart>
      <c:catAx>
        <c:axId val="144424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Cambria" panose="02040503050406030204" pitchFamily="18" charset="0"/>
                  </a:defRPr>
                </a:pPr>
                <a:r>
                  <a:rPr lang="ru-RU" sz="1000" b="0" i="0" baseline="0">
                    <a:effectLst/>
                    <a:latin typeface="Cambria" panose="02040503050406030204" pitchFamily="18" charset="0"/>
                  </a:rPr>
                  <a:t>Варианты количества секторов и проб/сектор</a:t>
                </a:r>
                <a:endParaRPr lang="ru-RU" sz="1000">
                  <a:effectLst/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ln>
              <a:noFill/>
              <a:miter lim="800000"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ru-RU"/>
          </a:p>
        </c:txPr>
        <c:crossAx val="144424768"/>
        <c:crosses val="autoZero"/>
        <c:auto val="0"/>
        <c:lblAlgn val="ctr"/>
        <c:lblOffset val="100"/>
        <c:noMultiLvlLbl val="0"/>
      </c:catAx>
      <c:valAx>
        <c:axId val="14442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 b="0"/>
                  <a:t>Коэффициент эффективности кригинга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24208"/>
        <c:crosses val="autoZero"/>
        <c:crossBetween val="midCat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B626-A076-4D35-B3E0-44DB5E9C43DB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FE05-CCDF-4F55-B240-9220390AE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3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2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Выбран метод обычного </a:t>
            </a:r>
            <a:r>
              <a:rPr lang="ru-RU" sz="1600" dirty="0" err="1" smtClean="0"/>
              <a:t>кригинга</a:t>
            </a:r>
            <a:r>
              <a:rPr lang="ru-RU" sz="1600" dirty="0" smtClean="0"/>
              <a:t>. Метод обратных расстояний не будет использован в связи с тем, что получена хорошая интерпретируемая </a:t>
            </a:r>
            <a:r>
              <a:rPr lang="ru-RU" sz="1600" dirty="0" err="1" smtClean="0"/>
              <a:t>вариограмма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кригинга</a:t>
            </a:r>
            <a:r>
              <a:rPr lang="ru-RU" sz="1600" dirty="0" smtClean="0"/>
              <a:t>. </a:t>
            </a:r>
          </a:p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13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49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полученным данным были построены следующие зависимости: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Зависимость среднего содержания в БМ от размера блока с бортовым содержанием 0,4 и 0,6 г/т.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зависимость коэффициента эффективности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кригинга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от размера блока для бортовых содержаний 0,4 и 0,6 г/т.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14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93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1) зависимость среднего содержания в БМ от количества проб на сектор для бортовых содержаний 0,4 и 0,6 г/т.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2) зависимость коэффициента эффективности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кригинга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от количества секторов эллипсоида поиска для бортовых содержаний 0,4 и 0,6 г/т.</a:t>
            </a:r>
          </a:p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15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28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16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793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17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77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18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4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19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135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БМ</a:t>
            </a:r>
            <a:r>
              <a:rPr lang="ru-RU" sz="1600" b="0" strike="noStrike" spc="-1" baseline="0" dirty="0" smtClean="0">
                <a:latin typeface="Arial"/>
              </a:rPr>
              <a:t> по конечным данным.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727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79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Исходными</a:t>
            </a:r>
            <a:r>
              <a:rPr lang="ru-RU" baseline="0" dirty="0" smtClean="0"/>
              <a:t> данными были результаты опробования СЗ РТ полученные в ходе </a:t>
            </a:r>
            <a:r>
              <a:rPr lang="ru-RU" baseline="0" dirty="0" err="1" smtClean="0"/>
              <a:t>доразведки</a:t>
            </a:r>
            <a:r>
              <a:rPr lang="ru-RU" baseline="0" dirty="0" smtClean="0"/>
              <a:t> 2017 года. По которым были построены контуры рудных тел, при оконтуривании были использованы следующие кондиции (см.слайд)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FE05-CCDF-4F55-B240-9220390AED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6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FE05-CCDF-4F55-B240-9220390AED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4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По медиане среднее содержание значительно</a:t>
            </a:r>
            <a:r>
              <a:rPr lang="ru-RU" baseline="0" dirty="0" smtClean="0"/>
              <a:t> не изменяется с увеличением размера блока, но увеличивается их разброс.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Увеличение количества секторов в </a:t>
            </a:r>
            <a:r>
              <a:rPr lang="ru-RU" baseline="0" dirty="0" err="1" smtClean="0"/>
              <a:t>элипсоиде</a:t>
            </a:r>
            <a:r>
              <a:rPr lang="ru-RU" baseline="0" dirty="0" smtClean="0"/>
              <a:t> не оказывает значительное влияние на среднее содержание, но уменьшается разброс.</a:t>
            </a:r>
          </a:p>
          <a:p>
            <a:pPr marL="228600" indent="-228600">
              <a:buAutoNum type="arabicParenR"/>
            </a:pPr>
            <a:r>
              <a:rPr lang="ru-RU" baseline="0" dirty="0" err="1" smtClean="0"/>
              <a:t>Кэф</a:t>
            </a:r>
            <a:r>
              <a:rPr lang="ru-RU" baseline="0" dirty="0" smtClean="0"/>
              <a:t>  увеличивается с </a:t>
            </a:r>
            <a:r>
              <a:rPr lang="ru-RU" baseline="0" dirty="0" err="1" smtClean="0"/>
              <a:t>увиличением</a:t>
            </a:r>
            <a:r>
              <a:rPr lang="ru-RU" baseline="0" dirty="0" smtClean="0"/>
              <a:t> количества секторов и проб на сектор в </a:t>
            </a:r>
            <a:r>
              <a:rPr lang="ru-RU" baseline="0" dirty="0" err="1" smtClean="0"/>
              <a:t>элипсоиде</a:t>
            </a:r>
            <a:r>
              <a:rPr lang="ru-RU" baseline="0" dirty="0" smtClean="0"/>
              <a:t> поиска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FE05-CCDF-4F55-B240-9220390AED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4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При анализе взаимоотношения графиков</a:t>
            </a:r>
            <a:r>
              <a:rPr lang="ru-RU" baseline="0" dirty="0" smtClean="0"/>
              <a:t> квантилей нормального распределения с полученными значениями выявлено наименьшее расхождение значений при размере материнского блока 10 м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С увеличением размера материнского блока графики становятся схожим, но возрастает погрешность которую можно исправить с помощью введения поправочных коэффициентов (только если спросят)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FE05-CCDF-4F55-B240-9220390AED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0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9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0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7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01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12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08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9C15-CAA6-4DDC-85B1-FFC1D5822D7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94BF-53D4-443F-84DB-19DC9E31FB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412776"/>
            <a:ext cx="3312368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Mente, 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malleo</a:t>
            </a:r>
            <a:r>
              <a:rPr lang="ru-RU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et 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computatorium</a:t>
            </a:r>
            <a:endParaRPr lang="ru-RU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780928"/>
            <a:ext cx="67687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</a:rPr>
              <a:t>Некоторые закономерности блочного моделирования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383669"/>
            <a:ext cx="5688632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Д. Осипова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Е. Муромцев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Институт горного дела геологии и геотехнологий, СФУ, студенты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5" y="188640"/>
            <a:ext cx="6236513" cy="9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782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7784" y="1052736"/>
            <a:ext cx="4509440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Каркасная модель рудных тел участка Татьянинский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7" name="Рисунок 6" descr="C:\Users\Осипова Дарья\Desktop\Дахек\каркасы 0,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8525" r="5439" b="25078"/>
          <a:stretch/>
        </p:blipFill>
        <p:spPr bwMode="auto">
          <a:xfrm>
            <a:off x="179512" y="1406660"/>
            <a:ext cx="5542915" cy="2554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Осипова Дарья\Desktop\Дахек\каркасы 0,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16802" r="12211" b="27854"/>
          <a:stretch/>
        </p:blipFill>
        <p:spPr bwMode="auto">
          <a:xfrm>
            <a:off x="3275856" y="3789040"/>
            <a:ext cx="5172075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30932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Геологическая модель рудных тел (Сборт=0.6 г/т)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976" y="342900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Геологическая модель рудных тел (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Сборт=0.4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г/т)</a:t>
            </a:r>
            <a:endParaRPr 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12" name="TextBox 11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2822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935238"/>
            <a:ext cx="2445606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Параметры моделирования</a:t>
            </a:r>
            <a:endParaRPr lang="ru-RU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403649" y="1349621"/>
          <a:ext cx="6120678" cy="37778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1037">
                  <a:extLst>
                    <a:ext uri="{9D8B030D-6E8A-4147-A177-3AD203B41FA5}">
                      <a16:colId xmlns:a16="http://schemas.microsoft.com/office/drawing/2014/main" val="2263417337"/>
                    </a:ext>
                  </a:extLst>
                </a:gridCol>
                <a:gridCol w="1301294">
                  <a:extLst>
                    <a:ext uri="{9D8B030D-6E8A-4147-A177-3AD203B41FA5}">
                      <a16:colId xmlns:a16="http://schemas.microsoft.com/office/drawing/2014/main" val="4217028998"/>
                    </a:ext>
                  </a:extLst>
                </a:gridCol>
                <a:gridCol w="2008347">
                  <a:extLst>
                    <a:ext uri="{9D8B030D-6E8A-4147-A177-3AD203B41FA5}">
                      <a16:colId xmlns:a16="http://schemas.microsoft.com/office/drawing/2014/main" val="898776617"/>
                    </a:ext>
                  </a:extLst>
                </a:gridCol>
              </a:tblGrid>
              <a:tr h="2293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</a:rPr>
                        <a:t>Параметр</a:t>
                      </a:r>
                      <a:endParaRPr lang="ru-RU" sz="1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</a:rPr>
                        <a:t>Значение</a:t>
                      </a:r>
                      <a:endParaRPr lang="ru-RU" sz="1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03845"/>
                  </a:ext>
                </a:extLst>
              </a:tr>
              <a:tr h="4587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1. Метод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IDW</a:t>
                      </a:r>
                      <a:r>
                        <a:rPr lang="ru-RU" sz="1000" dirty="0">
                          <a:effectLst/>
                        </a:rPr>
                        <a:t> (обратных расстояний),  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Кригинг (обычный)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25311"/>
                  </a:ext>
                </a:extLst>
              </a:tr>
              <a:tr h="2293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2. Тип </a:t>
                      </a:r>
                      <a:r>
                        <a:rPr lang="ru-RU" sz="1000" dirty="0">
                          <a:effectLst/>
                        </a:rPr>
                        <a:t>блочной модели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Субблочная, Факторная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830666"/>
                  </a:ext>
                </a:extLst>
              </a:tr>
              <a:tr h="2258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3. Степень </a:t>
                      </a:r>
                      <a:r>
                        <a:rPr lang="ru-RU" sz="1000" dirty="0" err="1">
                          <a:effectLst/>
                        </a:rPr>
                        <a:t>субблокирования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10×10×10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972981"/>
                  </a:ext>
                </a:extLst>
              </a:tr>
              <a:tr h="45872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4. Размеры </a:t>
                      </a:r>
                      <a:r>
                        <a:rPr lang="ru-RU" sz="1000" dirty="0">
                          <a:effectLst/>
                        </a:rPr>
                        <a:t>блоков </a:t>
                      </a:r>
                      <a:r>
                        <a:rPr lang="ru-RU" sz="1000" dirty="0" smtClean="0">
                          <a:effectLst/>
                        </a:rPr>
                        <a:t>БМ, 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Сборт=0,4 </a:t>
                      </a:r>
                      <a:r>
                        <a:rPr lang="ru-RU" sz="1000" dirty="0">
                          <a:effectLst/>
                        </a:rPr>
                        <a:t>г/т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Сборт=0,6 </a:t>
                      </a:r>
                      <a:r>
                        <a:rPr lang="ru-RU" sz="1000" dirty="0">
                          <a:effectLst/>
                        </a:rPr>
                        <a:t>г/т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extLst>
                  <a:ext uri="{0D108BD9-81ED-4DB2-BD59-A6C34878D82A}">
                    <a16:rowId xmlns:a16="http://schemas.microsoft.com/office/drawing/2014/main" val="2343268961"/>
                  </a:ext>
                </a:extLst>
              </a:tr>
              <a:tr h="549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10×1; 10×10; 25×1; 50×5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5×0,5; 10×1; 10×10; 25×1; 50×5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extLst>
                  <a:ext uri="{0D108BD9-81ED-4DB2-BD59-A6C34878D82A}">
                    <a16:rowId xmlns:a16="http://schemas.microsoft.com/office/drawing/2014/main" val="750739357"/>
                  </a:ext>
                </a:extLst>
              </a:tr>
              <a:tr h="2304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5.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Эллипс </a:t>
                      </a:r>
                      <a:r>
                        <a:rPr lang="ru-RU" sz="1000" dirty="0">
                          <a:effectLst/>
                        </a:rPr>
                        <a:t>переменного радиуса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R50-100-150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82581"/>
                  </a:ext>
                </a:extLst>
              </a:tr>
              <a:tr h="2293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6. Ориентация </a:t>
                      </a:r>
                      <a:r>
                        <a:rPr lang="ru-RU" sz="1000" dirty="0">
                          <a:effectLst/>
                        </a:rPr>
                        <a:t>эллипса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Az</a:t>
                      </a:r>
                      <a:r>
                        <a:rPr lang="en-US" sz="1000" dirty="0">
                          <a:effectLst/>
                        </a:rPr>
                        <a:t> 130°</a:t>
                      </a:r>
                      <a:r>
                        <a:rPr lang="ru-RU" sz="1000" dirty="0">
                          <a:effectLst/>
                        </a:rPr>
                        <a:t>; </a:t>
                      </a:r>
                      <a:r>
                        <a:rPr lang="en-US" sz="1000" dirty="0">
                          <a:effectLst/>
                        </a:rPr>
                        <a:t>Dip</a:t>
                      </a:r>
                      <a:r>
                        <a:rPr lang="ru-RU" sz="1000" dirty="0">
                          <a:effectLst/>
                        </a:rPr>
                        <a:t> 0;75</a:t>
                      </a:r>
                      <a:r>
                        <a:rPr lang="en-US" sz="1000" dirty="0">
                          <a:effectLst/>
                        </a:rPr>
                        <a:t>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25782"/>
                  </a:ext>
                </a:extLst>
              </a:tr>
              <a:tr h="4587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7. Соотношение </a:t>
                      </a:r>
                      <a:r>
                        <a:rPr lang="ru-RU" sz="1000" dirty="0">
                          <a:effectLst/>
                        </a:rPr>
                        <a:t>(фактор) размера осей эллипса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1-1-0,25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13203"/>
                  </a:ext>
                </a:extLst>
              </a:tr>
              <a:tr h="248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8. Количество </a:t>
                      </a:r>
                      <a:r>
                        <a:rPr lang="ru-RU" sz="1000" dirty="0">
                          <a:effectLst/>
                        </a:rPr>
                        <a:t>секторов в </a:t>
                      </a:r>
                      <a:r>
                        <a:rPr lang="ru-RU" sz="1000" dirty="0" smtClean="0">
                          <a:effectLst/>
                        </a:rPr>
                        <a:t>эллипсоиде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1-2-4-8-16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6622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9. Проб/сектор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1-2-4-8-16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444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10. Тип </a:t>
                      </a:r>
                      <a:r>
                        <a:rPr lang="ru-RU" sz="1000" dirty="0">
                          <a:effectLst/>
                        </a:rPr>
                        <a:t>вариограммы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Направленная; Всенаправленная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90" marR="45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2899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6" name="TextBox 5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7286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3366" y="873710"/>
            <a:ext cx="3959674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Пустые блочные модели золотого </a:t>
            </a:r>
            <a:r>
              <a:rPr lang="ru-RU" sz="1400" dirty="0" err="1" smtClean="0">
                <a:latin typeface="Cambria" panose="02040503050406030204" pitchFamily="18" charset="0"/>
              </a:rPr>
              <a:t>оруденения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8" name="Рисунок 7" descr="C:\Users\Осипова Дарья\Desktop\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t="17574" r="18936" b="24216"/>
          <a:stretch/>
        </p:blipFill>
        <p:spPr bwMode="auto">
          <a:xfrm>
            <a:off x="323528" y="2564904"/>
            <a:ext cx="4536505" cy="3101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Осипова Дарья\Desktop\bm50s0.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3998" r="18072" b="26316"/>
          <a:stretch/>
        </p:blipFill>
        <p:spPr bwMode="auto">
          <a:xfrm>
            <a:off x="3824788" y="1268760"/>
            <a:ext cx="5056505" cy="2771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3" y="3977963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90170" algn="ct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Субблочная модель рудных тел Сборт=0.6 г/т (размер ячеек 50×5 м)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540" y="5541734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90170" algn="ct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Факторная модель рудных тел Сборт=0.6 г/т (размер ячеек 50×5 м)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12" name="TextBox 11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4724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Осипова Дарья\Desktop\вариограмм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9921"/>
            <a:ext cx="5742757" cy="3882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66619" y="49795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Всенаправленная парная относительная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вариограмма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80054"/>
              </p:ext>
            </p:extLst>
          </p:nvPr>
        </p:nvGraphicFramePr>
        <p:xfrm>
          <a:off x="4480931" y="5438456"/>
          <a:ext cx="4629077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8173">
                  <a:extLst>
                    <a:ext uri="{9D8B030D-6E8A-4147-A177-3AD203B41FA5}">
                      <a16:colId xmlns:a16="http://schemas.microsoft.com/office/drawing/2014/main" val="54343014"/>
                    </a:ext>
                  </a:extLst>
                </a:gridCol>
                <a:gridCol w="2550904">
                  <a:extLst>
                    <a:ext uri="{9D8B030D-6E8A-4147-A177-3AD203B41FA5}">
                      <a16:colId xmlns:a16="http://schemas.microsoft.com/office/drawing/2014/main" val="2742719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Параметр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Значение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137257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Эффект самородка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960767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Зона влияния,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59; 208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374140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Порог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0,53; 0,23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01231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Экспоненциальный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9325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Интервал,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8311515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8" name="TextBox 7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295015" y="746929"/>
            <a:ext cx="2206566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Выбор способа подсчета 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32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Осипова Дарья\Desktop\ГРАФИКИ\0.6_AU от БМ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6" y="908720"/>
            <a:ext cx="345142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Осипова Дарья\Desktop\ГРАФИКИ\0,4_AU от БМ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598514" cy="2695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7" name="TextBox 6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0" descr="C:\Users\Осипова Дарья\Desktop\ГРАФИКИ\0,4_ЭК от БМ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9" y="3922223"/>
            <a:ext cx="3528392" cy="235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Осипова Дарья\Desktop\ГРАФИКИ\0.6_КЭ от БМ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8" y="3977729"/>
            <a:ext cx="3672768" cy="241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42230" y="674320"/>
            <a:ext cx="6535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Зависимость среднего содержания в БМ от размера блока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3586448"/>
            <a:ext cx="6535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1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коэффициента эффективности </a:t>
            </a:r>
            <a:r>
              <a:rPr lang="ru-RU" sz="12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кригинга</a:t>
            </a:r>
            <a:r>
              <a:rPr lang="ru-RU" sz="1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(ЭК) в </a:t>
            </a:r>
            <a:r>
              <a:rPr lang="ru-RU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БМ от размера блока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80561" y="6344687"/>
            <a:ext cx="1271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Сборт=0.6 г/т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44513" y="6300068"/>
            <a:ext cx="1271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Сборт=0.4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г/т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63307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Осипова Дарья\Desktop\ГРАФИКИ\0,4_AU от т-секто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44416" cy="261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Осипова Дарья\Desktop\ГРАФИКИ\0.6_AU от Т-сектор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830939" cy="2633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7" name="TextBox 6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0" descr="C:\Users\Осипова Дарья\Desktop\ГРАФИКИ\0,4_ЭК от сектора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1" y="3679403"/>
            <a:ext cx="3672407" cy="251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Осипова Дарья\Desktop\ГРАФИКИ\0.6_КЭ от Тсектор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2552"/>
          <a:stretch/>
        </p:blipFill>
        <p:spPr bwMode="auto">
          <a:xfrm>
            <a:off x="4350718" y="3765009"/>
            <a:ext cx="4055740" cy="2427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04119" y="673752"/>
            <a:ext cx="6535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Зависимость среднего содержания в БМ от </a:t>
            </a:r>
            <a:r>
              <a:rPr lang="ru-RU" sz="1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количества проб на сектор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466459"/>
            <a:ext cx="6535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Зависимость коэффициента ЭК от количества проб на сектор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6259166"/>
            <a:ext cx="1271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Сборт=0.4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г/т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80561" y="6259165"/>
            <a:ext cx="1271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Сборт=0.6 г/т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6691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ависимость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коэффициента эффективности кригинга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количества секторов и проб на сектор для бортового содержания 0,6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г/т.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08028934"/>
              </p:ext>
            </p:extLst>
          </p:nvPr>
        </p:nvGraphicFramePr>
        <p:xfrm>
          <a:off x="1115616" y="1772816"/>
          <a:ext cx="64087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7" name="TextBox 6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260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Одними из параметров оценки качества результатов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блочного моделирования являются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5" name="TextBox 4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6" descr="C:\Users\Осипова Дарья\Desktop\1впв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620661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82490" y="2343838"/>
            <a:ext cx="390147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распределения полезного компонента в БМ с «природным»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распределением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кригинга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и угол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регрессии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87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8228" y="-1293160"/>
            <a:ext cx="3581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5543600" y="-1920802"/>
            <a:ext cx="5039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3943959"/>
            <a:ext cx="109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БМ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50×5 </a:t>
            </a:r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6217567"/>
            <a:ext cx="1152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БМ 10×10 м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7771" y="3839946"/>
            <a:ext cx="104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БМ 10×1 м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5714" y="1197301"/>
            <a:ext cx="1511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борт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=0,4 г/т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flipV="1">
            <a:off x="5671173" y="-1886812"/>
            <a:ext cx="490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68098"/>
              </p:ext>
            </p:extLst>
          </p:nvPr>
        </p:nvGraphicFramePr>
        <p:xfrm>
          <a:off x="5671173" y="904259"/>
          <a:ext cx="3186961" cy="30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lot" r:id="rId4" imgW="6548628" imgH="6249924" progId="Grapher.Document">
                  <p:embed/>
                </p:oleObj>
              </mc:Choice>
              <mc:Fallback>
                <p:oleObj name="Plot" r:id="rId4" imgW="6548628" imgH="624992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173" y="904259"/>
                        <a:ext cx="3186961" cy="303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 flipV="1">
            <a:off x="28228" y="-1999521"/>
            <a:ext cx="3045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93967"/>
              </p:ext>
            </p:extLst>
          </p:nvPr>
        </p:nvGraphicFramePr>
        <p:xfrm>
          <a:off x="228299" y="876121"/>
          <a:ext cx="3071079" cy="292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lot" r:id="rId6" imgW="6548628" imgH="6249924" progId="Grapher.Document">
                  <p:embed/>
                </p:oleObj>
              </mc:Choice>
              <mc:Fallback>
                <p:oleObj name="Plot" r:id="rId6" imgW="6548628" imgH="624992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99" y="876121"/>
                        <a:ext cx="3071079" cy="2929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56937"/>
              </p:ext>
            </p:extLst>
          </p:nvPr>
        </p:nvGraphicFramePr>
        <p:xfrm>
          <a:off x="2800802" y="3116944"/>
          <a:ext cx="3275856" cy="31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lot" r:id="rId8" imgW="6548628" imgH="6249924" progId="Grapher.Document">
                  <p:embed/>
                </p:oleObj>
              </mc:Choice>
              <mc:Fallback>
                <p:oleObj name="Plot" r:id="rId8" imgW="6548628" imgH="624992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802" y="3116944"/>
                        <a:ext cx="3275856" cy="312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21" name="TextBox 20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4644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8228" y="-936106"/>
            <a:ext cx="35810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195752"/>
              </p:ext>
            </p:extLst>
          </p:nvPr>
        </p:nvGraphicFramePr>
        <p:xfrm>
          <a:off x="28228" y="1052736"/>
          <a:ext cx="3397341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lot" r:id="rId4" imgW="6548628" imgH="6249924" progId="Grapher.Document">
                  <p:embed/>
                </p:oleObj>
              </mc:Choice>
              <mc:Fallback>
                <p:oleObj name="Plot" r:id="rId4" imgW="6548628" imgH="624992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8" y="1052736"/>
                        <a:ext cx="3397341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377423"/>
              </p:ext>
            </p:extLst>
          </p:nvPr>
        </p:nvGraphicFramePr>
        <p:xfrm>
          <a:off x="2483768" y="3227010"/>
          <a:ext cx="3347864" cy="320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lot" r:id="rId6" imgW="6504432" imgH="6249924" progId="Grapher.Document">
                  <p:embed/>
                </p:oleObj>
              </mc:Choice>
              <mc:Fallback>
                <p:oleObj name="Plot" r:id="rId6" imgW="6504432" imgH="624992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227010"/>
                        <a:ext cx="3347864" cy="3206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5543600" y="-1563748"/>
            <a:ext cx="5039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00963"/>
              </p:ext>
            </p:extLst>
          </p:nvPr>
        </p:nvGraphicFramePr>
        <p:xfrm>
          <a:off x="5543600" y="1008489"/>
          <a:ext cx="3275856" cy="31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Plot" r:id="rId8" imgW="6548628" imgH="6249924" progId="Grapher.Document">
                  <p:embed/>
                </p:oleObj>
              </mc:Choice>
              <mc:Fallback>
                <p:oleObj name="Plot" r:id="rId8" imgW="6548628" imgH="624992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00" y="1008489"/>
                        <a:ext cx="3275856" cy="312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58000" y="4139207"/>
            <a:ext cx="1091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50×5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5172" y="6433591"/>
            <a:ext cx="1144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БМ 10×10 м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831" y="4295749"/>
            <a:ext cx="1139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БМ 5×0,5 м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5172" y="1439054"/>
            <a:ext cx="15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=0,6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г/т 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15" name="TextBox 14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7026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35842"/>
            <a:ext cx="5194920" cy="5809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anose="02040503050406030204" pitchFamily="18" charset="0"/>
                <a:cs typeface="Times New Roman" pitchFamily="18" charset="0"/>
              </a:rPr>
              <a:t>Оконтуривание рудных тел</a:t>
            </a:r>
            <a:endParaRPr lang="ru-RU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094539"/>
            <a:ext cx="388843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Кондиции используемые при оконтуривании</a:t>
            </a:r>
          </a:p>
          <a:p>
            <a:r>
              <a:rPr lang="en-US" sz="1600" dirty="0" smtClean="0">
                <a:latin typeface="Cambria" panose="02040503050406030204" pitchFamily="18" charset="0"/>
              </a:rPr>
              <a:t>Min m</a:t>
            </a:r>
            <a:r>
              <a:rPr lang="ru-RU" sz="1600" dirty="0" smtClean="0">
                <a:latin typeface="Cambria" panose="02040503050406030204" pitchFamily="18" charset="0"/>
              </a:rPr>
              <a:t> рудного тела 5 м</a:t>
            </a:r>
          </a:p>
          <a:p>
            <a:r>
              <a:rPr lang="en-US" sz="1600" dirty="0" smtClean="0">
                <a:latin typeface="Cambria" panose="02040503050406030204" pitchFamily="18" charset="0"/>
              </a:rPr>
              <a:t>Max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m</a:t>
            </a:r>
            <a:r>
              <a:rPr lang="ru-RU" sz="1600" dirty="0" smtClean="0">
                <a:latin typeface="Cambria" panose="02040503050406030204" pitchFamily="18" charset="0"/>
              </a:rPr>
              <a:t> пустых пород 5 м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Борт </a:t>
            </a:r>
            <a:r>
              <a:rPr lang="en-US" sz="1600" dirty="0" err="1" smtClean="0">
                <a:latin typeface="Cambria" panose="02040503050406030204" pitchFamily="18" charset="0"/>
              </a:rPr>
              <a:t>Pb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050" dirty="0" err="1" smtClean="0">
                <a:latin typeface="Cambria" panose="02040503050406030204" pitchFamily="18" charset="0"/>
              </a:rPr>
              <a:t>усл</a:t>
            </a:r>
            <a:r>
              <a:rPr lang="ru-RU" sz="1600" dirty="0" smtClean="0">
                <a:latin typeface="Cambria" panose="02040503050406030204" pitchFamily="18" charset="0"/>
              </a:rPr>
              <a:t>=1%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6" name="Содержимое 5" descr="Каркасы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1920" y="1716768"/>
            <a:ext cx="5022726" cy="4376528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262349"/>
            <a:ext cx="1344744" cy="9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8228" y="-1728194"/>
            <a:ext cx="35810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195736" y="-137315"/>
            <a:ext cx="5150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5543600" y="-2355836"/>
            <a:ext cx="5039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053852"/>
            <a:ext cx="422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Факторная блочная модель 10×1 м, Сборт=0,6 г/т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(проб/сектор 16; секторов 16)</a:t>
            </a:r>
            <a:endParaRPr lang="ru-RU" sz="14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2157" r="26375" b="27726"/>
          <a:stretch/>
        </p:blipFill>
        <p:spPr>
          <a:xfrm>
            <a:off x="181635" y="901803"/>
            <a:ext cx="3992098" cy="2566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5475" r="28349" b="23271"/>
          <a:stretch/>
        </p:blipFill>
        <p:spPr>
          <a:xfrm>
            <a:off x="4860032" y="1266336"/>
            <a:ext cx="3759613" cy="25373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0763" y="4005064"/>
            <a:ext cx="422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Факторная блочная модель 10×1 м, Сборт=0,4 г/т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(проб/сектор 16; секторов 16)</a:t>
            </a:r>
            <a:endParaRPr lang="ru-RU" sz="14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44413"/>
          <a:stretch/>
        </p:blipFill>
        <p:spPr>
          <a:xfrm>
            <a:off x="5219564" y="2646329"/>
            <a:ext cx="648072" cy="5644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49360"/>
          <a:stretch/>
        </p:blipFill>
        <p:spPr>
          <a:xfrm>
            <a:off x="539552" y="2484308"/>
            <a:ext cx="543299" cy="51264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15" name="TextBox 14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3333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8228" y="-1728194"/>
            <a:ext cx="35810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195736" y="-137315"/>
            <a:ext cx="5150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5543600" y="-2355836"/>
            <a:ext cx="5039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2265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Выводы: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368" y="1592897"/>
            <a:ext cx="8637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Принимаем блочные 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модели с наименьшим размером блоков, такие как 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5×0,5 и 10×1 </a:t>
            </a: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 </a:t>
            </a:r>
          </a:p>
          <a:p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- Средние содержания,  в блочных моделях 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5×0,5 и 10×1 м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близки, а разброс значений минимален;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    -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В вышеуказанных БМ средние содержания близки к эталонным значениям </a:t>
            </a: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Au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- Коэффициент ЭК меньше, чем в БМ с большими размерами </a:t>
            </a:r>
            <a:r>
              <a:rPr lang="ru-RU" sz="1600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блочков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    - Фактически, карьер отрабатывается уступами по 5 м на руду и 10 м на породу.</a:t>
            </a:r>
          </a:p>
          <a:p>
            <a:endParaRPr lang="ru-RU" sz="1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Тип блочной модели практически не повлиял на значения блоков, в связи с этим можно выбрать любой из вариантов – Факторный или </a:t>
            </a:r>
            <a:r>
              <a:rPr lang="ru-RU" sz="16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Субблочный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Параметры секторов и проб на сектор принимаем 4, 8 или 16. </a:t>
            </a:r>
          </a:p>
          <a:p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 - При увеличении секторов и проб на сектор коэффициент ЭК уменьшается;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  - Средние содержания в БМ увеличиваются, разброс значений минимален.</a:t>
            </a:r>
            <a:endParaRPr lang="ru-RU" sz="1600" dirty="0">
              <a:latin typeface="Cambria" panose="0204050305040603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11" name="TextBox 10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6341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59123"/>
            <a:ext cx="6347048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anose="02040503050406030204" pitchFamily="18" charset="0"/>
              </a:rPr>
              <a:t>Выбор способа подсчёта</a:t>
            </a:r>
            <a:endParaRPr lang="ru-RU" sz="1800" dirty="0">
              <a:latin typeface="Cambria" panose="02040503050406030204" pitchFamily="18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1"/>
          </p:nvPr>
        </p:nvGraphicFramePr>
        <p:xfrm>
          <a:off x="4714876" y="4500570"/>
          <a:ext cx="3971926" cy="2240280"/>
        </p:xfrm>
        <a:graphic>
          <a:graphicData uri="http://schemas.openxmlformats.org/drawingml/2006/table">
            <a:tbl>
              <a:tblPr/>
              <a:tblGrid>
                <a:gridCol w="198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Параметры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вариограммы</a:t>
                      </a:r>
                      <a:endParaRPr lang="ru-RU" sz="14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Эффект самородка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0,35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Зона влияния, м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14,5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Порог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Зона влияния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Порог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Тип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Экспотенциальный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7158" y="1500174"/>
            <a:ext cx="4143404" cy="1928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выборе способа подсчёта была построена хорошо интерпретируемая вариограмма, поэтому для дальнейших расчётов применялся обыкновенный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кригинг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который широко применяется для подсчёта запасов при блочном моделировании.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Luna\Desktop\Ва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187203" cy="2928958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69374"/>
            <a:ext cx="5122912" cy="5943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anose="02040503050406030204" pitchFamily="18" charset="0"/>
              </a:rPr>
              <a:t>Выбор параметров моделирования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10811"/>
            <a:ext cx="4038600" cy="212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Блочные модели (БМ) были построены по каркасам рудного тела. Принимая во внимание морфологию рудных тел использовался наклонный эллипсоид поиска. Всего было построено 350 вариантов взаимоотношений параметров блочных моделей. </a:t>
            </a:r>
            <a:endParaRPr lang="ru-RU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2700621"/>
              </p:ext>
            </p:extLst>
          </p:nvPr>
        </p:nvGraphicFramePr>
        <p:xfrm>
          <a:off x="4932040" y="4077072"/>
          <a:ext cx="4038600" cy="23774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MS Mincho"/>
                          <a:cs typeface="Times New Roman"/>
                        </a:rPr>
                        <a:t>Параметры блочного моделирования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Тип блочной модели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Субблочная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Размер материнского блока в поисковом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элипсоиде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5-10-15-20-30-50-100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Проб (точек)\сектор в поисковом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элипсоиде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1-2-4-8-16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Количество секторов в поисковом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элипсоиде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1-2-4-8-16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Радиус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элипсоида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(м)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Переменный (50-100-200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Соотношение размеров осей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элипсоида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1-0,85-0,5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Метод интерполяции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Обыкновенный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кригинг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Вариограмма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Направленная, Всенаправленная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7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Всего вариантов соотношений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ru-RU" sz="8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 descr="C:\Users\Luna\Desktop\БМ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700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27984" y="3429000"/>
            <a:ext cx="471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itchFamily="49" charset="-128"/>
                <a:cs typeface="Times New Roman" pitchFamily="18" charset="0"/>
              </a:rPr>
              <a:t>Пустая блочная модель Северо-Западного рудного тела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itchFamily="49" charset="-128"/>
                <a:cs typeface="Times New Roman" pitchFamily="18" charset="0"/>
              </a:rPr>
              <a:t> (размер ячеек 10х10х1 м.)</a:t>
            </a:r>
            <a:endParaRPr kumimoji="0" lang="ru-RU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90470"/>
              </p:ext>
            </p:extLst>
          </p:nvPr>
        </p:nvGraphicFramePr>
        <p:xfrm>
          <a:off x="443847" y="4077072"/>
          <a:ext cx="3952864" cy="1371600"/>
        </p:xfrm>
        <a:graphic>
          <a:graphicData uri="http://schemas.openxmlformats.org/drawingml/2006/table">
            <a:tbl>
              <a:tblPr/>
              <a:tblGrid>
                <a:gridCol w="98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60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MS Mincho"/>
                          <a:cs typeface="Times New Roman"/>
                        </a:rPr>
                        <a:t>Параметры эллипсоида поиска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№ оси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Азимут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Падение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Фактор оси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160˚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0˚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250˚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80˚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70˚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10˚</a:t>
                      </a:r>
                      <a:endParaRPr lang="ru-RU" sz="120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0,2</a:t>
                      </a:r>
                      <a:endParaRPr lang="ru-RU" sz="1200" dirty="0"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4039"/>
            <a:ext cx="8229600" cy="63408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ambria" panose="02040503050406030204" pitchFamily="18" charset="0"/>
              </a:rPr>
              <a:t>Результаты моделирования и анализ полученных данных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2483"/>
            <a:ext cx="403860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Для оценки правильности полученных значений были построены графики зависимости влияния выбранных параметров на коэффициент эффективности кригинга (</a:t>
            </a:r>
            <a:r>
              <a:rPr lang="ru-RU" sz="1600" dirty="0" err="1" smtClean="0">
                <a:latin typeface="Cambria" panose="02040503050406030204" pitchFamily="18" charset="0"/>
              </a:rPr>
              <a:t>Кэф</a:t>
            </a:r>
            <a:r>
              <a:rPr lang="ru-RU" sz="1600" dirty="0" smtClean="0">
                <a:latin typeface="Cambria" panose="020405030504060302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Так же была проанализирована зависимость влияния параметров блочного моделирования на значение среднее содержание полезного компонента.</a:t>
            </a:r>
          </a:p>
        </p:txBody>
      </p:sp>
      <p:pic>
        <p:nvPicPr>
          <p:cNvPr id="5" name="Содержимое 4" descr="Блочка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1895699"/>
            <a:ext cx="4038600" cy="3621533"/>
          </a:xfrm>
        </p:spPr>
      </p:pic>
      <p:pic>
        <p:nvPicPr>
          <p:cNvPr id="17410" name="Picture 2" descr="C:\Users\Luna\Desktop\Легенда к блочке.png"/>
          <p:cNvPicPr>
            <a:picLocks noChangeAspect="1" noChangeArrowheads="1"/>
          </p:cNvPicPr>
          <p:nvPr/>
        </p:nvPicPr>
        <p:blipFill rotWithShape="1">
          <a:blip r:embed="rId3"/>
          <a:srcRect r="48333"/>
          <a:stretch/>
        </p:blipFill>
        <p:spPr bwMode="auto">
          <a:xfrm>
            <a:off x="7596336" y="5386091"/>
            <a:ext cx="896525" cy="11776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17569" y="4924426"/>
            <a:ext cx="1254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anose="02040503050406030204" pitchFamily="18" charset="0"/>
              </a:rPr>
              <a:t>Содержание </a:t>
            </a:r>
          </a:p>
          <a:p>
            <a:pPr algn="ctr"/>
            <a:r>
              <a:rPr lang="en-US" sz="1200" dirty="0" err="1" smtClean="0">
                <a:latin typeface="Cambria" panose="02040503050406030204" pitchFamily="18" charset="0"/>
              </a:rPr>
              <a:t>Pb</a:t>
            </a:r>
            <a:r>
              <a:rPr lang="ru-RU" sz="700" dirty="0" err="1" smtClean="0">
                <a:latin typeface="Cambria" panose="02040503050406030204" pitchFamily="18" charset="0"/>
              </a:rPr>
              <a:t>усл</a:t>
            </a:r>
            <a:r>
              <a:rPr lang="ru-RU" sz="1200" dirty="0" smtClean="0">
                <a:latin typeface="Cambria" panose="02040503050406030204" pitchFamily="18" charset="0"/>
              </a:rPr>
              <a:t> (%)</a:t>
            </a:r>
            <a:endParaRPr lang="ru-RU" sz="1200" dirty="0">
              <a:latin typeface="Cambria" panose="0204050305040603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32" y="804163"/>
            <a:ext cx="3638555" cy="27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08" y="3717032"/>
            <a:ext cx="3733805" cy="28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5788" y="72459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1353" y="3770610"/>
            <a:ext cx="3662367" cy="27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06" y="627080"/>
            <a:ext cx="4114800" cy="5240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anose="02040503050406030204" pitchFamily="18" charset="0"/>
              </a:rPr>
              <a:t>Сравнение с эталоном</a:t>
            </a:r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12776"/>
            <a:ext cx="4286248" cy="44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12776"/>
            <a:ext cx="4318774" cy="44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6173831"/>
            <a:ext cx="1361313" cy="22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830001"/>
            <a:ext cx="3538736" cy="654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anose="02040503050406030204" pitchFamily="18" charset="0"/>
              </a:rPr>
              <a:t>Выводы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В ходе анализа графиков зависимостей были сделаны следующие выводы</a:t>
            </a:r>
            <a:r>
              <a:rPr lang="en-US" sz="1600" dirty="0" smtClean="0">
                <a:latin typeface="Cambria" panose="02040503050406030204" pitchFamily="18" charset="0"/>
              </a:rPr>
              <a:t>: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marL="685800" algn="just"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Размер блока можно выбирать исходя из параметров техники используемой на производстве и уступа карьера, но стоит отдать предпочтение меньшему размеру блоков т.к. уменьшается разброс содержаний полезного компонента и увеличивается соответствие содержаний эталонному распределению.</a:t>
            </a:r>
          </a:p>
          <a:p>
            <a:pPr marL="685800" algn="just"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Количество секторов в эллипсоиде поиска оказывает влияние на надёжность полученных значений, поэтому чем больше секторов в эллипсоиде тем более истинные и равномерные содержания будут получены.</a:t>
            </a:r>
          </a:p>
          <a:p>
            <a:pPr marL="685800" algn="just"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Количество проб на сектор так же оказывает значительное влияние на верность полученных содержаний полезного компонента, поэтому стоит выбирать большее количество проб на сектор эллипсоида, для уменьшения разброса содержаний и увеличения их истинности.</a:t>
            </a:r>
            <a:endParaRPr lang="ru-RU" sz="1600" dirty="0">
              <a:latin typeface="Cambria" panose="020405030504060302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4458" y="83199"/>
            <a:ext cx="9027321" cy="683065"/>
            <a:chOff x="94458" y="83199"/>
            <a:chExt cx="9027321" cy="683065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6385475" y="98418"/>
              <a:ext cx="2736304" cy="5809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Горевское месторождение, </a:t>
              </a:r>
              <a:b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Cambria" panose="02040503050406030204" pitchFamily="18" charset="0"/>
                  <a:cs typeface="Times New Roman" pitchFamily="18" charset="0"/>
                </a:rPr>
                <a:t>рудное тело Северо-западное</a:t>
              </a:r>
              <a:endParaRPr lang="ru-RU" sz="1400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56017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Принятые кондиции, для оконтуривания: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Сборт=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0,6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 т;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рудного тела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3,0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Метрограмм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1,8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Mmax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прослоев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пустых пород и некондиционных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5,0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Сборт=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0,4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 т;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рудного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тела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3,0 м;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Метрограмм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1,8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мг;</a:t>
            </a: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Mmax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прослоев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пустых пород и некондиционных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7,0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м;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C:\Users\Осипова Дарья\Desktop\Дахек\опробование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6950" r="12091" b="21764"/>
          <a:stretch/>
        </p:blipFill>
        <p:spPr bwMode="auto">
          <a:xfrm>
            <a:off x="3635896" y="1700808"/>
            <a:ext cx="5382101" cy="3751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0946" y="546692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spcAft>
                <a:spcPts val="100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зеленый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0.4-0.6г/т, синий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0.6-1.0 г/т,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малиновый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1.0-3.0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г/т, красный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3.0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г/т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4458" y="83199"/>
            <a:ext cx="8666155" cy="683065"/>
            <a:chOff x="94458" y="83199"/>
            <a:chExt cx="8666155" cy="683065"/>
          </a:xfrm>
        </p:grpSpPr>
        <p:sp>
          <p:nvSpPr>
            <p:cNvPr id="10" name="TextBox 9"/>
            <p:cNvSpPr txBox="1"/>
            <p:nvPr/>
          </p:nvSpPr>
          <p:spPr>
            <a:xfrm>
              <a:off x="6516216" y="163121"/>
              <a:ext cx="224439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Месторождение  Доброе, </a:t>
              </a:r>
            </a:p>
            <a:p>
              <a:r>
                <a:rPr lang="ru-RU" sz="1400" dirty="0" smtClean="0">
                  <a:latin typeface="Cambria" panose="02040503050406030204" pitchFamily="18" charset="0"/>
                </a:rPr>
                <a:t>участок  Татьянинский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8" y="83199"/>
              <a:ext cx="4392488" cy="6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34964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1279</Words>
  <Application>Microsoft Office PowerPoint</Application>
  <PresentationFormat>Экран (4:3)</PresentationFormat>
  <Paragraphs>238</Paragraphs>
  <Slides>21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Cambria</vt:lpstr>
      <vt:lpstr>MS Mincho</vt:lpstr>
      <vt:lpstr>Times New Roman</vt:lpstr>
      <vt:lpstr>Тема Office</vt:lpstr>
      <vt:lpstr>Plot</vt:lpstr>
      <vt:lpstr>Презентация PowerPoint</vt:lpstr>
      <vt:lpstr>Оконтуривание рудных тел</vt:lpstr>
      <vt:lpstr>Выбор способа подсчёта</vt:lpstr>
      <vt:lpstr>Выбор параметров моделирования</vt:lpstr>
      <vt:lpstr>Результаты моделирования и анализ полученных данных</vt:lpstr>
      <vt:lpstr>Презентация PowerPoint</vt:lpstr>
      <vt:lpstr>Сравнение с эталоном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Осипова Дарья</cp:lastModifiedBy>
  <cp:revision>40</cp:revision>
  <dcterms:created xsi:type="dcterms:W3CDTF">2018-05-22T09:52:43Z</dcterms:created>
  <dcterms:modified xsi:type="dcterms:W3CDTF">2018-05-24T04:24:35Z</dcterms:modified>
</cp:coreProperties>
</file>