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33"/>
  </p:notesMasterIdLst>
  <p:sldIdLst>
    <p:sldId id="256" r:id="rId3"/>
    <p:sldId id="291" r:id="rId4"/>
    <p:sldId id="296" r:id="rId5"/>
    <p:sldId id="292" r:id="rId6"/>
    <p:sldId id="293" r:id="rId7"/>
    <p:sldId id="294" r:id="rId8"/>
    <p:sldId id="289" r:id="rId9"/>
    <p:sldId id="279" r:id="rId10"/>
    <p:sldId id="280" r:id="rId11"/>
    <p:sldId id="281" r:id="rId12"/>
    <p:sldId id="283" r:id="rId13"/>
    <p:sldId id="284" r:id="rId14"/>
    <p:sldId id="282" r:id="rId15"/>
    <p:sldId id="285" r:id="rId16"/>
    <p:sldId id="286" r:id="rId17"/>
    <p:sldId id="287" r:id="rId18"/>
    <p:sldId id="261" r:id="rId19"/>
    <p:sldId id="288" r:id="rId20"/>
    <p:sldId id="262" r:id="rId21"/>
    <p:sldId id="265" r:id="rId22"/>
    <p:sldId id="274" r:id="rId23"/>
    <p:sldId id="276" r:id="rId24"/>
    <p:sldId id="266" r:id="rId25"/>
    <p:sldId id="278" r:id="rId26"/>
    <p:sldId id="273" r:id="rId27"/>
    <p:sldId id="275" r:id="rId28"/>
    <p:sldId id="290" r:id="rId29"/>
    <p:sldId id="268" r:id="rId30"/>
    <p:sldId id="267" r:id="rId31"/>
    <p:sldId id="257" r:id="rId3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24" autoAdjust="0"/>
  </p:normalViewPr>
  <p:slideViewPr>
    <p:cSldViewPr>
      <p:cViewPr varScale="1">
        <p:scale>
          <a:sx n="110" d="100"/>
          <a:sy n="110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36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37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8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9" name="PlaceHolder 5"/>
          <p:cNvSpPr>
            <a:spLocks noGrp="1"/>
          </p:cNvSpPr>
          <p:nvPr>
            <p:ph type="sldNum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B94EEFD-E2DC-4935-8018-B9631EFBE433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77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009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25 и 50 не вписываются в модель</a:t>
            </a:r>
          </a:p>
          <a:p>
            <a:r>
              <a:rPr lang="ru-RU" dirty="0" smtClean="0"/>
              <a:t>Отдельно исследовать влияние однородности размеров блоков на результат.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9E33F-42CF-4044-A16D-B63A052558C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1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r>
              <a:rPr lang="ru-RU" baseline="0" dirty="0" smtClean="0"/>
              <a:t> Большинство закономерностей не значительно влияют, но о закономерностях </a:t>
            </a:r>
          </a:p>
          <a:p>
            <a:r>
              <a:rPr lang="ru-RU" baseline="0" dirty="0" smtClean="0"/>
              <a:t>Значимым представляется факт ср. БМ меньше тр. </a:t>
            </a:r>
            <a:r>
              <a:rPr lang="ru-RU" baseline="0" smtClean="0"/>
              <a:t>подсчета.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B94EEFD-E2DC-4935-8018-B9631EFBE433}" type="slidenum">
              <a:rPr lang="ru-RU" sz="1400" b="0" strike="noStrike" spc="-1" smtClean="0">
                <a:latin typeface="Times New Roman"/>
              </a:rPr>
              <a:pPr algn="r"/>
              <a:t>16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1713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600" b="0" strike="noStrike" spc="-1" dirty="0" smtClean="0">
                <a:latin typeface="Arial"/>
              </a:rPr>
              <a:t>Северо-западное тело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17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276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600" b="0" strike="noStrike" spc="-1" dirty="0" smtClean="0">
                <a:latin typeface="Arial"/>
              </a:rPr>
              <a:t>Северо-западное тело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18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666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600" b="0" strike="noStrike" spc="-1" dirty="0" smtClean="0">
                <a:latin typeface="Arial"/>
              </a:rPr>
              <a:t>Исследовалось влияние вида </a:t>
            </a:r>
            <a:r>
              <a:rPr lang="ru-RU" sz="1600" b="0" strike="noStrike" spc="-1" dirty="0" err="1" smtClean="0">
                <a:latin typeface="Arial"/>
              </a:rPr>
              <a:t>вариограм</a:t>
            </a:r>
            <a:r>
              <a:rPr lang="ru-RU" sz="1600" b="0" strike="noStrike" spc="-1" dirty="0" smtClean="0">
                <a:latin typeface="Arial"/>
              </a:rPr>
              <a:t> на результат</a:t>
            </a:r>
          </a:p>
          <a:p>
            <a:r>
              <a:rPr lang="ru-RU" sz="1600" b="0" strike="noStrike" spc="-1" dirty="0" smtClean="0">
                <a:latin typeface="Arial"/>
              </a:rPr>
              <a:t>1 Экспоненциальная</a:t>
            </a:r>
            <a:r>
              <a:rPr lang="ru-RU" sz="1600" b="0" strike="noStrike" spc="-1" baseline="0" dirty="0" smtClean="0">
                <a:latin typeface="Arial"/>
              </a:rPr>
              <a:t> двухкомпонентная вариограмма.</a:t>
            </a:r>
          </a:p>
          <a:p>
            <a:r>
              <a:rPr lang="ru-RU" sz="1600" b="0" strike="noStrike" spc="-1" baseline="0" dirty="0" smtClean="0">
                <a:latin typeface="Arial"/>
              </a:rPr>
              <a:t>2 Линейная вар. №1</a:t>
            </a:r>
          </a:p>
          <a:p>
            <a:r>
              <a:rPr lang="ru-RU" sz="1600" b="0" strike="noStrike" spc="-1" baseline="0" dirty="0" smtClean="0">
                <a:latin typeface="Arial"/>
              </a:rPr>
              <a:t>3 Линейная вар. №2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19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181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20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57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21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668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22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914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23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8975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24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33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600" b="0" strike="noStrike" spc="-1" dirty="0" smtClean="0">
                <a:latin typeface="+mn-lt"/>
              </a:rPr>
              <a:t>В</a:t>
            </a:r>
            <a:r>
              <a:rPr lang="en-US" sz="1600" b="0" strike="noStrike" spc="-1" dirty="0" smtClean="0">
                <a:latin typeface="+mn-lt"/>
              </a:rPr>
              <a:t> </a:t>
            </a:r>
            <a:r>
              <a:rPr lang="ru-RU" sz="1600" b="0" strike="noStrike" spc="-1" dirty="0" smtClean="0">
                <a:latin typeface="Arial"/>
              </a:rPr>
              <a:t>течении</a:t>
            </a:r>
            <a:r>
              <a:rPr lang="ru-RU" sz="1600" b="0" strike="noStrike" spc="-1" baseline="0" dirty="0" smtClean="0">
                <a:latin typeface="Arial"/>
              </a:rPr>
              <a:t> 12 лет ведется предмет Моделирование строения месторождений</a:t>
            </a:r>
            <a:endParaRPr lang="en-US" sz="1600" b="0" strike="noStrike" spc="-1" dirty="0" smtClean="0">
              <a:latin typeface="Arial"/>
            </a:endParaRPr>
          </a:p>
          <a:p>
            <a:r>
              <a:rPr lang="ru-RU" sz="1600" b="0" strike="noStrike" spc="-1" dirty="0" smtClean="0">
                <a:latin typeface="Arial"/>
              </a:rPr>
              <a:t>Последние </a:t>
            </a:r>
            <a:r>
              <a:rPr lang="ru-RU" sz="1600" b="0" strike="noStrike" spc="-1" baseline="0" dirty="0" smtClean="0">
                <a:latin typeface="Arial"/>
              </a:rPr>
              <a:t>3 года начата работа на кафедре ГМиМР ведется работа по …</a:t>
            </a:r>
          </a:p>
          <a:p>
            <a:r>
              <a:rPr lang="ru-RU" sz="1600" b="0" strike="noStrike" spc="-1" baseline="0" dirty="0" smtClean="0">
                <a:latin typeface="Arial"/>
              </a:rPr>
              <a:t>Смысл этой работы  можно представить в виде таблицы …</a:t>
            </a:r>
          </a:p>
          <a:p>
            <a:r>
              <a:rPr lang="ru-RU" sz="1600" b="0" strike="noStrike" spc="-1" baseline="0" dirty="0" smtClean="0">
                <a:latin typeface="Arial"/>
              </a:rPr>
              <a:t>Столбцы – месторождения, строки – методы.</a:t>
            </a:r>
          </a:p>
          <a:p>
            <a:r>
              <a:rPr lang="ru-RU" sz="1600" b="0" strike="noStrike" spc="-1" dirty="0" smtClean="0">
                <a:latin typeface="Arial"/>
              </a:rPr>
              <a:t>Каждый год 1-2 дипломника привозят материалы</a:t>
            </a:r>
          </a:p>
          <a:p>
            <a:r>
              <a:rPr lang="ru-RU" sz="1600" b="0" strike="noStrike" spc="-1" dirty="0" smtClean="0">
                <a:latin typeface="Arial"/>
              </a:rPr>
              <a:t>Институт обладает достаточным набором ПО: </a:t>
            </a:r>
            <a:r>
              <a:rPr lang="en-US" sz="1600" b="0" strike="noStrike" spc="-1" dirty="0" smtClean="0">
                <a:latin typeface="Arial"/>
              </a:rPr>
              <a:t>MM,</a:t>
            </a:r>
            <a:r>
              <a:rPr lang="en-US" sz="1600" b="0" strike="noStrike" spc="-1" baseline="0" dirty="0" smtClean="0">
                <a:latin typeface="Arial"/>
              </a:rPr>
              <a:t> LF, Surpac, </a:t>
            </a:r>
            <a:r>
              <a:rPr lang="en-US" sz="1600" b="0" strike="noStrike" spc="-1" baseline="0" dirty="0" err="1" smtClean="0">
                <a:latin typeface="Arial"/>
              </a:rPr>
              <a:t>MainShed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961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600" b="0" strike="noStrike" spc="-1" dirty="0" smtClean="0">
                <a:latin typeface="Arial"/>
              </a:rPr>
              <a:t>Выводы напрашиваются крамольные.</a:t>
            </a:r>
          </a:p>
          <a:p>
            <a:r>
              <a:rPr lang="ru-RU" sz="1600" b="0" strike="noStrike" spc="-1" dirty="0" smtClean="0">
                <a:latin typeface="Arial"/>
              </a:rPr>
              <a:t>Вид вар не очень сильно влияет на распределение содержаний в БМ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25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977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600" b="0" strike="noStrike" spc="-1" dirty="0" smtClean="0">
                <a:latin typeface="Arial"/>
              </a:rPr>
              <a:t>2 слова об</a:t>
            </a:r>
            <a:r>
              <a:rPr lang="ru-RU" sz="1600" b="0" strike="noStrike" spc="-1" baseline="0" dirty="0" smtClean="0">
                <a:latin typeface="Arial"/>
              </a:rPr>
              <a:t> оценке качества БМ:</a:t>
            </a:r>
          </a:p>
          <a:p>
            <a:pPr marL="342900" indent="-342900">
              <a:buAutoNum type="arabicPeriod"/>
            </a:pPr>
            <a:r>
              <a:rPr lang="ru-RU" sz="1600" b="0" strike="noStrike" spc="-1" baseline="0" dirty="0" err="1" smtClean="0">
                <a:latin typeface="Arial"/>
              </a:rPr>
              <a:t>геостат</a:t>
            </a:r>
            <a:r>
              <a:rPr lang="ru-RU" sz="1600" b="0" strike="noStrike" spc="-1" baseline="0" dirty="0" smtClean="0">
                <a:latin typeface="Arial"/>
              </a:rPr>
              <a:t>. методы </a:t>
            </a:r>
            <a:r>
              <a:rPr lang="ru-RU" sz="1600" b="0" strike="noStrike" spc="-1" baseline="0" dirty="0" err="1" smtClean="0">
                <a:latin typeface="Arial"/>
              </a:rPr>
              <a:t>КэфКр</a:t>
            </a:r>
            <a:r>
              <a:rPr lang="ru-RU" sz="1600" b="0" strike="noStrike" spc="-1" baseline="0" dirty="0" smtClean="0">
                <a:latin typeface="Arial"/>
              </a:rPr>
              <a:t>, угол </a:t>
            </a:r>
            <a:r>
              <a:rPr lang="ru-RU" sz="1600" b="0" strike="noStrike" spc="-1" baseline="0" dirty="0" err="1" smtClean="0">
                <a:latin typeface="Arial"/>
              </a:rPr>
              <a:t>регр</a:t>
            </a:r>
            <a:r>
              <a:rPr lang="ru-RU" sz="1600" b="0" strike="noStrike" spc="-1" baseline="0" dirty="0" smtClean="0">
                <a:latin typeface="Arial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b="0" strike="noStrike" spc="-1" baseline="0" dirty="0" err="1" smtClean="0">
                <a:latin typeface="Arial"/>
              </a:rPr>
              <a:t>Крос-валидация</a:t>
            </a:r>
            <a:endParaRPr lang="ru-RU" sz="1600" b="0" strike="noStrike" spc="-1" baseline="0" dirty="0" smtClean="0">
              <a:latin typeface="Arial"/>
            </a:endParaRPr>
          </a:p>
          <a:p>
            <a:pPr marL="342900" indent="-342900">
              <a:buAutoNum type="arabicPeriod"/>
            </a:pPr>
            <a:r>
              <a:rPr lang="ru-RU" sz="1600" b="0" strike="noStrike" spc="-1" baseline="0" dirty="0" smtClean="0">
                <a:latin typeface="Arial"/>
              </a:rPr>
              <a:t>(</a:t>
            </a:r>
            <a:r>
              <a:rPr lang="ru-RU" sz="1600" b="0" strike="noStrike" spc="-1" baseline="0" dirty="0" err="1" smtClean="0">
                <a:latin typeface="Arial"/>
              </a:rPr>
              <a:t>заверочные</a:t>
            </a:r>
            <a:r>
              <a:rPr lang="ru-RU" sz="1600" b="0" strike="noStrike" spc="-1" baseline="0" dirty="0" smtClean="0">
                <a:latin typeface="Arial"/>
              </a:rPr>
              <a:t> графики БМ-сод)</a:t>
            </a:r>
          </a:p>
          <a:p>
            <a:pPr marL="342900" indent="-342900">
              <a:buAutoNum type="arabicPeriod"/>
            </a:pPr>
            <a:r>
              <a:rPr lang="ru-RU" sz="1600" b="0" strike="noStrike" spc="-1" baseline="0" dirty="0" smtClean="0">
                <a:latin typeface="Arial"/>
              </a:rPr>
              <a:t>Сравнение с рез. тр. подсчета (среднее со средним) что очевидно не достаточно</a:t>
            </a:r>
          </a:p>
          <a:p>
            <a:pPr marL="342900" indent="-342900">
              <a:buAutoNum type="arabicPeriod"/>
            </a:pPr>
            <a:r>
              <a:rPr lang="ru-RU" sz="1600" b="0" strike="noStrike" spc="-1" baseline="0" dirty="0" smtClean="0">
                <a:latin typeface="Arial"/>
              </a:rPr>
              <a:t>Сравнение с эталонным распределением</a:t>
            </a:r>
          </a:p>
          <a:p>
            <a:pPr marL="342900" indent="-342900">
              <a:buAutoNum type="arabicPeriod"/>
            </a:pPr>
            <a:endParaRPr lang="ru-RU" sz="1600" b="0" strike="noStrike" spc="-1" baseline="0" dirty="0" smtClean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26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842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600" b="0" strike="noStrike" spc="-1" dirty="0" smtClean="0">
                <a:latin typeface="Arial"/>
              </a:rPr>
              <a:t>2 слова об</a:t>
            </a:r>
            <a:r>
              <a:rPr lang="ru-RU" sz="1600" b="0" strike="noStrike" spc="-1" baseline="0" dirty="0" smtClean="0">
                <a:latin typeface="Arial"/>
              </a:rPr>
              <a:t> оценке качества БМ:</a:t>
            </a:r>
          </a:p>
          <a:p>
            <a:pPr marL="342900" indent="-342900">
              <a:buAutoNum type="arabicPeriod"/>
            </a:pPr>
            <a:r>
              <a:rPr lang="ru-RU" sz="1600" b="0" strike="noStrike" spc="-1" baseline="0" dirty="0" err="1" smtClean="0">
                <a:latin typeface="Arial"/>
              </a:rPr>
              <a:t>геостат</a:t>
            </a:r>
            <a:r>
              <a:rPr lang="ru-RU" sz="1600" b="0" strike="noStrike" spc="-1" baseline="0" dirty="0" smtClean="0">
                <a:latin typeface="Arial"/>
              </a:rPr>
              <a:t>. методы </a:t>
            </a:r>
            <a:r>
              <a:rPr lang="ru-RU" sz="1600" b="0" strike="noStrike" spc="-1" baseline="0" dirty="0" err="1" smtClean="0">
                <a:latin typeface="Arial"/>
              </a:rPr>
              <a:t>КэфКр</a:t>
            </a:r>
            <a:r>
              <a:rPr lang="ru-RU" sz="1600" b="0" strike="noStrike" spc="-1" baseline="0" dirty="0" smtClean="0">
                <a:latin typeface="Arial"/>
              </a:rPr>
              <a:t>, угол </a:t>
            </a:r>
            <a:r>
              <a:rPr lang="ru-RU" sz="1600" b="0" strike="noStrike" spc="-1" baseline="0" dirty="0" err="1" smtClean="0">
                <a:latin typeface="Arial"/>
              </a:rPr>
              <a:t>регр</a:t>
            </a:r>
            <a:r>
              <a:rPr lang="ru-RU" sz="1600" b="0" strike="noStrike" spc="-1" baseline="0" dirty="0" smtClean="0">
                <a:latin typeface="Arial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b="0" strike="noStrike" spc="-1" baseline="0" dirty="0" err="1" smtClean="0">
                <a:latin typeface="Arial"/>
              </a:rPr>
              <a:t>Крос-валидация</a:t>
            </a:r>
            <a:endParaRPr lang="ru-RU" sz="1600" b="0" strike="noStrike" spc="-1" baseline="0" dirty="0" smtClean="0">
              <a:latin typeface="Arial"/>
            </a:endParaRPr>
          </a:p>
          <a:p>
            <a:pPr marL="342900" indent="-342900">
              <a:buAutoNum type="arabicPeriod"/>
            </a:pPr>
            <a:r>
              <a:rPr lang="ru-RU" sz="1600" b="0" strike="noStrike" spc="-1" baseline="0" dirty="0" smtClean="0">
                <a:latin typeface="Arial"/>
              </a:rPr>
              <a:t>(</a:t>
            </a:r>
            <a:r>
              <a:rPr lang="ru-RU" sz="1600" b="0" strike="noStrike" spc="-1" baseline="0" dirty="0" err="1" smtClean="0">
                <a:latin typeface="Arial"/>
              </a:rPr>
              <a:t>заверочные</a:t>
            </a:r>
            <a:r>
              <a:rPr lang="ru-RU" sz="1600" b="0" strike="noStrike" spc="-1" baseline="0" dirty="0" smtClean="0">
                <a:latin typeface="Arial"/>
              </a:rPr>
              <a:t> графики БМ-сод)</a:t>
            </a:r>
          </a:p>
          <a:p>
            <a:pPr marL="342900" indent="-342900">
              <a:buAutoNum type="arabicPeriod"/>
            </a:pPr>
            <a:r>
              <a:rPr lang="ru-RU" sz="1600" b="0" strike="noStrike" spc="-1" baseline="0" dirty="0" smtClean="0">
                <a:latin typeface="Arial"/>
              </a:rPr>
              <a:t>Сравнение с рез. тр. подсчета (среднее со средним) что очевидно не достаточно</a:t>
            </a:r>
          </a:p>
          <a:p>
            <a:pPr marL="342900" indent="-342900">
              <a:buAutoNum type="arabicPeriod"/>
            </a:pPr>
            <a:r>
              <a:rPr lang="ru-RU" sz="1600" b="0" strike="noStrike" spc="-1" baseline="0" dirty="0" smtClean="0">
                <a:latin typeface="Arial"/>
              </a:rPr>
              <a:t>Сравнение с эталонным распределением</a:t>
            </a:r>
          </a:p>
          <a:p>
            <a:pPr marL="342900" indent="-342900">
              <a:buAutoNum type="arabicPeriod"/>
            </a:pPr>
            <a:endParaRPr lang="ru-RU" sz="1600" b="0" strike="noStrike" spc="-1" baseline="0" dirty="0" smtClean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27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655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28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348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600" b="0" strike="noStrike" spc="-1" dirty="0" smtClean="0">
                <a:latin typeface="Arial"/>
              </a:rPr>
              <a:t>Красный – эталон</a:t>
            </a:r>
          </a:p>
          <a:p>
            <a:r>
              <a:rPr lang="ru-RU" sz="1600" b="0" strike="noStrike" spc="-1" dirty="0" smtClean="0">
                <a:latin typeface="Arial"/>
              </a:rPr>
              <a:t>Синий – кригинг.</a:t>
            </a:r>
          </a:p>
          <a:p>
            <a:r>
              <a:rPr lang="ru-RU" sz="1600" b="0" strike="noStrike" spc="-1" dirty="0" err="1" smtClean="0">
                <a:latin typeface="Arial"/>
              </a:rPr>
              <a:t>Фиол</a:t>
            </a:r>
            <a:r>
              <a:rPr lang="ru-RU" sz="1600" b="0" strike="noStrike" spc="-1" dirty="0" smtClean="0">
                <a:latin typeface="Arial"/>
              </a:rPr>
              <a:t>. – </a:t>
            </a:r>
            <a:r>
              <a:rPr lang="en-US" sz="1600" b="0" strike="noStrike" spc="-1" dirty="0" smtClean="0">
                <a:latin typeface="Arial"/>
              </a:rPr>
              <a:t>RBF</a:t>
            </a:r>
            <a:r>
              <a:rPr lang="en-US" sz="1600" b="0" strike="noStrike" spc="-1" baseline="0" dirty="0" smtClean="0">
                <a:latin typeface="Arial"/>
              </a:rPr>
              <a:t> Leapfrog</a:t>
            </a:r>
          </a:p>
          <a:p>
            <a:pPr marL="285750" indent="-285750">
              <a:buFont typeface="Wingdings"/>
              <a:buChar char="Ø"/>
            </a:pPr>
            <a:r>
              <a:rPr lang="en-US" sz="1600" b="0" strike="noStrike" spc="-1" baseline="0" smtClean="0">
                <a:latin typeface="Arial"/>
              </a:rPr>
              <a:t>&gt; 2</a:t>
            </a:r>
            <a:r>
              <a:rPr lang="en-US" sz="1600" b="0" strike="noStrike" spc="-1" baseline="0" dirty="0" smtClean="0">
                <a:latin typeface="Arial"/>
              </a:rPr>
              <a:t>% </a:t>
            </a:r>
            <a:r>
              <a:rPr lang="ru-RU" sz="1600" b="0" strike="noStrike" spc="-1" baseline="0" dirty="0" smtClean="0">
                <a:latin typeface="Arial"/>
              </a:rPr>
              <a:t>близки</a:t>
            </a:r>
          </a:p>
          <a:p>
            <a:pPr marL="285750" indent="-285750">
              <a:buFont typeface="Wingdings"/>
              <a:buChar char="Ø"/>
            </a:pPr>
            <a:r>
              <a:rPr lang="en-US" sz="1600" b="0" strike="noStrike" spc="-1" baseline="0" dirty="0" smtClean="0">
                <a:latin typeface="Arial"/>
              </a:rPr>
              <a:t>&lt; 2 % </a:t>
            </a:r>
            <a:r>
              <a:rPr lang="ru-RU" sz="1600" b="0" strike="noStrike" spc="-1" baseline="0" dirty="0" smtClean="0">
                <a:latin typeface="Arial"/>
              </a:rPr>
              <a:t>расхождения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29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508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30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26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600" b="0" strike="noStrike" spc="-1" dirty="0" smtClean="0">
                <a:latin typeface="+mn-lt"/>
              </a:rPr>
              <a:t>В</a:t>
            </a:r>
            <a:r>
              <a:rPr lang="en-US" sz="1600" b="0" strike="noStrike" spc="-1" dirty="0" smtClean="0">
                <a:latin typeface="+mn-lt"/>
              </a:rPr>
              <a:t> </a:t>
            </a:r>
            <a:r>
              <a:rPr lang="ru-RU" sz="1600" b="0" strike="noStrike" spc="-1" dirty="0" smtClean="0">
                <a:latin typeface="Arial"/>
              </a:rPr>
              <a:t>течении</a:t>
            </a:r>
            <a:r>
              <a:rPr lang="ru-RU" sz="1600" b="0" strike="noStrike" spc="-1" baseline="0" dirty="0" smtClean="0">
                <a:latin typeface="Arial"/>
              </a:rPr>
              <a:t> 12 лет ведется предмет Моделирование строения месторождений</a:t>
            </a:r>
            <a:endParaRPr lang="en-US" sz="1600" b="0" strike="noStrike" spc="-1" dirty="0" smtClean="0">
              <a:latin typeface="Arial"/>
            </a:endParaRPr>
          </a:p>
          <a:p>
            <a:r>
              <a:rPr lang="ru-RU" sz="1600" b="0" strike="noStrike" spc="-1" dirty="0" smtClean="0">
                <a:latin typeface="Arial"/>
              </a:rPr>
              <a:t>Последние </a:t>
            </a:r>
            <a:r>
              <a:rPr lang="ru-RU" sz="1600" b="0" strike="noStrike" spc="-1" baseline="0" dirty="0" smtClean="0">
                <a:latin typeface="Arial"/>
              </a:rPr>
              <a:t>3 года начата работа на кафедре ГМиМР ведется работа по …</a:t>
            </a:r>
          </a:p>
          <a:p>
            <a:r>
              <a:rPr lang="ru-RU" sz="1600" b="0" strike="noStrike" spc="-1" baseline="0" dirty="0" smtClean="0">
                <a:latin typeface="Arial"/>
              </a:rPr>
              <a:t>Смысл этой работы  можно представить в виде таблицы …</a:t>
            </a:r>
          </a:p>
          <a:p>
            <a:r>
              <a:rPr lang="ru-RU" sz="1600" b="0" strike="noStrike" spc="-1" baseline="0" dirty="0" smtClean="0">
                <a:latin typeface="Arial"/>
              </a:rPr>
              <a:t>Столбцы – месторождения, строки – методы.</a:t>
            </a:r>
          </a:p>
          <a:p>
            <a:r>
              <a:rPr lang="ru-RU" sz="1600" b="0" strike="noStrike" spc="-1" dirty="0" smtClean="0">
                <a:latin typeface="Arial"/>
              </a:rPr>
              <a:t>Каждый год 1-2 дипломника привозят материалы</a:t>
            </a:r>
          </a:p>
          <a:p>
            <a:r>
              <a:rPr lang="ru-RU" sz="1600" b="0" strike="noStrike" spc="-1" dirty="0" smtClean="0">
                <a:latin typeface="Arial"/>
              </a:rPr>
              <a:t>Институт обладает достаточным набором ПО: </a:t>
            </a:r>
            <a:r>
              <a:rPr lang="en-US" sz="1600" b="0" strike="noStrike" spc="-1" dirty="0" smtClean="0">
                <a:latin typeface="Arial"/>
              </a:rPr>
              <a:t>MM,</a:t>
            </a:r>
            <a:r>
              <a:rPr lang="en-US" sz="1600" b="0" strike="noStrike" spc="-1" baseline="0" dirty="0" smtClean="0">
                <a:latin typeface="Arial"/>
              </a:rPr>
              <a:t> LF, Surpac, </a:t>
            </a:r>
            <a:r>
              <a:rPr lang="en-US" sz="1600" b="0" strike="noStrike" spc="-1" baseline="0" dirty="0" err="1" smtClean="0">
                <a:latin typeface="Arial"/>
              </a:rPr>
              <a:t>MainShed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3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75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4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88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5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56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5640" y="4865400"/>
            <a:ext cx="543600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6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280040" y="10156680"/>
            <a:ext cx="32774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393460-ED43-4C3B-B128-EDDDA010322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6</a:t>
            </a:fld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685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9E33F-42CF-4044-A16D-B63A052558C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Среднее </a:t>
            </a:r>
            <a:r>
              <a:rPr lang="en-US" dirty="0" smtClean="0"/>
              <a:t>~</a:t>
            </a:r>
            <a:r>
              <a:rPr lang="en-US" baseline="0" dirty="0" smtClean="0"/>
              <a:t> 6 </a:t>
            </a:r>
            <a:r>
              <a:rPr lang="ru-RU" baseline="0" dirty="0" err="1" smtClean="0"/>
              <a:t>кт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9E33F-42CF-4044-A16D-B63A052558C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1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Среднее </a:t>
            </a:r>
            <a:r>
              <a:rPr lang="en-US" dirty="0" smtClean="0"/>
              <a:t>~</a:t>
            </a:r>
            <a:r>
              <a:rPr lang="en-US" baseline="0" dirty="0" smtClean="0"/>
              <a:t> 2.1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9E33F-42CF-4044-A16D-B63A052558C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0874198"/>
      </p:ext>
    </p:extLst>
  </p:cSld>
  <p:clrMapOvr>
    <a:masterClrMapping/>
  </p:clrMapOvr>
  <p:transition spd="slow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Picture 2"/>
          <p:cNvPicPr/>
          <p:nvPr/>
        </p:nvPicPr>
        <p:blipFill>
          <a:blip r:embed="rId15"/>
          <a:srcRect t="2193776"/>
          <a:stretch/>
        </p:blipFill>
        <p:spPr>
          <a:xfrm>
            <a:off x="4575240" y="714600"/>
            <a:ext cx="4572720" cy="99360"/>
          </a:xfrm>
          <a:prstGeom prst="rect">
            <a:avLst/>
          </a:prstGeom>
          <a:ln w="9360">
            <a:noFill/>
          </a:ln>
        </p:spPr>
      </p:pic>
      <p:pic>
        <p:nvPicPr>
          <p:cNvPr id="2" name="Picture 3"/>
          <p:cNvPicPr/>
          <p:nvPr/>
        </p:nvPicPr>
        <p:blipFill>
          <a:blip r:embed="rId15"/>
          <a:srcRect t="2193776"/>
          <a:stretch/>
        </p:blipFill>
        <p:spPr>
          <a:xfrm>
            <a:off x="0" y="714600"/>
            <a:ext cx="4572720" cy="9936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18"/>
          <p:cNvPicPr/>
          <p:nvPr/>
        </p:nvPicPr>
        <p:blipFill>
          <a:blip r:embed="rId16" cstate="print"/>
          <a:stretch/>
        </p:blipFill>
        <p:spPr>
          <a:xfrm>
            <a:off x="0" y="360"/>
            <a:ext cx="9143280" cy="764280"/>
          </a:xfrm>
          <a:prstGeom prst="rect">
            <a:avLst/>
          </a:prstGeom>
          <a:ln w="9360">
            <a:noFill/>
          </a:ln>
        </p:spPr>
      </p:pic>
      <p:sp>
        <p:nvSpPr>
          <p:cNvPr id="4" name="CustomShape 2"/>
          <p:cNvSpPr/>
          <p:nvPr/>
        </p:nvSpPr>
        <p:spPr>
          <a:xfrm>
            <a:off x="6477120" y="6303600"/>
            <a:ext cx="2666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B0F0"/>
                </a:solidFill>
                <a:latin typeface="Calibri"/>
                <a:ea typeface="Droid Sans Fallback"/>
              </a:rPr>
              <a:t>ООО НПП «АВАКС-ГеоСервис»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" name="Рисунок 11"/>
          <p:cNvPicPr/>
          <p:nvPr/>
        </p:nvPicPr>
        <p:blipFill>
          <a:blip r:embed="rId17"/>
          <a:stretch/>
        </p:blipFill>
        <p:spPr>
          <a:xfrm>
            <a:off x="5966280" y="6328080"/>
            <a:ext cx="510480" cy="458280"/>
          </a:xfrm>
          <a:prstGeom prst="rect">
            <a:avLst/>
          </a:prstGeom>
          <a:ln>
            <a:noFill/>
          </a:ln>
        </p:spPr>
      </p:pic>
      <p:pic>
        <p:nvPicPr>
          <p:cNvPr id="6" name="Picture 13"/>
          <p:cNvPicPr/>
          <p:nvPr/>
        </p:nvPicPr>
        <p:blipFill>
          <a:blip r:embed="rId18"/>
          <a:stretch/>
        </p:blipFill>
        <p:spPr>
          <a:xfrm>
            <a:off x="2160" y="360"/>
            <a:ext cx="9139320" cy="6857280"/>
          </a:xfrm>
          <a:prstGeom prst="rect">
            <a:avLst/>
          </a:prstGeom>
          <a:ln w="9360">
            <a:noFill/>
          </a:ln>
        </p:spPr>
      </p:pic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Для правки текста заголовка щёлкните мышью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720" cy="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Picture 2"/>
          <p:cNvPicPr/>
          <p:nvPr/>
        </p:nvPicPr>
        <p:blipFill>
          <a:blip r:embed="rId14"/>
          <a:srcRect t="2193776"/>
          <a:stretch/>
        </p:blipFill>
        <p:spPr>
          <a:xfrm>
            <a:off x="4575240" y="714600"/>
            <a:ext cx="4572720" cy="99360"/>
          </a:xfrm>
          <a:prstGeom prst="rect">
            <a:avLst/>
          </a:prstGeom>
          <a:ln w="9360">
            <a:noFill/>
          </a:ln>
        </p:spPr>
      </p:pic>
      <p:pic>
        <p:nvPicPr>
          <p:cNvPr id="92" name="Picture 3"/>
          <p:cNvPicPr/>
          <p:nvPr/>
        </p:nvPicPr>
        <p:blipFill>
          <a:blip r:embed="rId14"/>
          <a:srcRect t="2193776"/>
          <a:stretch/>
        </p:blipFill>
        <p:spPr>
          <a:xfrm>
            <a:off x="0" y="714600"/>
            <a:ext cx="4572720" cy="99360"/>
          </a:xfrm>
          <a:prstGeom prst="rect">
            <a:avLst/>
          </a:prstGeom>
          <a:ln w="9360">
            <a:noFill/>
          </a:ln>
        </p:spPr>
      </p:pic>
      <p:pic>
        <p:nvPicPr>
          <p:cNvPr id="93" name="Picture 18"/>
          <p:cNvPicPr/>
          <p:nvPr/>
        </p:nvPicPr>
        <p:blipFill>
          <a:blip r:embed="rId15" cstate="print"/>
          <a:stretch/>
        </p:blipFill>
        <p:spPr>
          <a:xfrm>
            <a:off x="0" y="360"/>
            <a:ext cx="9143280" cy="764280"/>
          </a:xfrm>
          <a:prstGeom prst="rect">
            <a:avLst/>
          </a:prstGeom>
          <a:ln w="9360"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6477120" y="6303600"/>
            <a:ext cx="2666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B0F0"/>
                </a:solidFill>
                <a:latin typeface="Calibri"/>
                <a:ea typeface="Droid Sans Fallback"/>
              </a:rPr>
              <a:t>ООО НПП «АВАКС-ГеоСервис»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5" name="Рисунок 11"/>
          <p:cNvPicPr/>
          <p:nvPr/>
        </p:nvPicPr>
        <p:blipFill>
          <a:blip r:embed="rId16"/>
          <a:stretch/>
        </p:blipFill>
        <p:spPr>
          <a:xfrm>
            <a:off x="5966280" y="6328080"/>
            <a:ext cx="510480" cy="458280"/>
          </a:xfrm>
          <a:prstGeom prst="rect">
            <a:avLst/>
          </a:prstGeom>
          <a:ln>
            <a:noFill/>
          </a:ln>
        </p:spPr>
      </p:pic>
      <p:pic>
        <p:nvPicPr>
          <p:cNvPr id="96" name="Picture 13"/>
          <p:cNvPicPr/>
          <p:nvPr/>
        </p:nvPicPr>
        <p:blipFill>
          <a:blip r:embed="rId17"/>
          <a:stretch/>
        </p:blipFill>
        <p:spPr>
          <a:xfrm>
            <a:off x="2160" y="360"/>
            <a:ext cx="9139320" cy="6857280"/>
          </a:xfrm>
          <a:prstGeom prst="rect">
            <a:avLst/>
          </a:prstGeom>
          <a:ln w="9360">
            <a:noFill/>
          </a:ln>
        </p:spPr>
      </p:pic>
      <p:sp>
        <p:nvSpPr>
          <p:cNvPr id="97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Для правки текста заголовка щёлкните мышью</a:t>
            </a: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1412776"/>
            <a:ext cx="3312368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</a:rPr>
              <a:t>Mente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malleo</a:t>
            </a:r>
            <a:r>
              <a:rPr lang="ru-RU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et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</a:rPr>
              <a:t>computatorium</a:t>
            </a:r>
            <a:endParaRPr lang="ru-RU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780928"/>
            <a:ext cx="676875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Cambria" panose="02040503050406030204" pitchFamily="18" charset="0"/>
              </a:rPr>
              <a:t>Некоторые закономерности блочного моделирования</a:t>
            </a:r>
            <a:endParaRPr lang="en-US" sz="2800" dirty="0" smtClean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120" y="5445224"/>
            <a:ext cx="5400360" cy="80021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А.Б. Бородушкин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ЗАО Полюс, ведущий геолог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Институт горного дела геологии и геотехнологий, СФУ, доцент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19" y="271215"/>
            <a:ext cx="2346077" cy="73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5" y="188640"/>
            <a:ext cx="6236513" cy="9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29" y="1196691"/>
            <a:ext cx="3090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Месторождение Оленье</a:t>
            </a:r>
          </a:p>
          <a:p>
            <a:pPr>
              <a:buNone/>
            </a:pPr>
            <a:endParaRPr lang="ru-RU" sz="1600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Зависимость среднего содержания от размера блока блочной модели.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854064"/>
            <a:ext cx="5522587" cy="600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8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69" y="201614"/>
            <a:ext cx="6613281" cy="665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697" y="908720"/>
            <a:ext cx="252588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Месторождение Олимпиадинское (рт 4)</a:t>
            </a:r>
          </a:p>
          <a:p>
            <a:pPr>
              <a:buNone/>
            </a:pPr>
            <a:endParaRPr lang="ru-RU" sz="1400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Зависимость среднего содержания от числа секторов и количества проб в секторах поискового эллипсоида.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8" y="118692"/>
            <a:ext cx="2094548" cy="6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2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76045"/>
            <a:ext cx="5292081" cy="583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929" y="993415"/>
            <a:ext cx="32349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Трубка Нюрбинская</a:t>
            </a:r>
            <a:endParaRPr lang="ru-RU" sz="1600" dirty="0">
              <a:latin typeface="Cambria" panose="02040503050406030204" pitchFamily="18" charset="0"/>
            </a:endParaRPr>
          </a:p>
          <a:p>
            <a:pPr>
              <a:buNone/>
            </a:pPr>
            <a:endParaRPr lang="ru-RU" sz="1600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Зависимость среднего содержания от числа секторов и проб/сектор в поисковом эллипсоиде для блочных моделей с различным размером блоков.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5872"/>
          <a:stretch/>
        </p:blipFill>
        <p:spPr bwMode="auto">
          <a:xfrm>
            <a:off x="2947182" y="717846"/>
            <a:ext cx="6196818" cy="61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929" y="1196691"/>
            <a:ext cx="25258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Месторождение Оленье</a:t>
            </a:r>
          </a:p>
          <a:p>
            <a:pPr>
              <a:buNone/>
            </a:pPr>
            <a:endParaRPr lang="ru-RU" sz="1600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Зависимость среднего содержания от типа блочной модели.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6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/>
          <a:stretch/>
        </p:blipFill>
        <p:spPr bwMode="auto">
          <a:xfrm>
            <a:off x="4712202" y="2153540"/>
            <a:ext cx="4455245" cy="469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8828"/>
            <a:ext cx="4239646" cy="476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2499" y="980728"/>
            <a:ext cx="682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Зависимость среднего содержания от варианта метода </a:t>
            </a:r>
          </a:p>
          <a:p>
            <a:pPr algn="ctr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обратных расстояний (обыкновенный</a:t>
            </a:r>
            <a:r>
              <a:rPr lang="en-US" sz="1600" dirty="0" smtClean="0">
                <a:latin typeface="Cambria" panose="02040503050406030204" pitchFamily="18" charset="0"/>
              </a:rPr>
              <a:t> / “</a:t>
            </a:r>
            <a:r>
              <a:rPr lang="ru-RU" sz="1600" dirty="0" smtClean="0">
                <a:latin typeface="Cambria" panose="02040503050406030204" pitchFamily="18" charset="0"/>
              </a:rPr>
              <a:t>анизотропный</a:t>
            </a:r>
            <a:r>
              <a:rPr lang="en-US" sz="1600" dirty="0" smtClean="0">
                <a:latin typeface="Cambria" panose="02040503050406030204" pitchFamily="18" charset="0"/>
              </a:rPr>
              <a:t>”)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9561"/>
            <a:ext cx="3448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Месторождение Олимпиадинское (рт 4)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8082" y="1700761"/>
            <a:ext cx="2129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Месторождение Оленье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8" y="118692"/>
            <a:ext cx="2094548" cy="6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6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74" y="131764"/>
            <a:ext cx="5981700" cy="67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929" y="1196690"/>
            <a:ext cx="26096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Месторождение Олимпиадинское (рт 4)</a:t>
            </a:r>
          </a:p>
          <a:p>
            <a:pPr>
              <a:buNone/>
            </a:pPr>
            <a:endParaRPr lang="ru-RU" sz="1600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Зависимость среднего содержания от степени расстояния в методе обратных расстояний.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8" y="118692"/>
            <a:ext cx="2094548" cy="6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1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8" y="517706"/>
            <a:ext cx="6115311" cy="634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929" y="1196691"/>
            <a:ext cx="26588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Месторождение Олимпиадинское (рт 4)</a:t>
            </a:r>
          </a:p>
          <a:p>
            <a:pPr>
              <a:buNone/>
            </a:pPr>
            <a:endParaRPr lang="ru-RU" sz="1600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Кумулятивная функция распределения средних содержаний  </a:t>
            </a:r>
            <a:r>
              <a:rPr lang="en-US" sz="1400" dirty="0" smtClean="0">
                <a:latin typeface="Cambria" panose="02040503050406030204" pitchFamily="18" charset="0"/>
              </a:rPr>
              <a:t>Au </a:t>
            </a:r>
            <a:r>
              <a:rPr lang="ru-RU" sz="1400" dirty="0" smtClean="0">
                <a:latin typeface="Cambria" panose="02040503050406030204" pitchFamily="18" charset="0"/>
              </a:rPr>
              <a:t>в блочных моделях для кригинга и метода обратных расстояний.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8" y="118692"/>
            <a:ext cx="2094548" cy="6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844824"/>
            <a:ext cx="676875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Влияние типа вариограммы на распределение содержаний и оценку дисперсии кригинга в блочном моделировании</a:t>
            </a:r>
            <a:endParaRPr lang="ru-RU" sz="2800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135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" y="2439090"/>
            <a:ext cx="4680520" cy="277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25911"/>
            <a:ext cx="5155089" cy="301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57232"/>
            <a:ext cx="3888432" cy="293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980728"/>
            <a:ext cx="5041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Северо-западное.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Каркасная, блочная и модель интерполяции содержаний 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1381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" y="1484784"/>
            <a:ext cx="3483868" cy="26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08" y="1508985"/>
            <a:ext cx="3384376" cy="260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84" y="1481203"/>
            <a:ext cx="1983936" cy="263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22" y="3789040"/>
            <a:ext cx="2331740" cy="28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42448"/>
            <a:ext cx="3096344" cy="20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5454" y="883393"/>
            <a:ext cx="752076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Горевское, рудное тело Северо-западное, модели вариограмм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9563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56792"/>
            <a:ext cx="820891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Cambria" panose="02040503050406030204" pitchFamily="18" charset="0"/>
              </a:rPr>
              <a:t>Сибирский Федеральный Университет</a:t>
            </a:r>
          </a:p>
          <a:p>
            <a:pPr lvl="1">
              <a:lnSpc>
                <a:spcPct val="150000"/>
              </a:lnSpc>
            </a:pPr>
            <a:r>
              <a:rPr lang="ru-RU" sz="2000" dirty="0" smtClean="0">
                <a:latin typeface="Cambria" panose="02040503050406030204" pitchFamily="18" charset="0"/>
              </a:rPr>
              <a:t>Институт горного дела, геологии и геотехнологий</a:t>
            </a:r>
          </a:p>
          <a:p>
            <a:pPr lvl="2">
              <a:lnSpc>
                <a:spcPct val="150000"/>
              </a:lnSpc>
            </a:pPr>
            <a:r>
              <a:rPr lang="ru-RU" dirty="0" smtClean="0">
                <a:latin typeface="Cambria" panose="02040503050406030204" pitchFamily="18" charset="0"/>
              </a:rPr>
              <a:t>Кафедра «Геологии месторождений и методики разведки»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Cambria" panose="02040503050406030204" pitchFamily="18" charset="0"/>
              </a:rPr>
              <a:t>Предмет «Моделирование строения месторождений» </a:t>
            </a:r>
            <a:r>
              <a:rPr lang="ru-RU" sz="1600" i="1" dirty="0">
                <a:latin typeface="Cambria" panose="02040503050406030204" pitchFamily="18" charset="0"/>
              </a:rPr>
              <a:t>–</a:t>
            </a:r>
            <a:r>
              <a:rPr lang="ru-RU" sz="1600" i="1" dirty="0" smtClean="0">
                <a:latin typeface="Cambria" panose="02040503050406030204" pitchFamily="18" charset="0"/>
              </a:rPr>
              <a:t> 12 лет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Cambria" panose="02040503050406030204" pitchFamily="18" charset="0"/>
              </a:rPr>
              <a:t>Всероссийская студенческая олимпиада</a:t>
            </a:r>
            <a:r>
              <a:rPr lang="en-US" sz="1600" i="1" dirty="0" smtClean="0">
                <a:latin typeface="Cambria" panose="02040503050406030204" pitchFamily="18" charset="0"/>
              </a:rPr>
              <a:t> </a:t>
            </a:r>
            <a:r>
              <a:rPr lang="ru-RU" sz="1600" i="1" dirty="0" smtClean="0">
                <a:latin typeface="Cambria" panose="02040503050406030204" pitchFamily="18" charset="0"/>
              </a:rPr>
              <a:t>«</a:t>
            </a:r>
            <a:r>
              <a:rPr lang="en-US" sz="1600" i="1" dirty="0" smtClean="0">
                <a:latin typeface="Cambria" panose="02040503050406030204" pitchFamily="18" charset="0"/>
              </a:rPr>
              <a:t>3D_Geo</a:t>
            </a:r>
            <a:r>
              <a:rPr lang="ru-RU" sz="1600" i="1" dirty="0" smtClean="0">
                <a:latin typeface="Cambria" panose="02040503050406030204" pitchFamily="18" charset="0"/>
              </a:rPr>
              <a:t>» – 8 лет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altLang="ru-RU" sz="1600" i="1" dirty="0">
                <a:latin typeface="Cambria" panose="02040503050406030204" pitchFamily="18" charset="0"/>
              </a:rPr>
              <a:t>Накопление, анализ и обобщение информации </a:t>
            </a:r>
            <a:r>
              <a:rPr lang="ru-RU" altLang="ru-RU" sz="1600" i="1" dirty="0" smtClean="0">
                <a:latin typeface="Cambria" panose="02040503050406030204" pitchFamily="18" charset="0"/>
              </a:rPr>
              <a:t>об </a:t>
            </a:r>
            <a:r>
              <a:rPr lang="ru-RU" altLang="ru-RU" sz="1600" i="1" dirty="0">
                <a:latin typeface="Cambria" panose="02040503050406030204" pitchFamily="18" charset="0"/>
              </a:rPr>
              <a:t>оптимальных </a:t>
            </a:r>
            <a:r>
              <a:rPr lang="en-US" altLang="ru-RU" sz="1600" i="1" dirty="0" smtClean="0">
                <a:latin typeface="Cambria" panose="02040503050406030204" pitchFamily="18" charset="0"/>
              </a:rPr>
              <a:t/>
            </a:r>
            <a:br>
              <a:rPr lang="en-US" altLang="ru-RU" sz="1600" i="1" dirty="0" smtClean="0">
                <a:latin typeface="Cambria" panose="02040503050406030204" pitchFamily="18" charset="0"/>
              </a:rPr>
            </a:br>
            <a:r>
              <a:rPr lang="ru-RU" altLang="ru-RU" sz="1600" i="1" dirty="0" smtClean="0">
                <a:latin typeface="Cambria" panose="02040503050406030204" pitchFamily="18" charset="0"/>
              </a:rPr>
              <a:t>параметрах </a:t>
            </a:r>
            <a:r>
              <a:rPr lang="ru-RU" altLang="ru-RU" sz="1600" i="1" dirty="0">
                <a:latin typeface="Cambria" panose="02040503050406030204" pitchFamily="18" charset="0"/>
              </a:rPr>
              <a:t>блочного </a:t>
            </a:r>
            <a:r>
              <a:rPr lang="ru-RU" altLang="ru-RU" sz="1600" i="1" dirty="0" smtClean="0">
                <a:latin typeface="Cambria" panose="02040503050406030204" pitchFamily="18" charset="0"/>
              </a:rPr>
              <a:t>моделирования – 2 года</a:t>
            </a:r>
            <a:endParaRPr lang="ru-RU" altLang="ru-RU" sz="1600" i="1" dirty="0">
              <a:latin typeface="Cambria" panose="02040503050406030204" pitchFamily="18" charset="0"/>
            </a:endParaRPr>
          </a:p>
          <a:p>
            <a:pPr lvl="2"/>
            <a:endParaRPr lang="en-US" sz="1600" dirty="0" smtClean="0">
              <a:latin typeface="Cambria" panose="02040503050406030204" pitchFamily="18" charset="0"/>
            </a:endParaRPr>
          </a:p>
          <a:p>
            <a:pPr lvl="2"/>
            <a:r>
              <a:rPr lang="ru-RU" sz="1600" dirty="0" smtClean="0">
                <a:latin typeface="Cambria" panose="02040503050406030204" pitchFamily="18" charset="0"/>
              </a:rPr>
              <a:t>Программное обеспечение: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Micromine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Leapfrog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mbria" panose="02040503050406030204" pitchFamily="18" charset="0"/>
              </a:rPr>
              <a:t>Surpac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lvl="3"/>
            <a:endParaRPr lang="ru-RU" sz="1600" dirty="0" smtClean="0">
              <a:latin typeface="Cambria" panose="02040503050406030204" pitchFamily="18" charset="0"/>
            </a:endParaRPr>
          </a:p>
          <a:p>
            <a:pPr lvl="3"/>
            <a:endParaRPr lang="ru-RU" dirty="0" smtClean="0">
              <a:latin typeface="Cambria" panose="02040503050406030204" pitchFamily="18" charset="0"/>
            </a:endParaRPr>
          </a:p>
          <a:p>
            <a:pPr lvl="3"/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4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40160"/>
            <a:ext cx="5213002" cy="544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124744"/>
            <a:ext cx="28872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Кумулятивные функции 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распределения свинца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для разных моделей вариограмм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10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00" y="980640"/>
            <a:ext cx="6160717" cy="58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2110" y="980640"/>
            <a:ext cx="32977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Месторождение Олимпиадинское </a:t>
            </a: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(рт 1, уч.</a:t>
            </a:r>
            <a:r>
              <a:rPr lang="ru-RU" sz="1400" dirty="0"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</a:rPr>
              <a:t>Промежуточный).</a:t>
            </a:r>
          </a:p>
          <a:p>
            <a:pPr>
              <a:buNone/>
            </a:pPr>
            <a:endParaRPr lang="ru-RU" sz="1400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Распределения содержаний </a:t>
            </a:r>
            <a:r>
              <a:rPr lang="en-US" sz="1400" dirty="0" smtClean="0">
                <a:latin typeface="Cambria" panose="02040503050406030204" pitchFamily="18" charset="0"/>
              </a:rPr>
              <a:t>Au</a:t>
            </a: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в блочных моделях для различных вариограмм (красное – сферическая синее линейная).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8" y="118692"/>
            <a:ext cx="2094548" cy="6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826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3" y="2060848"/>
            <a:ext cx="450281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90872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</a:p>
          <a:p>
            <a:endParaRPr lang="en-US" sz="1400" dirty="0" smtClean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Сравнение содержаний в блоках блочной модели  для разных вариантов вариограмм.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95624"/>
            <a:ext cx="4470926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8014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67" y="906284"/>
            <a:ext cx="5353854" cy="56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099166"/>
            <a:ext cx="269804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Кумулятивные функции 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распределения дисперсии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кригинга для разных моделей 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вариограмм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8109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5" y="2276872"/>
            <a:ext cx="407209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64" y="2340135"/>
            <a:ext cx="3986200" cy="375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90872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</a:p>
          <a:p>
            <a:endParaRPr lang="en-US" sz="1400" dirty="0" smtClean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Сравнение значений дисперсии кригинга в блоках блочной модели разных вариантов вариограмм.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5000" y="6185475"/>
            <a:ext cx="2502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</a:rPr>
              <a:t>экспоненциальная вариограмма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4060" y="6198750"/>
            <a:ext cx="2502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</a:rPr>
              <a:t>экспоненциальная вариограмма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7356" y="3819804"/>
            <a:ext cx="206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</a:rPr>
              <a:t>линейная (1) вариограмма</a:t>
            </a:r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605132" y="4046585"/>
            <a:ext cx="206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</a:rPr>
              <a:t>линейная (2) вариограмма</a:t>
            </a:r>
            <a:endParaRPr lang="ru-RU" sz="1200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6999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834"/>
            <a:ext cx="4693300" cy="309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9888"/>
            <a:ext cx="3081688" cy="37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25" y="939811"/>
            <a:ext cx="3422385" cy="360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997020"/>
            <a:ext cx="25801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Модели вариограмм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398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55576" y="1412776"/>
            <a:ext cx="81519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Выводы</a:t>
            </a:r>
            <a:r>
              <a:rPr lang="ru-RU" sz="1400" dirty="0" smtClean="0">
                <a:latin typeface="Cambria" panose="02040503050406030204" pitchFamily="18" charset="0"/>
              </a:rPr>
              <a:t>:</a:t>
            </a:r>
          </a:p>
          <a:p>
            <a:endParaRPr lang="ru-RU" sz="1400" dirty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Cambria" panose="02040503050406030204" pitchFamily="18" charset="0"/>
              </a:rPr>
              <a:t>Тип вариограммы не оказывает заметного влияния на значения </a:t>
            </a:r>
            <a:br>
              <a:rPr lang="ru-RU" sz="1600" dirty="0" smtClean="0">
                <a:latin typeface="Cambria" panose="020405030504060302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</a:rPr>
              <a:t>содержаний в блочной модели.</a:t>
            </a:r>
            <a:endParaRPr lang="en-US" sz="1600" dirty="0" smtClean="0">
              <a:latin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1600" dirty="0">
                <a:latin typeface="Cambria" panose="02040503050406030204" pitchFamily="18" charset="0"/>
              </a:rPr>
              <a:t>Тип вариограммы </a:t>
            </a:r>
            <a:r>
              <a:rPr lang="ru-RU" sz="1600" dirty="0" smtClean="0">
                <a:latin typeface="Cambria" panose="02040503050406030204" pitchFamily="18" charset="0"/>
              </a:rPr>
              <a:t>оказывает заметное влияние на оценку дисперсии кригинга.</a:t>
            </a:r>
            <a:endParaRPr lang="en-US" sz="1600" dirty="0">
              <a:latin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1600" dirty="0" smtClean="0">
                <a:latin typeface="Cambria" panose="02040503050406030204" pitchFamily="18" charset="0"/>
              </a:rPr>
              <a:t>В практической работе вполне допустимо ограничится линейной вариограммой </a:t>
            </a:r>
            <a:r>
              <a:rPr lang="ru-RU" sz="1400" dirty="0" smtClean="0">
                <a:latin typeface="Cambria" panose="02040503050406030204" pitchFamily="18" charset="0"/>
              </a:rPr>
              <a:t>.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8644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998712"/>
            <a:ext cx="676875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Один из методов оценки качества </a:t>
            </a:r>
          </a:p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блочного моделирования</a:t>
            </a:r>
            <a:endParaRPr lang="ru-RU" sz="2800" dirty="0"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3039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10" y="1041705"/>
            <a:ext cx="5947200" cy="532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124744"/>
            <a:ext cx="2580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55289" y="2012131"/>
            <a:ext cx="29045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>
              <a:buNone/>
            </a:pPr>
            <a:r>
              <a:rPr lang="ru-RU" altLang="ru-RU" sz="1400" dirty="0" smtClean="0">
                <a:latin typeface="Cambria" panose="02040503050406030204" pitchFamily="18" charset="0"/>
              </a:rPr>
              <a:t>«Эталонное» распределение – распределение элемента в блоках блочной модели включающих исходные пробы</a:t>
            </a:r>
            <a:endParaRPr lang="ru-RU" altLang="ru-RU" sz="1400" dirty="0">
              <a:latin typeface="Cambria" panose="0204050305040603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311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4388"/>
            <a:ext cx="5256584" cy="54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124744"/>
            <a:ext cx="30781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Горевское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рудное тело Северо-западное</a:t>
            </a:r>
          </a:p>
          <a:p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dirty="0" smtClean="0">
                <a:latin typeface="Cambria" panose="02040503050406030204" pitchFamily="18" charset="0"/>
              </a:rPr>
              <a:t>Кумулятивные функции 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распределения свинца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для разных методов интерполяций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2047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691680" y="1810940"/>
            <a:ext cx="6480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>
              <a:buNone/>
            </a:pPr>
            <a:r>
              <a:rPr lang="ru-RU" altLang="ru-RU" dirty="0" smtClean="0">
                <a:latin typeface="Cambria" panose="02040503050406030204" pitchFamily="18" charset="0"/>
              </a:rPr>
              <a:t>Месторождения, типы месторождений, группы однотипных месторождений</a:t>
            </a:r>
            <a:r>
              <a:rPr lang="en-US" altLang="ru-RU" dirty="0">
                <a:latin typeface="Cambria" panose="02040503050406030204" pitchFamily="18" charset="0"/>
              </a:rPr>
              <a:t>.</a:t>
            </a:r>
            <a:endParaRPr lang="ru-RU" altLang="ru-RU" dirty="0">
              <a:latin typeface="Cambria" panose="0204050305040603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2708830" y="2276872"/>
            <a:ext cx="3940946" cy="12683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/>
          <a:p>
            <a:pPr marL="342900" indent="-292100"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è"/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9902"/>
              </p:ext>
            </p:extLst>
          </p:nvPr>
        </p:nvGraphicFramePr>
        <p:xfrm>
          <a:off x="1371600" y="2564904"/>
          <a:ext cx="7137440" cy="3911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488"/>
                <a:gridCol w="1427488"/>
                <a:gridCol w="1427488"/>
                <a:gridCol w="1427488"/>
                <a:gridCol w="1427488"/>
              </a:tblGrid>
              <a:tr h="434577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Мест. №1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mtClean="0">
                          <a:solidFill>
                            <a:schemeClr val="tx1"/>
                          </a:solidFill>
                        </a:rPr>
                        <a:t>Мест. №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1" marR="91441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mtClean="0">
                          <a:solidFill>
                            <a:schemeClr val="tx1"/>
                          </a:solidFill>
                        </a:rPr>
                        <a:t>Мест. №</a:t>
                      </a:r>
                      <a:r>
                        <a:rPr lang="en-US" sz="1000" b="0" smtClean="0">
                          <a:solidFill>
                            <a:schemeClr val="tx1"/>
                          </a:solidFill>
                        </a:rPr>
                        <a:t> n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4345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Золото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chemeClr val="tx2"/>
                          </a:solidFill>
                        </a:rPr>
                        <a:t>Pb - Zn</a:t>
                      </a:r>
                      <a:endParaRPr lang="ru-RU" sz="10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91441" marR="91441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…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Кригинг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Однотипные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месторождения</a:t>
                      </a:r>
                      <a:endParaRPr lang="ru-RU" sz="1000" dirty="0">
                        <a:latin typeface="Cambria" panose="02040503050406030204" pitchFamily="18" charset="0"/>
                      </a:endParaRPr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…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r>
                        <a:rPr lang="ru-RU" sz="1000" smtClean="0"/>
                        <a:t>Метод обратных  расстояний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Условное</a:t>
                      </a:r>
                      <a:r>
                        <a:rPr lang="ru-RU" sz="1000" baseline="0" dirty="0" smtClean="0"/>
                        <a:t> моделирование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РБФ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5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</a:t>
                      </a:r>
                      <a:r>
                        <a:rPr lang="ru-RU" sz="1000" baseline="0" dirty="0" smtClean="0"/>
                        <a:t> т.д. </a:t>
                      </a:r>
                      <a:endParaRPr lang="ru-RU" sz="10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Двойная стрелка влево/вправо 10"/>
          <p:cNvSpPr>
            <a:spLocks noChangeArrowheads="1"/>
          </p:cNvSpPr>
          <p:nvPr/>
        </p:nvSpPr>
        <p:spPr bwMode="auto">
          <a:xfrm>
            <a:off x="4355976" y="3738818"/>
            <a:ext cx="2365146" cy="115188"/>
          </a:xfrm>
          <a:prstGeom prst="leftRightArrow">
            <a:avLst>
              <a:gd name="adj1" fmla="val 50000"/>
              <a:gd name="adj2" fmla="val 5003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2921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è"/>
            </a:pPr>
            <a:endParaRPr lang="ru-RU" altLang="ru-RU"/>
          </a:p>
        </p:txBody>
      </p:sp>
      <p:sp>
        <p:nvSpPr>
          <p:cNvPr id="15" name="Стрелка вправо 14"/>
          <p:cNvSpPr/>
          <p:nvPr/>
        </p:nvSpPr>
        <p:spPr bwMode="auto">
          <a:xfrm rot="5400000">
            <a:off x="-202674" y="4539651"/>
            <a:ext cx="2759320" cy="12166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/>
          <a:p>
            <a:pPr marL="342900" indent="-292100" algn="ctr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è"/>
              <a:defRPr/>
            </a:pPr>
            <a:endParaRPr lang="ru-RU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475655" y="1052736"/>
            <a:ext cx="65341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marL="0" lvl="2" algn="ctr">
              <a:buNone/>
            </a:pPr>
            <a:r>
              <a:rPr lang="ru-RU" altLang="ru-RU" sz="1600" i="1" dirty="0" smtClean="0">
                <a:latin typeface="Cambria" panose="02040503050406030204" pitchFamily="18" charset="0"/>
              </a:rPr>
              <a:t>Накопление, анализ и обобщение информации </a:t>
            </a:r>
            <a:r>
              <a:rPr lang="ru-RU" altLang="ru-RU" sz="1600" i="1" dirty="0">
                <a:latin typeface="Cambria" panose="02040503050406030204" pitchFamily="18" charset="0"/>
              </a:rPr>
              <a:t/>
            </a:r>
            <a:br>
              <a:rPr lang="ru-RU" altLang="ru-RU" sz="1600" i="1" dirty="0">
                <a:latin typeface="Cambria" panose="02040503050406030204" pitchFamily="18" charset="0"/>
              </a:rPr>
            </a:br>
            <a:r>
              <a:rPr lang="ru-RU" altLang="ru-RU" sz="1600" i="1" dirty="0" smtClean="0">
                <a:latin typeface="Cambria" panose="02040503050406030204" pitchFamily="18" charset="0"/>
              </a:rPr>
              <a:t>об оптимальных параметрах блочного моделирования</a:t>
            </a:r>
            <a:endParaRPr lang="ru-RU" altLang="ru-RU" sz="1600" dirty="0">
              <a:latin typeface="Cambria" panose="02040503050406030204" pitchFamily="18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 rot="16200000">
            <a:off x="-514908" y="4369649"/>
            <a:ext cx="2379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>
              <a:buNone/>
            </a:pPr>
            <a:r>
              <a:rPr lang="ru-RU" altLang="ru-RU" dirty="0">
                <a:latin typeface="Cambria" panose="02040503050406030204" pitchFamily="18" charset="0"/>
              </a:rPr>
              <a:t>Программы</a:t>
            </a:r>
            <a:r>
              <a:rPr lang="ru-RU" altLang="ru-RU" dirty="0" smtClean="0">
                <a:latin typeface="Cambria" panose="02040503050406030204" pitchFamily="18" charset="0"/>
              </a:rPr>
              <a:t>, методы, опции, </a:t>
            </a:r>
          </a:p>
          <a:p>
            <a:pPr>
              <a:buNone/>
            </a:pPr>
            <a:r>
              <a:rPr lang="ru-RU" altLang="ru-RU" dirty="0" smtClean="0">
                <a:latin typeface="Cambria" panose="02040503050406030204" pitchFamily="18" charset="0"/>
              </a:rPr>
              <a:t>варианты построения БМ</a:t>
            </a:r>
            <a:r>
              <a:rPr lang="ru-RU" altLang="ru-RU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438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23728" y="2045583"/>
            <a:ext cx="4893815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sz="2400" b="1" i="1" strike="noStrike" spc="-1" dirty="0" smtClean="0">
                <a:solidFill>
                  <a:srgbClr val="17375E"/>
                </a:solidFill>
                <a:latin typeface="Cambria" panose="02040503050406030204" pitchFamily="18" charset="0"/>
                <a:ea typeface="Droid Sans Fallback"/>
              </a:rPr>
              <a:t>Спасибо за внимание!</a:t>
            </a:r>
            <a:endParaRPr lang="ru-RU" sz="2400" b="1" i="1" spc="-1" dirty="0" smtClean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151" y="3614136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pc="-1" dirty="0">
                <a:solidFill>
                  <a:srgbClr val="FF0000"/>
                </a:solidFill>
                <a:latin typeface="Cambria" panose="02040503050406030204" pitchFamily="18" charset="0"/>
              </a:rPr>
              <a:t>25 мая (завтра) в Институте горного </a:t>
            </a:r>
            <a:r>
              <a:rPr lang="ru-RU" b="1" i="1" spc="-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дела в 10:00 состоится презентация программы </a:t>
            </a:r>
            <a:r>
              <a:rPr lang="en-US" sz="2400" b="1" i="1" spc="-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Leapfrog</a:t>
            </a:r>
            <a:r>
              <a:rPr lang="en-US" b="1" i="1" spc="-1" dirty="0" smtClean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b="1" i="1" spc="-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аудитория 130 </a:t>
            </a:r>
            <a:r>
              <a:rPr lang="ru-RU" b="1" i="1" spc="-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Учебного</a:t>
            </a:r>
            <a:r>
              <a:rPr lang="ru-RU" b="1" i="1" spc="-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корпуса (Вузовский 3).</a:t>
            </a:r>
            <a:endParaRPr lang="ru-RU" b="1" i="1" spc="-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endParaRPr lang="ru-RU" b="1" i="1" spc="-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000" b="1" i="1" spc="-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Приглашаются все желающие.</a:t>
            </a:r>
            <a:endParaRPr lang="ru-RU" sz="2000" i="1" spc="-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19" y="714240"/>
            <a:ext cx="4072161" cy="3132278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5" y="869668"/>
            <a:ext cx="402568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75398"/>
            <a:ext cx="4946991" cy="38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821" y="4136308"/>
            <a:ext cx="2426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Ильинское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983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9213"/>
            <a:ext cx="3986704" cy="56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79213"/>
            <a:ext cx="3154946" cy="554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079213"/>
            <a:ext cx="1843262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Трубка Нюрбинская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4787" y="1006908"/>
            <a:ext cx="1964127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Трубка </a:t>
            </a:r>
            <a:r>
              <a:rPr lang="ru-RU" sz="1400" dirty="0" err="1" smtClean="0">
                <a:latin typeface="Cambria" panose="02040503050406030204" pitchFamily="18" charset="0"/>
              </a:rPr>
              <a:t>Ботуобинская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530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432630"/>
            <a:ext cx="2682016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Николаевское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49468"/>
            <a:ext cx="5405093" cy="268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03" y="3909709"/>
            <a:ext cx="4603170" cy="219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9543" y="3561753"/>
            <a:ext cx="2667974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Месторождение </a:t>
            </a:r>
            <a:r>
              <a:rPr lang="ru-RU" sz="1400" dirty="0" err="1" smtClean="0">
                <a:latin typeface="Cambria" panose="02040503050406030204" pitchFamily="18" charset="0"/>
              </a:rPr>
              <a:t>Татьянинское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440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58809"/>
              </p:ext>
            </p:extLst>
          </p:nvPr>
        </p:nvGraphicFramePr>
        <p:xfrm>
          <a:off x="3275856" y="996791"/>
          <a:ext cx="5472607" cy="5675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2974"/>
                <a:gridCol w="843211"/>
                <a:gridCol w="843211"/>
                <a:gridCol w="843211"/>
              </a:tblGrid>
              <a:tr h="421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Параметр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вариант 1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mtClean="0">
                          <a:effectLst/>
                          <a:latin typeface="Cambria" panose="02040503050406030204" pitchFamily="18" charset="0"/>
                        </a:rPr>
                        <a:t>вариант 2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mtClean="0">
                          <a:effectLst/>
                          <a:latin typeface="Cambria" panose="02040503050406030204" pitchFamily="18" charset="0"/>
                        </a:rPr>
                        <a:t>вариант 3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8">
                <a:tc>
                  <a:txBody>
                    <a:bodyPr/>
                    <a:lstStyle/>
                    <a:p>
                      <a:pPr lvl="7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метод обратных расстояний 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(обыкновенный / анизотропный)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8">
                <a:tc>
                  <a:txBody>
                    <a:bodyPr/>
                    <a:lstStyle/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степень 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(0 – 1  …)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2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8">
                <a:tc>
                  <a:txBody>
                    <a:bodyPr/>
                    <a:lstStyle/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число секторов 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(1-2-4-8-16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8">
                <a:tc>
                  <a:txBody>
                    <a:bodyPr/>
                    <a:lstStyle/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число проб / сектор 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(1 – 2 …)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8">
                <a:tc>
                  <a:txBody>
                    <a:bodyPr/>
                    <a:lstStyle/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размер эллипсоида 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(постоянный / переменный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8">
                <a:tc>
                  <a:txBody>
                    <a:bodyPr/>
                    <a:lstStyle/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форма эллипсоида 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(эллипсоид / сфера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8">
                <a:tc>
                  <a:txBody>
                    <a:bodyPr/>
                    <a:lstStyle/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размер композита 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(1 м – 1.5 …)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8">
                <a:tc>
                  <a:txBody>
                    <a:bodyPr/>
                    <a:lstStyle/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размер блока блочной модели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(5 м - …)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33">
                <a:tc>
                  <a:txBody>
                    <a:bodyPr/>
                    <a:lstStyle/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тип блочной модели 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(факторная / субблочная / 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субблочная материнские блоки)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8">
                <a:tc>
                  <a:txBody>
                    <a:bodyPr/>
                    <a:lstStyle/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распрямление блочной модели 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(без распр. / распрямленная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8">
                <a:tc>
                  <a:txBody>
                    <a:bodyPr/>
                    <a:lstStyle/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дискретизация 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(1 - …)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33">
                <a:tc>
                  <a:txBody>
                    <a:bodyPr/>
                    <a:lstStyle/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форма блока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(куб / параллелепипед, </a:t>
                      </a:r>
                    </a:p>
                    <a:p>
                      <a:pPr lvl="5"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наклонный / ортогональный)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mtClean="0">
                          <a:effectLst/>
                          <a:latin typeface="Cambria" panose="02040503050406030204" pitchFamily="18" charset="0"/>
                        </a:rPr>
                        <a:t>Всего вариантов</a:t>
                      </a:r>
                      <a:r>
                        <a:rPr lang="ru-RU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: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54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mtClean="0">
                          <a:effectLst/>
                          <a:latin typeface="Cambria" panose="02040503050406030204" pitchFamily="18" charset="0"/>
                        </a:rPr>
                        <a:t>4 500 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     720 000 </a:t>
                      </a:r>
                      <a:endParaRPr lang="ru-RU" sz="12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4929" y="1196691"/>
            <a:ext cx="2525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Пример количества вариантов блочной модели </a:t>
            </a: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для метода обратных расстояний.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8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43" y="313104"/>
            <a:ext cx="6034357" cy="656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929" y="1052736"/>
            <a:ext cx="25258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Трубка Нюрбинская</a:t>
            </a:r>
          </a:p>
          <a:p>
            <a:pPr>
              <a:buNone/>
            </a:pPr>
            <a:endParaRPr lang="en-US" sz="1400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Зависимость среднего содержания от размера блока блочной модели</a:t>
            </a:r>
            <a:r>
              <a:rPr lang="ru-RU" sz="1600" dirty="0" smtClean="0">
                <a:latin typeface="Cambria" panose="02040503050406030204" pitchFamily="18" charset="0"/>
              </a:rPr>
              <a:t>.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9" y="2708920"/>
            <a:ext cx="2624842" cy="36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6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28748"/>
            <a:ext cx="5395331" cy="59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928" y="1052736"/>
            <a:ext cx="3738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Месторождение Николаевское</a:t>
            </a:r>
          </a:p>
          <a:p>
            <a:pPr>
              <a:buNone/>
            </a:pPr>
            <a:endParaRPr lang="ru-RU" sz="1600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Зависимость среднего содержания от размера блока блочной модели.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72417" cy="8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5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982</Words>
  <Application>Microsoft Office PowerPoint</Application>
  <PresentationFormat>Экран (4:3)</PresentationFormat>
  <Paragraphs>258</Paragraphs>
  <Slides>30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</vt:lpstr>
      <vt:lpstr>DejaVu Sans</vt:lpstr>
      <vt:lpstr>Droid Sans Fallback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Бородушкин Андрей Борисович</dc:creator>
  <cp:lastModifiedBy>abb</cp:lastModifiedBy>
  <cp:revision>89</cp:revision>
  <dcterms:modified xsi:type="dcterms:W3CDTF">2018-05-23T20:48:09Z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