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1168818-44A8-4038-B737-944407A5B76C}">
  <a:tblStyle styleId="{41168818-44A8-4038-B737-944407A5B7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3625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Сущность рынка капитала заключается в стремлении Проекта встретиться с Инвестором с целью заключения взаимовыгодной сделки.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Решение проблем рынка капитала на примере традиционной структуры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Защищает собственные интересы: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посредник сам по себе бизнес, в который инвестированы большие деньги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основная ценность посредника заключается в его репутации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в первую очередь посредник обеспокоен сохранением собственной репутации, а затем уже интересами инвестора и проекта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Защита интересов за счет инвестора и проекта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Посредник постоянно усложняет правила участия в рынке капитала из-за необходимости сохранения своей репутации - глубину и стоимость экспертизы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Посредник вынужден конкурировать и развивать собственный бизнес - увеличивать затраты на поиск и анализ проектов, увеличивать затраты на собственный маркетинг и коммуникацию с инвестором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Ключевая особенность структуры “блокчейн” рынка капитала - прямые каналы коммуникации между участниками рынка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Сама по себе блокчейн не решает перечисленных выше проблем рынка капитала. Блокчейн это только технологический инструмент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нормального функционирования “блокчейн” структуры должны быть адаптированы методы экспертной оценки горно-геологических проектов.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Адаптация горно-геологической экспертизы проектов должна заключаться максимальной автоматизации отдельных процессов. Для этого нужны методики, которые могут быть алгоритмизированы.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Понятно, что полностью уйти от “ручной” экспертизы не получится, но можно автоматизировать все подготовительные задачи: сбор информации, предварительный эксперсс-анализ и так далее.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 работа “не одного дня”. Наша инициативная команда уже ведет работу по созданию и алгоритмизации методики экспресс-оценке горнодобывающих проектов. Первые результаты мы надеемся продемонстрировать уже в июле этого года.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Работа по “оцифровке” источников геологической информации уже ведется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возможность получить прямой отклик от инвесторов и на его основе адаптировать свой проект - сейчас проекты вынуждены сначала адаптировать себя под требования посредников, которые разрабатывают эти требования на основе собственного понимания нужд инвесторов, и лишь потом имеют возможность быть представленными инвесторам. при этом получить прямой feedback от инвесторов при такой структуре невозможно.</a:t>
            </a:r>
            <a:endParaRPr sz="1200">
              <a:solidFill>
                <a:schemeClr val="dk2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2"/>
                </a:solidFill>
              </a:rPr>
              <a:t>Снижение издержек в среднем до 5-9% от суммы привлекаемых инвестиций. Нет минимальной суммы издержек, как сейчас. Многие посредники не хотят иметь дела с проектами меньше 10 тонн запасов на локально расположенных территориях.</a:t>
            </a:r>
            <a:endParaRPr sz="1200">
              <a:solidFill>
                <a:schemeClr val="dk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Использование блокчейн в качестве инструмента прямой коммуникации между инвестором и проектом</a:t>
            </a:r>
            <a:endParaRPr sz="360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868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Мингео Сибирь, 2018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круглый стол</a:t>
            </a:r>
            <a:endParaRPr sz="1800"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t="23616" b="1387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 “Территория ресурсов”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00" y="1240875"/>
            <a:ext cx="8147499" cy="33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сделано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разработана и реализована методика юридической и финансовой экспресс-оценки проектов;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на 90% разработана методика горно-геологической экспресс-оценки проектов; завершение работ планируется в первой декаде июня 2018 года;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выпущен тестовый релиз онлайн-платформы;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заключены партнерские соглашения с несколькими “якорными” инвесторами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 b="1"/>
              <a:t>тестовая публикация проектов начнется во второй половине июня 2018 года.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Экспресс-оценка проектов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опросный лист по разделам: юридический, финансовый, горно-геологический с приложением подтверждающих документов;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модерация проекта на основе предоставленных документов;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оценка проекта на основе скрининговых матриц;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итоговый рейтинг проекта.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Скрининговая матрица</a:t>
            </a:r>
            <a:endParaRPr/>
          </a:p>
        </p:txBody>
      </p:sp>
      <p:graphicFrame>
        <p:nvGraphicFramePr>
          <p:cNvPr id="144" name="Shape 144"/>
          <p:cNvGraphicFramePr/>
          <p:nvPr/>
        </p:nvGraphicFramePr>
        <p:xfrm>
          <a:off x="952500" y="200025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{41168818-44A8-4038-B737-944407A5B76C}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Значение 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Значение 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Значение N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Показатель 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Показатель 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….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Показатель 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балл</a:t>
                      </a:r>
                      <a:endParaRPr i="1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Бизнес-модель</a:t>
            </a: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инвестиционное предложение проекта должно содержать обязательства срочной поставки золота или выплаты его действительной стоимости; количество металла может быть определено в граммах или в долях от общего объема добычи;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юридическая основа финансирования - соглашение об инвестиционном партнерстве;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валюта финансирования - рубли РФ, евро или доллары США.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Концепция рынка капитала</a:t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6347075" y="2700575"/>
            <a:ext cx="1980300" cy="112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Проект</a:t>
            </a:r>
            <a:endParaRPr sz="2400" b="1"/>
          </a:p>
        </p:txBody>
      </p:sp>
      <p:sp>
        <p:nvSpPr>
          <p:cNvPr id="63" name="Shape 63"/>
          <p:cNvSpPr/>
          <p:nvPr/>
        </p:nvSpPr>
        <p:spPr>
          <a:xfrm>
            <a:off x="769375" y="2754575"/>
            <a:ext cx="1980300" cy="112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Инвестор</a:t>
            </a:r>
            <a:endParaRPr sz="2400" b="1"/>
          </a:p>
        </p:txBody>
      </p:sp>
      <p:sp>
        <p:nvSpPr>
          <p:cNvPr id="64" name="Shape 64"/>
          <p:cNvSpPr/>
          <p:nvPr/>
        </p:nvSpPr>
        <p:spPr>
          <a:xfrm rot="-2233920">
            <a:off x="2858827" y="2133312"/>
            <a:ext cx="1737395" cy="945860"/>
          </a:xfrm>
          <a:prstGeom prst="stripedRightArrow">
            <a:avLst>
              <a:gd name="adj1" fmla="val 50000"/>
              <a:gd name="adj2" fmla="val 5866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8836386">
            <a:off x="4491969" y="2098784"/>
            <a:ext cx="1737400" cy="945929"/>
          </a:xfrm>
          <a:prstGeom prst="stripedRightArrow">
            <a:avLst>
              <a:gd name="adj1" fmla="val 50000"/>
              <a:gd name="adj2" fmla="val 5866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155800" y="1639625"/>
            <a:ext cx="832410" cy="794556"/>
          </a:xfrm>
          <a:prstGeom prst="irregularSeal2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Проблемы рынка капитала</a:t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365750" y="1236025"/>
            <a:ext cx="36576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Инвестор: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ru" sz="1200"/>
              <a:t>ограничена возможность поиска проектов;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ru" sz="1200"/>
              <a:t>отсутствие единых стандартов инвестирования: различия в законодательстве, деловых традициях, в форме представления информации;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ru" sz="1200"/>
              <a:t>недостаток профессиональных знаний для проведения самостоятельной экспертизы проектов;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ru" sz="1200"/>
              <a:t>высокие издержки на получение экспертных заключений от профессиональных экспертов;</a:t>
            </a:r>
            <a:endParaRPr sz="120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ru" sz="1200"/>
              <a:t>высокие издержки по сопровождению своих инвестиций.</a:t>
            </a:r>
            <a:br>
              <a:rPr lang="ru" sz="1200"/>
            </a:br>
            <a:endParaRPr sz="1200"/>
          </a:p>
        </p:txBody>
      </p:sp>
      <p:sp>
        <p:nvSpPr>
          <p:cNvPr id="73" name="Shape 73"/>
          <p:cNvSpPr txBox="1"/>
          <p:nvPr/>
        </p:nvSpPr>
        <p:spPr>
          <a:xfrm>
            <a:off x="4931450" y="1236025"/>
            <a:ext cx="34947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Проекты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ru" sz="1200"/>
              <a:t>отсутствие необходимых компетенций по подготовке и представлению информации о проекте;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ru" sz="1200"/>
              <a:t>высокие издержки на подготовку информации о проектах сторонними экспертами;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ru" sz="1200"/>
              <a:t>дорогие каналы коммуникаций с инвесторами.</a:t>
            </a:r>
            <a:br>
              <a:rPr lang="ru" sz="1200"/>
            </a:br>
            <a:r>
              <a:rPr lang="ru" sz="1200"/>
              <a:t/>
            </a:r>
            <a:br>
              <a:rPr lang="ru" sz="1200"/>
            </a:b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Структура традиционного рынка капитала</a:t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91875" y="2010450"/>
            <a:ext cx="1980300" cy="112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Проект</a:t>
            </a:r>
            <a:endParaRPr sz="2400" b="1"/>
          </a:p>
        </p:txBody>
      </p:sp>
      <p:sp>
        <p:nvSpPr>
          <p:cNvPr id="80" name="Shape 80"/>
          <p:cNvSpPr/>
          <p:nvPr/>
        </p:nvSpPr>
        <p:spPr>
          <a:xfrm>
            <a:off x="6546900" y="2010450"/>
            <a:ext cx="1980300" cy="112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Инвестор</a:t>
            </a:r>
            <a:endParaRPr sz="2400" b="1"/>
          </a:p>
        </p:txBody>
      </p:sp>
      <p:sp>
        <p:nvSpPr>
          <p:cNvPr id="81" name="Shape 81"/>
          <p:cNvSpPr/>
          <p:nvPr/>
        </p:nvSpPr>
        <p:spPr>
          <a:xfrm>
            <a:off x="3039575" y="1537500"/>
            <a:ext cx="2837700" cy="206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/>
              <a:t>Посредник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банк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инвестиционный фонд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инвестиционный банк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streaming компания</a:t>
            </a:r>
            <a:endParaRPr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ETF</a:t>
            </a:r>
            <a:endParaRPr b="1"/>
          </a:p>
        </p:txBody>
      </p:sp>
      <p:sp>
        <p:nvSpPr>
          <p:cNvPr id="82" name="Shape 82"/>
          <p:cNvSpPr/>
          <p:nvPr/>
        </p:nvSpPr>
        <p:spPr>
          <a:xfrm>
            <a:off x="2472175" y="2440525"/>
            <a:ext cx="556200" cy="290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877275" y="2426700"/>
            <a:ext cx="669600" cy="290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468275" y="3878150"/>
            <a:ext cx="1980300" cy="112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Эксперт</a:t>
            </a:r>
            <a:endParaRPr sz="2400" b="1"/>
          </a:p>
        </p:txBody>
      </p:sp>
      <p:sp>
        <p:nvSpPr>
          <p:cNvPr id="85" name="Shape 85"/>
          <p:cNvSpPr/>
          <p:nvPr/>
        </p:nvSpPr>
        <p:spPr>
          <a:xfrm rot="5400000">
            <a:off x="4312775" y="3606600"/>
            <a:ext cx="291300" cy="290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Проблемы традиционной структуры рынка капитала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652225"/>
            <a:ext cx="85206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Посредник в первую очередь защищает собственные интересы</a:t>
            </a:r>
            <a:endParaRPr sz="2400"/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Посредник защищает собственные интересы за счет инвестора и проекта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Структура “блокчейн” рынка капитала</a:t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91875" y="2010450"/>
            <a:ext cx="1980300" cy="112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Проект</a:t>
            </a:r>
            <a:endParaRPr sz="2400" b="1"/>
          </a:p>
        </p:txBody>
      </p:sp>
      <p:sp>
        <p:nvSpPr>
          <p:cNvPr id="98" name="Shape 98"/>
          <p:cNvSpPr/>
          <p:nvPr/>
        </p:nvSpPr>
        <p:spPr>
          <a:xfrm>
            <a:off x="6546900" y="2010450"/>
            <a:ext cx="1980300" cy="112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Инвестор</a:t>
            </a:r>
            <a:endParaRPr sz="2400" b="1"/>
          </a:p>
        </p:txBody>
      </p:sp>
      <p:sp>
        <p:nvSpPr>
          <p:cNvPr id="99" name="Shape 99"/>
          <p:cNvSpPr/>
          <p:nvPr/>
        </p:nvSpPr>
        <p:spPr>
          <a:xfrm>
            <a:off x="3039575" y="1537500"/>
            <a:ext cx="2837700" cy="187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/>
              <a:t>Блокчейн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0" name="Shape 100"/>
          <p:cNvSpPr/>
          <p:nvPr/>
        </p:nvSpPr>
        <p:spPr>
          <a:xfrm>
            <a:off x="2484688" y="2319450"/>
            <a:ext cx="4049700" cy="504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581850" y="3819675"/>
            <a:ext cx="1980300" cy="112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Эксперт</a:t>
            </a:r>
            <a:endParaRPr sz="2400" b="1"/>
          </a:p>
        </p:txBody>
      </p:sp>
      <p:sp>
        <p:nvSpPr>
          <p:cNvPr id="102" name="Shape 102"/>
          <p:cNvSpPr/>
          <p:nvPr/>
        </p:nvSpPr>
        <p:spPr>
          <a:xfrm>
            <a:off x="4414350" y="2697000"/>
            <a:ext cx="315300" cy="1122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Ключевая задача для перехода на “блокчейн” структуру рынка капитала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909575"/>
            <a:ext cx="8520600" cy="2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rgbClr val="0000FF"/>
                </a:solidFill>
              </a:rPr>
              <a:t>горно-геологическая</a:t>
            </a:r>
            <a:endParaRPr sz="6000" b="1">
              <a:solidFill>
                <a:srgbClr val="0000FF"/>
              </a:solidFill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6000" b="1">
                <a:solidFill>
                  <a:srgbClr val="0000FF"/>
                </a:solidFill>
              </a:rPr>
              <a:t>ЭКСПЕРТИЗА</a:t>
            </a:r>
            <a:endParaRPr sz="60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нужно сделать?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адаптировать существующие или разработать новые методики экспресс-анализа горнодобывающих проектов;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“оцифровать” источники геологической информации;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ru" sz="2400"/>
              <a:t>максимально привлечь экспертное сообщество к работе в “блокчейн” структуре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Чем интересна проектам “блокчейн” структура рынка капитала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770975"/>
            <a:ext cx="8520600" cy="27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прямой доступ к инвесторам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отсутствие изначальных ограничений на размеры и иные параметры проекта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возможность получить прямой отклик от инвесторов и на его основе адаптировать свой проект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снижение издержек на финансирование проектов и отсутствие минимального порога затрат входа на рынок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Экран (16:9)</PresentationFormat>
  <Paragraphs>116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Simple Light</vt:lpstr>
      <vt:lpstr>Использование блокчейн в качестве инструмента прямой коммуникации между инвестором и проектом</vt:lpstr>
      <vt:lpstr>Концепция рынка капитала</vt:lpstr>
      <vt:lpstr>Проблемы рынка капитала</vt:lpstr>
      <vt:lpstr>Структура традиционного рынка капитала</vt:lpstr>
      <vt:lpstr>Проблемы традиционной структуры рынка капитала</vt:lpstr>
      <vt:lpstr>Структура “блокчейн” рынка капитала</vt:lpstr>
      <vt:lpstr>Ключевая задача для перехода на “блокчейн” структуру рынка капитала</vt:lpstr>
      <vt:lpstr>Что нужно сделать?</vt:lpstr>
      <vt:lpstr>Чем интересна проектам “блокчейн” структура рынка капитала</vt:lpstr>
      <vt:lpstr>Проект “Территория ресурсов”</vt:lpstr>
      <vt:lpstr>Что сделано</vt:lpstr>
      <vt:lpstr>Экспресс-оценка проектов</vt:lpstr>
      <vt:lpstr>Скрининговая матрица</vt:lpstr>
      <vt:lpstr>Бизнес-модель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блокчейн в качестве инструмента прямой коммуникации между инвестором и проектом</dc:title>
  <dc:creator>BigHall</dc:creator>
  <cp:lastModifiedBy>BigHall</cp:lastModifiedBy>
  <cp:revision>1</cp:revision>
  <dcterms:modified xsi:type="dcterms:W3CDTF">2018-05-24T04:57:27Z</dcterms:modified>
</cp:coreProperties>
</file>