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97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0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3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6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6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01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8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00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3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20D9-75F0-424F-B654-136C154BD5AC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F82A-597D-4C44-997F-895509ED8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9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3178" y="413885"/>
            <a:ext cx="82777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ФЕДЕРАЛЬНОЕ ГОСУДАРСТВЕННОЕ БЮДЖЕТНОЕ УЧРЕЖДЕНИЕ «ВСЕРОССИЙСКИЙ НАУЧНО-ИССЛЕДОВАТЕЛЬСКИЙ ИНСТИТУТ МИНЕРАЛЬНОГО СЫРЬЯ ИМ. Н.М. ФЕДОРОВСКОГО» (ФГБУ «ВИМС»)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07418" y="2358189"/>
            <a:ext cx="90092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прирезок при </a:t>
            </a:r>
            <a:r>
              <a:rPr lang="ru-RU" sz="36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повариантном</a:t>
            </a:r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подсчете запасов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4172" y="5245769"/>
            <a:ext cx="39367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r">
              <a:lnSpc>
                <a:spcPct val="150000"/>
              </a:lnSpc>
              <a:spcAft>
                <a:spcPts val="0"/>
              </a:spcAft>
            </a:pPr>
            <a:r>
              <a:rPr lang="ru-RU" sz="28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Кушнарев П.И.</a:t>
            </a:r>
            <a:endParaRPr lang="ru-RU" sz="2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4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4282" y="741145"/>
            <a:ext cx="9721516" cy="1709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Сопоставление параметров рудных интервалов по вариантам бортовых содержаний 0.6 и 0.8г/т охватывает 369 интервалов, выделенных по бортовому содержанию 0.6г/т.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изменении параметров рудных интервалов по вариантам 0.6 и 0.8г/т в сводном виде представлены в таблице 3.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0161" y="2564869"/>
            <a:ext cx="9365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3 – Прирезки бортовым лимитам 0.6 и 0.8г/т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57580"/>
              </p:ext>
            </p:extLst>
          </p:nvPr>
        </p:nvGraphicFramePr>
        <p:xfrm>
          <a:off x="943276" y="2903424"/>
          <a:ext cx="9952522" cy="2611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230">
                  <a:extLst>
                    <a:ext uri="{9D8B030D-6E8A-4147-A177-3AD203B41FA5}">
                      <a16:colId xmlns:a16="http://schemas.microsoft.com/office/drawing/2014/main" val="1777402449"/>
                    </a:ext>
                  </a:extLst>
                </a:gridCol>
                <a:gridCol w="2205637">
                  <a:extLst>
                    <a:ext uri="{9D8B030D-6E8A-4147-A177-3AD203B41FA5}">
                      <a16:colId xmlns:a16="http://schemas.microsoft.com/office/drawing/2014/main" val="2362049405"/>
                    </a:ext>
                  </a:extLst>
                </a:gridCol>
                <a:gridCol w="869049">
                  <a:extLst>
                    <a:ext uri="{9D8B030D-6E8A-4147-A177-3AD203B41FA5}">
                      <a16:colId xmlns:a16="http://schemas.microsoft.com/office/drawing/2014/main" val="1891881552"/>
                    </a:ext>
                  </a:extLst>
                </a:gridCol>
                <a:gridCol w="1835013">
                  <a:extLst>
                    <a:ext uri="{9D8B030D-6E8A-4147-A177-3AD203B41FA5}">
                      <a16:colId xmlns:a16="http://schemas.microsoft.com/office/drawing/2014/main" val="245674901"/>
                    </a:ext>
                  </a:extLst>
                </a:gridCol>
                <a:gridCol w="1150211">
                  <a:extLst>
                    <a:ext uri="{9D8B030D-6E8A-4147-A177-3AD203B41FA5}">
                      <a16:colId xmlns:a16="http://schemas.microsoft.com/office/drawing/2014/main" val="3436096022"/>
                    </a:ext>
                  </a:extLst>
                </a:gridCol>
                <a:gridCol w="1629465">
                  <a:extLst>
                    <a:ext uri="{9D8B030D-6E8A-4147-A177-3AD203B41FA5}">
                      <a16:colId xmlns:a16="http://schemas.microsoft.com/office/drawing/2014/main" val="1406525716"/>
                    </a:ext>
                  </a:extLst>
                </a:gridCol>
                <a:gridCol w="1210917">
                  <a:extLst>
                    <a:ext uri="{9D8B030D-6E8A-4147-A177-3AD203B41FA5}">
                      <a16:colId xmlns:a16="http://schemas.microsoft.com/office/drawing/2014/main" val="293681959"/>
                    </a:ext>
                  </a:extLst>
                </a:gridCol>
              </a:tblGrid>
              <a:tr h="5031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борт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изменения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инт.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сум. мощность, м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сред. мощ., 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метрограмм, м*г/т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сод., г/т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0245978"/>
                  </a:ext>
                </a:extLst>
              </a:tr>
              <a:tr h="263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1529,04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5421,73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498632"/>
                  </a:ext>
                </a:extLst>
              </a:tr>
              <a:tr h="263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1174,11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5019,02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70939"/>
                  </a:ext>
                </a:extLst>
              </a:tr>
              <a:tr h="2635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0.6-0.8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прирезка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354,93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402,71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558543"/>
                  </a:ext>
                </a:extLst>
              </a:tr>
              <a:tr h="263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сокращение мощности р.и.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170,11/ 48,0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112,23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657760"/>
                  </a:ext>
                </a:extLst>
              </a:tr>
              <a:tr h="263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исключение по содержанию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5799899"/>
                  </a:ext>
                </a:extLst>
              </a:tr>
              <a:tr h="263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исключение по МС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93,91/ 26,0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1,57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209,97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564838"/>
                  </a:ext>
                </a:extLst>
              </a:tr>
              <a:tr h="263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деление на 2 интервала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25,82/  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533822"/>
                  </a:ext>
                </a:extLst>
              </a:tr>
              <a:tr h="2635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влияние алгоритма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65,09/ 18,0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71,40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782263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80161" y="5515275"/>
            <a:ext cx="9683013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Проведенное сравнение показало картину, сходную с предыдущей. Среднее содержание в прирезке по анализируемой выборке превышает межбортовые значения и составляет 1.13г/т. Фактор исключения интервалов по величине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определяет аномально высокое содержание в прирезке - 2.24г/т.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3158" y="492031"/>
            <a:ext cx="9711890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Аналогичное исследование прирезок выполнено для рудных интервалов, выделенных по кондициям для подземной отработки (ПГР). Рассмотрены варианты бортового содержания 1.5, 2.0 и 2.5г/т. Минимальная мощность рудного тела принята равной 1.5м; максимальная мощность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Сводные результаты выделения интервалов и показатели параметров в прирезках приведены в таблице 4.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0989" y="2617421"/>
            <a:ext cx="8316227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4 - Параметры рудных интервалов по вариантам кондиций ПГР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21429"/>
              </p:ext>
            </p:extLst>
          </p:nvPr>
        </p:nvGraphicFramePr>
        <p:xfrm>
          <a:off x="1203157" y="3214838"/>
          <a:ext cx="9711891" cy="1799922"/>
        </p:xfrm>
        <a:graphic>
          <a:graphicData uri="http://schemas.openxmlformats.org/drawingml/2006/table">
            <a:tbl>
              <a:tblPr firstRow="1" firstCol="1" bandRow="1"/>
              <a:tblGrid>
                <a:gridCol w="1942589">
                  <a:extLst>
                    <a:ext uri="{9D8B030D-6E8A-4147-A177-3AD203B41FA5}">
                      <a16:colId xmlns:a16="http://schemas.microsoft.com/office/drawing/2014/main" val="2713108839"/>
                    </a:ext>
                  </a:extLst>
                </a:gridCol>
                <a:gridCol w="1045605">
                  <a:extLst>
                    <a:ext uri="{9D8B030D-6E8A-4147-A177-3AD203B41FA5}">
                      <a16:colId xmlns:a16="http://schemas.microsoft.com/office/drawing/2014/main" val="1064193475"/>
                    </a:ext>
                  </a:extLst>
                </a:gridCol>
                <a:gridCol w="1201602">
                  <a:extLst>
                    <a:ext uri="{9D8B030D-6E8A-4147-A177-3AD203B41FA5}">
                      <a16:colId xmlns:a16="http://schemas.microsoft.com/office/drawing/2014/main" val="2959341284"/>
                    </a:ext>
                  </a:extLst>
                </a:gridCol>
                <a:gridCol w="1001334">
                  <a:extLst>
                    <a:ext uri="{9D8B030D-6E8A-4147-A177-3AD203B41FA5}">
                      <a16:colId xmlns:a16="http://schemas.microsoft.com/office/drawing/2014/main" val="1359964880"/>
                    </a:ext>
                  </a:extLst>
                </a:gridCol>
                <a:gridCol w="1386057">
                  <a:extLst>
                    <a:ext uri="{9D8B030D-6E8A-4147-A177-3AD203B41FA5}">
                      <a16:colId xmlns:a16="http://schemas.microsoft.com/office/drawing/2014/main" val="1807113305"/>
                    </a:ext>
                  </a:extLst>
                </a:gridCol>
                <a:gridCol w="1010820">
                  <a:extLst>
                    <a:ext uri="{9D8B030D-6E8A-4147-A177-3AD203B41FA5}">
                      <a16:colId xmlns:a16="http://schemas.microsoft.com/office/drawing/2014/main" val="2337657609"/>
                    </a:ext>
                  </a:extLst>
                </a:gridCol>
                <a:gridCol w="1084605">
                  <a:extLst>
                    <a:ext uri="{9D8B030D-6E8A-4147-A177-3AD203B41FA5}">
                      <a16:colId xmlns:a16="http://schemas.microsoft.com/office/drawing/2014/main" val="791896192"/>
                    </a:ext>
                  </a:extLst>
                </a:gridCol>
                <a:gridCol w="1039279">
                  <a:extLst>
                    <a:ext uri="{9D8B030D-6E8A-4147-A177-3AD203B41FA5}">
                      <a16:colId xmlns:a16="http://schemas.microsoft.com/office/drawing/2014/main" val="1000916775"/>
                    </a:ext>
                  </a:extLst>
                </a:gridCol>
              </a:tblGrid>
              <a:tr h="5072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Борт, 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инт.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мощность, 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метрограмм, м*г/т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содержание, 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25573"/>
                  </a:ext>
                </a:extLst>
              </a:tr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2129,93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13001,36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1246291"/>
                  </a:ext>
                </a:extLst>
              </a:tr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Прирезка 1,5-2,0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494,51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1079,91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559932"/>
                  </a:ext>
                </a:extLst>
              </a:tr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1635,42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11921,45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7,290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69627"/>
                  </a:ext>
                </a:extLst>
              </a:tr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Прирезка 2,0-2,5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333,44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949,99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69988"/>
                  </a:ext>
                </a:extLst>
              </a:tr>
              <a:tr h="2585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1301,98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10971,46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8,427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82963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156" y="5255392"/>
            <a:ext cx="9711891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Содержания в прирезках для каждой пары выборок превышают межбортовые значения; для вариантов 1.5-2.0 г/т они составляют 2.184г/т, а для вариантов 2.0-2.5 г/т – 2.849г/т.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405" y="644893"/>
            <a:ext cx="9740766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Детальное сопоставление параметров рудных интервалов для бортовых содержаний 1.5 и 2.0 г/т проведено по выборке, включающей 348 рудных интервалов по бортовому содержанию 1.5г/т. Результаты анализа прирезок по этой выборке представлены в таблице 5.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3179" y="2117558"/>
            <a:ext cx="8287352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5 - Прирезки по бортовым содержаниям золота 1.5 и 2.0 г/т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42460"/>
              </p:ext>
            </p:extLst>
          </p:nvPr>
        </p:nvGraphicFramePr>
        <p:xfrm>
          <a:off x="1241658" y="2810324"/>
          <a:ext cx="9721516" cy="2810829"/>
        </p:xfrm>
        <a:graphic>
          <a:graphicData uri="http://schemas.openxmlformats.org/drawingml/2006/table">
            <a:tbl>
              <a:tblPr firstRow="1" firstCol="1" bandRow="1"/>
              <a:tblGrid>
                <a:gridCol w="1027807">
                  <a:extLst>
                    <a:ext uri="{9D8B030D-6E8A-4147-A177-3AD203B41FA5}">
                      <a16:colId xmlns:a16="http://schemas.microsoft.com/office/drawing/2014/main" val="293912553"/>
                    </a:ext>
                  </a:extLst>
                </a:gridCol>
                <a:gridCol w="2211658">
                  <a:extLst>
                    <a:ext uri="{9D8B030D-6E8A-4147-A177-3AD203B41FA5}">
                      <a16:colId xmlns:a16="http://schemas.microsoft.com/office/drawing/2014/main" val="3339652089"/>
                    </a:ext>
                  </a:extLst>
                </a:gridCol>
                <a:gridCol w="884247">
                  <a:extLst>
                    <a:ext uri="{9D8B030D-6E8A-4147-A177-3AD203B41FA5}">
                      <a16:colId xmlns:a16="http://schemas.microsoft.com/office/drawing/2014/main" val="2896292950"/>
                    </a:ext>
                  </a:extLst>
                </a:gridCol>
                <a:gridCol w="1622853">
                  <a:extLst>
                    <a:ext uri="{9D8B030D-6E8A-4147-A177-3AD203B41FA5}">
                      <a16:colId xmlns:a16="http://schemas.microsoft.com/office/drawing/2014/main" val="1808704715"/>
                    </a:ext>
                  </a:extLst>
                </a:gridCol>
                <a:gridCol w="1130796">
                  <a:extLst>
                    <a:ext uri="{9D8B030D-6E8A-4147-A177-3AD203B41FA5}">
                      <a16:colId xmlns:a16="http://schemas.microsoft.com/office/drawing/2014/main" val="2556946490"/>
                    </a:ext>
                  </a:extLst>
                </a:gridCol>
                <a:gridCol w="1568759">
                  <a:extLst>
                    <a:ext uri="{9D8B030D-6E8A-4147-A177-3AD203B41FA5}">
                      <a16:colId xmlns:a16="http://schemas.microsoft.com/office/drawing/2014/main" val="3477088754"/>
                    </a:ext>
                  </a:extLst>
                </a:gridCol>
                <a:gridCol w="1275396">
                  <a:extLst>
                    <a:ext uri="{9D8B030D-6E8A-4147-A177-3AD203B41FA5}">
                      <a16:colId xmlns:a16="http://schemas.microsoft.com/office/drawing/2014/main" val="991764301"/>
                    </a:ext>
                  </a:extLst>
                </a:gridCol>
              </a:tblGrid>
              <a:tr h="5621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инт.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сум. мощность, м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 мощ., 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метрограмм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м*г/т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сод., г/т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585985"/>
                  </a:ext>
                </a:extLst>
              </a:tr>
              <a:tr h="2810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605,43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3567,66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5,893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223749"/>
                  </a:ext>
                </a:extLst>
              </a:tr>
              <a:tr h="2810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274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457,67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3224,4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343387"/>
                  </a:ext>
                </a:extLst>
              </a:tr>
              <a:tr h="2810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1.5-2.0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прирезка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148,75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344,51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050746"/>
                  </a:ext>
                </a:extLst>
              </a:tr>
              <a:tr h="281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мощности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73,44/ </a:t>
                      </a: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134,14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31150"/>
                  </a:ext>
                </a:extLst>
              </a:tr>
              <a:tr h="281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 по содержанию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6,74 / </a:t>
                      </a: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12,04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03258"/>
                  </a:ext>
                </a:extLst>
              </a:tr>
              <a:tr h="281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 по МС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50,02 / 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161,09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382301"/>
                  </a:ext>
                </a:extLst>
              </a:tr>
              <a:tr h="281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деление на 2 интервала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6,95 / 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6,95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1,545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849277"/>
                  </a:ext>
                </a:extLst>
              </a:tr>
              <a:tr h="281083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влияние алгоритма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11,6 / 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83444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28963" y="3022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3907" y="413886"/>
            <a:ext cx="9750391" cy="422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анализа прирезок в интервале бортовых содержаний 2.0-2.5г/т представлены в таблице 6.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0791" y="1742173"/>
            <a:ext cx="8556859" cy="380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6 - Прирезки по бортовым содержаниям золота 2.0-2.5 г/т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29109"/>
              </p:ext>
            </p:extLst>
          </p:nvPr>
        </p:nvGraphicFramePr>
        <p:xfrm>
          <a:off x="1183907" y="2319690"/>
          <a:ext cx="9750391" cy="2810833"/>
        </p:xfrm>
        <a:graphic>
          <a:graphicData uri="http://schemas.openxmlformats.org/drawingml/2006/table">
            <a:tbl>
              <a:tblPr firstRow="1" firstCol="1" bandRow="1"/>
              <a:tblGrid>
                <a:gridCol w="1030860">
                  <a:extLst>
                    <a:ext uri="{9D8B030D-6E8A-4147-A177-3AD203B41FA5}">
                      <a16:colId xmlns:a16="http://schemas.microsoft.com/office/drawing/2014/main" val="79714747"/>
                    </a:ext>
                  </a:extLst>
                </a:gridCol>
                <a:gridCol w="2218227">
                  <a:extLst>
                    <a:ext uri="{9D8B030D-6E8A-4147-A177-3AD203B41FA5}">
                      <a16:colId xmlns:a16="http://schemas.microsoft.com/office/drawing/2014/main" val="296601013"/>
                    </a:ext>
                  </a:extLst>
                </a:gridCol>
                <a:gridCol w="886874">
                  <a:extLst>
                    <a:ext uri="{9D8B030D-6E8A-4147-A177-3AD203B41FA5}">
                      <a16:colId xmlns:a16="http://schemas.microsoft.com/office/drawing/2014/main" val="2462509965"/>
                    </a:ext>
                  </a:extLst>
                </a:gridCol>
                <a:gridCol w="1627673">
                  <a:extLst>
                    <a:ext uri="{9D8B030D-6E8A-4147-A177-3AD203B41FA5}">
                      <a16:colId xmlns:a16="http://schemas.microsoft.com/office/drawing/2014/main" val="3156224364"/>
                    </a:ext>
                  </a:extLst>
                </a:gridCol>
                <a:gridCol w="1134155">
                  <a:extLst>
                    <a:ext uri="{9D8B030D-6E8A-4147-A177-3AD203B41FA5}">
                      <a16:colId xmlns:a16="http://schemas.microsoft.com/office/drawing/2014/main" val="112918529"/>
                    </a:ext>
                  </a:extLst>
                </a:gridCol>
                <a:gridCol w="1573418">
                  <a:extLst>
                    <a:ext uri="{9D8B030D-6E8A-4147-A177-3AD203B41FA5}">
                      <a16:colId xmlns:a16="http://schemas.microsoft.com/office/drawing/2014/main" val="1681769009"/>
                    </a:ext>
                  </a:extLst>
                </a:gridCol>
                <a:gridCol w="1279184">
                  <a:extLst>
                    <a:ext uri="{9D8B030D-6E8A-4147-A177-3AD203B41FA5}">
                      <a16:colId xmlns:a16="http://schemas.microsoft.com/office/drawing/2014/main" val="3904939538"/>
                    </a:ext>
                  </a:extLst>
                </a:gridCol>
              </a:tblGrid>
              <a:tr h="5737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число инт.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сум. мощность, м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сред. мощ., м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метрограмм, м*г/т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сод., г/т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658937"/>
                  </a:ext>
                </a:extLst>
              </a:tr>
              <a:tr h="279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458,47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3230,14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946197"/>
                  </a:ext>
                </a:extLst>
              </a:tr>
              <a:tr h="279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375,35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2292,62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837305"/>
                  </a:ext>
                </a:extLst>
              </a:tr>
              <a:tr h="2796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2.0- 2,5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прирезка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237,52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413147"/>
                  </a:ext>
                </a:extLst>
              </a:tr>
              <a:tr h="2796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сокращение мощности р.и.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47,47/ </a:t>
                      </a: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108,59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2,288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228378"/>
                  </a:ext>
                </a:extLst>
              </a:tr>
              <a:tr h="2796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 по содержанию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797509"/>
                  </a:ext>
                </a:extLst>
              </a:tr>
              <a:tr h="2796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исключение по МС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23,12 /</a:t>
                      </a:r>
                      <a:r>
                        <a:rPr lang="ru-RU" sz="16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93,55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807572"/>
                  </a:ext>
                </a:extLst>
              </a:tr>
              <a:tr h="2796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деление на 2 интервала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039056"/>
                  </a:ext>
                </a:extLst>
              </a:tr>
              <a:tr h="27963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влияние алгоритма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12,53 /</a:t>
                      </a:r>
                      <a:r>
                        <a:rPr lang="ru-RU" sz="16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35,38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2,824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9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1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4282" y="856648"/>
            <a:ext cx="9702266" cy="58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представленных данных можно сделать следующие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основной причиной превышения средних содержаний золота над межбортовыми значениями является наличие маломощных рудных интервалов с относительно высокими содержаниями, то есть интервалов включаемых или исключаемых из подсчета по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величине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одной из причин несоответствия содержаний в прирезке межбортовыми значениям является особенность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принятого алгоритма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оконтуривания; 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попарное сравнение параметров рудных интервалов, определенных по бортовым содержаниям 0.4, 0.6 и 0.8г/т (ОГР), а также по содержаниям для ПГР 1.5, 2.0 и 2.5г/т не выявило существенных ошибок в их выделении;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сам по себе способ прирезок в упрощенном виде не должен рассматриваться как метод оценки качества выделения рудных интервалов; требуется детальный анализ существующих ситуаций и выявление конкретных ошибок в оконтуривании.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2408" y="2377440"/>
            <a:ext cx="9740766" cy="1329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Благодарю за внимание!</a:t>
            </a:r>
            <a:endParaRPr lang="ru-RU" sz="6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46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2408" y="943276"/>
            <a:ext cx="9750391" cy="5033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экспертизы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повариантного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подсчета запасов популярным приемом проверки корректности выделения рудных интервалов является анализ «прирезок». Обычно он заключается в оценке содержаний полезного компонента в руде, добавляемой или исключаемой из подсчета при переходе от одного варианта бортового содержания к другому. По общераспространенному мнению, среднее содержание полезного компонента в «прирезке» должно соответствовать содержанию в межбортовом интервале. Как правило, суждение о низком качестве выделения рудных интервалов делается только на основе этого критерия без указания конкретных ошибок и без детального рассмотрения изменений параметров по рудным интервалам.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Ущербность такого подхода неоднократно отмечалась при рассмотрении материалов ТЭО кондиций по конкретным объектам, однако он продолжает фигурировать в ряде экспертных заключений. 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1659" y="682094"/>
            <a:ext cx="9740766" cy="4659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анализа причин появления «аномальных» содержаний полезного компонента в прирезках нами проведено подробное попарное сопоставление параметров в конкретных рудных интервалах при переходе от одного бортового содержания к другому.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 выполнены на золоторудном месторождении, отработка запасов которого возможна как открытым, так и подземным способом. Рудные тела выделяются только по данным опробования. Они имеют наклонное залегание с углами падения 25-40</a:t>
            </a:r>
            <a:r>
              <a:rPr lang="ru-RU" sz="20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Морфология залежей и тел, во многом, определяется принятыми кондиционными показателями. Месторождение разведано преимущественно скважинами колонкового бурения. 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44" t="38902" r="18520" b="21364"/>
          <a:stretch/>
        </p:blipFill>
        <p:spPr bwMode="auto">
          <a:xfrm>
            <a:off x="3099435" y="1655445"/>
            <a:ext cx="5993130" cy="3547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07933" y="673768"/>
            <a:ext cx="7950467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Разрез по золоторудному месторождению.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93531" y="1241661"/>
            <a:ext cx="9702265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Выделение рудных интервалов по предлагаемым вариантам кондиций для открытых и подземных горных работ было выполнено с использованием специализированного модуля ПО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Micromine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Исходные длины проб предварительно были пересчитаны по формуле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П.М.Леонтовского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истинную (подземная отработка) или вертикальную (открытая отработка) мощность.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открытых горных работ рассмотрены варианты бортовых содержаний золота 0.4, 0.6 и 0.8г/т; минимальная мощность рудного тела принята равной 5м, максимальная мощность прослоев пустых пород и некондиционных руд – 5м. По всем рудным интервалам определены мощность, содержание золота и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7765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1658" y="659667"/>
            <a:ext cx="9731141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Значения суммарной мощности рудных интервалов, их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среднее содержание по вариантам бортовых содержаний приведены в таблице. Указаны так же прирезки мощности и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основе которых рассчитано среднее содержание золота.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7336"/>
              </p:ext>
            </p:extLst>
          </p:nvPr>
        </p:nvGraphicFramePr>
        <p:xfrm>
          <a:off x="1588169" y="2406317"/>
          <a:ext cx="9028495" cy="2498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7934">
                  <a:extLst>
                    <a:ext uri="{9D8B030D-6E8A-4147-A177-3AD203B41FA5}">
                      <a16:colId xmlns:a16="http://schemas.microsoft.com/office/drawing/2014/main" val="271432217"/>
                    </a:ext>
                  </a:extLst>
                </a:gridCol>
                <a:gridCol w="1381984">
                  <a:extLst>
                    <a:ext uri="{9D8B030D-6E8A-4147-A177-3AD203B41FA5}">
                      <a16:colId xmlns:a16="http://schemas.microsoft.com/office/drawing/2014/main" val="3750172818"/>
                    </a:ext>
                  </a:extLst>
                </a:gridCol>
                <a:gridCol w="1117444">
                  <a:extLst>
                    <a:ext uri="{9D8B030D-6E8A-4147-A177-3AD203B41FA5}">
                      <a16:colId xmlns:a16="http://schemas.microsoft.com/office/drawing/2014/main" val="3194705403"/>
                    </a:ext>
                  </a:extLst>
                </a:gridCol>
                <a:gridCol w="1534775">
                  <a:extLst>
                    <a:ext uri="{9D8B030D-6E8A-4147-A177-3AD203B41FA5}">
                      <a16:colId xmlns:a16="http://schemas.microsoft.com/office/drawing/2014/main" val="457989944"/>
                    </a:ext>
                  </a:extLst>
                </a:gridCol>
                <a:gridCol w="1117444">
                  <a:extLst>
                    <a:ext uri="{9D8B030D-6E8A-4147-A177-3AD203B41FA5}">
                      <a16:colId xmlns:a16="http://schemas.microsoft.com/office/drawing/2014/main" val="3317500860"/>
                    </a:ext>
                  </a:extLst>
                </a:gridCol>
                <a:gridCol w="1117444">
                  <a:extLst>
                    <a:ext uri="{9D8B030D-6E8A-4147-A177-3AD203B41FA5}">
                      <a16:colId xmlns:a16="http://schemas.microsoft.com/office/drawing/2014/main" val="2269132518"/>
                    </a:ext>
                  </a:extLst>
                </a:gridCol>
                <a:gridCol w="1231470">
                  <a:extLst>
                    <a:ext uri="{9D8B030D-6E8A-4147-A177-3AD203B41FA5}">
                      <a16:colId xmlns:a16="http://schemas.microsoft.com/office/drawing/2014/main" val="3072178736"/>
                    </a:ext>
                  </a:extLst>
                </a:gridCol>
              </a:tblGrid>
              <a:tr h="692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Борт, г/т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мощность, 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метрограмм, м*г/т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содержание, г/т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542748"/>
                  </a:ext>
                </a:extLst>
              </a:tr>
              <a:tr h="361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8838,1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24070,4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2,723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28120886"/>
                  </a:ext>
                </a:extLst>
              </a:tr>
              <a:tr h="361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0,4-0,6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2602,9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1994,05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0,766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7019781"/>
                  </a:ext>
                </a:extLst>
              </a:tr>
              <a:tr h="361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6235,2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22076,35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3,541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40476438"/>
                  </a:ext>
                </a:extLst>
              </a:tr>
              <a:tr h="361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0,6-0,8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1468,9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1647,15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1,121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96001"/>
                  </a:ext>
                </a:extLst>
              </a:tr>
              <a:tr h="361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4766,3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20429,2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4,286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164257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407342" y="2031781"/>
            <a:ext cx="57655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1 - Параметры рудных интервалов по вариантам кондиций ОСО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2032" y="5260521"/>
            <a:ext cx="9731141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Оказалось, что в каждом случае среднее содержание золота в «прирезке» существенно превышает содержание в межбортовых содержаниях; для интервала 0.4-0.6г/т – 0.766г/т и для интервала 0.6-0.8г/т – 1.121г/т. По мнению экспертизы, такое положение указывало на ошибки в выделении рудных интервалов.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8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1284" y="798896"/>
            <a:ext cx="9702265" cy="116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параметров рудных интервалов по вариантам 0.4 и 0.6г/т проведено по представительной выборке, охватывающей 272 интервала (бортовое содержание 0.4г/т).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об изменении параметров рудных интервалов в сводном виде представлены в таблице 2.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4678" y="2069433"/>
            <a:ext cx="8316227" cy="422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 – Прирезки по бортовым лимитам 0.4 и 0.6г/т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49414"/>
              </p:ext>
            </p:extLst>
          </p:nvPr>
        </p:nvGraphicFramePr>
        <p:xfrm>
          <a:off x="1934678" y="2601305"/>
          <a:ext cx="8316225" cy="2567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9232">
                  <a:extLst>
                    <a:ext uri="{9D8B030D-6E8A-4147-A177-3AD203B41FA5}">
                      <a16:colId xmlns:a16="http://schemas.microsoft.com/office/drawing/2014/main" val="1327205352"/>
                    </a:ext>
                  </a:extLst>
                </a:gridCol>
                <a:gridCol w="1843007">
                  <a:extLst>
                    <a:ext uri="{9D8B030D-6E8A-4147-A177-3AD203B41FA5}">
                      <a16:colId xmlns:a16="http://schemas.microsoft.com/office/drawing/2014/main" val="498186054"/>
                    </a:ext>
                  </a:extLst>
                </a:gridCol>
                <a:gridCol w="726168">
                  <a:extLst>
                    <a:ext uri="{9D8B030D-6E8A-4147-A177-3AD203B41FA5}">
                      <a16:colId xmlns:a16="http://schemas.microsoft.com/office/drawing/2014/main" val="1936266593"/>
                    </a:ext>
                  </a:extLst>
                </a:gridCol>
                <a:gridCol w="1453226">
                  <a:extLst>
                    <a:ext uri="{9D8B030D-6E8A-4147-A177-3AD203B41FA5}">
                      <a16:colId xmlns:a16="http://schemas.microsoft.com/office/drawing/2014/main" val="1010282474"/>
                    </a:ext>
                  </a:extLst>
                </a:gridCol>
                <a:gridCol w="1121289">
                  <a:extLst>
                    <a:ext uri="{9D8B030D-6E8A-4147-A177-3AD203B41FA5}">
                      <a16:colId xmlns:a16="http://schemas.microsoft.com/office/drawing/2014/main" val="698842978"/>
                    </a:ext>
                  </a:extLst>
                </a:gridCol>
                <a:gridCol w="1361565">
                  <a:extLst>
                    <a:ext uri="{9D8B030D-6E8A-4147-A177-3AD203B41FA5}">
                      <a16:colId xmlns:a16="http://schemas.microsoft.com/office/drawing/2014/main" val="1841213163"/>
                    </a:ext>
                  </a:extLst>
                </a:gridCol>
                <a:gridCol w="931738">
                  <a:extLst>
                    <a:ext uri="{9D8B030D-6E8A-4147-A177-3AD203B41FA5}">
                      <a16:colId xmlns:a16="http://schemas.microsoft.com/office/drawing/2014/main" val="1720633290"/>
                    </a:ext>
                  </a:extLst>
                </a:gridCol>
              </a:tblGrid>
              <a:tr h="5134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борт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изменения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число инт.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сум. мощность, м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сред. мощ., 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метрограмм, м*г/т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сод., г/т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1244282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0.4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1163,2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4,28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3334,8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2,87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36790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791,7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4,04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3037,1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8143267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0.4-0.6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прирезка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315,5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297,7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highlight>
                            <a:srgbClr val="FFFF00"/>
                          </a:highlight>
                        </a:rPr>
                        <a:t>0,80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569867"/>
                  </a:ext>
                </a:extLst>
              </a:tr>
              <a:tr h="2567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сокращение мощности р.и.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148,9/ 40,1*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20478"/>
                  </a:ext>
                </a:extLst>
              </a:tr>
              <a:tr h="2567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исключение по содержанию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4,12/ </a:t>
                      </a:r>
                      <a:r>
                        <a:rPr lang="ru-RU" sz="1100" i="1" dirty="0">
                          <a:solidFill>
                            <a:srgbClr val="FF0000"/>
                          </a:solidFill>
                          <a:effectLst/>
                        </a:rPr>
                        <a:t>1,1</a:t>
                      </a:r>
                      <a:endParaRPr lang="ru-RU" sz="1100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2518666"/>
                  </a:ext>
                </a:extLst>
              </a:tr>
              <a:tr h="2567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исключение по МС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149,3/ </a:t>
                      </a:r>
                      <a:r>
                        <a:rPr lang="ru-RU" sz="11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2,30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167,7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1,12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7715669"/>
                  </a:ext>
                </a:extLst>
              </a:tr>
              <a:tr h="2567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деление на 2 интервала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16,1/  </a:t>
                      </a:r>
                      <a:r>
                        <a:rPr lang="ru-RU" sz="11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9677965"/>
                  </a:ext>
                </a:extLst>
              </a:tr>
              <a:tr h="256746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влияние алгоритма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53,0/ </a:t>
                      </a:r>
                      <a:r>
                        <a:rPr lang="ru-RU" sz="1100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39,6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2912445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01056" y="5130259"/>
            <a:ext cx="4691734" cy="339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*Примечание: курсивом – процент от прирезки по мощности.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32033" y="5664609"/>
            <a:ext cx="9702265" cy="422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анализируемой выборке, среднее содержание в прирезке превышает межбортовые значения.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1283" y="1520792"/>
            <a:ext cx="9702265" cy="4202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Сокращение мощности рудных интервалов за счет исключения краевых проб является одной из главных причин изменения параметров; на этот фактор приходится 40.1% прирезок по мощности. Среднее содержание золота в прирезке по этому условию составляет 0.5г/т, то есть точно соответствует середине межбортового интервала.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«Аномально» высокие содержания золота в прирезках характерны для интервалов, мощность которых меньше установленной кондициями минимальной мощности рудного тела. Отнесение их к рудным интервалам при низких значениях бортового было обусловлено величиной минимального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метрограмма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повышении бортового содержания многие такие интервалы становятся «некондиционными» и попадают в прирезку, сохраняя в себе относительно высокие содержания. 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2407" y="1097445"/>
            <a:ext cx="97407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из причин, приводящей к искажениям параметров в прирезках, является также неоднозначность алгоритма выделения рудных интервалов. </a:t>
            </a:r>
            <a:endParaRPr lang="ru-RU" sz="1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2407" y="279132"/>
            <a:ext cx="9740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Влияние алгоритма на выделения рудных интервалов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542" y="1928443"/>
            <a:ext cx="7266219" cy="4370990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3387090" y="5890661"/>
            <a:ext cx="1752801" cy="962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939815" y="5900288"/>
            <a:ext cx="1713297" cy="0"/>
          </a:xfrm>
          <a:prstGeom prst="line">
            <a:avLst/>
          </a:prstGeom>
          <a:ln w="444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39452" y="6169794"/>
            <a:ext cx="6516304" cy="378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 = 3 </a:t>
            </a:r>
            <a:r>
              <a:rPr lang="ru-RU" dirty="0"/>
              <a:t>м		с</a:t>
            </a:r>
            <a:r>
              <a:rPr lang="en-US" dirty="0"/>
              <a:t> </a:t>
            </a:r>
            <a:r>
              <a:rPr lang="ru-RU" dirty="0"/>
              <a:t>= 1,8 г/т	</a:t>
            </a:r>
            <a:r>
              <a:rPr lang="en-US" dirty="0"/>
              <a:t>mc = 5,4 m*</a:t>
            </a:r>
            <a:r>
              <a:rPr lang="ru-RU" dirty="0"/>
              <a:t>г/т</a:t>
            </a:r>
          </a:p>
        </p:txBody>
      </p:sp>
    </p:spTree>
    <p:extLst>
      <p:ext uri="{BB962C8B-B14F-4D97-AF65-F5344CB8AC3E}">
        <p14:creationId xmlns:p14="http://schemas.microsoft.com/office/powerpoint/2010/main" val="13647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1431</Words>
  <Application>Microsoft Office PowerPoint</Application>
  <PresentationFormat>Широкоэкранный</PresentationFormat>
  <Paragraphs>363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Леонтьева А.А.</dc:creator>
  <cp:lastModifiedBy>Леонтьева А.А.</cp:lastModifiedBy>
  <cp:revision>15</cp:revision>
  <dcterms:created xsi:type="dcterms:W3CDTF">2018-05-15T08:12:49Z</dcterms:created>
  <dcterms:modified xsi:type="dcterms:W3CDTF">2018-05-15T09:05:43Z</dcterms:modified>
</cp:coreProperties>
</file>