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60" r:id="rId2"/>
    <p:sldId id="283" r:id="rId3"/>
    <p:sldId id="284" r:id="rId4"/>
    <p:sldId id="262" r:id="rId5"/>
    <p:sldId id="267" r:id="rId6"/>
    <p:sldId id="279" r:id="rId7"/>
    <p:sldId id="274" r:id="rId8"/>
    <p:sldId id="266" r:id="rId9"/>
    <p:sldId id="268" r:id="rId10"/>
    <p:sldId id="278" r:id="rId11"/>
    <p:sldId id="270" r:id="rId12"/>
    <p:sldId id="282" r:id="rId13"/>
    <p:sldId id="285" r:id="rId14"/>
    <p:sldId id="280" r:id="rId15"/>
    <p:sldId id="281" r:id="rId16"/>
    <p:sldId id="272" r:id="rId17"/>
    <p:sldId id="277" r:id="rId18"/>
    <p:sldId id="271" r:id="rId19"/>
    <p:sldId id="273" r:id="rId20"/>
    <p:sldId id="276" r:id="rId21"/>
    <p:sldId id="275" r:id="rId2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82"/>
    <a:srgbClr val="B0B1C6"/>
    <a:srgbClr val="9A9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130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42EF-EF85-42B0-BD5A-5525AA3E9F42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023A-D07C-426F-886C-530179D74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65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 userDrawn="1"/>
        </p:nvGrpSpPr>
        <p:grpSpPr>
          <a:xfrm>
            <a:off x="336529" y="273588"/>
            <a:ext cx="4413476" cy="420376"/>
            <a:chOff x="336529" y="273588"/>
            <a:chExt cx="4413476" cy="42037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529" y="296068"/>
              <a:ext cx="1184130" cy="324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20659" y="416965"/>
              <a:ext cx="32293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" b="1" dirty="0" smtClean="0">
                  <a:solidFill>
                    <a:srgbClr val="232C82"/>
                  </a:solidFill>
                </a:rPr>
                <a:t>геологический институт им. А.П. Карпинского</a:t>
              </a:r>
              <a:endParaRPr lang="ru-RU" sz="1150" b="1" dirty="0">
                <a:solidFill>
                  <a:srgbClr val="232C8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4527" y="273588"/>
              <a:ext cx="3025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50" b="1" dirty="0" smtClean="0">
                  <a:solidFill>
                    <a:srgbClr val="232C82"/>
                  </a:solidFill>
                </a:rPr>
                <a:t>Всероссийский научно-исследовательский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71" y="6110710"/>
            <a:ext cx="541526" cy="5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5821" y="6110710"/>
            <a:ext cx="538479" cy="5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44" y="6110710"/>
            <a:ext cx="540000" cy="5441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527" y="6110710"/>
            <a:ext cx="540000" cy="5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847" y="6093954"/>
            <a:ext cx="570354" cy="58066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871" y="6108817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414137" y="6373288"/>
            <a:ext cx="3389574" cy="346248"/>
            <a:chOff x="244014" y="6373288"/>
            <a:chExt cx="3389574" cy="346248"/>
          </a:xfrm>
        </p:grpSpPr>
        <p:sp>
          <p:nvSpPr>
            <p:cNvPr id="4" name="TextBox 3"/>
            <p:cNvSpPr txBox="1"/>
            <p:nvPr/>
          </p:nvSpPr>
          <p:spPr>
            <a:xfrm>
              <a:off x="1153422" y="6488704"/>
              <a:ext cx="2480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B0B1C6"/>
                  </a:solidFill>
                </a:rPr>
                <a:t>геологический институт им. А.П. Карпинского</a:t>
              </a:r>
              <a:endParaRPr lang="ru-RU" sz="900" b="1" dirty="0">
                <a:solidFill>
                  <a:srgbClr val="B0B1C6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0327" y="6373288"/>
              <a:ext cx="23342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 smtClean="0">
                  <a:solidFill>
                    <a:srgbClr val="9A9CBB"/>
                  </a:solidFill>
                </a:rPr>
                <a:t>Всероссийский научно-исследовательский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014" y="6395869"/>
              <a:ext cx="920990" cy="252000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747" y="6327095"/>
            <a:ext cx="378000" cy="37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572" y="6305769"/>
            <a:ext cx="405966" cy="4133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267" y="6322178"/>
            <a:ext cx="378000" cy="37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433" y="6323770"/>
            <a:ext cx="375092" cy="37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349" y="6323770"/>
            <a:ext cx="373566" cy="376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384" y="6323770"/>
            <a:ext cx="371464" cy="3764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478144" y="6322980"/>
            <a:ext cx="381208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30859" y="6323770"/>
            <a:ext cx="37251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89695" y="6323770"/>
            <a:ext cx="381600" cy="381600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22688" y="6320745"/>
            <a:ext cx="388039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31162" y="6323770"/>
            <a:ext cx="376753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6883" y="6327095"/>
            <a:ext cx="378000" cy="376408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06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99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5.png"/><Relationship Id="rId3" Type="http://schemas.microsoft.com/office/2007/relationships/hdphoto" Target="../media/hdphoto3.wdp"/><Relationship Id="rId7" Type="http://schemas.openxmlformats.org/officeDocument/2006/relationships/image" Target="../media/image30.png"/><Relationship Id="rId12" Type="http://schemas.openxmlformats.org/officeDocument/2006/relationships/image" Target="../media/image3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33.emf"/><Relationship Id="rId5" Type="http://schemas.openxmlformats.org/officeDocument/2006/relationships/image" Target="../media/image29.png"/><Relationship Id="rId10" Type="http://schemas.openxmlformats.org/officeDocument/2006/relationships/image" Target="../media/image32.emf"/><Relationship Id="rId4" Type="http://schemas.openxmlformats.org/officeDocument/2006/relationships/image" Target="../media/image28.png"/><Relationship Id="rId9" Type="http://schemas.openxmlformats.org/officeDocument/2006/relationships/image" Target="../media/image31.emf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529" y="921785"/>
            <a:ext cx="8412055" cy="2729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753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32C82"/>
                </a:solidFill>
              </a:rPr>
              <a:t>«Опыт применения разномасштабных геохимических работ для выделения перспективных участков (площадей) на золотое, медное и полиметаллическое </a:t>
            </a:r>
            <a:r>
              <a:rPr lang="ru-RU" sz="2400" dirty="0" err="1">
                <a:solidFill>
                  <a:srgbClr val="232C82"/>
                </a:solidFill>
              </a:rPr>
              <a:t>оруденение</a:t>
            </a:r>
            <a:r>
              <a:rPr lang="ru-RU" sz="2400" dirty="0">
                <a:solidFill>
                  <a:srgbClr val="232C82"/>
                </a:solidFill>
              </a:rPr>
              <a:t> (полуостров Таймыр</a:t>
            </a:r>
            <a:r>
              <a:rPr lang="ru-RU" sz="2400" dirty="0" smtClean="0">
                <a:solidFill>
                  <a:srgbClr val="232C82"/>
                </a:solidFill>
              </a:rPr>
              <a:t>)».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861" y="5990400"/>
            <a:ext cx="4872918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Сектор региональных прогнозно минерагенических исследований</a:t>
            </a:r>
          </a:p>
          <a:p>
            <a:r>
              <a:rPr lang="ru-RU" sz="1050" i="1" dirty="0" smtClean="0"/>
              <a:t>Авторы: Проскурнин </a:t>
            </a:r>
            <a:r>
              <a:rPr lang="ru-RU" sz="1050" i="1" dirty="0"/>
              <a:t>В.Ф., Шнейдер А.Г., Багаева А.А., Петрушков Б.С. Салтанов В.А., Гавриш </a:t>
            </a:r>
            <a:r>
              <a:rPr lang="ru-RU" sz="1050" i="1" dirty="0" smtClean="0"/>
              <a:t>А.В.</a:t>
            </a:r>
          </a:p>
          <a:p>
            <a:r>
              <a:rPr lang="ru-RU" sz="1050" b="1" i="1" dirty="0" smtClean="0">
                <a:solidFill>
                  <a:srgbClr val="232C82"/>
                </a:solidFill>
              </a:rPr>
              <a:t>Докладчик: Шнейдер Алексей</a:t>
            </a:r>
            <a:endParaRPr lang="ru-RU" sz="1050" b="1" dirty="0">
              <a:solidFill>
                <a:srgbClr val="232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1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2131" y="39136"/>
            <a:ext cx="8032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232C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Основные результаты геохимических работ МАСФ масштаба 1:50 000 в пределах Верхнеленинградской площади </a:t>
            </a:r>
          </a:p>
        </p:txBody>
      </p:sp>
      <p:pic>
        <p:nvPicPr>
          <p:cNvPr id="3" name="Picture 4" descr="C:\Users\boris_petrushkov\Desktop\МИНГЕО_2015\Призентация\Геохимия _ПРУ_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607" y="266332"/>
            <a:ext cx="6958013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/>
          <p:cNvSpPr txBox="1"/>
          <p:nvPr/>
        </p:nvSpPr>
        <p:spPr>
          <a:xfrm>
            <a:off x="696715" y="2968133"/>
            <a:ext cx="81868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232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Основные результаты геохимических работ МАСФ масштаба </a:t>
            </a:r>
            <a:r>
              <a:rPr lang="ru-RU" sz="1000" b="1" dirty="0" smtClean="0">
                <a:solidFill>
                  <a:srgbClr val="232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1:10 </a:t>
            </a:r>
            <a:r>
              <a:rPr lang="ru-RU" sz="1000" b="1" dirty="0">
                <a:solidFill>
                  <a:srgbClr val="232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000 </a:t>
            </a:r>
            <a:r>
              <a:rPr lang="ru-RU" sz="1000" b="1" dirty="0" smtClean="0">
                <a:solidFill>
                  <a:srgbClr val="232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на детальном </a:t>
            </a:r>
            <a:r>
              <a:rPr lang="ru-RU" sz="1000" b="1" dirty="0" err="1" smtClean="0">
                <a:solidFill>
                  <a:srgbClr val="232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Верхнесветлинском</a:t>
            </a:r>
            <a:r>
              <a:rPr lang="ru-RU" sz="1000" b="1" dirty="0" smtClean="0">
                <a:solidFill>
                  <a:srgbClr val="232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участке </a:t>
            </a:r>
            <a:endParaRPr lang="ru-RU" sz="1000" b="1" dirty="0">
              <a:solidFill>
                <a:srgbClr val="232C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5" descr="C:\Users\boris_petrushkov\Desktop\МИНГЕО_2015\Призентация\Геохимия _ПРУ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80" y="3185382"/>
            <a:ext cx="3422650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boris_petrushkov\Desktop\МИНГЕО_2015\Призентация\Геохимия _ПРУ_10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520" y="3186523"/>
            <a:ext cx="3481388" cy="25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396107" y="3214354"/>
            <a:ext cx="2133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арта </a:t>
            </a:r>
            <a:r>
              <a:rPr lang="ru-RU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геохимического поля золота</a:t>
            </a:r>
          </a:p>
        </p:txBody>
      </p:sp>
      <p:pic>
        <p:nvPicPr>
          <p:cNvPr id="8" name="Picture 7" descr="C:\Users\boris_petrushkov\Desktop\МИНГЕО_2015\Призентация\Геохимия _ПРУ_усл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9" y="5820033"/>
            <a:ext cx="3240360" cy="5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"/>
          <p:cNvSpPr txBox="1"/>
          <p:nvPr/>
        </p:nvSpPr>
        <p:spPr>
          <a:xfrm>
            <a:off x="4628613" y="3399734"/>
            <a:ext cx="2073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троение  </a:t>
            </a:r>
            <a:r>
              <a:rPr lang="ru-RU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строение аномального </a:t>
            </a:r>
            <a:endParaRPr lang="ru-RU" sz="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геохимического </a:t>
            </a:r>
            <a:r>
              <a:rPr lang="ru-RU" sz="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поля 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3492451" y="5541091"/>
            <a:ext cx="5453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/>
              <a:t>1- граница участка Верхнесветлинский, 2- аномальное геохимическое поле золота (&gt;0.02 </a:t>
            </a:r>
            <a:r>
              <a:rPr lang="ru-RU" sz="800" dirty="0" err="1"/>
              <a:t>ppm</a:t>
            </a:r>
            <a:r>
              <a:rPr lang="ru-RU" sz="800" dirty="0"/>
              <a:t>), 3 - Мультипликативный </a:t>
            </a:r>
            <a:endParaRPr lang="ru-RU" sz="800" dirty="0" smtClean="0"/>
          </a:p>
          <a:p>
            <a:pPr algn="ctr"/>
            <a:r>
              <a:rPr lang="ru-RU" sz="800" dirty="0" smtClean="0"/>
              <a:t>показатель </a:t>
            </a:r>
            <a:r>
              <a:rPr lang="ru-RU" sz="800" dirty="0"/>
              <a:t>накопления вида </a:t>
            </a:r>
            <a:r>
              <a:rPr lang="ru-RU" sz="800" dirty="0" err="1"/>
              <a:t>AgxAsxSb</a:t>
            </a:r>
            <a:r>
              <a:rPr lang="ru-RU" sz="800" dirty="0"/>
              <a:t> (а - 1.7; б - 2.5 </a:t>
            </a:r>
            <a:r>
              <a:rPr lang="ru-RU" sz="800" dirty="0" err="1"/>
              <a:t>усл</a:t>
            </a:r>
            <a:r>
              <a:rPr lang="ru-RU" sz="800" dirty="0"/>
              <a:t>. ед.), 4- Мультипликативный показатель накопления вида </a:t>
            </a:r>
            <a:endParaRPr lang="ru-RU" sz="800" dirty="0" smtClean="0"/>
          </a:p>
          <a:p>
            <a:pPr algn="ctr"/>
            <a:r>
              <a:rPr lang="ru-RU" sz="800" dirty="0" err="1" smtClean="0"/>
              <a:t>TixVxCr</a:t>
            </a:r>
            <a:r>
              <a:rPr lang="ru-RU" sz="800" dirty="0" smtClean="0"/>
              <a:t> </a:t>
            </a:r>
            <a:r>
              <a:rPr lang="ru-RU" sz="800" dirty="0"/>
              <a:t>(а - 1.1; б - 1.5 </a:t>
            </a:r>
            <a:r>
              <a:rPr lang="ru-RU" sz="800" dirty="0" err="1"/>
              <a:t>усл</a:t>
            </a:r>
            <a:r>
              <a:rPr lang="ru-RU" sz="800" dirty="0"/>
              <a:t>. ед.), 5  - область концентрации центростремительных элементов (рудного комплекса) и </a:t>
            </a:r>
            <a:endParaRPr lang="ru-RU" sz="800" dirty="0" smtClean="0"/>
          </a:p>
          <a:p>
            <a:pPr algn="ctr"/>
            <a:r>
              <a:rPr lang="ru-RU" sz="800" dirty="0" err="1" smtClean="0"/>
              <a:t>деконцентрации</a:t>
            </a:r>
            <a:r>
              <a:rPr lang="ru-RU" sz="800" dirty="0" smtClean="0"/>
              <a:t> </a:t>
            </a:r>
            <a:r>
              <a:rPr lang="ru-RU" sz="800" dirty="0"/>
              <a:t>центробежных элементов, 6- зона обмена, 7- прогнозируемая рудная зона (Масштаб 1:50 000), </a:t>
            </a:r>
            <a:endParaRPr lang="ru-RU" sz="800" dirty="0" smtClean="0"/>
          </a:p>
          <a:p>
            <a:pPr algn="ctr"/>
            <a:r>
              <a:rPr lang="ru-RU" sz="800" dirty="0" smtClean="0"/>
              <a:t>8 </a:t>
            </a:r>
            <a:r>
              <a:rPr lang="ru-RU" sz="800" dirty="0"/>
              <a:t>– прогнозируемая рудная зона (масштаб 1:10 000), 9 точки отбора геохимических проб, 10 – участки горных работ, </a:t>
            </a:r>
            <a:endParaRPr lang="ru-RU" sz="800" dirty="0" smtClean="0"/>
          </a:p>
          <a:p>
            <a:pPr algn="ctr"/>
            <a:r>
              <a:rPr lang="ru-RU" sz="800" dirty="0" smtClean="0"/>
              <a:t>11 </a:t>
            </a:r>
            <a:r>
              <a:rPr lang="ru-RU" sz="800" dirty="0"/>
              <a:t>– линии канав и их номера.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683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ris_petrushkov\Desktop\МИНГЕО_2015\Призентация\ПРУ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68050"/>
            <a:ext cx="4213860" cy="385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boris_petrushkov\Desktop\МИНГЕО_2015\Призентация\Верхнеленинградский ПРУ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302" y="368050"/>
            <a:ext cx="1633538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/>
          <p:nvPr/>
        </p:nvSpPr>
        <p:spPr>
          <a:xfrm>
            <a:off x="0" y="-1282"/>
            <a:ext cx="933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232C82"/>
                </a:solidFill>
              </a:rPr>
              <a:t>Прогнозно-</a:t>
            </a:r>
            <a:r>
              <a:rPr lang="ru-RU" b="1" dirty="0" err="1">
                <a:solidFill>
                  <a:srgbClr val="232C82"/>
                </a:solidFill>
              </a:rPr>
              <a:t>минерагеническая</a:t>
            </a:r>
            <a:r>
              <a:rPr lang="ru-RU" b="1" dirty="0">
                <a:solidFill>
                  <a:srgbClr val="232C82"/>
                </a:solidFill>
              </a:rPr>
              <a:t> карта  Верхнеленинградского потенциального рудного узла </a:t>
            </a:r>
          </a:p>
        </p:txBody>
      </p:sp>
      <p:pic>
        <p:nvPicPr>
          <p:cNvPr id="8" name="Picture 2" descr="C:\Users\boris_petrushkov\Desktop\МИНГЕО_2015\Призентация\ждановская толща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246" y="4979629"/>
            <a:ext cx="2148183" cy="15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-39246" y="4410094"/>
            <a:ext cx="310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Барковская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зона</a:t>
            </a:r>
          </a:p>
          <a:p>
            <a:pPr algn="ctr"/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Рудопроявление Барковское. </a:t>
            </a:r>
          </a:p>
          <a:p>
            <a:pPr algn="ctr"/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Гофрированные черные углеродистые сланцы</a:t>
            </a:r>
          </a:p>
          <a:p>
            <a:pPr algn="ctr"/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 прожилковой сульфидной минерализацией.</a:t>
            </a:r>
          </a:p>
          <a:p>
            <a:pPr algn="ctr"/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Содержание </a:t>
            </a:r>
            <a:r>
              <a:rPr lang="en-US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 –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1,05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г/т.</a:t>
            </a:r>
            <a:endParaRPr lang="ru-RU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5" descr="C:\Users\boris_petrushkov\Desktop\МИНГЕО_2015\Призентация\рудопроявление ясное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553" y="4994869"/>
            <a:ext cx="2111487" cy="139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8181" y="4533204"/>
            <a:ext cx="1829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Светлинская</a:t>
            </a:r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зона</a:t>
            </a:r>
          </a:p>
          <a:p>
            <a:pPr algn="ctr"/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Рудопроявление Ясное.</a:t>
            </a:r>
          </a:p>
          <a:p>
            <a:pPr algn="ctr"/>
            <a:r>
              <a:rPr lang="ru-RU" sz="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Содержание </a:t>
            </a:r>
            <a:r>
              <a:rPr lang="en-US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 </a:t>
            </a:r>
            <a:r>
              <a:rPr lang="ru-RU" sz="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до 13,00 г/т.</a:t>
            </a:r>
            <a:endParaRPr lang="ru-RU" sz="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8840" y="347839"/>
            <a:ext cx="2686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Золото-сульфидно-кварцевая формация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958840" y="912289"/>
            <a:ext cx="155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S=</a:t>
            </a:r>
            <a:r>
              <a:rPr lang="ru-RU" sz="2400" b="1" dirty="0" smtClean="0"/>
              <a:t>175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км</a:t>
            </a:r>
            <a:r>
              <a:rPr lang="ru-RU" sz="2400" b="1" baseline="30000" dirty="0" smtClean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61830" y="1267948"/>
            <a:ext cx="3298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Аналог:</a:t>
            </a:r>
          </a:p>
          <a:p>
            <a:r>
              <a:rPr lang="ru-RU" sz="1600" dirty="0" smtClean="0"/>
              <a:t>Верхне-</a:t>
            </a:r>
            <a:r>
              <a:rPr lang="ru-RU" sz="1600" dirty="0" err="1"/>
              <a:t>Енашимский</a:t>
            </a:r>
            <a:r>
              <a:rPr lang="ru-RU" sz="1600" dirty="0" smtClean="0"/>
              <a:t> рудный узел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861829" y="1709555"/>
            <a:ext cx="301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Средние: </a:t>
            </a:r>
            <a:r>
              <a:rPr lang="en-US" sz="1600" b="1" dirty="0"/>
              <a:t>Au 3,5 </a:t>
            </a:r>
            <a:r>
              <a:rPr lang="ru-RU" sz="1600" b="1" dirty="0" smtClean="0"/>
              <a:t>г/т </a:t>
            </a:r>
            <a:r>
              <a:rPr lang="ru-RU" sz="1600" dirty="0" smtClean="0"/>
              <a:t>(до </a:t>
            </a:r>
            <a:r>
              <a:rPr lang="en-US" sz="1600" dirty="0" smtClean="0"/>
              <a:t>38</a:t>
            </a:r>
            <a:r>
              <a:rPr lang="ru-RU" sz="1600" dirty="0" smtClean="0"/>
              <a:t> г/т в кварце)</a:t>
            </a:r>
            <a:endParaRPr lang="en-US" sz="1600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5958840" y="2182543"/>
            <a:ext cx="1566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Р</a:t>
            </a:r>
            <a:r>
              <a:rPr lang="ru-RU" sz="3200" b="1" baseline="-25000" dirty="0"/>
              <a:t>3</a:t>
            </a:r>
            <a:r>
              <a:rPr lang="ru-RU" b="1" baseline="-25000" dirty="0"/>
              <a:t> </a:t>
            </a:r>
            <a:r>
              <a:rPr lang="en-US" b="1" baseline="-25000" dirty="0"/>
              <a:t> </a:t>
            </a:r>
            <a:r>
              <a:rPr lang="en-US" b="1" dirty="0" smtClean="0"/>
              <a:t>Au </a:t>
            </a:r>
            <a:r>
              <a:rPr lang="en-US" sz="2400" b="1" dirty="0" smtClean="0">
                <a:solidFill>
                  <a:srgbClr val="FF0000"/>
                </a:solidFill>
              </a:rPr>
              <a:t>70 </a:t>
            </a:r>
            <a:r>
              <a:rPr lang="ru-RU" dirty="0" smtClean="0"/>
              <a:t>т*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958840" y="2711984"/>
            <a:ext cx="246246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Р</a:t>
            </a:r>
            <a:r>
              <a:rPr lang="en-US" sz="3200" b="1" baseline="-25000" dirty="0" smtClean="0"/>
              <a:t>2</a:t>
            </a:r>
            <a:r>
              <a:rPr lang="ru-RU" b="1" baseline="-25000" dirty="0" smtClean="0"/>
              <a:t> </a:t>
            </a:r>
            <a:r>
              <a:rPr lang="en-US" b="1" baseline="-25000" dirty="0" smtClean="0"/>
              <a:t> </a:t>
            </a:r>
            <a:r>
              <a:rPr lang="en-US" b="1" dirty="0" smtClean="0"/>
              <a:t>Au </a:t>
            </a:r>
            <a:r>
              <a:rPr lang="en-US" sz="2400" b="1" dirty="0" smtClean="0">
                <a:solidFill>
                  <a:srgbClr val="FF0000"/>
                </a:solidFill>
              </a:rPr>
              <a:t>28 </a:t>
            </a:r>
            <a:r>
              <a:rPr lang="ru-RU" dirty="0" smtClean="0"/>
              <a:t>т*</a:t>
            </a:r>
            <a:endParaRPr lang="en-US" dirty="0" smtClean="0"/>
          </a:p>
          <a:p>
            <a:r>
              <a:rPr lang="ru-RU" b="1" dirty="0" smtClean="0"/>
              <a:t>Для Светлинской зоны</a:t>
            </a:r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58840" y="3509587"/>
            <a:ext cx="4178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</a:t>
            </a:r>
            <a:r>
              <a:rPr lang="ru-RU" sz="1200" dirty="0"/>
              <a:t> апробированы </a:t>
            </a:r>
            <a:r>
              <a:rPr lang="ru-RU" sz="1200" dirty="0" smtClean="0"/>
              <a:t>в </a:t>
            </a:r>
            <a:r>
              <a:rPr lang="ru-RU" sz="1200" dirty="0"/>
              <a:t>ФГУП «ЦНИГРИ» </a:t>
            </a:r>
          </a:p>
        </p:txBody>
      </p:sp>
      <p:cxnSp>
        <p:nvCxnSpPr>
          <p:cNvPr id="7" name="Прямая со стрелкой 6"/>
          <p:cNvCxnSpPr>
            <a:stCxn id="9" idx="0"/>
          </p:cNvCxnSpPr>
          <p:nvPr/>
        </p:nvCxnSpPr>
        <p:spPr>
          <a:xfrm flipV="1">
            <a:off x="1512242" y="3944319"/>
            <a:ext cx="525785" cy="465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1" idx="1"/>
          </p:cNvCxnSpPr>
          <p:nvPr/>
        </p:nvCxnSpPr>
        <p:spPr>
          <a:xfrm flipH="1" flipV="1">
            <a:off x="2038027" y="1560335"/>
            <a:ext cx="800154" cy="3203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"/>
          <p:cNvSpPr txBox="1"/>
          <p:nvPr/>
        </p:nvSpPr>
        <p:spPr>
          <a:xfrm>
            <a:off x="4683728" y="4540743"/>
            <a:ext cx="4476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232C82"/>
                </a:solidFill>
              </a:rPr>
              <a:t>Рекомендации: </a:t>
            </a:r>
          </a:p>
          <a:p>
            <a:r>
              <a:rPr lang="ru-RU" b="1" dirty="0" smtClean="0">
                <a:solidFill>
                  <a:srgbClr val="232C82"/>
                </a:solidFill>
              </a:rPr>
              <a:t>Проведение поисковых работ в пределах Светлинской площади</a:t>
            </a:r>
            <a:endParaRPr lang="ru-RU" b="1" dirty="0">
              <a:solidFill>
                <a:srgbClr val="232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2719" y="69334"/>
            <a:ext cx="646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Поисковые работы на рудное золото на Светлинской площадь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T:\Текущие объекты\Светлинская\# проект\проекты_ЦЕНТРСИБНЕДРА_утверждённые\2_ВСЕГЕИ\приложения\граф_прил\Приложение 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8180"/>
            <a:ext cx="4137660" cy="5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:\Текущие объекты\Светлинская\# проект\проекты_ЦЕНТРСИБНЕДРА_утверждённые\2_ВСЕГЕИ\приложения\граф_прил\Приложение 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2440" y="623332"/>
            <a:ext cx="4753520" cy="46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8025" y="5562600"/>
            <a:ext cx="1429361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9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644" y="299357"/>
            <a:ext cx="8268078" cy="625928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7278" y="299356"/>
            <a:ext cx="6474914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cs typeface="Courier New" panose="02070309020205020404" pitchFamily="49" charset="0"/>
              </a:rPr>
              <a:t>Результаты проведения геохимических работ по вторичным ореолам рассеяния</a:t>
            </a:r>
          </a:p>
          <a:p>
            <a:pPr algn="ctr"/>
            <a:r>
              <a:rPr lang="ru-RU" sz="1400" b="1" dirty="0" smtClean="0">
                <a:cs typeface="Courier New" panose="02070309020205020404" pitchFamily="49" charset="0"/>
              </a:rPr>
              <a:t>Масштаба 1:10 000</a:t>
            </a:r>
          </a:p>
        </p:txBody>
      </p:sp>
    </p:spTree>
    <p:extLst>
      <p:ext uri="{BB962C8B-B14F-4D97-AF65-F5344CB8AC3E}">
        <p14:creationId xmlns:p14="http://schemas.microsoft.com/office/powerpoint/2010/main" val="102072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0"/>
            <a:ext cx="8853449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cs typeface="Courier New" panose="02070309020205020404" pitchFamily="49" charset="0"/>
              </a:rPr>
              <a:t>Результаты проведения геохимических работ по вторичным ореолам рассеяния в пределах Западного участка</a:t>
            </a:r>
            <a:endParaRPr lang="ru-RU" sz="1400" b="1" dirty="0"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144" y="464388"/>
            <a:ext cx="4077380" cy="1486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695" y="2300857"/>
            <a:ext cx="4384305" cy="16615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745" y="4325821"/>
            <a:ext cx="3954234" cy="16136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914400"/>
            <a:ext cx="4698390" cy="469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3429"/>
            <a:ext cx="9132821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cs typeface="Courier New" panose="02070309020205020404" pitchFamily="49" charset="0"/>
              </a:rPr>
              <a:t>Результаты проведения геохимических работ по вторичным ореолам рассеяния в пределах Центрального участка</a:t>
            </a:r>
            <a:endParaRPr lang="ru-RU" sz="1400" b="1" dirty="0"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27" y="883101"/>
            <a:ext cx="8749024" cy="55662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8761" y="491206"/>
            <a:ext cx="1608089" cy="1224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31" y="902151"/>
            <a:ext cx="4358858" cy="2026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911" y="4484026"/>
            <a:ext cx="1281315" cy="16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oris_petrushkov\Desktop\МИНГЕО_2015\Презентация\карбонатиты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721" y="212874"/>
            <a:ext cx="4538588" cy="608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boris_petrushkov\Desktop\МИНГЕО_2015\Презентация\карбонатиты_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02" y="3560257"/>
            <a:ext cx="3926319" cy="280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68552" y="0"/>
            <a:ext cx="90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232C82"/>
                </a:solidFill>
              </a:rPr>
              <a:t>Г</a:t>
            </a:r>
            <a:r>
              <a:rPr lang="ru-RU" sz="1400" dirty="0" smtClean="0">
                <a:solidFill>
                  <a:srgbClr val="232C82"/>
                </a:solidFill>
              </a:rPr>
              <a:t>еохимические поиски свинцово-цинковых руд в пределах </a:t>
            </a:r>
            <a:r>
              <a:rPr lang="ru-RU" sz="1400" dirty="0" err="1" smtClean="0">
                <a:solidFill>
                  <a:srgbClr val="232C82"/>
                </a:solidFill>
              </a:rPr>
              <a:t>Подкаменно-Кульдимского</a:t>
            </a:r>
            <a:r>
              <a:rPr lang="ru-RU" sz="1400" dirty="0" smtClean="0">
                <a:solidFill>
                  <a:srgbClr val="232C82"/>
                </a:solidFill>
              </a:rPr>
              <a:t> рудного узла</a:t>
            </a:r>
            <a:endParaRPr lang="ru-RU" sz="1400" dirty="0">
              <a:solidFill>
                <a:srgbClr val="232C82"/>
              </a:solidFill>
            </a:endParaRPr>
          </a:p>
        </p:txBody>
      </p:sp>
      <p:pic>
        <p:nvPicPr>
          <p:cNvPr id="8" name="Picture 2" descr="D:\Publik\Мингео Красноярск 2018\Работы сектора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451" y="421680"/>
            <a:ext cx="3831975" cy="31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489959" y="2297708"/>
            <a:ext cx="1853317" cy="262611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1316"/>
            <a:ext cx="9091613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0809" y="0"/>
            <a:ext cx="6873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32C82"/>
                </a:solidFill>
              </a:rPr>
              <a:t>Геохимические </a:t>
            </a:r>
            <a:r>
              <a:rPr lang="ru-RU" b="1" dirty="0">
                <a:solidFill>
                  <a:srgbClr val="232C82"/>
                </a:solidFill>
              </a:rPr>
              <a:t>поиски полиметаллических руд масштаба 1:50 000</a:t>
            </a:r>
          </a:p>
          <a:p>
            <a:pPr algn="ctr"/>
            <a:r>
              <a:rPr lang="ru-RU" b="1" dirty="0">
                <a:solidFill>
                  <a:srgbClr val="232C82"/>
                </a:solidFill>
              </a:rPr>
              <a:t>Стандартная методика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32550" y="2979612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Pb+Zn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0865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oris_petrushkov\Desktop\МИНГЕО_2015\Презентация\Безымянный-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46" y="268431"/>
            <a:ext cx="8719587" cy="615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7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ris_petrushkov\Desktop\МИНГЕО_2015\Презентация\карбонатиты_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4" y="330343"/>
            <a:ext cx="8997951" cy="445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4105472" y="1972683"/>
            <a:ext cx="1296144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7057800" y="820555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807147" y="84122"/>
            <a:ext cx="410881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Результаты </a:t>
            </a:r>
            <a:r>
              <a:rPr lang="ru-RU" sz="1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детализационных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работ. Участок Широкий.</a:t>
            </a:r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3" descr="C:\Users\boris_petrushkov\Desktop\МИНГЕО_2015\Презентация\карбонатиты_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9699" y="4798191"/>
            <a:ext cx="5067068" cy="153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10_типоморфШр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63" y="2246056"/>
            <a:ext cx="4137536" cy="26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6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8640" y="0"/>
            <a:ext cx="8899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232C82"/>
                </a:solidFill>
              </a:rPr>
              <a:t>Потенциально перспективные на открытие</a:t>
            </a:r>
          </a:p>
          <a:p>
            <a:pPr algn="ctr"/>
            <a:r>
              <a:rPr lang="ru-RU" dirty="0">
                <a:solidFill>
                  <a:srgbClr val="232C82"/>
                </a:solidFill>
              </a:rPr>
              <a:t> крупных месторождений стратегических металлов площади Арктической Зоны России*</a:t>
            </a:r>
          </a:p>
        </p:txBody>
      </p:sp>
      <p:pic>
        <p:nvPicPr>
          <p:cNvPr id="1026" name="Picture 2" descr="D:\Publik\Мингео Красноярск 2018\Арктик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89" y="778235"/>
            <a:ext cx="8494859" cy="37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088" y="5529024"/>
            <a:ext cx="52389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*ПЕРСПЕКТИВЫ </a:t>
            </a:r>
            <a:r>
              <a:rPr lang="ru-RU" sz="800" dirty="0"/>
              <a:t>ВЫЯВЛЕНИЯ </a:t>
            </a:r>
            <a:r>
              <a:rPr lang="ru-RU" sz="800" dirty="0" smtClean="0"/>
              <a:t>МЕСТОРОЖДЕНИЙ СТРАТЕГИЧЕСКИХ </a:t>
            </a:r>
            <a:r>
              <a:rPr lang="ru-RU" sz="800" dirty="0"/>
              <a:t>МЕТАЛЛОВ В АРКТИЧЕСКОЙ </a:t>
            </a:r>
            <a:r>
              <a:rPr lang="ru-RU" sz="800" dirty="0" smtClean="0"/>
              <a:t>ЗОНЕ РОССИИ </a:t>
            </a:r>
          </a:p>
          <a:p>
            <a:r>
              <a:rPr lang="ru-RU" sz="1050" b="1" dirty="0"/>
              <a:t>А. Л. </a:t>
            </a:r>
            <a:r>
              <a:rPr lang="ru-RU" sz="1050" b="1" dirty="0" err="1"/>
              <a:t>Галямов</a:t>
            </a:r>
            <a:r>
              <a:rPr lang="ru-RU" sz="1050" b="1" dirty="0"/>
              <a:t>, А. В. Волков, К. В. Лобанов, К. Ю. Мурашов</a:t>
            </a:r>
          </a:p>
          <a:p>
            <a:r>
              <a:rPr lang="ru-RU" sz="1050" dirty="0"/>
              <a:t>Институт геологии рудных месторождений, петрографии, минералогии и геохимии РАН</a:t>
            </a:r>
          </a:p>
          <a:p>
            <a:r>
              <a:rPr lang="ru-RU" sz="1050" dirty="0"/>
              <a:t>(Москва, Российская Федерация</a:t>
            </a:r>
            <a:r>
              <a:rPr lang="ru-RU" sz="1050" dirty="0" smtClean="0"/>
              <a:t>), </a:t>
            </a:r>
          </a:p>
          <a:p>
            <a:r>
              <a:rPr lang="ru-RU" sz="1050" b="1" dirty="0" smtClean="0"/>
              <a:t>Арктика</a:t>
            </a:r>
            <a:r>
              <a:rPr lang="ru-RU" sz="1050" b="1" dirty="0"/>
              <a:t>: экология и экономика № 1 (25), </a:t>
            </a:r>
            <a:r>
              <a:rPr lang="ru-RU" sz="105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2348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62335" y="38825"/>
            <a:ext cx="3981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232C82"/>
                </a:solidFill>
              </a:rPr>
              <a:t>Выводы:</a:t>
            </a:r>
          </a:p>
          <a:p>
            <a:r>
              <a:rPr lang="ru-RU" sz="1200" b="1" dirty="0" smtClean="0">
                <a:solidFill>
                  <a:srgbClr val="232C82"/>
                </a:solidFill>
              </a:rPr>
              <a:t>1.Поисковые работы на рудное золото в пределах </a:t>
            </a:r>
            <a:r>
              <a:rPr lang="ru-RU" sz="1200" b="1" dirty="0" err="1" smtClean="0">
                <a:solidFill>
                  <a:srgbClr val="232C82"/>
                </a:solidFill>
              </a:rPr>
              <a:t>Кунар</a:t>
            </a:r>
            <a:r>
              <a:rPr lang="ru-RU" sz="1200" b="1" dirty="0" smtClean="0">
                <a:solidFill>
                  <a:srgbClr val="232C82"/>
                </a:solidFill>
              </a:rPr>
              <a:t>-Серебрянская площади масштаб </a:t>
            </a:r>
            <a:r>
              <a:rPr lang="ru-RU" sz="1200" b="1" dirty="0">
                <a:solidFill>
                  <a:srgbClr val="232C82"/>
                </a:solidFill>
              </a:rPr>
              <a:t>1:50 000. </a:t>
            </a:r>
            <a:r>
              <a:rPr lang="ru-RU" sz="1200" b="1" dirty="0" smtClean="0">
                <a:solidFill>
                  <a:srgbClr val="232C82"/>
                </a:solidFill>
              </a:rPr>
              <a:t>2.Поисковые </a:t>
            </a:r>
            <a:r>
              <a:rPr lang="ru-RU" sz="1200" b="1" dirty="0">
                <a:solidFill>
                  <a:srgbClr val="232C82"/>
                </a:solidFill>
              </a:rPr>
              <a:t>работы на золото и полиметаллы </a:t>
            </a:r>
          </a:p>
          <a:p>
            <a:r>
              <a:rPr lang="ru-RU" sz="1200" b="1" dirty="0">
                <a:solidFill>
                  <a:srgbClr val="232C82"/>
                </a:solidFill>
              </a:rPr>
              <a:t>в пределах </a:t>
            </a:r>
            <a:r>
              <a:rPr lang="ru-RU" sz="1200" b="1" dirty="0" err="1">
                <a:solidFill>
                  <a:srgbClr val="232C82"/>
                </a:solidFill>
              </a:rPr>
              <a:t>Трехсестерской</a:t>
            </a:r>
            <a:r>
              <a:rPr lang="ru-RU" sz="1200" b="1" dirty="0">
                <a:solidFill>
                  <a:srgbClr val="232C82"/>
                </a:solidFill>
              </a:rPr>
              <a:t> площади масштаба 1:50 </a:t>
            </a:r>
            <a:r>
              <a:rPr lang="ru-RU" sz="1200" b="1" dirty="0" smtClean="0">
                <a:solidFill>
                  <a:srgbClr val="232C82"/>
                </a:solidFill>
              </a:rPr>
              <a:t>000</a:t>
            </a:r>
          </a:p>
          <a:p>
            <a:r>
              <a:rPr lang="ru-RU" sz="1200" b="1" dirty="0" smtClean="0">
                <a:solidFill>
                  <a:srgbClr val="232C82"/>
                </a:solidFill>
              </a:rPr>
              <a:t>3. Поисково</a:t>
            </a:r>
            <a:r>
              <a:rPr lang="ru-RU" sz="1200" b="1" dirty="0">
                <a:solidFill>
                  <a:srgbClr val="232C82"/>
                </a:solidFill>
              </a:rPr>
              <a:t>-</a:t>
            </a:r>
            <a:r>
              <a:rPr lang="ru-RU" sz="1200" b="1" dirty="0" smtClean="0">
                <a:solidFill>
                  <a:srgbClr val="232C82"/>
                </a:solidFill>
              </a:rPr>
              <a:t>оценочные работы на Светлинской площади</a:t>
            </a:r>
          </a:p>
          <a:p>
            <a:r>
              <a:rPr lang="ru-RU" sz="1200" b="1" dirty="0" smtClean="0">
                <a:solidFill>
                  <a:srgbClr val="232C82"/>
                </a:solidFill>
              </a:rPr>
              <a:t>4. На территорию Восточного Таймыра где отсутствует ГС 200 ГХО 200 ГФО 200 (16 листов) рекомендуется постановка опережающей геохимической съемки масштаба 1:500 000 для выделения перспективных площадей для проведения ГС 200  </a:t>
            </a:r>
            <a:endParaRPr lang="ru-RU" sz="1400" b="1" dirty="0">
              <a:solidFill>
                <a:srgbClr val="232C82"/>
              </a:solidFill>
            </a:endParaRPr>
          </a:p>
        </p:txBody>
      </p:sp>
      <p:pic>
        <p:nvPicPr>
          <p:cNvPr id="2050" name="Picture 2" descr="D:\Publik\Мингео Красноярск 2018\Поисковые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4480" y="-145143"/>
            <a:ext cx="5984423" cy="845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217419" y="2342683"/>
            <a:ext cx="6815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232C82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848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852" y="27061"/>
            <a:ext cx="1586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32C82"/>
                </a:solidFill>
              </a:rPr>
              <a:t>Изученность</a:t>
            </a:r>
            <a:endParaRPr lang="ru-RU" sz="2000" b="1" dirty="0">
              <a:solidFill>
                <a:srgbClr val="232C82"/>
              </a:solidFill>
            </a:endParaRPr>
          </a:p>
        </p:txBody>
      </p:sp>
      <p:pic>
        <p:nvPicPr>
          <p:cNvPr id="3075" name="Picture 3" descr="D:\Publik\Мингео Красноярск 2018\Изученность МИНГЕО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35" y="960896"/>
            <a:ext cx="9137747" cy="43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учеба\ПВФ Диссер собранный январь 2013 (в печать)\прил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" y="224725"/>
            <a:ext cx="6713220" cy="609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783994"/>
              </p:ext>
            </p:extLst>
          </p:nvPr>
        </p:nvGraphicFramePr>
        <p:xfrm>
          <a:off x="6827519" y="971456"/>
          <a:ext cx="2316481" cy="1097568"/>
        </p:xfrm>
        <a:graphic>
          <a:graphicData uri="http://schemas.openxmlformats.org/drawingml/2006/table">
            <a:tbl>
              <a:tblPr firstRow="1" firstCol="1" lastRow="1" lastCol="1" bandRow="1">
                <a:tableStyleId>{5940675A-B579-460E-94D1-54222C63F5DA}</a:tableStyleId>
              </a:tblPr>
              <a:tblGrid>
                <a:gridCol w="340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7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4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77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7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93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97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7696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Россыпное, </a:t>
                      </a:r>
                      <a:r>
                        <a:rPr lang="ru-RU" sz="1100" dirty="0">
                          <a:effectLst/>
                        </a:rPr>
                        <a:t>т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Рудное, </a:t>
                      </a:r>
                      <a:r>
                        <a:rPr lang="ru-RU" sz="1000" dirty="0">
                          <a:effectLst/>
                        </a:rPr>
                        <a:t>т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</a:t>
                      </a:r>
                      <a:r>
                        <a:rPr lang="ru-RU" sz="700" baseline="-25000" dirty="0">
                          <a:effectLst/>
                        </a:rPr>
                        <a:t>1</a:t>
                      </a:r>
                      <a:r>
                        <a:rPr lang="ru-RU" sz="700" dirty="0">
                          <a:effectLst/>
                        </a:rPr>
                        <a:t>+</a:t>
                      </a:r>
                      <a:r>
                        <a:rPr lang="en-US" sz="700" dirty="0">
                          <a:effectLst/>
                        </a:rPr>
                        <a:t>C</a:t>
                      </a:r>
                      <a:r>
                        <a:rPr lang="ru-RU" sz="700" baseline="-25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</a:t>
                      </a:r>
                      <a:r>
                        <a:rPr lang="ru-RU" sz="700" baseline="-25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</a:t>
                      </a:r>
                      <a:r>
                        <a:rPr lang="ru-RU" sz="700" baseline="-250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</a:t>
                      </a:r>
                      <a:r>
                        <a:rPr lang="ru-RU" sz="700" baseline="-25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Итого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</a:t>
                      </a:r>
                      <a:r>
                        <a:rPr lang="ru-RU" sz="700" baseline="-25000">
                          <a:effectLst/>
                        </a:rPr>
                        <a:t>2</a:t>
                      </a:r>
                      <a:r>
                        <a:rPr lang="ru-RU" sz="700">
                          <a:effectLst/>
                        </a:rPr>
                        <a:t> +</a:t>
                      </a:r>
                      <a:endParaRPr lang="ru-RU" sz="1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</a:t>
                      </a:r>
                      <a:r>
                        <a:rPr lang="ru-RU" sz="800" baseline="-250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16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26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51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2910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2961</a:t>
                      </a:r>
                      <a:endParaRPr lang="ru-RU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27520" y="67022"/>
            <a:ext cx="2316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Минерально-сырьевой потенциал </a:t>
            </a:r>
            <a:r>
              <a:rPr lang="ru-RU" sz="1200" b="1" dirty="0">
                <a:solidFill>
                  <a:srgbClr val="FF0000"/>
                </a:solidFill>
              </a:rPr>
              <a:t>золота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err="1" smtClean="0"/>
              <a:t>Таймыро</a:t>
            </a:r>
            <a:r>
              <a:rPr lang="ru-RU" sz="1200" dirty="0" smtClean="0"/>
              <a:t>-Североземельской </a:t>
            </a:r>
            <a:endParaRPr lang="ru-RU" sz="1200" dirty="0"/>
          </a:p>
          <a:p>
            <a:pPr algn="ctr"/>
            <a:r>
              <a:rPr lang="ru-RU" sz="1200" dirty="0"/>
              <a:t>золотоносной </a:t>
            </a:r>
            <a:r>
              <a:rPr lang="ru-RU" sz="1200" dirty="0" smtClean="0"/>
              <a:t>провинции*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7520" y="2176922"/>
            <a:ext cx="2316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Минерально-сырьевой потенциал </a:t>
            </a:r>
            <a:r>
              <a:rPr lang="ru-RU" sz="1200" dirty="0" smtClean="0"/>
              <a:t> </a:t>
            </a:r>
            <a:r>
              <a:rPr lang="en-US" sz="1200" dirty="0" smtClean="0"/>
              <a:t>(P3)</a:t>
            </a:r>
            <a:r>
              <a:rPr lang="ru-RU" sz="1200" dirty="0" smtClean="0"/>
              <a:t>по результатам Госгеолкарт-1000/3 составил: </a:t>
            </a:r>
          </a:p>
          <a:p>
            <a:pPr algn="ctr"/>
            <a:r>
              <a:rPr lang="en-US" sz="1600" b="1" dirty="0" smtClean="0"/>
              <a:t>Cu</a:t>
            </a:r>
            <a:r>
              <a:rPr lang="ru-RU" sz="1600" b="1" dirty="0" smtClean="0"/>
              <a:t> - 1</a:t>
            </a:r>
            <a:r>
              <a:rPr lang="en-US" sz="1600" b="1" dirty="0"/>
              <a:t>,8</a:t>
            </a:r>
            <a:r>
              <a:rPr lang="ru-RU" sz="1600" b="1" dirty="0"/>
              <a:t>3</a:t>
            </a:r>
            <a:r>
              <a:rPr lang="en-US" sz="1600" b="1" dirty="0"/>
              <a:t> </a:t>
            </a:r>
            <a:r>
              <a:rPr lang="ru-RU" sz="1600" b="1" dirty="0" err="1"/>
              <a:t>млн.т</a:t>
            </a:r>
            <a:r>
              <a:rPr lang="ru-RU" sz="1600" b="1" dirty="0"/>
              <a:t>.</a:t>
            </a:r>
          </a:p>
          <a:p>
            <a:pPr algn="ctr"/>
            <a:r>
              <a:rPr lang="en-US" sz="1600" b="1" dirty="0" err="1" smtClean="0"/>
              <a:t>Pb+Zn</a:t>
            </a:r>
            <a:r>
              <a:rPr lang="en-US" sz="1600" b="1" dirty="0" smtClean="0"/>
              <a:t> </a:t>
            </a:r>
            <a:r>
              <a:rPr lang="ru-RU" sz="1600" b="1" dirty="0" smtClean="0"/>
              <a:t>- </a:t>
            </a:r>
            <a:r>
              <a:rPr lang="en-US" sz="1600" b="1" dirty="0" smtClean="0"/>
              <a:t>7</a:t>
            </a:r>
            <a:r>
              <a:rPr lang="ru-RU" sz="1600" b="1" dirty="0" smtClean="0"/>
              <a:t>,</a:t>
            </a:r>
            <a:r>
              <a:rPr lang="en-US" sz="1600" b="1" dirty="0" smtClean="0"/>
              <a:t>95</a:t>
            </a:r>
            <a:r>
              <a:rPr lang="ru-RU" sz="1600" b="1" dirty="0" smtClean="0"/>
              <a:t> млн. т.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827520" y="6026477"/>
            <a:ext cx="231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*Проскурнин В.Ф., 2012 г.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3498" y="-113610"/>
            <a:ext cx="701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232C82"/>
                </a:solidFill>
              </a:rPr>
              <a:t>Минерально-сырьевая база </a:t>
            </a:r>
            <a:r>
              <a:rPr lang="ru-RU" dirty="0" err="1">
                <a:solidFill>
                  <a:srgbClr val="232C82"/>
                </a:solidFill>
              </a:rPr>
              <a:t>Таймыро</a:t>
            </a:r>
            <a:r>
              <a:rPr lang="ru-RU" dirty="0">
                <a:solidFill>
                  <a:srgbClr val="232C82"/>
                </a:solidFill>
              </a:rPr>
              <a:t>-Североземельской провинции </a:t>
            </a:r>
          </a:p>
        </p:txBody>
      </p:sp>
    </p:spTree>
    <p:extLst>
      <p:ext uri="{BB962C8B-B14F-4D97-AF65-F5344CB8AC3E}">
        <p14:creationId xmlns:p14="http://schemas.microsoft.com/office/powerpoint/2010/main" val="12781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12" y="367936"/>
            <a:ext cx="29583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Съемочные:</a:t>
            </a:r>
          </a:p>
          <a:p>
            <a:r>
              <a:rPr lang="ru-RU" sz="1200" dirty="0" smtClean="0"/>
              <a:t>ГГК 1000/3 :</a:t>
            </a:r>
            <a:endParaRPr lang="ru-RU" sz="1200" dirty="0"/>
          </a:p>
          <a:p>
            <a:r>
              <a:rPr lang="ru-RU" sz="1200" dirty="0" smtClean="0"/>
              <a:t> Листы </a:t>
            </a:r>
            <a:r>
              <a:rPr lang="en-US" sz="1200" dirty="0" smtClean="0"/>
              <a:t>S-</a:t>
            </a:r>
            <a:r>
              <a:rPr lang="ru-RU" sz="1200" dirty="0" smtClean="0"/>
              <a:t>46</a:t>
            </a:r>
            <a:r>
              <a:rPr lang="en-US" sz="1200" dirty="0" smtClean="0"/>
              <a:t>-</a:t>
            </a:r>
            <a:r>
              <a:rPr lang="ru-RU" sz="1200" dirty="0" smtClean="0"/>
              <a:t>52, </a:t>
            </a:r>
            <a:r>
              <a:rPr lang="en-US" sz="1200" dirty="0" smtClean="0"/>
              <a:t>R-46,</a:t>
            </a:r>
            <a:r>
              <a:rPr lang="ru-RU" sz="1200" dirty="0" smtClean="0"/>
              <a:t> </a:t>
            </a:r>
            <a:r>
              <a:rPr lang="en-US" sz="1200" dirty="0" smtClean="0"/>
              <a:t>T</a:t>
            </a:r>
            <a:r>
              <a:rPr lang="ru-RU" sz="1200" dirty="0" smtClean="0"/>
              <a:t>-49</a:t>
            </a:r>
          </a:p>
          <a:p>
            <a:r>
              <a:rPr lang="ru-RU" sz="1200" dirty="0" smtClean="0"/>
              <a:t>ГГК 200/2 – листы </a:t>
            </a:r>
            <a:r>
              <a:rPr lang="en-US" sz="1200" dirty="0" smtClean="0"/>
              <a:t>S-48 I,II </a:t>
            </a:r>
            <a:r>
              <a:rPr lang="ru-RU" sz="1200" dirty="0" smtClean="0"/>
              <a:t>(р. Заозерная)</a:t>
            </a:r>
          </a:p>
          <a:p>
            <a:r>
              <a:rPr lang="ru-RU" sz="1200" dirty="0" smtClean="0"/>
              <a:t>с 2016 года:</a:t>
            </a:r>
          </a:p>
          <a:p>
            <a:r>
              <a:rPr lang="ru-RU" sz="1200" dirty="0" smtClean="0"/>
              <a:t>ГГК 200/2 – Листы </a:t>
            </a:r>
          </a:p>
          <a:p>
            <a:r>
              <a:rPr lang="ru-RU" sz="1200" dirty="0" smtClean="0"/>
              <a:t>Т-48 </a:t>
            </a:r>
            <a:r>
              <a:rPr lang="en-US" sz="1200" dirty="0" smtClean="0"/>
              <a:t>XXXIV-XXXVI</a:t>
            </a:r>
            <a:r>
              <a:rPr lang="en-US" sz="1200" dirty="0"/>
              <a:t> </a:t>
            </a:r>
            <a:r>
              <a:rPr lang="ru-RU" sz="1200" dirty="0" smtClean="0"/>
              <a:t>(</a:t>
            </a:r>
            <a:r>
              <a:rPr lang="ru-RU" sz="1200" dirty="0" err="1" smtClean="0"/>
              <a:t>Фаддеевская</a:t>
            </a:r>
            <a:r>
              <a:rPr lang="ru-RU" sz="1200" dirty="0" smtClean="0"/>
              <a:t> площадь) </a:t>
            </a:r>
          </a:p>
          <a:p>
            <a:r>
              <a:rPr lang="en-US" sz="1200" dirty="0" smtClean="0"/>
              <a:t>S-45-XI-XII</a:t>
            </a:r>
            <a:r>
              <a:rPr lang="ru-RU" sz="1200" dirty="0" smtClean="0"/>
              <a:t> (</a:t>
            </a:r>
            <a:r>
              <a:rPr lang="ru-RU" sz="1200" dirty="0" err="1" smtClean="0"/>
              <a:t>Ленинвенская</a:t>
            </a:r>
            <a:r>
              <a:rPr lang="ru-RU" sz="1200" dirty="0" smtClean="0"/>
              <a:t> площадь)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42292"/>
            <a:ext cx="49135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Поисковые стадии общих поисков: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Поисковые работы на рудное золото, </a:t>
            </a:r>
            <a:r>
              <a:rPr lang="ru-RU" sz="1200" dirty="0" err="1" smtClean="0"/>
              <a:t>Верхнеленинградская</a:t>
            </a:r>
            <a:r>
              <a:rPr lang="ru-RU" sz="1200" dirty="0" smtClean="0"/>
              <a:t> площадь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Геохимические </a:t>
            </a:r>
            <a:r>
              <a:rPr lang="ru-RU" sz="1200" dirty="0"/>
              <a:t>поиски свинцово-цинковых руд </a:t>
            </a:r>
            <a:r>
              <a:rPr lang="ru-RU" sz="1200" dirty="0" smtClean="0"/>
              <a:t>в </a:t>
            </a:r>
            <a:r>
              <a:rPr lang="ru-RU" sz="1200" dirty="0"/>
              <a:t>пределах </a:t>
            </a:r>
            <a:endParaRPr lang="ru-RU" sz="1200" dirty="0" smtClean="0"/>
          </a:p>
          <a:p>
            <a:pPr marL="171450" indent="-171450">
              <a:buFontTx/>
              <a:buChar char="-"/>
            </a:pPr>
            <a:r>
              <a:rPr lang="ru-RU" sz="1200" dirty="0" err="1" smtClean="0"/>
              <a:t>Подкаменно-Кульдимского</a:t>
            </a:r>
            <a:r>
              <a:rPr lang="ru-RU" sz="1200" dirty="0" smtClean="0"/>
              <a:t> </a:t>
            </a:r>
            <a:r>
              <a:rPr lang="ru-RU" sz="1200" dirty="0"/>
              <a:t>рудного узла</a:t>
            </a:r>
          </a:p>
          <a:p>
            <a:r>
              <a:rPr lang="ru-RU" sz="1200" dirty="0" smtClean="0"/>
              <a:t> </a:t>
            </a:r>
            <a:r>
              <a:rPr lang="ru-RU" sz="1200" dirty="0"/>
              <a:t>Поисковые стадии </a:t>
            </a:r>
            <a:r>
              <a:rPr lang="ru-RU" sz="1200" dirty="0" smtClean="0"/>
              <a:t>детальных поисков:</a:t>
            </a:r>
          </a:p>
          <a:p>
            <a:r>
              <a:rPr lang="ru-RU" sz="1200" dirty="0" smtClean="0"/>
              <a:t>- Поисковые работы на рудное золото </a:t>
            </a:r>
            <a:r>
              <a:rPr lang="ru-RU" sz="1200" dirty="0" err="1" smtClean="0"/>
              <a:t>Светлинская</a:t>
            </a:r>
            <a:r>
              <a:rPr lang="ru-RU" sz="1200" dirty="0" smtClean="0"/>
              <a:t> площадь</a:t>
            </a:r>
          </a:p>
          <a:p>
            <a:r>
              <a:rPr lang="en-US" sz="1200" dirty="0" smtClean="0"/>
              <a:t> 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2238102" y="61197"/>
            <a:ext cx="5712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Силами сектора РПМИ ФГБУ «ВСЕГЕИ</a:t>
            </a:r>
            <a:r>
              <a:rPr lang="ru-RU" dirty="0" smtClean="0"/>
              <a:t>» с 2004  по 2018 г.:</a:t>
            </a:r>
            <a:endParaRPr lang="ru-RU" dirty="0"/>
          </a:p>
        </p:txBody>
      </p:sp>
      <p:pic>
        <p:nvPicPr>
          <p:cNvPr id="3074" name="Picture 2" descr="D:\Publik\Мингео Красноярск 2018\Работы сектор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0769" y="367936"/>
            <a:ext cx="7394069" cy="60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0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2050"/>
          <p:cNvSpPr/>
          <p:nvPr/>
        </p:nvSpPr>
        <p:spPr>
          <a:xfrm>
            <a:off x="0" y="350086"/>
            <a:ext cx="4409268" cy="5925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Прямоугольник 2048"/>
          <p:cNvSpPr/>
          <p:nvPr/>
        </p:nvSpPr>
        <p:spPr>
          <a:xfrm>
            <a:off x="4409268" y="350086"/>
            <a:ext cx="4734732" cy="5925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4620" y="2650443"/>
            <a:ext cx="5339164" cy="3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-1" y="350087"/>
            <a:ext cx="440926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Опережающие и сопровождающие геохимические работы при </a:t>
            </a:r>
            <a:r>
              <a:rPr lang="ru-RU" sz="1400" b="1" dirty="0" smtClean="0"/>
              <a:t>геологической </a:t>
            </a:r>
            <a:r>
              <a:rPr lang="ru-RU" sz="1400" b="1" dirty="0"/>
              <a:t>съемке </a:t>
            </a:r>
            <a:endParaRPr lang="ru-RU" sz="1400" b="1" dirty="0" smtClean="0"/>
          </a:p>
          <a:p>
            <a:pPr>
              <a:spcBef>
                <a:spcPts val="600"/>
              </a:spcBef>
            </a:pPr>
            <a:r>
              <a:rPr lang="ru-RU" sz="1200" dirty="0" smtClean="0"/>
              <a:t>- </a:t>
            </a:r>
            <a:r>
              <a:rPr lang="ru-RU" sz="1200" dirty="0"/>
              <a:t>получение геохимических характеристик геологических образований, оценка их геохимической специализации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- оценка эколого-геохимического состояния </a:t>
            </a:r>
            <a:r>
              <a:rPr lang="ru-RU" sz="1200" dirty="0" smtClean="0"/>
              <a:t>территорий</a:t>
            </a:r>
            <a:endParaRPr lang="ru-RU" sz="1200" dirty="0"/>
          </a:p>
          <a:p>
            <a:pPr>
              <a:spcBef>
                <a:spcPts val="600"/>
              </a:spcBef>
            </a:pPr>
            <a:r>
              <a:rPr lang="ru-RU" sz="1200" dirty="0" smtClean="0"/>
              <a:t>- уточнение </a:t>
            </a:r>
            <a:r>
              <a:rPr lang="ru-RU" sz="1200" dirty="0"/>
              <a:t>границ известных и прогнозирование новых </a:t>
            </a:r>
            <a:r>
              <a:rPr lang="ru-RU" sz="1200" b="1" dirty="0"/>
              <a:t>рудных узлов и полей</a:t>
            </a:r>
            <a:r>
              <a:rPr lang="ru-RU" sz="1200" dirty="0"/>
              <a:t>, с оценкой их прогнозных ресурсов </a:t>
            </a:r>
            <a:r>
              <a:rPr lang="ru-RU" sz="1200" dirty="0" smtClean="0"/>
              <a:t>по </a:t>
            </a:r>
            <a:r>
              <a:rPr lang="ru-RU" sz="1200" dirty="0"/>
              <a:t>геохимическим данным</a:t>
            </a:r>
            <a:r>
              <a:rPr lang="ru-RU" sz="1200" dirty="0" smtClean="0"/>
              <a:t>;</a:t>
            </a:r>
            <a:endParaRPr lang="ru-RU" sz="1200" dirty="0"/>
          </a:p>
          <a:p>
            <a:pPr>
              <a:spcBef>
                <a:spcPts val="600"/>
              </a:spcBef>
            </a:pPr>
            <a:r>
              <a:rPr lang="ru-RU" sz="1200" dirty="0"/>
              <a:t>- разработка рекомендаций по постановке поисковых работ</a:t>
            </a:r>
          </a:p>
          <a:p>
            <a:pPr algn="ctr"/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409266" y="351486"/>
            <a:ext cx="4734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Геохимические методы </a:t>
            </a:r>
            <a:r>
              <a:rPr lang="ru-RU" sz="1400" b="1" dirty="0"/>
              <a:t>при </a:t>
            </a:r>
            <a:r>
              <a:rPr lang="ru-RU" sz="1400" b="1" dirty="0" smtClean="0"/>
              <a:t>поисковых работах</a:t>
            </a:r>
          </a:p>
          <a:p>
            <a:pPr>
              <a:spcBef>
                <a:spcPts val="600"/>
              </a:spcBef>
            </a:pPr>
            <a:r>
              <a:rPr lang="ru-RU" sz="1200" dirty="0"/>
              <a:t>- уточнение границ известных и прогнозирование новых </a:t>
            </a:r>
            <a:r>
              <a:rPr lang="ru-RU" sz="1200" b="1" dirty="0"/>
              <a:t>рудных полей, потенциальных месторождений и рудных тел</a:t>
            </a:r>
            <a:r>
              <a:rPr lang="ru-RU" sz="1200" dirty="0"/>
              <a:t>, с оценкой их прогнозных ресурсов </a:t>
            </a:r>
            <a:r>
              <a:rPr lang="ru-RU" sz="1200" dirty="0" smtClean="0"/>
              <a:t> различных категорий</a:t>
            </a:r>
            <a:endParaRPr lang="ru-RU" sz="1200" dirty="0"/>
          </a:p>
          <a:p>
            <a:pPr>
              <a:spcBef>
                <a:spcPts val="600"/>
              </a:spcBef>
            </a:pPr>
            <a:r>
              <a:rPr lang="ru-RU" sz="1200" dirty="0"/>
              <a:t>- </a:t>
            </a:r>
            <a:r>
              <a:rPr lang="ru-RU" sz="1200" dirty="0" smtClean="0"/>
              <a:t>разработка рекомендаций по постановке работ следующих стадий</a:t>
            </a:r>
            <a:endParaRPr lang="ru-RU" sz="1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237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32C82"/>
                </a:solidFill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b="1" dirty="0">
              <a:solidFill>
                <a:srgbClr val="232C82"/>
              </a:solidFill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12829"/>
            <a:ext cx="96306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solidFill>
                  <a:srgbClr val="232C82"/>
                </a:solidFill>
              </a:rPr>
              <a:t>Геохимические </a:t>
            </a:r>
            <a:r>
              <a:rPr lang="ru-RU" altLang="ru-RU" sz="1600" b="1" dirty="0">
                <a:solidFill>
                  <a:srgbClr val="232C82"/>
                </a:solidFill>
              </a:rPr>
              <a:t>методы при </a:t>
            </a:r>
            <a:r>
              <a:rPr lang="ru-RU" altLang="ru-RU" sz="1600" b="1" dirty="0" err="1">
                <a:solidFill>
                  <a:srgbClr val="232C82"/>
                </a:solidFill>
              </a:rPr>
              <a:t>геологосъемочных</a:t>
            </a:r>
            <a:r>
              <a:rPr lang="ru-RU" altLang="ru-RU" sz="1600" b="1" dirty="0">
                <a:solidFill>
                  <a:srgbClr val="232C82"/>
                </a:solidFill>
              </a:rPr>
              <a:t> и прогнозно-поисковых работах: цели и </a:t>
            </a:r>
            <a:r>
              <a:rPr lang="ru-RU" altLang="ru-RU" sz="1600" b="1" dirty="0" smtClean="0">
                <a:solidFill>
                  <a:srgbClr val="232C82"/>
                </a:solidFill>
              </a:rPr>
              <a:t>стадийность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Publik\Мингео Красноярск 2018\Три сестры+мультик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90" y="1454346"/>
            <a:ext cx="4728961" cy="225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ublik\Мингео Красноярск 2018\Три сестры детальные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443" y="712425"/>
            <a:ext cx="3500880" cy="492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Publik\Мингео Красноярск 2018\Работы сектора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240" y="180276"/>
            <a:ext cx="1555547" cy="12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93838" y="153478"/>
            <a:ext cx="73944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32C82"/>
                </a:solidFill>
              </a:rPr>
              <a:t>ГСР 200/2 с ОГХО листы Т48 </a:t>
            </a:r>
            <a:r>
              <a:rPr lang="en-US" sz="1600" b="1" dirty="0" smtClean="0">
                <a:solidFill>
                  <a:srgbClr val="232C82"/>
                </a:solidFill>
              </a:rPr>
              <a:t>XXXIV-XXXVI </a:t>
            </a:r>
            <a:r>
              <a:rPr lang="ru-RU" sz="1600" b="1" dirty="0" err="1" smtClean="0">
                <a:solidFill>
                  <a:srgbClr val="232C82"/>
                </a:solidFill>
              </a:rPr>
              <a:t>Фаддеевская</a:t>
            </a:r>
            <a:r>
              <a:rPr lang="ru-RU" sz="1600" b="1" dirty="0" smtClean="0">
                <a:solidFill>
                  <a:srgbClr val="232C82"/>
                </a:solidFill>
              </a:rPr>
              <a:t> площадь</a:t>
            </a:r>
          </a:p>
          <a:p>
            <a:pPr algn="ctr"/>
            <a:r>
              <a:rPr lang="ru-RU" b="1" dirty="0" err="1" smtClean="0">
                <a:solidFill>
                  <a:srgbClr val="232C82"/>
                </a:solidFill>
              </a:rPr>
              <a:t>Трехсестерский</a:t>
            </a:r>
            <a:r>
              <a:rPr lang="ru-RU" b="1" dirty="0" smtClean="0">
                <a:solidFill>
                  <a:srgbClr val="232C82"/>
                </a:solidFill>
              </a:rPr>
              <a:t> потенциальный рудный узел</a:t>
            </a:r>
            <a:endParaRPr lang="ru-RU" b="1" dirty="0">
              <a:solidFill>
                <a:srgbClr val="232C8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471349">
            <a:off x="1920945" y="1579347"/>
            <a:ext cx="1217451" cy="71312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493838" y="833324"/>
            <a:ext cx="811828" cy="621022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768995" y="2058874"/>
            <a:ext cx="2215448" cy="310511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68995" y="2911035"/>
            <a:ext cx="183213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/>
              <a:t>Мультипликативный показатель </a:t>
            </a:r>
            <a:endParaRPr lang="ru-RU" sz="1050" b="1" dirty="0" smtClean="0"/>
          </a:p>
          <a:p>
            <a:pPr algn="ctr"/>
            <a:r>
              <a:rPr lang="en-US" sz="1050" b="1" dirty="0" err="1" smtClean="0"/>
              <a:t>CuZnCoNi</a:t>
            </a:r>
            <a:endParaRPr lang="ru-RU" sz="105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5786" y="3704785"/>
            <a:ext cx="109855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D:\Publik\Мингео Красноярск 2018\Условные три сестры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271" y="703736"/>
            <a:ext cx="1661743" cy="12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T:\АРХИВ\ФОТО ТАЙМЫР\Фаддеевская_2017\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484" y="3963548"/>
            <a:ext cx="1383184" cy="246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4076" y="3570278"/>
            <a:ext cx="155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S=</a:t>
            </a:r>
            <a:r>
              <a:rPr lang="ru-RU" sz="2400" b="1" dirty="0" smtClean="0"/>
              <a:t>350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км</a:t>
            </a:r>
            <a:r>
              <a:rPr lang="ru-RU" sz="2400" b="1" baseline="30000" dirty="0" smtClean="0"/>
              <a:t>2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77998"/>
              </p:ext>
            </p:extLst>
          </p:nvPr>
        </p:nvGraphicFramePr>
        <p:xfrm>
          <a:off x="157917" y="4228002"/>
          <a:ext cx="3189327" cy="20888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497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3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7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9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ПИ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Среднее </a:t>
                      </a:r>
                      <a:endParaRPr lang="ru-RU" sz="9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Pb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Zn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Cu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Cd</a:t>
                      </a:r>
                      <a:r>
                        <a:rPr lang="ru-RU" sz="900" dirty="0" smtClean="0">
                          <a:effectLst/>
                        </a:rPr>
                        <a:t>, </a:t>
                      </a:r>
                      <a:r>
                        <a:rPr lang="en-US" sz="900" dirty="0" smtClean="0">
                          <a:effectLst/>
                        </a:rPr>
                        <a:t>Sb </a:t>
                      </a:r>
                      <a:r>
                        <a:rPr lang="ru-RU" sz="900" dirty="0">
                          <a:effectLst/>
                        </a:rPr>
                        <a:t>в %,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en-US" sz="900" dirty="0">
                          <a:effectLst/>
                        </a:rPr>
                        <a:t>Ag</a:t>
                      </a:r>
                      <a:r>
                        <a:rPr lang="ru-RU" sz="900" dirty="0">
                          <a:effectLst/>
                        </a:rPr>
                        <a:t> в г/т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Ресурсы руды,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млн. т.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Р</a:t>
                      </a:r>
                      <a:r>
                        <a:rPr lang="ru-RU" sz="1800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ru-RU" sz="9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effectLst/>
                        </a:rPr>
                        <a:t>Pb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en-US" sz="900" dirty="0">
                          <a:effectLst/>
                        </a:rPr>
                        <a:t>Zn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en-US" sz="900" dirty="0">
                          <a:effectLst/>
                        </a:rPr>
                        <a:t>Cu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en-US" sz="900" dirty="0">
                          <a:effectLst/>
                        </a:rPr>
                        <a:t>Cd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en-US" sz="900" dirty="0">
                          <a:effectLst/>
                        </a:rPr>
                        <a:t>Sb</a:t>
                      </a:r>
                      <a:r>
                        <a:rPr lang="ru-RU" sz="900" dirty="0">
                          <a:effectLst/>
                        </a:rPr>
                        <a:t> в </a:t>
                      </a:r>
                      <a:r>
                        <a:rPr lang="ru-RU" sz="900" dirty="0" err="1">
                          <a:effectLst/>
                        </a:rPr>
                        <a:t>тыс.т</a:t>
                      </a:r>
                      <a:endParaRPr lang="ru-RU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Au</a:t>
                      </a:r>
                      <a:r>
                        <a:rPr lang="ru-RU" sz="900" dirty="0">
                          <a:effectLst/>
                        </a:rPr>
                        <a:t>, </a:t>
                      </a:r>
                      <a:r>
                        <a:rPr lang="en-US" sz="900" dirty="0">
                          <a:effectLst/>
                        </a:rPr>
                        <a:t>Ag </a:t>
                      </a:r>
                      <a:r>
                        <a:rPr lang="ru-RU" sz="900" dirty="0">
                          <a:effectLst/>
                        </a:rPr>
                        <a:t>в т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Pb</a:t>
                      </a:r>
                      <a:r>
                        <a:rPr lang="ru-RU" sz="900">
                          <a:effectLst/>
                        </a:rPr>
                        <a:t>+</a:t>
                      </a:r>
                      <a:r>
                        <a:rPr lang="en-US" sz="900">
                          <a:effectLst/>
                        </a:rPr>
                        <a:t> Zn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1750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Pb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1360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Zn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r>
                        <a:rPr lang="ru-RU" sz="900">
                          <a:effectLst/>
                        </a:rPr>
                        <a:t>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Au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0,7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13,6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Ag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50,0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970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Cu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0,1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Sb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0,01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19,44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9127" y="39011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Формация колчеданная полиметаллическая в черносланцевых толщах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72641" y="5634208"/>
            <a:ext cx="4015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232C82"/>
                </a:solidFill>
              </a:rPr>
              <a:t>Рекомендации: </a:t>
            </a:r>
          </a:p>
          <a:p>
            <a:r>
              <a:rPr lang="ru-RU" sz="1200" b="1" dirty="0" smtClean="0">
                <a:solidFill>
                  <a:srgbClr val="232C82"/>
                </a:solidFill>
              </a:rPr>
              <a:t>Поисковые работы на золото и полиметаллы </a:t>
            </a:r>
          </a:p>
          <a:p>
            <a:r>
              <a:rPr lang="ru-RU" sz="1200" b="1" dirty="0" smtClean="0">
                <a:solidFill>
                  <a:srgbClr val="232C82"/>
                </a:solidFill>
              </a:rPr>
              <a:t>в пределах </a:t>
            </a:r>
            <a:r>
              <a:rPr lang="ru-RU" sz="1200" b="1" dirty="0" err="1" smtClean="0">
                <a:solidFill>
                  <a:srgbClr val="232C82"/>
                </a:solidFill>
              </a:rPr>
              <a:t>Трехсестерской</a:t>
            </a:r>
            <a:r>
              <a:rPr lang="ru-RU" sz="1200" b="1" dirty="0" smtClean="0">
                <a:solidFill>
                  <a:srgbClr val="232C82"/>
                </a:solidFill>
              </a:rPr>
              <a:t> площади масштаба 1:50 000</a:t>
            </a:r>
            <a:endParaRPr lang="ru-RU" sz="1400" b="1" dirty="0">
              <a:solidFill>
                <a:srgbClr val="232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ublik\Мингео Красноярск 2018\NRKP_Ag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36" b="94650" l="1891" r="95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769" y="2553308"/>
            <a:ext cx="3960573" cy="33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41" y="669860"/>
            <a:ext cx="5156463" cy="3867620"/>
          </a:xfrm>
          <a:prstGeom prst="rect">
            <a:avLst/>
          </a:prstGeom>
        </p:spPr>
      </p:pic>
      <p:pic>
        <p:nvPicPr>
          <p:cNvPr id="52" name="Picture 9" descr="D:\Publik\Мингео Красноярск 2018\NRKP_Cu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73" b="100000" l="2941" r="96606">
                        <a14:foregroundMark x1="64932" y1="22155" x2="64932" y2="22155"/>
                        <a14:foregroundMark x1="68552" y1="25948" x2="68552" y2="25948"/>
                        <a14:foregroundMark x1="72172" y1="18209" x2="72172" y2="18209"/>
                        <a14:foregroundMark x1="96606" y1="6525" x2="96606" y2="6525"/>
                        <a14:foregroundMark x1="95475" y1="1973" x2="95475" y2="1973"/>
                        <a14:foregroundMark x1="5882" y1="87709" x2="5882" y2="87709"/>
                        <a14:foregroundMark x1="3054" y1="88316" x2="3054" y2="88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300" y="1542838"/>
            <a:ext cx="3675636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8304" y="-18366"/>
            <a:ext cx="307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32C82"/>
                </a:solidFill>
              </a:rPr>
              <a:t>Кораллово-</a:t>
            </a:r>
            <a:r>
              <a:rPr lang="ru-RU" b="1" dirty="0" err="1" smtClean="0">
                <a:solidFill>
                  <a:srgbClr val="232C82"/>
                </a:solidFill>
              </a:rPr>
              <a:t>Нижнереченский</a:t>
            </a:r>
            <a:endParaRPr lang="ru-RU" b="1" dirty="0" smtClean="0">
              <a:solidFill>
                <a:srgbClr val="232C82"/>
              </a:solidFill>
            </a:endParaRPr>
          </a:p>
          <a:p>
            <a:r>
              <a:rPr lang="ru-RU" b="1" dirty="0" smtClean="0">
                <a:solidFill>
                  <a:srgbClr val="232C82"/>
                </a:solidFill>
              </a:rPr>
              <a:t>потенциальный </a:t>
            </a:r>
            <a:r>
              <a:rPr lang="ru-RU" b="1" dirty="0">
                <a:solidFill>
                  <a:srgbClr val="232C82"/>
                </a:solidFill>
              </a:rPr>
              <a:t>рудный </a:t>
            </a:r>
            <a:r>
              <a:rPr lang="ru-RU" b="1" dirty="0" smtClean="0">
                <a:solidFill>
                  <a:srgbClr val="232C82"/>
                </a:solidFill>
              </a:rPr>
              <a:t>узел</a:t>
            </a:r>
            <a:endParaRPr lang="ru-RU" sz="2000" b="1" dirty="0">
              <a:solidFill>
                <a:srgbClr val="232C82"/>
              </a:solidFill>
            </a:endParaRPr>
          </a:p>
        </p:txBody>
      </p:sp>
      <p:pic>
        <p:nvPicPr>
          <p:cNvPr id="1031" name="Picture 7" descr="D:\Publik\Мингео Красноярск 2018\Ландшафтная карта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91695" y1="4255" x2="91695" y2="4255"/>
                        <a14:foregroundMark x1="89113" y1="7751" x2="89113" y2="7751"/>
                        <a14:foregroundMark x1="10662" y1="75228" x2="10662" y2="75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7300" y="304800"/>
            <a:ext cx="37020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805" y="411248"/>
            <a:ext cx="118832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39" y="1386016"/>
            <a:ext cx="896302" cy="31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2656" y="1699660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9450" y="2856984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739" y="2723587"/>
            <a:ext cx="743024" cy="26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353" y="1999194"/>
            <a:ext cx="1552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S=240 </a:t>
            </a:r>
            <a:r>
              <a:rPr lang="ru-RU" sz="2400" b="1" dirty="0" smtClean="0"/>
              <a:t>км</a:t>
            </a:r>
            <a:r>
              <a:rPr lang="ru-RU" sz="2400" b="1" baseline="30000" dirty="0" smtClean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65194" y="4278838"/>
            <a:ext cx="301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Средние: </a:t>
            </a:r>
            <a:r>
              <a:rPr lang="en-US" sz="1600" dirty="0" smtClean="0"/>
              <a:t>Cu 1.5% </a:t>
            </a:r>
            <a:r>
              <a:rPr lang="ru-RU" sz="1600" dirty="0" smtClean="0"/>
              <a:t>(до 25%)</a:t>
            </a:r>
            <a:endParaRPr lang="en-US" sz="1600" dirty="0" smtClean="0"/>
          </a:p>
          <a:p>
            <a:r>
              <a:rPr lang="ru-RU" sz="1600" dirty="0" smtClean="0"/>
              <a:t>Попутно: </a:t>
            </a:r>
          </a:p>
          <a:p>
            <a:r>
              <a:rPr lang="en-US" sz="1600" dirty="0" smtClean="0"/>
              <a:t>Ag 15 </a:t>
            </a:r>
            <a:r>
              <a:rPr lang="ru-RU" sz="1600" dirty="0" smtClean="0"/>
              <a:t>г/т </a:t>
            </a:r>
          </a:p>
          <a:p>
            <a:r>
              <a:rPr lang="en-US" sz="1600" dirty="0" smtClean="0"/>
              <a:t>Au </a:t>
            </a:r>
            <a:r>
              <a:rPr lang="ru-RU" sz="1600" dirty="0" smtClean="0"/>
              <a:t>до 1 г/т </a:t>
            </a:r>
          </a:p>
          <a:p>
            <a:r>
              <a:rPr lang="en-US" sz="1600" dirty="0" err="1" smtClean="0"/>
              <a:t>Pd</a:t>
            </a:r>
            <a:r>
              <a:rPr lang="en-US" sz="1600" dirty="0" smtClean="0"/>
              <a:t> </a:t>
            </a:r>
            <a:r>
              <a:rPr lang="ru-RU" sz="1600" dirty="0" smtClean="0"/>
              <a:t>до 0,44 г/т; </a:t>
            </a:r>
          </a:p>
          <a:p>
            <a:r>
              <a:rPr lang="ru-RU" sz="1600" dirty="0" smtClean="0"/>
              <a:t>В жилах </a:t>
            </a:r>
            <a:r>
              <a:rPr lang="en-US" sz="1600" b="1" dirty="0" smtClean="0"/>
              <a:t>Au</a:t>
            </a:r>
            <a:r>
              <a:rPr lang="en-US" sz="1600" dirty="0" smtClean="0"/>
              <a:t> </a:t>
            </a:r>
            <a:r>
              <a:rPr lang="ru-RU" sz="1600" dirty="0" smtClean="0"/>
              <a:t>до </a:t>
            </a:r>
            <a:r>
              <a:rPr lang="en-US" sz="1600" dirty="0" smtClean="0"/>
              <a:t>3,83</a:t>
            </a:r>
            <a:r>
              <a:rPr lang="ru-RU" sz="1600" dirty="0" smtClean="0"/>
              <a:t> г/т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63080" y="3751982"/>
            <a:ext cx="3308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Р</a:t>
            </a:r>
            <a:r>
              <a:rPr lang="ru-RU" sz="3200" b="1" baseline="-25000" dirty="0"/>
              <a:t>3</a:t>
            </a:r>
            <a:r>
              <a:rPr lang="ru-RU" b="1" baseline="-25000" dirty="0"/>
              <a:t> </a:t>
            </a:r>
            <a:r>
              <a:rPr lang="en-US" b="1" baseline="-25000" dirty="0"/>
              <a:t> </a:t>
            </a:r>
            <a:r>
              <a:rPr lang="en-US" b="1" dirty="0"/>
              <a:t>Cu </a:t>
            </a:r>
            <a:r>
              <a:rPr lang="ru-RU" sz="2400" b="1" dirty="0">
                <a:solidFill>
                  <a:srgbClr val="FF0000"/>
                </a:solidFill>
              </a:rPr>
              <a:t>1110</a:t>
            </a:r>
            <a:r>
              <a:rPr lang="ru-RU" dirty="0"/>
              <a:t> </a:t>
            </a:r>
            <a:r>
              <a:rPr lang="ru-RU" dirty="0" err="1"/>
              <a:t>тыс.т</a:t>
            </a:r>
            <a:r>
              <a:rPr lang="en-US" dirty="0"/>
              <a:t> </a:t>
            </a:r>
            <a:r>
              <a:rPr lang="en-US" b="1" dirty="0"/>
              <a:t>Ag </a:t>
            </a:r>
            <a:r>
              <a:rPr lang="ru-RU" sz="2400" b="1" dirty="0">
                <a:solidFill>
                  <a:srgbClr val="FF0000"/>
                </a:solidFill>
              </a:rPr>
              <a:t>1140</a:t>
            </a:r>
            <a:r>
              <a:rPr lang="ru-RU" dirty="0"/>
              <a:t> </a:t>
            </a:r>
            <a:r>
              <a:rPr lang="ru-RU" dirty="0" smtClean="0"/>
              <a:t>т*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3716" y="5800725"/>
            <a:ext cx="67102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r>
              <a:rPr lang="ru-RU" b="1" i="1" dirty="0"/>
              <a:t>Государственная геологическая карта Российской Федерации </a:t>
            </a:r>
            <a:endParaRPr lang="ru-RU" dirty="0"/>
          </a:p>
          <a:p>
            <a:r>
              <a:rPr lang="ru-RU" b="1" i="1" dirty="0"/>
              <a:t>Масштаб 1:200 </a:t>
            </a:r>
            <a:r>
              <a:rPr lang="ru-RU" b="1" i="1" dirty="0" smtClean="0"/>
              <a:t>000 </a:t>
            </a:r>
            <a:r>
              <a:rPr lang="en-US" b="1" dirty="0" smtClean="0"/>
              <a:t>S</a:t>
            </a:r>
            <a:r>
              <a:rPr lang="ru-RU" b="1" dirty="0"/>
              <a:t>-48-</a:t>
            </a:r>
            <a:r>
              <a:rPr lang="en-US" b="1" dirty="0"/>
              <a:t>I</a:t>
            </a:r>
            <a:r>
              <a:rPr lang="ru-RU" b="1" dirty="0"/>
              <a:t>,</a:t>
            </a:r>
            <a:r>
              <a:rPr lang="en-US" b="1" dirty="0"/>
              <a:t>II </a:t>
            </a:r>
            <a:r>
              <a:rPr lang="ru-RU" b="1" dirty="0"/>
              <a:t>(устье р. Заозерная)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28680" y="120134"/>
            <a:ext cx="210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МАСФ сеть 500</a:t>
            </a:r>
            <a:r>
              <a:rPr lang="en-US" dirty="0" smtClean="0"/>
              <a:t>x</a:t>
            </a:r>
            <a:r>
              <a:rPr lang="ru-RU" dirty="0" smtClean="0"/>
              <a:t>250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200760" y="3026329"/>
            <a:ext cx="14460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Аналог:</a:t>
            </a:r>
          </a:p>
          <a:p>
            <a:r>
              <a:rPr lang="ru-RU" sz="1600" dirty="0" err="1" smtClean="0"/>
              <a:t>Бурибаевский</a:t>
            </a:r>
            <a:endParaRPr lang="ru-RU" sz="1600" dirty="0"/>
          </a:p>
          <a:p>
            <a:r>
              <a:rPr lang="ru-RU" sz="1600" dirty="0"/>
              <a:t>Рудный </a:t>
            </a:r>
            <a:r>
              <a:rPr lang="ru-RU" sz="1600" dirty="0" smtClean="0"/>
              <a:t>узел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79924" y="2477403"/>
            <a:ext cx="2686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медно-колчеданная</a:t>
            </a:r>
          </a:p>
          <a:p>
            <a:r>
              <a:rPr lang="ru-RU" b="1" i="1" dirty="0" smtClean="0"/>
              <a:t>формация</a:t>
            </a:r>
            <a:endParaRPr lang="ru-RU" dirty="0"/>
          </a:p>
        </p:txBody>
      </p:sp>
      <p:pic>
        <p:nvPicPr>
          <p:cNvPr id="34" name="Picture 2" descr="\\Pc-szkgp31\Public\К сайту Фауна 2013\SAM_0741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5171" y="4367528"/>
            <a:ext cx="2440904" cy="14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вал 22"/>
          <p:cNvSpPr/>
          <p:nvPr/>
        </p:nvSpPr>
        <p:spPr>
          <a:xfrm>
            <a:off x="6598267" y="1509126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99455" y="3960639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72802" y="1262905"/>
            <a:ext cx="139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Нижнеречинское</a:t>
            </a:r>
            <a:endParaRPr lang="ru-RU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70317" y="3775580"/>
            <a:ext cx="860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Коралловое</a:t>
            </a:r>
            <a:endParaRPr lang="ru-RU" sz="1000" b="1" dirty="0"/>
          </a:p>
        </p:txBody>
      </p:sp>
      <p:sp>
        <p:nvSpPr>
          <p:cNvPr id="39" name="Овал 38"/>
          <p:cNvSpPr/>
          <p:nvPr/>
        </p:nvSpPr>
        <p:spPr>
          <a:xfrm>
            <a:off x="2200760" y="2476248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875295" y="2230027"/>
            <a:ext cx="139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Нижнеречинское</a:t>
            </a:r>
            <a:endParaRPr lang="ru-RU" sz="1000" b="1" dirty="0"/>
          </a:p>
        </p:txBody>
      </p:sp>
      <p:sp>
        <p:nvSpPr>
          <p:cNvPr id="41" name="Овал 40"/>
          <p:cNvSpPr/>
          <p:nvPr/>
        </p:nvSpPr>
        <p:spPr>
          <a:xfrm>
            <a:off x="6655623" y="2730306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330158" y="2484085"/>
            <a:ext cx="139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Нижнеречинское</a:t>
            </a:r>
            <a:endParaRPr lang="ru-RU" sz="1000" b="1" dirty="0"/>
          </a:p>
        </p:txBody>
      </p:sp>
      <p:sp>
        <p:nvSpPr>
          <p:cNvPr id="43" name="Овал 42"/>
          <p:cNvSpPr/>
          <p:nvPr/>
        </p:nvSpPr>
        <p:spPr>
          <a:xfrm>
            <a:off x="6598267" y="3879890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6272802" y="3633669"/>
            <a:ext cx="1398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err="1" smtClean="0"/>
              <a:t>Нижнеречинское</a:t>
            </a:r>
            <a:endParaRPr lang="ru-RU" sz="1000" b="1" dirty="0"/>
          </a:p>
        </p:txBody>
      </p:sp>
      <p:sp>
        <p:nvSpPr>
          <p:cNvPr id="45" name="Овал 44"/>
          <p:cNvSpPr/>
          <p:nvPr/>
        </p:nvSpPr>
        <p:spPr>
          <a:xfrm>
            <a:off x="5500995" y="3826941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4971857" y="3641882"/>
            <a:ext cx="860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Коралловое</a:t>
            </a:r>
            <a:endParaRPr lang="ru-RU" sz="1000" b="1" dirty="0"/>
          </a:p>
        </p:txBody>
      </p:sp>
      <p:sp>
        <p:nvSpPr>
          <p:cNvPr id="47" name="Овал 46"/>
          <p:cNvSpPr/>
          <p:nvPr/>
        </p:nvSpPr>
        <p:spPr>
          <a:xfrm>
            <a:off x="5547647" y="2603670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518588" y="5002506"/>
            <a:ext cx="123986" cy="1309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989450" y="4817447"/>
            <a:ext cx="860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Коралловое</a:t>
            </a:r>
            <a:endParaRPr lang="ru-RU" sz="1000" b="1" dirty="0"/>
          </a:p>
        </p:txBody>
      </p:sp>
      <p:pic>
        <p:nvPicPr>
          <p:cNvPr id="48" name="Picture 2" descr="D:\Publik\Мингео Красноярск 2018\Работы сектора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141"/>
            <a:ext cx="2264109" cy="18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1501140" y="1160425"/>
            <a:ext cx="1318260" cy="53923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0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\\Pc-szkgp20\public\Статья в Красноярскгеология\Рисунки\рис. 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29" y="244929"/>
            <a:ext cx="8106028" cy="60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2186" y="0"/>
            <a:ext cx="6506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32C82"/>
                </a:solidFill>
              </a:rPr>
              <a:t>Поисковые работы на рудное золото в пределах </a:t>
            </a:r>
            <a:r>
              <a:rPr lang="ru-RU" b="1" dirty="0" err="1" smtClean="0">
                <a:solidFill>
                  <a:srgbClr val="232C82"/>
                </a:solidFill>
              </a:rPr>
              <a:t>Верхнеленинградской</a:t>
            </a:r>
            <a:r>
              <a:rPr lang="ru-RU" b="1" dirty="0" smtClean="0">
                <a:solidFill>
                  <a:srgbClr val="232C82"/>
                </a:solidFill>
              </a:rPr>
              <a:t> площади</a:t>
            </a:r>
            <a:endParaRPr lang="ru-RU" sz="2000" b="1" dirty="0">
              <a:solidFill>
                <a:srgbClr val="232C8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7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9505</TotalTime>
  <Words>922</Words>
  <Application>Microsoft Office PowerPoint</Application>
  <PresentationFormat>Экран (4:3)</PresentationFormat>
  <Paragraphs>184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Остроумова Ирина Алексеевна</dc:creator>
  <cp:lastModifiedBy>Шнейдер Алексей Геннадьевич</cp:lastModifiedBy>
  <cp:revision>141</cp:revision>
  <cp:lastPrinted>2018-02-01T08:07:10Z</cp:lastPrinted>
  <dcterms:created xsi:type="dcterms:W3CDTF">2018-01-22T07:17:49Z</dcterms:created>
  <dcterms:modified xsi:type="dcterms:W3CDTF">2018-05-18T15:25:55Z</dcterms:modified>
</cp:coreProperties>
</file>