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928" r:id="rId1"/>
  </p:sldMasterIdLst>
  <p:notesMasterIdLst>
    <p:notesMasterId r:id="rId24"/>
  </p:notesMasterIdLst>
  <p:sldIdLst>
    <p:sldId id="455" r:id="rId2"/>
    <p:sldId id="421" r:id="rId3"/>
    <p:sldId id="420" r:id="rId4"/>
    <p:sldId id="397" r:id="rId5"/>
    <p:sldId id="443" r:id="rId6"/>
    <p:sldId id="444" r:id="rId7"/>
    <p:sldId id="445" r:id="rId8"/>
    <p:sldId id="446" r:id="rId9"/>
    <p:sldId id="408" r:id="rId10"/>
    <p:sldId id="418" r:id="rId11"/>
    <p:sldId id="422" r:id="rId12"/>
    <p:sldId id="424" r:id="rId13"/>
    <p:sldId id="426" r:id="rId14"/>
    <p:sldId id="447" r:id="rId15"/>
    <p:sldId id="427" r:id="rId16"/>
    <p:sldId id="456" r:id="rId17"/>
    <p:sldId id="387" r:id="rId18"/>
    <p:sldId id="429" r:id="rId19"/>
    <p:sldId id="351" r:id="rId20"/>
    <p:sldId id="437" r:id="rId21"/>
    <p:sldId id="451" r:id="rId22"/>
    <p:sldId id="411" r:id="rId23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C7A3"/>
    <a:srgbClr val="CC6600"/>
    <a:srgbClr val="C88B32"/>
    <a:srgbClr val="845350"/>
    <a:srgbClr val="984807"/>
    <a:srgbClr val="9BC6D9"/>
    <a:srgbClr val="89BACD"/>
    <a:srgbClr val="C05350"/>
    <a:srgbClr val="87C0CF"/>
    <a:srgbClr val="8AC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4" autoAdjust="0"/>
    <p:restoredTop sz="93478" autoAdjust="0"/>
  </p:normalViewPr>
  <p:slideViewPr>
    <p:cSldViewPr>
      <p:cViewPr>
        <p:scale>
          <a:sx n="100" d="100"/>
          <a:sy n="100" d="100"/>
        </p:scale>
        <p:origin x="1062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47;&#1072;&#1087;&#1072;&#1089;&#1099;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47;&#1072;&#1087;&#1072;&#1089;&#1099;.xlsx" TargetMode="External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7;&#1086;&#1083;&#1086;&#1090;&#1086;_&#1057;&#1080;&#1073;&#1080;&#1088;&#1100;_&#1087;&#1088;&#1086;&#1084;&#1099;&#1096;&#1083;&#1077;&#1085;&#1085;&#1080;&#1082;&#1080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7;&#1086;&#1083;&#1086;&#1090;&#1086;_&#1057;&#1080;&#1073;&#1080;&#1088;&#1100;_&#1087;&#1088;&#1086;&#1084;&#1099;&#1096;&#1083;&#1077;&#1085;&#1085;&#1080;&#1082;&#1080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7;&#1086;&#1083;&#1086;&#1090;&#1086;_&#1057;&#1080;&#1073;&#1080;&#1088;&#1100;_&#1087;&#1088;&#1086;&#1084;&#1099;&#1096;&#1083;&#1077;&#1085;&#1085;&#1080;&#1082;&#1080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7;&#1086;&#1083;&#1086;&#1090;&#1086;_&#1057;&#1080;&#1073;&#1080;&#1088;&#1100;_&#1087;&#1088;&#1086;&#1084;&#1099;&#1096;&#1083;&#1077;&#1085;&#1085;&#1080;&#1082;&#1080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7;&#1086;&#1083;&#1086;&#1090;&#1086;_&#1057;&#1080;&#1073;&#1080;&#1088;&#1100;_&#1087;&#1088;&#1086;&#1084;&#1099;&#1096;&#1083;&#1077;&#1085;&#1085;&#1080;&#1082;&#1080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7;&#1086;&#1083;&#1086;&#1090;&#1086;_&#1057;&#1080;&#1073;&#1080;&#1088;&#1100;_&#1087;&#1088;&#1086;&#1084;&#1099;&#1096;&#1083;&#1077;&#1085;&#1085;&#1080;&#1082;&#1080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47;&#1072;&#1087;&#1072;&#1089;&#1099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47;&#1072;&#1087;&#1072;&#1089;&#1099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47;&#1072;&#1087;&#1072;&#1089;&#1099;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55;&#1088;&#1080;&#1088;&#1086;&#1089;&#1090;%20&#1079;&#1072;&#1087;&#1072;&#1089;&#1086;&#1074;%20&#1074;%20&#1088;&#1091;&#1076;&#1085;&#1099;&#1093;%20&#1084;&#1077;&#1089;&#1090;&#1086;&#1088;.%20&#1080;%20&#1088;&#1072;&#1089;&#1095;&#1077;&#1090;%20&#1086;&#1073;&#1098;&#1077;&#1084;&#1072;%20&#1077;&#1078;&#1077;&#1075;&#1086;&#1076;&#1085;&#1086;&#1081;%20&#1076;&#1086;&#1088;&#1072;&#1079;&#1074;&#1077;&#1076;&#1082;&#108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48;&#1074;&#1072;&#1085;&#1086;&#1074;\&#1053;&#1072;&#1091;&#1082;&#1072;\&#1057;&#1086;&#1095;&#1080;%20&#1060;&#1054;&#1056;&#1059;&#1052;%202017%20&#1075;&#1086;&#1088;&#1085;&#1086;-&#1075;&#1077;&#1086;&#1083;&#1086;&#1075;&#1080;&#1095;&#1077;&#1089;&#1082;&#1080;&#1081;%20&#1080;%20&#1052;&#1077;&#1078;&#1087;&#1088;&#1072;&#1074;&#1089;&#1086;&#1074;&#1077;&#1090;\&#1044;&#1086;&#1082;&#1083;&#1072;&#1076;\&#1055;&#1088;&#1080;&#1088;&#1086;&#1089;&#1090;%20&#1079;&#1072;&#1087;&#1072;&#1089;&#1086;&#1074;%20&#1074;%20&#1088;&#1091;&#1076;&#1085;&#1099;&#1093;%20&#1084;&#1077;&#1089;&#1090;&#1086;&#1088;.%20&#1080;%20&#1088;&#1072;&#1089;&#1095;&#1077;&#1090;%20&#1086;&#1073;&#1098;&#1077;&#1084;&#1072;%20&#1077;&#1078;&#1077;&#1075;&#1086;&#1076;&#1085;&#1086;&#1081;%20&#1076;&#1086;&#1088;&#1072;&#1079;&#1074;&#1077;&#1076;&#1082;&#1080;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356641368548341"/>
          <c:y val="0.11487155290976077"/>
          <c:w val="0.8481311101873259"/>
          <c:h val="0.8059552468051366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cat>
            <c:numRef>
              <c:f>Лист1!$AX$21:$AX$33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Лист1!$AY$21:$AY$33</c:f>
              <c:numCache>
                <c:formatCode>General</c:formatCode>
                <c:ptCount val="13"/>
                <c:pt idx="0">
                  <c:v>4314.2</c:v>
                </c:pt>
                <c:pt idx="1">
                  <c:v>4586.3</c:v>
                </c:pt>
                <c:pt idx="2">
                  <c:v>5754.4</c:v>
                </c:pt>
                <c:pt idx="3">
                  <c:v>6739.3</c:v>
                </c:pt>
                <c:pt idx="4">
                  <c:v>6908.6</c:v>
                </c:pt>
                <c:pt idx="5">
                  <c:v>7579.5</c:v>
                </c:pt>
                <c:pt idx="6">
                  <c:v>7827.3</c:v>
                </c:pt>
                <c:pt idx="7">
                  <c:v>7925.5</c:v>
                </c:pt>
                <c:pt idx="8">
                  <c:v>8109.7</c:v>
                </c:pt>
                <c:pt idx="9">
                  <c:v>8278.5</c:v>
                </c:pt>
                <c:pt idx="10">
                  <c:v>8584.7000000000007</c:v>
                </c:pt>
                <c:pt idx="11">
                  <c:v>8983.4</c:v>
                </c:pt>
                <c:pt idx="12">
                  <c:v>9763.2999999999811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C4-44EB-B163-07A5A26D6365}"/>
            </c:ext>
          </c:extLst>
        </c:ser>
        <c:ser>
          <c:idx val="1"/>
          <c:order val="1"/>
          <c:spPr>
            <a:solidFill>
              <a:srgbClr val="BA7830"/>
            </a:solidFill>
            <a:ln>
              <a:noFill/>
            </a:ln>
            <a:effectLst/>
          </c:spPr>
          <c:invertIfNegative val="0"/>
          <c:cat>
            <c:numRef>
              <c:f>Лист1!$AX$21:$AX$33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Лист1!$AZ$21:$AZ$33</c:f>
              <c:numCache>
                <c:formatCode>General</c:formatCode>
                <c:ptCount val="13"/>
                <c:pt idx="0">
                  <c:v>2400.5</c:v>
                </c:pt>
                <c:pt idx="1">
                  <c:v>2427.8000000000002</c:v>
                </c:pt>
                <c:pt idx="2">
                  <c:v>2635.7</c:v>
                </c:pt>
                <c:pt idx="3">
                  <c:v>2795</c:v>
                </c:pt>
                <c:pt idx="4">
                  <c:v>2940.5</c:v>
                </c:pt>
                <c:pt idx="5">
                  <c:v>3023.6</c:v>
                </c:pt>
                <c:pt idx="6">
                  <c:v>3067.5</c:v>
                </c:pt>
                <c:pt idx="7">
                  <c:v>3293.6</c:v>
                </c:pt>
                <c:pt idx="8">
                  <c:v>3370.1</c:v>
                </c:pt>
                <c:pt idx="9">
                  <c:v>3382.4</c:v>
                </c:pt>
                <c:pt idx="10">
                  <c:v>3317.8</c:v>
                </c:pt>
                <c:pt idx="11">
                  <c:v>3623.1</c:v>
                </c:pt>
                <c:pt idx="12">
                  <c:v>3589.3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C4-44EB-B163-07A5A26D6365}"/>
            </c:ext>
          </c:extLst>
        </c:ser>
        <c:ser>
          <c:idx val="2"/>
          <c:order val="2"/>
          <c:spPr>
            <a:solidFill>
              <a:srgbClr val="DDAE7C"/>
            </a:solidFill>
            <a:ln>
              <a:noFill/>
            </a:ln>
            <a:effectLst/>
          </c:spPr>
          <c:invertIfNegative val="0"/>
          <c:cat>
            <c:numRef>
              <c:f>Лист1!$AX$21:$AX$33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Лист1!$BA$21:$BA$33</c:f>
              <c:numCache>
                <c:formatCode>General</c:formatCode>
                <c:ptCount val="13"/>
                <c:pt idx="0">
                  <c:v>1436.1</c:v>
                </c:pt>
                <c:pt idx="1">
                  <c:v>1403.6</c:v>
                </c:pt>
                <c:pt idx="2">
                  <c:v>1398.7</c:v>
                </c:pt>
                <c:pt idx="3">
                  <c:v>1373.2</c:v>
                </c:pt>
                <c:pt idx="4">
                  <c:v>1330.1</c:v>
                </c:pt>
                <c:pt idx="5">
                  <c:v>1350.7</c:v>
                </c:pt>
                <c:pt idx="6">
                  <c:v>1304.5999999999999</c:v>
                </c:pt>
                <c:pt idx="7">
                  <c:v>1285.5</c:v>
                </c:pt>
                <c:pt idx="8">
                  <c:v>1265.5999999999999</c:v>
                </c:pt>
                <c:pt idx="9">
                  <c:v>1252.5999999999999</c:v>
                </c:pt>
                <c:pt idx="10">
                  <c:v>1231.4000000000001</c:v>
                </c:pt>
                <c:pt idx="11">
                  <c:v>1210.7</c:v>
                </c:pt>
                <c:pt idx="12">
                  <c:v>1189.2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C4-44EB-B163-07A5A26D6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6092896"/>
        <c:axId val="306093456"/>
      </c:barChart>
      <c:catAx>
        <c:axId val="30609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093456"/>
        <c:crosses val="autoZero"/>
        <c:auto val="1"/>
        <c:lblAlgn val="ctr"/>
        <c:lblOffset val="100"/>
        <c:noMultiLvlLbl val="0"/>
      </c:catAx>
      <c:valAx>
        <c:axId val="306093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Запасы, т</a:t>
                </a:r>
                <a:endPara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4974753194974301E-2"/>
              <c:y val="0.479250499432805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09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2124966937272412E-2"/>
          <c:y val="0.21175944543044237"/>
          <c:w val="0.94163287728568912"/>
          <c:h val="0.72321699872835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cat>
            <c:numRef>
              <c:f>Лист1!$AQ$4:$AQ$16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Лист1!$AR$4:$AR$16</c:f>
              <c:numCache>
                <c:formatCode>General</c:formatCode>
                <c:ptCount val="13"/>
                <c:pt idx="0">
                  <c:v>199.3</c:v>
                </c:pt>
                <c:pt idx="1">
                  <c:v>185.9</c:v>
                </c:pt>
                <c:pt idx="2">
                  <c:v>212.8</c:v>
                </c:pt>
                <c:pt idx="3">
                  <c:v>198.8</c:v>
                </c:pt>
                <c:pt idx="4">
                  <c:v>187</c:v>
                </c:pt>
                <c:pt idx="5">
                  <c:v>238.5</c:v>
                </c:pt>
                <c:pt idx="6">
                  <c:v>256.5</c:v>
                </c:pt>
                <c:pt idx="7">
                  <c:v>262.2</c:v>
                </c:pt>
                <c:pt idx="8">
                  <c:v>284.60000000000002</c:v>
                </c:pt>
                <c:pt idx="9">
                  <c:v>324.39999999999969</c:v>
                </c:pt>
                <c:pt idx="10">
                  <c:v>311.7</c:v>
                </c:pt>
                <c:pt idx="11">
                  <c:v>286.60000000000002</c:v>
                </c:pt>
                <c:pt idx="12">
                  <c:v>323.7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C2-4C90-8304-CA676735EAAB}"/>
            </c:ext>
          </c:extLst>
        </c:ser>
        <c:ser>
          <c:idx val="1"/>
          <c:order val="1"/>
          <c:spPr>
            <a:solidFill>
              <a:srgbClr val="BA7830"/>
            </a:solidFill>
            <a:ln>
              <a:noFill/>
            </a:ln>
            <a:effectLst/>
          </c:spPr>
          <c:invertIfNegative val="0"/>
          <c:cat>
            <c:numRef>
              <c:f>Лист1!$AQ$4:$AQ$16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Лист1!$AS$4:$AS$16</c:f>
              <c:numCache>
                <c:formatCode>General</c:formatCode>
                <c:ptCount val="13"/>
                <c:pt idx="0">
                  <c:v>158.9</c:v>
                </c:pt>
                <c:pt idx="1">
                  <c:v>152.1</c:v>
                </c:pt>
                <c:pt idx="2">
                  <c:v>147.6</c:v>
                </c:pt>
                <c:pt idx="3">
                  <c:v>144.9</c:v>
                </c:pt>
                <c:pt idx="4">
                  <c:v>163.9</c:v>
                </c:pt>
                <c:pt idx="5">
                  <c:v>178.3</c:v>
                </c:pt>
                <c:pt idx="6">
                  <c:v>176.4</c:v>
                </c:pt>
                <c:pt idx="7">
                  <c:v>188.7</c:v>
                </c:pt>
                <c:pt idx="8">
                  <c:v>199.8</c:v>
                </c:pt>
                <c:pt idx="9">
                  <c:v>215.7</c:v>
                </c:pt>
                <c:pt idx="10">
                  <c:v>232.2</c:v>
                </c:pt>
                <c:pt idx="11">
                  <c:v>232.3</c:v>
                </c:pt>
                <c:pt idx="12">
                  <c:v>238.8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AC2-4C90-8304-CA676735EA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901600"/>
        <c:axId val="305902160"/>
      </c:barChart>
      <c:catAx>
        <c:axId val="30590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305902160"/>
        <c:crosses val="autoZero"/>
        <c:auto val="1"/>
        <c:lblAlgn val="ctr"/>
        <c:lblOffset val="100"/>
        <c:noMultiLvlLbl val="0"/>
      </c:catAx>
      <c:valAx>
        <c:axId val="30590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30590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61527404537223"/>
          <c:y val="3.4503882284684415E-2"/>
          <c:w val="0.69598061680159795"/>
          <c:h val="0.34740738683356182"/>
        </c:manualLayout>
      </c:layout>
      <c:areaChart>
        <c:grouping val="stacked"/>
        <c:varyColors val="0"/>
        <c:ser>
          <c:idx val="0"/>
          <c:order val="0"/>
          <c:tx>
            <c:strRef>
              <c:f>[2]Лист1!$A$4</c:f>
              <c:strCache>
                <c:ptCount val="1"/>
                <c:pt idx="0">
                  <c:v>Магаданская область</c:v>
                </c:pt>
              </c:strCache>
            </c:strRef>
          </c:tx>
          <c:spPr>
            <a:solidFill>
              <a:srgbClr val="C88B32"/>
            </a:solidFill>
            <a:ln>
              <a:noFill/>
            </a:ln>
            <a:effectLst/>
          </c:spPr>
          <c:cat>
            <c:numRef>
              <c:f>[2]Лист1!$B$3:$I$3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[2]Лист1!$B$4:$I$4</c:f>
              <c:numCache>
                <c:formatCode>General</c:formatCode>
                <c:ptCount val="8"/>
                <c:pt idx="0">
                  <c:v>15627</c:v>
                </c:pt>
                <c:pt idx="1">
                  <c:v>15350</c:v>
                </c:pt>
                <c:pt idx="2">
                  <c:v>19587</c:v>
                </c:pt>
                <c:pt idx="3">
                  <c:v>21092</c:v>
                </c:pt>
                <c:pt idx="4">
                  <c:v>23847</c:v>
                </c:pt>
                <c:pt idx="5">
                  <c:v>23604</c:v>
                </c:pt>
                <c:pt idx="6">
                  <c:v>27314</c:v>
                </c:pt>
                <c:pt idx="7">
                  <c:v>33164</c:v>
                </c:pt>
              </c:numCache>
            </c:numRef>
          </c:val>
        </c:ser>
        <c:ser>
          <c:idx val="1"/>
          <c:order val="1"/>
          <c:tx>
            <c:strRef>
              <c:f>[2]Лист1!$A$5</c:f>
              <c:strCache>
                <c:ptCount val="1"/>
                <c:pt idx="0">
                  <c:v>Амурская область</c:v>
                </c:pt>
              </c:strCache>
            </c:strRef>
          </c:tx>
          <c:spPr>
            <a:solidFill>
              <a:srgbClr val="9BC6D9"/>
            </a:solidFill>
            <a:ln>
              <a:noFill/>
            </a:ln>
            <a:effectLst/>
          </c:spPr>
          <c:cat>
            <c:numRef>
              <c:f>[2]Лист1!$B$3:$I$3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[2]Лист1!$B$5:$I$5</c:f>
              <c:numCache>
                <c:formatCode>General</c:formatCode>
                <c:ptCount val="8"/>
                <c:pt idx="0">
                  <c:v>19808</c:v>
                </c:pt>
                <c:pt idx="1">
                  <c:v>29111</c:v>
                </c:pt>
                <c:pt idx="2">
                  <c:v>28671</c:v>
                </c:pt>
                <c:pt idx="3">
                  <c:v>30664</c:v>
                </c:pt>
                <c:pt idx="4">
                  <c:v>29312</c:v>
                </c:pt>
                <c:pt idx="5">
                  <c:v>25946</c:v>
                </c:pt>
                <c:pt idx="6">
                  <c:v>22863</c:v>
                </c:pt>
                <c:pt idx="7">
                  <c:v>25949</c:v>
                </c:pt>
              </c:numCache>
            </c:numRef>
          </c:val>
        </c:ser>
        <c:ser>
          <c:idx val="2"/>
          <c:order val="2"/>
          <c:tx>
            <c:strRef>
              <c:f>[2]Лист1!$A$6</c:f>
              <c:strCache>
                <c:ptCount val="1"/>
                <c:pt idx="0">
                  <c:v>Чукотский АО*</c:v>
                </c:pt>
              </c:strCache>
            </c:strRef>
          </c:tx>
          <c:spPr>
            <a:solidFill>
              <a:srgbClr val="8DB193"/>
            </a:solidFill>
            <a:ln>
              <a:noFill/>
            </a:ln>
            <a:effectLst/>
          </c:spPr>
          <c:cat>
            <c:numRef>
              <c:f>[2]Лист1!$B$3:$I$3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[2]Лист1!$B$6:$I$6</c:f>
              <c:numCache>
                <c:formatCode>General</c:formatCode>
                <c:ptCount val="8"/>
                <c:pt idx="0">
                  <c:v>24883</c:v>
                </c:pt>
                <c:pt idx="1">
                  <c:v>20057</c:v>
                </c:pt>
                <c:pt idx="2">
                  <c:v>17988</c:v>
                </c:pt>
                <c:pt idx="3">
                  <c:v>21361</c:v>
                </c:pt>
                <c:pt idx="4">
                  <c:v>30337</c:v>
                </c:pt>
                <c:pt idx="5">
                  <c:v>30548</c:v>
                </c:pt>
                <c:pt idx="6">
                  <c:v>28820</c:v>
                </c:pt>
                <c:pt idx="7">
                  <c:v>24630</c:v>
                </c:pt>
              </c:numCache>
            </c:numRef>
          </c:val>
        </c:ser>
        <c:ser>
          <c:idx val="3"/>
          <c:order val="3"/>
          <c:tx>
            <c:strRef>
              <c:f>[2]Лист1!$A$7</c:f>
              <c:strCache>
                <c:ptCount val="1"/>
                <c:pt idx="0">
                  <c:v>Хабаровский край</c:v>
                </c:pt>
              </c:strCache>
            </c:strRef>
          </c:tx>
          <c:spPr>
            <a:solidFill>
              <a:srgbClr val="E7C7A3"/>
            </a:solidFill>
            <a:ln>
              <a:noFill/>
            </a:ln>
            <a:effectLst/>
          </c:spPr>
          <c:cat>
            <c:numRef>
              <c:f>[2]Лист1!$B$3:$I$3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[2]Лист1!$B$7:$I$7</c:f>
              <c:numCache>
                <c:formatCode>General</c:formatCode>
                <c:ptCount val="8"/>
                <c:pt idx="0">
                  <c:v>15215</c:v>
                </c:pt>
                <c:pt idx="1">
                  <c:v>13799</c:v>
                </c:pt>
                <c:pt idx="2">
                  <c:v>14799</c:v>
                </c:pt>
                <c:pt idx="3">
                  <c:v>20416</c:v>
                </c:pt>
                <c:pt idx="4">
                  <c:v>20540</c:v>
                </c:pt>
                <c:pt idx="5">
                  <c:v>18225</c:v>
                </c:pt>
                <c:pt idx="6">
                  <c:v>19847</c:v>
                </c:pt>
                <c:pt idx="7">
                  <c:v>24419</c:v>
                </c:pt>
              </c:numCache>
            </c:numRef>
          </c:val>
        </c:ser>
        <c:ser>
          <c:idx val="4"/>
          <c:order val="4"/>
          <c:tx>
            <c:strRef>
              <c:f>[2]Лист1!$A$8</c:f>
              <c:strCache>
                <c:ptCount val="1"/>
                <c:pt idx="0">
                  <c:v>Республика Саха (Якутия)* </c:v>
                </c:pt>
              </c:strCache>
            </c:strRef>
          </c:tx>
          <c:spPr>
            <a:solidFill>
              <a:srgbClr val="929292"/>
            </a:solidFill>
            <a:ln>
              <a:noFill/>
            </a:ln>
            <a:effectLst/>
          </c:spPr>
          <c:cat>
            <c:numRef>
              <c:f>[2]Лист1!$B$3:$I$3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[2]Лист1!$B$8:$I$8</c:f>
              <c:numCache>
                <c:formatCode>General</c:formatCode>
                <c:ptCount val="8"/>
                <c:pt idx="0">
                  <c:v>18586</c:v>
                </c:pt>
                <c:pt idx="1">
                  <c:v>19378</c:v>
                </c:pt>
                <c:pt idx="2">
                  <c:v>20826</c:v>
                </c:pt>
                <c:pt idx="3">
                  <c:v>21951</c:v>
                </c:pt>
                <c:pt idx="4">
                  <c:v>23139</c:v>
                </c:pt>
                <c:pt idx="5">
                  <c:v>25344</c:v>
                </c:pt>
                <c:pt idx="6">
                  <c:v>23505</c:v>
                </c:pt>
                <c:pt idx="7">
                  <c:v>24115</c:v>
                </c:pt>
              </c:numCache>
            </c:numRef>
          </c:val>
        </c:ser>
        <c:ser>
          <c:idx val="5"/>
          <c:order val="5"/>
          <c:tx>
            <c:strRef>
              <c:f>[2]Лист1!$A$9</c:f>
              <c:strCache>
                <c:ptCount val="1"/>
                <c:pt idx="0">
                  <c:v>Камчатский край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cat>
            <c:numRef>
              <c:f>[2]Лист1!$B$3:$I$3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[2]Лист1!$B$9:$I$9</c:f>
              <c:numCache>
                <c:formatCode>General</c:formatCode>
                <c:ptCount val="8"/>
                <c:pt idx="0">
                  <c:v>2242</c:v>
                </c:pt>
                <c:pt idx="1">
                  <c:v>2489</c:v>
                </c:pt>
                <c:pt idx="2">
                  <c:v>2490</c:v>
                </c:pt>
                <c:pt idx="3">
                  <c:v>2214</c:v>
                </c:pt>
                <c:pt idx="4">
                  <c:v>2984</c:v>
                </c:pt>
                <c:pt idx="5">
                  <c:v>3604</c:v>
                </c:pt>
                <c:pt idx="6">
                  <c:v>6667</c:v>
                </c:pt>
                <c:pt idx="7">
                  <c:v>6377</c:v>
                </c:pt>
              </c:numCache>
            </c:numRef>
          </c:val>
        </c:ser>
        <c:ser>
          <c:idx val="6"/>
          <c:order val="6"/>
          <c:tx>
            <c:strRef>
              <c:f>[2]Лист1!$A$10</c:f>
              <c:strCache>
                <c:ptCount val="1"/>
                <c:pt idx="0">
                  <c:v>Сахалинская область</c:v>
                </c:pt>
              </c:strCache>
            </c:strRef>
          </c:tx>
          <c:spPr>
            <a:solidFill>
              <a:srgbClr val="984807"/>
            </a:solidFill>
            <a:ln>
              <a:noFill/>
            </a:ln>
            <a:effectLst/>
          </c:spPr>
          <c:cat>
            <c:numRef>
              <c:f>[2]Лист1!$B$3:$I$3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[2]Лист1!$B$10:$I$10</c:f>
              <c:numCache>
                <c:formatCode>General</c:formatCode>
                <c:ptCount val="8"/>
                <c:pt idx="0">
                  <c:v>102</c:v>
                </c:pt>
                <c:pt idx="1">
                  <c:v>112</c:v>
                </c:pt>
                <c:pt idx="2">
                  <c:v>118</c:v>
                </c:pt>
                <c:pt idx="3">
                  <c:v>104</c:v>
                </c:pt>
                <c:pt idx="4">
                  <c:v>93</c:v>
                </c:pt>
                <c:pt idx="5">
                  <c:v>1764</c:v>
                </c:pt>
                <c:pt idx="6">
                  <c:v>1582</c:v>
                </c:pt>
                <c:pt idx="7">
                  <c:v>1048</c:v>
                </c:pt>
              </c:numCache>
            </c:numRef>
          </c:val>
        </c:ser>
        <c:ser>
          <c:idx val="7"/>
          <c:order val="7"/>
          <c:tx>
            <c:strRef>
              <c:f>[2]Лист1!$A$11</c:f>
              <c:strCache>
                <c:ptCount val="1"/>
                <c:pt idx="0">
                  <c:v>Приморский край</c:v>
                </c:pt>
              </c:strCache>
            </c:strRef>
          </c:tx>
          <c:spPr>
            <a:solidFill>
              <a:srgbClr val="632523"/>
            </a:solidFill>
            <a:ln>
              <a:noFill/>
            </a:ln>
            <a:effectLst/>
          </c:spPr>
          <c:cat>
            <c:numRef>
              <c:f>[2]Лист1!$B$3:$I$3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[2]Лист1!$B$11:$I$11</c:f>
              <c:numCache>
                <c:formatCode>General</c:formatCode>
                <c:ptCount val="8"/>
                <c:pt idx="0">
                  <c:v>30</c:v>
                </c:pt>
                <c:pt idx="1">
                  <c:v>22</c:v>
                </c:pt>
                <c:pt idx="2">
                  <c:v>100</c:v>
                </c:pt>
                <c:pt idx="3">
                  <c:v>160</c:v>
                </c:pt>
                <c:pt idx="4">
                  <c:v>129</c:v>
                </c:pt>
                <c:pt idx="5">
                  <c:v>115</c:v>
                </c:pt>
                <c:pt idx="6">
                  <c:v>131</c:v>
                </c:pt>
                <c:pt idx="7">
                  <c:v>170</c:v>
                </c:pt>
              </c:numCache>
            </c:numRef>
          </c:val>
        </c:ser>
        <c:ser>
          <c:idx val="8"/>
          <c:order val="8"/>
          <c:tx>
            <c:strRef>
              <c:f>[2]Лист1!$A$12</c:f>
              <c:strCache>
                <c:ptCount val="1"/>
                <c:pt idx="0">
                  <c:v>Еврейская АО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 w="25400">
              <a:noFill/>
            </a:ln>
            <a:effectLst/>
          </c:spPr>
          <c:cat>
            <c:numRef>
              <c:f>[2]Лист1!$B$3:$I$3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[2]Лист1!$B$12:$I$12</c:f>
              <c:numCache>
                <c:formatCode>General</c:formatCode>
                <c:ptCount val="8"/>
                <c:pt idx="0">
                  <c:v>20</c:v>
                </c:pt>
                <c:pt idx="1">
                  <c:v>103</c:v>
                </c:pt>
                <c:pt idx="2">
                  <c:v>83</c:v>
                </c:pt>
                <c:pt idx="3">
                  <c:v>26</c:v>
                </c:pt>
                <c:pt idx="4">
                  <c:v>0</c:v>
                </c:pt>
                <c:pt idx="5">
                  <c:v>80</c:v>
                </c:pt>
                <c:pt idx="6">
                  <c:v>65</c:v>
                </c:pt>
                <c:pt idx="7">
                  <c:v>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7868000"/>
        <c:axId val="307868560"/>
      </c:areaChart>
      <c:catAx>
        <c:axId val="30786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7868560"/>
        <c:crosses val="autoZero"/>
        <c:auto val="1"/>
        <c:lblAlgn val="ctr"/>
        <c:lblOffset val="100"/>
        <c:noMultiLvlLbl val="0"/>
      </c:catAx>
      <c:valAx>
        <c:axId val="307868560"/>
        <c:scaling>
          <c:orientation val="minMax"/>
          <c:max val="1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7868000"/>
        <c:crosses val="autoZero"/>
        <c:crossBetween val="midCat"/>
        <c:majorUnit val="3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962831000817"/>
          <c:y val="0.46040673611221333"/>
          <c:w val="0.80102467821413958"/>
          <c:h val="0.189654191862279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55068210811827"/>
          <c:y val="3.1052459089242663E-2"/>
          <c:w val="0.76502323496622981"/>
          <c:h val="0.30337003450233929"/>
        </c:manualLayout>
      </c:layout>
      <c:areaChart>
        <c:grouping val="stacked"/>
        <c:varyColors val="0"/>
        <c:ser>
          <c:idx val="0"/>
          <c:order val="0"/>
          <c:tx>
            <c:strRef>
              <c:f>Лист1!$A$16</c:f>
              <c:strCache>
                <c:ptCount val="1"/>
                <c:pt idx="0">
                  <c:v>Красноярский край</c:v>
                </c:pt>
              </c:strCache>
            </c:strRef>
          </c:tx>
          <c:spPr>
            <a:solidFill>
              <a:srgbClr val="C88B32"/>
            </a:solidFill>
            <a:ln>
              <a:noFill/>
            </a:ln>
            <a:effectLst/>
          </c:spPr>
          <c:cat>
            <c:numRef>
              <c:f>Лист1!$B$15:$I$15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Лист1!$B$16:$I$16</c:f>
              <c:numCache>
                <c:formatCode>General</c:formatCode>
                <c:ptCount val="8"/>
                <c:pt idx="0">
                  <c:v>36069</c:v>
                </c:pt>
                <c:pt idx="1">
                  <c:v>39548</c:v>
                </c:pt>
                <c:pt idx="2">
                  <c:v>44001</c:v>
                </c:pt>
                <c:pt idx="3">
                  <c:v>47326</c:v>
                </c:pt>
                <c:pt idx="4">
                  <c:v>47236</c:v>
                </c:pt>
                <c:pt idx="5">
                  <c:v>49994</c:v>
                </c:pt>
                <c:pt idx="6">
                  <c:v>55058</c:v>
                </c:pt>
                <c:pt idx="7">
                  <c:v>61874</c:v>
                </c:pt>
              </c:numCache>
            </c:numRef>
          </c:val>
        </c:ser>
        <c:ser>
          <c:idx val="1"/>
          <c:order val="1"/>
          <c:tx>
            <c:strRef>
              <c:f>Лист1!$A$17</c:f>
              <c:strCache>
                <c:ptCount val="1"/>
                <c:pt idx="0">
                  <c:v>Иркутская область</c:v>
                </c:pt>
              </c:strCache>
            </c:strRef>
          </c:tx>
          <c:spPr>
            <a:solidFill>
              <a:srgbClr val="C05350"/>
            </a:solidFill>
            <a:ln>
              <a:noFill/>
            </a:ln>
            <a:effectLst/>
          </c:spPr>
          <c:cat>
            <c:numRef>
              <c:f>Лист1!$B$15:$I$15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Лист1!$B$17:$I$17</c:f>
              <c:numCache>
                <c:formatCode>General</c:formatCode>
                <c:ptCount val="8"/>
                <c:pt idx="0">
                  <c:v>16040</c:v>
                </c:pt>
                <c:pt idx="1">
                  <c:v>16990</c:v>
                </c:pt>
                <c:pt idx="2">
                  <c:v>18921</c:v>
                </c:pt>
                <c:pt idx="3">
                  <c:v>20595</c:v>
                </c:pt>
                <c:pt idx="4">
                  <c:v>22112</c:v>
                </c:pt>
                <c:pt idx="5">
                  <c:v>22104</c:v>
                </c:pt>
                <c:pt idx="6">
                  <c:v>22502</c:v>
                </c:pt>
                <c:pt idx="7">
                  <c:v>22809</c:v>
                </c:pt>
              </c:numCache>
            </c:numRef>
          </c:val>
        </c:ser>
        <c:ser>
          <c:idx val="2"/>
          <c:order val="2"/>
          <c:tx>
            <c:strRef>
              <c:f>Лист1!$A$18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solidFill>
              <a:srgbClr val="8DB193"/>
            </a:solidFill>
            <a:ln>
              <a:noFill/>
            </a:ln>
            <a:effectLst/>
          </c:spPr>
          <c:cat>
            <c:numRef>
              <c:f>Лист1!$B$15:$I$15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Лист1!$B$18:$I$18</c:f>
              <c:numCache>
                <c:formatCode>General</c:formatCode>
                <c:ptCount val="8"/>
                <c:pt idx="0">
                  <c:v>6502</c:v>
                </c:pt>
                <c:pt idx="1">
                  <c:v>7459</c:v>
                </c:pt>
                <c:pt idx="2">
                  <c:v>8567</c:v>
                </c:pt>
                <c:pt idx="3">
                  <c:v>9452</c:v>
                </c:pt>
                <c:pt idx="4">
                  <c:v>9638</c:v>
                </c:pt>
                <c:pt idx="5">
                  <c:v>11219</c:v>
                </c:pt>
                <c:pt idx="6">
                  <c:v>12107</c:v>
                </c:pt>
                <c:pt idx="7">
                  <c:v>13309</c:v>
                </c:pt>
              </c:numCache>
            </c:numRef>
          </c:val>
        </c:ser>
        <c:ser>
          <c:idx val="3"/>
          <c:order val="3"/>
          <c:tx>
            <c:strRef>
              <c:f>Лист1!$A$19</c:f>
              <c:strCache>
                <c:ptCount val="1"/>
                <c:pt idx="0">
                  <c:v>Республика Бурятия</c:v>
                </c:pt>
              </c:strCache>
            </c:strRef>
          </c:tx>
          <c:spPr>
            <a:solidFill>
              <a:srgbClr val="E7C7A3"/>
            </a:solidFill>
            <a:ln>
              <a:noFill/>
            </a:ln>
            <a:effectLst/>
          </c:spPr>
          <c:cat>
            <c:numRef>
              <c:f>Лист1!$B$15:$I$15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Лист1!$B$19:$I$19</c:f>
              <c:numCache>
                <c:formatCode>General</c:formatCode>
                <c:ptCount val="8"/>
                <c:pt idx="0">
                  <c:v>6021</c:v>
                </c:pt>
                <c:pt idx="1">
                  <c:v>6505</c:v>
                </c:pt>
                <c:pt idx="2">
                  <c:v>5989</c:v>
                </c:pt>
                <c:pt idx="3">
                  <c:v>5944</c:v>
                </c:pt>
                <c:pt idx="4">
                  <c:v>6857</c:v>
                </c:pt>
                <c:pt idx="5">
                  <c:v>6235</c:v>
                </c:pt>
                <c:pt idx="6">
                  <c:v>5988</c:v>
                </c:pt>
                <c:pt idx="7">
                  <c:v>5551</c:v>
                </c:pt>
              </c:numCache>
            </c:numRef>
          </c:val>
        </c:ser>
        <c:ser>
          <c:idx val="4"/>
          <c:order val="4"/>
          <c:tx>
            <c:strRef>
              <c:f>Лист1!$A$20</c:f>
              <c:strCache>
                <c:ptCount val="1"/>
                <c:pt idx="0">
                  <c:v>Республика Хакасия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cat>
            <c:numRef>
              <c:f>Лист1!$B$15:$I$15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Лист1!$B$20:$I$20</c:f>
              <c:numCache>
                <c:formatCode>General</c:formatCode>
                <c:ptCount val="8"/>
                <c:pt idx="0">
                  <c:v>1173</c:v>
                </c:pt>
                <c:pt idx="1">
                  <c:v>1182</c:v>
                </c:pt>
                <c:pt idx="2">
                  <c:v>1629</c:v>
                </c:pt>
                <c:pt idx="3">
                  <c:v>2199</c:v>
                </c:pt>
                <c:pt idx="4">
                  <c:v>2036</c:v>
                </c:pt>
                <c:pt idx="5">
                  <c:v>1736</c:v>
                </c:pt>
                <c:pt idx="6">
                  <c:v>1964</c:v>
                </c:pt>
                <c:pt idx="7">
                  <c:v>2134</c:v>
                </c:pt>
              </c:numCache>
            </c:numRef>
          </c:val>
        </c:ser>
        <c:ser>
          <c:idx val="5"/>
          <c:order val="5"/>
          <c:tx>
            <c:strRef>
              <c:f>Лист1!$A$21</c:f>
              <c:strCache>
                <c:ptCount val="1"/>
                <c:pt idx="0">
                  <c:v>Республика Тыва</c:v>
                </c:pt>
              </c:strCache>
            </c:strRef>
          </c:tx>
          <c:spPr>
            <a:solidFill>
              <a:srgbClr val="9BC6D9"/>
            </a:solidFill>
            <a:ln>
              <a:noFill/>
            </a:ln>
            <a:effectLst/>
          </c:spPr>
          <c:cat>
            <c:numRef>
              <c:f>Лист1!$B$15:$I$15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Лист1!$B$21:$I$21</c:f>
              <c:numCache>
                <c:formatCode>General</c:formatCode>
                <c:ptCount val="8"/>
                <c:pt idx="0">
                  <c:v>1446</c:v>
                </c:pt>
                <c:pt idx="1">
                  <c:v>1367</c:v>
                </c:pt>
                <c:pt idx="2">
                  <c:v>1425</c:v>
                </c:pt>
                <c:pt idx="3">
                  <c:v>1847</c:v>
                </c:pt>
                <c:pt idx="4">
                  <c:v>1936</c:v>
                </c:pt>
                <c:pt idx="5">
                  <c:v>2305</c:v>
                </c:pt>
                <c:pt idx="6">
                  <c:v>2371</c:v>
                </c:pt>
                <c:pt idx="7">
                  <c:v>1766</c:v>
                </c:pt>
              </c:numCache>
            </c:numRef>
          </c:val>
        </c:ser>
        <c:ser>
          <c:idx val="6"/>
          <c:order val="6"/>
          <c:tx>
            <c:strRef>
              <c:f>Лист1!$A$22</c:f>
              <c:strCache>
                <c:ptCount val="1"/>
                <c:pt idx="0">
                  <c:v>Кемеровская область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cat>
            <c:numRef>
              <c:f>Лист1!$B$15:$I$15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Лист1!$B$22:$I$22</c:f>
              <c:numCache>
                <c:formatCode>General</c:formatCode>
                <c:ptCount val="8"/>
                <c:pt idx="0">
                  <c:v>343</c:v>
                </c:pt>
                <c:pt idx="1">
                  <c:v>430</c:v>
                </c:pt>
                <c:pt idx="2">
                  <c:v>739</c:v>
                </c:pt>
                <c:pt idx="3">
                  <c:v>819</c:v>
                </c:pt>
                <c:pt idx="4">
                  <c:v>1008</c:v>
                </c:pt>
                <c:pt idx="5">
                  <c:v>1061</c:v>
                </c:pt>
                <c:pt idx="6">
                  <c:v>1487</c:v>
                </c:pt>
                <c:pt idx="7">
                  <c:v>1434</c:v>
                </c:pt>
              </c:numCache>
            </c:numRef>
          </c:val>
        </c:ser>
        <c:ser>
          <c:idx val="7"/>
          <c:order val="7"/>
          <c:tx>
            <c:strRef>
              <c:f>Лист1!$A$23</c:f>
              <c:strCache>
                <c:ptCount val="1"/>
                <c:pt idx="0">
                  <c:v>Алтайский край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cat>
            <c:numRef>
              <c:f>Лист1!$B$15:$I$15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Лист1!$B$23:$I$23</c:f>
              <c:numCache>
                <c:formatCode>General</c:formatCode>
                <c:ptCount val="8"/>
                <c:pt idx="0">
                  <c:v>439</c:v>
                </c:pt>
                <c:pt idx="1">
                  <c:v>862</c:v>
                </c:pt>
                <c:pt idx="2">
                  <c:v>1088</c:v>
                </c:pt>
                <c:pt idx="3">
                  <c:v>971</c:v>
                </c:pt>
                <c:pt idx="4">
                  <c:v>715</c:v>
                </c:pt>
                <c:pt idx="5">
                  <c:v>736</c:v>
                </c:pt>
                <c:pt idx="6">
                  <c:v>698</c:v>
                </c:pt>
                <c:pt idx="7">
                  <c:v>758</c:v>
                </c:pt>
              </c:numCache>
            </c:numRef>
          </c:val>
        </c:ser>
        <c:ser>
          <c:idx val="8"/>
          <c:order val="8"/>
          <c:tx>
            <c:strRef>
              <c:f>Лист1!$A$24</c:f>
              <c:strCache>
                <c:ptCount val="1"/>
                <c:pt idx="0">
                  <c:v>Республика Алтай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c:spPr>
          <c:cat>
            <c:numRef>
              <c:f>Лист1!$B$15:$I$15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Лист1!$B$24:$I$24</c:f>
              <c:numCache>
                <c:formatCode>General</c:formatCode>
                <c:ptCount val="8"/>
                <c:pt idx="0">
                  <c:v>303</c:v>
                </c:pt>
                <c:pt idx="1">
                  <c:v>454</c:v>
                </c:pt>
                <c:pt idx="2">
                  <c:v>404</c:v>
                </c:pt>
                <c:pt idx="3">
                  <c:v>425</c:v>
                </c:pt>
                <c:pt idx="4">
                  <c:v>384</c:v>
                </c:pt>
                <c:pt idx="5">
                  <c:v>342</c:v>
                </c:pt>
                <c:pt idx="6">
                  <c:v>295</c:v>
                </c:pt>
                <c:pt idx="7">
                  <c:v>575</c:v>
                </c:pt>
              </c:numCache>
            </c:numRef>
          </c:val>
        </c:ser>
        <c:ser>
          <c:idx val="9"/>
          <c:order val="9"/>
          <c:tx>
            <c:strRef>
              <c:f>Лист1!$A$25</c:f>
              <c:strCache>
                <c:ptCount val="1"/>
                <c:pt idx="0">
                  <c:v>Новосибирская область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cat>
            <c:numRef>
              <c:f>Лист1!$B$15:$I$15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Лист1!$B$25:$I$25</c:f>
              <c:numCache>
                <c:formatCode>General</c:formatCode>
                <c:ptCount val="8"/>
                <c:pt idx="0">
                  <c:v>209</c:v>
                </c:pt>
                <c:pt idx="1">
                  <c:v>407</c:v>
                </c:pt>
                <c:pt idx="2">
                  <c:v>256</c:v>
                </c:pt>
                <c:pt idx="3">
                  <c:v>296</c:v>
                </c:pt>
                <c:pt idx="4">
                  <c:v>400</c:v>
                </c:pt>
                <c:pt idx="5">
                  <c:v>251</c:v>
                </c:pt>
                <c:pt idx="6">
                  <c:v>323</c:v>
                </c:pt>
                <c:pt idx="7">
                  <c:v>313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8027744"/>
        <c:axId val="308028304"/>
      </c:areaChart>
      <c:catAx>
        <c:axId val="308027744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8028304"/>
        <c:crosses val="autoZero"/>
        <c:auto val="1"/>
        <c:lblAlgn val="ctr"/>
        <c:lblOffset val="100"/>
        <c:noMultiLvlLbl val="0"/>
      </c:catAx>
      <c:valAx>
        <c:axId val="308028304"/>
        <c:scaling>
          <c:orientation val="minMax"/>
          <c:max val="1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in"/>
        <c:minorTickMark val="in"/>
        <c:tickLblPos val="low"/>
        <c:spPr>
          <a:noFill/>
          <a:ln w="12700">
            <a:solidFill>
              <a:sysClr val="windowText" lastClr="000000">
                <a:lumMod val="25000"/>
                <a:lumOff val="75000"/>
                <a:alpha val="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8027744"/>
        <c:crosses val="autoZero"/>
        <c:crossBetween val="midCat"/>
        <c:majorUnit val="30000"/>
        <c:minorUnit val="100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569626798540283"/>
          <c:y val="0.40072013603426782"/>
          <c:w val="0.80602245837096953"/>
          <c:h val="0.168238444185214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2010</a:t>
            </a:r>
          </a:p>
        </c:rich>
      </c:tx>
      <c:layout>
        <c:manualLayout>
          <c:xMode val="edge"/>
          <c:yMode val="edge"/>
          <c:x val="0.13438645706032659"/>
          <c:y val="9.994259897048475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Лист1!$B$41</c:f>
              <c:strCache>
                <c:ptCount val="1"/>
                <c:pt idx="0">
                  <c:v>2010</c:v>
                </c:pt>
              </c:strCache>
            </c:strRef>
          </c:tx>
          <c:dPt>
            <c:idx val="0"/>
            <c:bubble3D val="0"/>
            <c:spPr>
              <a:solidFill>
                <a:srgbClr val="C88B32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C05350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8DB193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E7C7A3"/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rgbClr val="89BACD"/>
              </a:solidFill>
              <a:ln>
                <a:noFill/>
              </a:ln>
              <a:effectLst/>
            </c:spPr>
          </c:dPt>
          <c:dPt>
            <c:idx val="6"/>
            <c:bubble3D val="0"/>
            <c:spPr>
              <a:solidFill>
                <a:srgbClr val="984807"/>
              </a:solidFill>
              <a:ln>
                <a:noFill/>
              </a:ln>
              <a:effectLst/>
            </c:spPr>
          </c:dPt>
          <c:dPt>
            <c:idx val="7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</c:dPt>
          <c:dPt>
            <c:idx val="8"/>
            <c:bubble3D val="0"/>
            <c:spPr>
              <a:solidFill>
                <a:srgbClr val="595959"/>
              </a:solidFill>
              <a:ln>
                <a:noFill/>
              </a:ln>
              <a:effectLst/>
            </c:spPr>
          </c:dPt>
          <c:dPt>
            <c:idx val="9"/>
            <c:bubble3D val="0"/>
            <c:spPr>
              <a:solidFill>
                <a:srgbClr val="632523"/>
              </a:solidFill>
              <a:ln>
                <a:noFill/>
              </a:ln>
              <a:effectLst/>
            </c:spPr>
          </c:dPt>
          <c:cat>
            <c:strRef>
              <c:f>Лист1!$A$42:$A$51</c:f>
              <c:strCache>
                <c:ptCount val="10"/>
                <c:pt idx="0">
                  <c:v>Красноярский край</c:v>
                </c:pt>
                <c:pt idx="1">
                  <c:v>Иркутская область</c:v>
                </c:pt>
                <c:pt idx="2">
                  <c:v>Забайкальский край</c:v>
                </c:pt>
                <c:pt idx="3">
                  <c:v>Республика Бурятия</c:v>
                </c:pt>
                <c:pt idx="4">
                  <c:v>Республика Хакасия</c:v>
                </c:pt>
                <c:pt idx="5">
                  <c:v>Республика Тыва</c:v>
                </c:pt>
                <c:pt idx="6">
                  <c:v>Кемеровская область</c:v>
                </c:pt>
                <c:pt idx="7">
                  <c:v>Алтайский край</c:v>
                </c:pt>
                <c:pt idx="8">
                  <c:v>Республика Алтай</c:v>
                </c:pt>
                <c:pt idx="9">
                  <c:v>Новосибирская область</c:v>
                </c:pt>
              </c:strCache>
            </c:strRef>
          </c:cat>
          <c:val>
            <c:numRef>
              <c:f>Лист1!$B$42:$B$51</c:f>
              <c:numCache>
                <c:formatCode>0.0</c:formatCode>
                <c:ptCount val="10"/>
                <c:pt idx="0">
                  <c:v>51.121819856849264</c:v>
                </c:pt>
                <c:pt idx="1">
                  <c:v>22.734037275884063</c:v>
                </c:pt>
                <c:pt idx="2">
                  <c:v>9.2155056339026302</c:v>
                </c:pt>
                <c:pt idx="3">
                  <c:v>8.5337679824250579</c:v>
                </c:pt>
                <c:pt idx="4">
                  <c:v>1.662532775848629</c:v>
                </c:pt>
                <c:pt idx="5">
                  <c:v>2.0494649564169802</c:v>
                </c:pt>
                <c:pt idx="6">
                  <c:v>0.48614556020126148</c:v>
                </c:pt>
                <c:pt idx="7">
                  <c:v>0.62220962369782462</c:v>
                </c:pt>
                <c:pt idx="8">
                  <c:v>0.42945220041102689</c:v>
                </c:pt>
                <c:pt idx="9">
                  <c:v>0.29622280490397568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2017</a:t>
            </a:r>
          </a:p>
        </c:rich>
      </c:tx>
      <c:layout>
        <c:manualLayout>
          <c:xMode val="edge"/>
          <c:yMode val="edge"/>
          <c:x val="0.67527175925925931"/>
          <c:y val="8.81944444444444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Лист1!$B$27</c:f>
              <c:strCache>
                <c:ptCount val="1"/>
                <c:pt idx="0">
                  <c:v>2017</c:v>
                </c:pt>
              </c:strCache>
            </c:strRef>
          </c:tx>
          <c:dPt>
            <c:idx val="0"/>
            <c:bubble3D val="0"/>
            <c:spPr>
              <a:solidFill>
                <a:srgbClr val="C88B32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C05350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8DB193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E7C7A3"/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rgbClr val="7F7F7F"/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rgbClr val="89BACD"/>
              </a:solidFill>
              <a:ln>
                <a:noFill/>
              </a:ln>
              <a:effectLst/>
            </c:spPr>
          </c:dPt>
          <c:dPt>
            <c:idx val="6"/>
            <c:bubble3D val="0"/>
            <c:spPr>
              <a:solidFill>
                <a:srgbClr val="984807"/>
              </a:solidFill>
              <a:ln>
                <a:noFill/>
              </a:ln>
              <a:effectLst/>
            </c:spPr>
          </c:dPt>
          <c:dPt>
            <c:idx val="7"/>
            <c:bubble3D val="0"/>
            <c:spPr>
              <a:solidFill>
                <a:srgbClr val="BFBFBF"/>
              </a:solidFill>
              <a:ln>
                <a:noFill/>
              </a:ln>
              <a:effectLst/>
            </c:spPr>
          </c:dPt>
          <c:dPt>
            <c:idx val="8"/>
            <c:bubble3D val="0"/>
            <c:spPr>
              <a:solidFill>
                <a:srgbClr val="595959"/>
              </a:solidFill>
              <a:ln>
                <a:noFill/>
              </a:ln>
              <a:effectLst/>
            </c:spPr>
          </c:dPt>
          <c:dPt>
            <c:idx val="9"/>
            <c:bubble3D val="0"/>
            <c:spPr>
              <a:solidFill>
                <a:srgbClr val="632523"/>
              </a:solidFill>
              <a:ln>
                <a:noFill/>
              </a:ln>
              <a:effectLst/>
            </c:spPr>
          </c:dPt>
          <c:cat>
            <c:strRef>
              <c:f>Лист1!$A$28:$A$37</c:f>
              <c:strCache>
                <c:ptCount val="10"/>
                <c:pt idx="0">
                  <c:v>Красноярский край</c:v>
                </c:pt>
                <c:pt idx="1">
                  <c:v>Иркутская область</c:v>
                </c:pt>
                <c:pt idx="2">
                  <c:v>Забайкальский край</c:v>
                </c:pt>
                <c:pt idx="3">
                  <c:v>Республика Бурятия</c:v>
                </c:pt>
                <c:pt idx="4">
                  <c:v>Республика Хакасия</c:v>
                </c:pt>
                <c:pt idx="5">
                  <c:v>Республика Тыва</c:v>
                </c:pt>
                <c:pt idx="6">
                  <c:v>Кемеровская область</c:v>
                </c:pt>
                <c:pt idx="7">
                  <c:v>Алтайский край</c:v>
                </c:pt>
                <c:pt idx="8">
                  <c:v>Республика Алтай</c:v>
                </c:pt>
                <c:pt idx="9">
                  <c:v>Новосибирская область</c:v>
                </c:pt>
              </c:strCache>
            </c:strRef>
          </c:cat>
          <c:val>
            <c:numRef>
              <c:f>Лист1!$B$28:$B$37</c:f>
              <c:numCache>
                <c:formatCode>0.0</c:formatCode>
                <c:ptCount val="10"/>
                <c:pt idx="0">
                  <c:v>54.979562822107702</c:v>
                </c:pt>
                <c:pt idx="1">
                  <c:v>20.267460458503642</c:v>
                </c:pt>
                <c:pt idx="2">
                  <c:v>11.826017416029856</c:v>
                </c:pt>
                <c:pt idx="3">
                  <c:v>4.932468455660211</c:v>
                </c:pt>
                <c:pt idx="4">
                  <c:v>1.8962146792251644</c:v>
                </c:pt>
                <c:pt idx="5">
                  <c:v>1.5692198329482854</c:v>
                </c:pt>
                <c:pt idx="6">
                  <c:v>1.274213612937622</c:v>
                </c:pt>
                <c:pt idx="7">
                  <c:v>0.67353829749422434</c:v>
                </c:pt>
                <c:pt idx="8">
                  <c:v>0.51092944730762391</c:v>
                </c:pt>
                <c:pt idx="9">
                  <c:v>0.27812333392571531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88B32"/>
              </a:solidFill>
            </c:spPr>
          </c:dPt>
          <c:dPt>
            <c:idx val="1"/>
            <c:bubble3D val="0"/>
            <c:spPr>
              <a:solidFill>
                <a:srgbClr val="9BC6D9"/>
              </a:solidFill>
            </c:spPr>
          </c:dPt>
          <c:dPt>
            <c:idx val="2"/>
            <c:bubble3D val="0"/>
            <c:spPr>
              <a:solidFill>
                <a:srgbClr val="8DB193"/>
              </a:solidFill>
            </c:spPr>
          </c:dPt>
          <c:dPt>
            <c:idx val="3"/>
            <c:bubble3D val="0"/>
            <c:spPr>
              <a:solidFill>
                <a:srgbClr val="E7C7A3"/>
              </a:solidFill>
            </c:spPr>
          </c:dPt>
          <c:dPt>
            <c:idx val="4"/>
            <c:bubble3D val="0"/>
            <c:spPr>
              <a:solidFill>
                <a:srgbClr val="7F7F7F"/>
              </a:solidFill>
            </c:spPr>
          </c:dPt>
          <c:dPt>
            <c:idx val="5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Pt>
            <c:idx val="6"/>
            <c:bubble3D val="0"/>
            <c:spPr>
              <a:solidFill>
                <a:srgbClr val="984807"/>
              </a:solidFill>
            </c:spPr>
          </c:dPt>
          <c:dPt>
            <c:idx val="7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cat>
            <c:strRef>
              <c:f>Лист1!$P$28:$P$36</c:f>
              <c:strCache>
                <c:ptCount val="9"/>
                <c:pt idx="0">
                  <c:v>Магаданская область</c:v>
                </c:pt>
                <c:pt idx="1">
                  <c:v>Амурская область</c:v>
                </c:pt>
                <c:pt idx="2">
                  <c:v>Чукотский АО*</c:v>
                </c:pt>
                <c:pt idx="3">
                  <c:v>Хабаровский край</c:v>
                </c:pt>
                <c:pt idx="4">
                  <c:v>Республика Саха (Якутия)* </c:v>
                </c:pt>
                <c:pt idx="5">
                  <c:v>Камчатский край</c:v>
                </c:pt>
                <c:pt idx="6">
                  <c:v>Сахалинская область</c:v>
                </c:pt>
                <c:pt idx="7">
                  <c:v>Приморский край</c:v>
                </c:pt>
                <c:pt idx="8">
                  <c:v>Еврейская АО</c:v>
                </c:pt>
              </c:strCache>
            </c:strRef>
          </c:cat>
          <c:val>
            <c:numRef>
              <c:f>Лист1!$Q$28:$Q$36</c:f>
              <c:numCache>
                <c:formatCode>0.0</c:formatCode>
                <c:ptCount val="9"/>
                <c:pt idx="0">
                  <c:v>29.468633374800071</c:v>
                </c:pt>
                <c:pt idx="1">
                  <c:v>23.057579527279188</c:v>
                </c:pt>
                <c:pt idx="2">
                  <c:v>21.885551803803093</c:v>
                </c:pt>
                <c:pt idx="3">
                  <c:v>21.698062910964989</c:v>
                </c:pt>
                <c:pt idx="4">
                  <c:v>21.427936733605829</c:v>
                </c:pt>
                <c:pt idx="5">
                  <c:v>5.6664297138795092</c:v>
                </c:pt>
                <c:pt idx="6">
                  <c:v>0.93122445352763461</c:v>
                </c:pt>
                <c:pt idx="7">
                  <c:v>0.15105740181268881</c:v>
                </c:pt>
                <c:pt idx="8">
                  <c:v>5.5091523014039454E-2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88B32"/>
              </a:solidFill>
            </c:spPr>
          </c:dPt>
          <c:dPt>
            <c:idx val="1"/>
            <c:bubble3D val="0"/>
            <c:spPr>
              <a:solidFill>
                <a:srgbClr val="9BC6D9"/>
              </a:solidFill>
            </c:spPr>
          </c:dPt>
          <c:dPt>
            <c:idx val="2"/>
            <c:bubble3D val="0"/>
            <c:spPr>
              <a:solidFill>
                <a:srgbClr val="8DB193"/>
              </a:solidFill>
            </c:spPr>
          </c:dPt>
          <c:dPt>
            <c:idx val="3"/>
            <c:bubble3D val="0"/>
            <c:spPr>
              <a:solidFill>
                <a:srgbClr val="E7C7A3"/>
              </a:solidFill>
            </c:spPr>
          </c:dPt>
          <c:dPt>
            <c:idx val="4"/>
            <c:bubble3D val="0"/>
            <c:spPr>
              <a:solidFill>
                <a:srgbClr val="7F7F7F"/>
              </a:solidFill>
            </c:spPr>
          </c:dPt>
          <c:dPt>
            <c:idx val="5"/>
            <c:bubble3D val="0"/>
            <c:spPr>
              <a:solidFill>
                <a:schemeClr val="bg1">
                  <a:lumMod val="65000"/>
                </a:schemeClr>
              </a:solidFill>
            </c:spPr>
          </c:dPt>
          <c:dPt>
            <c:idx val="6"/>
            <c:bubble3D val="0"/>
            <c:spPr>
              <a:solidFill>
                <a:srgbClr val="984807"/>
              </a:solidFill>
            </c:spPr>
          </c:dPt>
          <c:cat>
            <c:strRef>
              <c:f>Лист1!$P$42:$P$50</c:f>
              <c:strCache>
                <c:ptCount val="9"/>
                <c:pt idx="0">
                  <c:v>Магаданская область</c:v>
                </c:pt>
                <c:pt idx="1">
                  <c:v>Амурская область</c:v>
                </c:pt>
                <c:pt idx="2">
                  <c:v>Чукотский АО*</c:v>
                </c:pt>
                <c:pt idx="3">
                  <c:v>Хабаровский край</c:v>
                </c:pt>
                <c:pt idx="4">
                  <c:v>Республика Саха (Якутия)* </c:v>
                </c:pt>
                <c:pt idx="5">
                  <c:v>Камчатский край</c:v>
                </c:pt>
                <c:pt idx="6">
                  <c:v>Сахалинская область</c:v>
                </c:pt>
                <c:pt idx="7">
                  <c:v>Приморский край</c:v>
                </c:pt>
                <c:pt idx="8">
                  <c:v>Еврейская АО</c:v>
                </c:pt>
              </c:strCache>
            </c:strRef>
          </c:cat>
          <c:val>
            <c:numRef>
              <c:f>Лист1!$Q$42:$Q$50</c:f>
              <c:numCache>
                <c:formatCode>0.0</c:formatCode>
                <c:ptCount val="9"/>
                <c:pt idx="0">
                  <c:v>22.14867833604989</c:v>
                </c:pt>
                <c:pt idx="1">
                  <c:v>28.074551768124159</c:v>
                </c:pt>
                <c:pt idx="2">
                  <c:v>35.26752179151017</c:v>
                </c:pt>
                <c:pt idx="3">
                  <c:v>21.564736730210473</c:v>
                </c:pt>
                <c:pt idx="4">
                  <c:v>26.342569626532491</c:v>
                </c:pt>
                <c:pt idx="5">
                  <c:v>3.1776628162426475</c:v>
                </c:pt>
                <c:pt idx="6">
                  <c:v>0.14456806746509815</c:v>
                </c:pt>
                <c:pt idx="7">
                  <c:v>4.2520019842675928E-2</c:v>
                </c:pt>
                <c:pt idx="8">
                  <c:v>2.8346679895117285E-2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cat>
            <c:numRef>
              <c:f>Лист1!$B$4:$B$16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Лист1!$C$4:$C$16</c:f>
              <c:numCache>
                <c:formatCode>General</c:formatCode>
                <c:ptCount val="13"/>
                <c:pt idx="0">
                  <c:v>2674.1</c:v>
                </c:pt>
                <c:pt idx="1">
                  <c:v>2692.3</c:v>
                </c:pt>
                <c:pt idx="2">
                  <c:v>3774.1</c:v>
                </c:pt>
                <c:pt idx="3">
                  <c:v>4358.2</c:v>
                </c:pt>
                <c:pt idx="4">
                  <c:v>4654.9000000000005</c:v>
                </c:pt>
                <c:pt idx="5">
                  <c:v>4809</c:v>
                </c:pt>
                <c:pt idx="6">
                  <c:v>4843.5</c:v>
                </c:pt>
                <c:pt idx="7">
                  <c:v>4815.1000000000004</c:v>
                </c:pt>
                <c:pt idx="8">
                  <c:v>4816</c:v>
                </c:pt>
                <c:pt idx="9">
                  <c:v>4831.2</c:v>
                </c:pt>
                <c:pt idx="10">
                  <c:v>4889.6000000000004</c:v>
                </c:pt>
                <c:pt idx="11">
                  <c:v>5045.3</c:v>
                </c:pt>
                <c:pt idx="12">
                  <c:v>5502.3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FF-46FA-9A76-4ADBD72E68C9}"/>
            </c:ext>
          </c:extLst>
        </c:ser>
        <c:ser>
          <c:idx val="1"/>
          <c:order val="1"/>
          <c:spPr>
            <a:solidFill>
              <a:srgbClr val="BA7830"/>
            </a:solidFill>
            <a:ln>
              <a:noFill/>
            </a:ln>
            <a:effectLst/>
          </c:spPr>
          <c:invertIfNegative val="0"/>
          <c:cat>
            <c:numRef>
              <c:f>Лист1!$B$4:$B$16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Лист1!$D$4:$D$16</c:f>
              <c:numCache>
                <c:formatCode>General</c:formatCode>
                <c:ptCount val="13"/>
                <c:pt idx="0">
                  <c:v>1640.1</c:v>
                </c:pt>
                <c:pt idx="1">
                  <c:v>1894</c:v>
                </c:pt>
                <c:pt idx="2">
                  <c:v>1980.3</c:v>
                </c:pt>
                <c:pt idx="3">
                  <c:v>2381.1</c:v>
                </c:pt>
                <c:pt idx="4">
                  <c:v>2253.6999999999998</c:v>
                </c:pt>
                <c:pt idx="5">
                  <c:v>2770.5</c:v>
                </c:pt>
                <c:pt idx="6">
                  <c:v>2983.8</c:v>
                </c:pt>
                <c:pt idx="7">
                  <c:v>3110.4</c:v>
                </c:pt>
                <c:pt idx="8">
                  <c:v>3293.7</c:v>
                </c:pt>
                <c:pt idx="9">
                  <c:v>3447.3</c:v>
                </c:pt>
                <c:pt idx="10">
                  <c:v>3695.1</c:v>
                </c:pt>
                <c:pt idx="11">
                  <c:v>3938.1</c:v>
                </c:pt>
                <c:pt idx="12">
                  <c:v>4261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BFF-46FA-9A76-4ADBD72E68C9}"/>
            </c:ext>
          </c:extLst>
        </c:ser>
        <c:ser>
          <c:idx val="2"/>
          <c:order val="2"/>
          <c:spPr>
            <a:solidFill>
              <a:srgbClr val="DDAE7C"/>
            </a:solidFill>
            <a:ln>
              <a:noFill/>
            </a:ln>
            <a:effectLst/>
          </c:spPr>
          <c:invertIfNegative val="0"/>
          <c:cat>
            <c:numRef>
              <c:f>Лист1!$B$4:$B$16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Лист1!$E$4:$E$16</c:f>
              <c:numCache>
                <c:formatCode>General</c:formatCode>
                <c:ptCount val="13"/>
                <c:pt idx="0">
                  <c:v>4314.2</c:v>
                </c:pt>
                <c:pt idx="1">
                  <c:v>4586.3</c:v>
                </c:pt>
                <c:pt idx="2">
                  <c:v>5754.4</c:v>
                </c:pt>
                <c:pt idx="3">
                  <c:v>6739.3</c:v>
                </c:pt>
                <c:pt idx="4">
                  <c:v>6908.6</c:v>
                </c:pt>
                <c:pt idx="5">
                  <c:v>7579.5</c:v>
                </c:pt>
                <c:pt idx="6">
                  <c:v>7827.3</c:v>
                </c:pt>
                <c:pt idx="7">
                  <c:v>7925.5</c:v>
                </c:pt>
                <c:pt idx="8">
                  <c:v>8109.7</c:v>
                </c:pt>
                <c:pt idx="9">
                  <c:v>8278.5</c:v>
                </c:pt>
                <c:pt idx="10">
                  <c:v>8584.7000000000007</c:v>
                </c:pt>
                <c:pt idx="11">
                  <c:v>8983.4</c:v>
                </c:pt>
                <c:pt idx="12">
                  <c:v>9763.2999999999811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BFF-46FA-9A76-4ADBD72E68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6096816"/>
        <c:axId val="306097376"/>
      </c:barChart>
      <c:catAx>
        <c:axId val="306096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097376"/>
        <c:crosses val="autoZero"/>
        <c:auto val="1"/>
        <c:lblAlgn val="ctr"/>
        <c:lblOffset val="100"/>
        <c:noMultiLvlLbl val="0"/>
      </c:catAx>
      <c:valAx>
        <c:axId val="306097376"/>
        <c:scaling>
          <c:orientation val="minMax"/>
          <c:max val="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Запасы, </a:t>
                </a:r>
                <a:r>
                  <a:rPr lang="ru-R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т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096816"/>
        <c:crosses val="autoZero"/>
        <c:crossBetween val="between"/>
        <c:min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ysClr val="window" lastClr="FFFFFF">
                <a:lumMod val="65000"/>
              </a:sysClr>
            </a:solidFill>
            <a:ln>
              <a:noFill/>
            </a:ln>
            <a:effectLst/>
          </c:spPr>
          <c:invertIfNegative val="0"/>
          <c:cat>
            <c:numRef>
              <c:f>Лист1!$L$4:$L$16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Лист1!$M$4:$M$16</c:f>
              <c:numCache>
                <c:formatCode>General</c:formatCode>
                <c:ptCount val="13"/>
                <c:pt idx="0">
                  <c:v>1732</c:v>
                </c:pt>
                <c:pt idx="1">
                  <c:v>1708.9</c:v>
                </c:pt>
                <c:pt idx="2">
                  <c:v>1885.6</c:v>
                </c:pt>
                <c:pt idx="3">
                  <c:v>1935.6</c:v>
                </c:pt>
                <c:pt idx="4">
                  <c:v>2006.4</c:v>
                </c:pt>
                <c:pt idx="5">
                  <c:v>1972.3</c:v>
                </c:pt>
                <c:pt idx="6">
                  <c:v>1986.6</c:v>
                </c:pt>
                <c:pt idx="7">
                  <c:v>2150.8000000000002</c:v>
                </c:pt>
                <c:pt idx="8">
                  <c:v>2119.6</c:v>
                </c:pt>
                <c:pt idx="9">
                  <c:v>2123.9</c:v>
                </c:pt>
                <c:pt idx="10">
                  <c:v>2041.9</c:v>
                </c:pt>
                <c:pt idx="11">
                  <c:v>2061</c:v>
                </c:pt>
                <c:pt idx="12">
                  <c:v>2050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1AC-4304-ADD3-FA200B1C1B61}"/>
            </c:ext>
          </c:extLst>
        </c:ser>
        <c:ser>
          <c:idx val="1"/>
          <c:order val="1"/>
          <c:spPr>
            <a:solidFill>
              <a:srgbClr val="BA7830"/>
            </a:solidFill>
            <a:ln>
              <a:noFill/>
            </a:ln>
            <a:effectLst/>
          </c:spPr>
          <c:invertIfNegative val="0"/>
          <c:cat>
            <c:numRef>
              <c:f>Лист1!$L$4:$L$16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Лист1!$N$4:$N$16</c:f>
              <c:numCache>
                <c:formatCode>General</c:formatCode>
                <c:ptCount val="13"/>
                <c:pt idx="0">
                  <c:v>668.5</c:v>
                </c:pt>
                <c:pt idx="1">
                  <c:v>718.9</c:v>
                </c:pt>
                <c:pt idx="2">
                  <c:v>750.1</c:v>
                </c:pt>
                <c:pt idx="3">
                  <c:v>859.4</c:v>
                </c:pt>
                <c:pt idx="4">
                  <c:v>934.1</c:v>
                </c:pt>
                <c:pt idx="5">
                  <c:v>1051.3</c:v>
                </c:pt>
                <c:pt idx="6">
                  <c:v>1080.9000000000001</c:v>
                </c:pt>
                <c:pt idx="7">
                  <c:v>1142.8</c:v>
                </c:pt>
                <c:pt idx="8">
                  <c:v>1250.5</c:v>
                </c:pt>
                <c:pt idx="9">
                  <c:v>1258.5</c:v>
                </c:pt>
                <c:pt idx="10">
                  <c:v>1275.9000000000001</c:v>
                </c:pt>
                <c:pt idx="11">
                  <c:v>1562.1</c:v>
                </c:pt>
                <c:pt idx="12">
                  <c:v>1539.3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1AC-4304-ADD3-FA200B1C1B61}"/>
            </c:ext>
          </c:extLst>
        </c:ser>
        <c:ser>
          <c:idx val="2"/>
          <c:order val="2"/>
          <c:spPr>
            <a:solidFill>
              <a:srgbClr val="DDAE7C"/>
            </a:solidFill>
            <a:ln>
              <a:noFill/>
            </a:ln>
            <a:effectLst/>
          </c:spPr>
          <c:invertIfNegative val="0"/>
          <c:cat>
            <c:numRef>
              <c:f>Лист1!$L$4:$L$16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Лист1!$O$4:$O$16</c:f>
              <c:numCache>
                <c:formatCode>General</c:formatCode>
                <c:ptCount val="13"/>
                <c:pt idx="0">
                  <c:v>2400.5</c:v>
                </c:pt>
                <c:pt idx="1">
                  <c:v>2427.8000000000002</c:v>
                </c:pt>
                <c:pt idx="2">
                  <c:v>2635.7</c:v>
                </c:pt>
                <c:pt idx="3">
                  <c:v>2795</c:v>
                </c:pt>
                <c:pt idx="4">
                  <c:v>2940.5</c:v>
                </c:pt>
                <c:pt idx="5">
                  <c:v>3023.6</c:v>
                </c:pt>
                <c:pt idx="6">
                  <c:v>3067.5</c:v>
                </c:pt>
                <c:pt idx="7">
                  <c:v>3293.6</c:v>
                </c:pt>
                <c:pt idx="8">
                  <c:v>3370.1</c:v>
                </c:pt>
                <c:pt idx="9">
                  <c:v>3382.4</c:v>
                </c:pt>
                <c:pt idx="10">
                  <c:v>3317.8</c:v>
                </c:pt>
                <c:pt idx="11">
                  <c:v>3623.1</c:v>
                </c:pt>
                <c:pt idx="12">
                  <c:v>3589.3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1AC-4304-ADD3-FA200B1C1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6907296"/>
        <c:axId val="306907856"/>
      </c:barChart>
      <c:catAx>
        <c:axId val="30690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907856"/>
        <c:crosses val="autoZero"/>
        <c:auto val="1"/>
        <c:lblAlgn val="ctr"/>
        <c:lblOffset val="100"/>
        <c:noMultiLvlLbl val="0"/>
      </c:catAx>
      <c:valAx>
        <c:axId val="306907856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Запасы, т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90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78077194195088"/>
          <c:y val="8.6259688468946646E-2"/>
          <c:w val="0.87240879225502255"/>
          <c:h val="0.8350807950887826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ysClr val="window" lastClr="FFFFFF">
                <a:lumMod val="65000"/>
              </a:sysClr>
            </a:solidFill>
            <a:ln w="6350">
              <a:noFill/>
            </a:ln>
            <a:effectLst/>
          </c:spPr>
          <c:invertIfNegative val="0"/>
          <c:cat>
            <c:numRef>
              <c:f>Лист1!$AD$4:$AD$16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Лист1!$AE$4:$AE$16</c:f>
              <c:numCache>
                <c:formatCode>General</c:formatCode>
                <c:ptCount val="13"/>
                <c:pt idx="0">
                  <c:v>1310</c:v>
                </c:pt>
                <c:pt idx="1">
                  <c:v>1276</c:v>
                </c:pt>
                <c:pt idx="2">
                  <c:v>1258.2</c:v>
                </c:pt>
                <c:pt idx="3">
                  <c:v>1225.3</c:v>
                </c:pt>
                <c:pt idx="4">
                  <c:v>1177.9000000000001</c:v>
                </c:pt>
                <c:pt idx="5">
                  <c:v>1199.3</c:v>
                </c:pt>
                <c:pt idx="6">
                  <c:v>1151.9000000000001</c:v>
                </c:pt>
                <c:pt idx="7">
                  <c:v>1132.0999999999999</c:v>
                </c:pt>
                <c:pt idx="8">
                  <c:v>1111.7</c:v>
                </c:pt>
                <c:pt idx="9">
                  <c:v>1098.2</c:v>
                </c:pt>
                <c:pt idx="10">
                  <c:v>1074.7</c:v>
                </c:pt>
                <c:pt idx="11">
                  <c:v>1053.2</c:v>
                </c:pt>
                <c:pt idx="12">
                  <c:v>1029.5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CF-49AE-A4D6-26725869DD2D}"/>
            </c:ext>
          </c:extLst>
        </c:ser>
        <c:ser>
          <c:idx val="1"/>
          <c:order val="1"/>
          <c:spPr>
            <a:solidFill>
              <a:srgbClr val="BA7830"/>
            </a:solidFill>
            <a:ln>
              <a:noFill/>
            </a:ln>
            <a:effectLst/>
          </c:spPr>
          <c:invertIfNegative val="0"/>
          <c:cat>
            <c:numRef>
              <c:f>Лист1!$AD$4:$AD$16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Лист1!$AF$4:$AF$16</c:f>
              <c:numCache>
                <c:formatCode>General</c:formatCode>
                <c:ptCount val="13"/>
                <c:pt idx="0">
                  <c:v>126.1</c:v>
                </c:pt>
                <c:pt idx="1">
                  <c:v>127.6</c:v>
                </c:pt>
                <c:pt idx="2">
                  <c:v>140.5</c:v>
                </c:pt>
                <c:pt idx="3">
                  <c:v>147.9</c:v>
                </c:pt>
                <c:pt idx="4">
                  <c:v>152.19999999999999</c:v>
                </c:pt>
                <c:pt idx="5">
                  <c:v>151.4</c:v>
                </c:pt>
                <c:pt idx="6">
                  <c:v>152.69999999999999</c:v>
                </c:pt>
                <c:pt idx="7">
                  <c:v>153.4</c:v>
                </c:pt>
                <c:pt idx="8">
                  <c:v>153.9</c:v>
                </c:pt>
                <c:pt idx="9">
                  <c:v>154.4</c:v>
                </c:pt>
                <c:pt idx="10">
                  <c:v>156.69999999999999</c:v>
                </c:pt>
                <c:pt idx="11">
                  <c:v>157.5</c:v>
                </c:pt>
                <c:pt idx="12">
                  <c:v>159.69999999999999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4CF-49AE-A4D6-26725869DD2D}"/>
            </c:ext>
          </c:extLst>
        </c:ser>
        <c:ser>
          <c:idx val="2"/>
          <c:order val="2"/>
          <c:spPr>
            <a:solidFill>
              <a:srgbClr val="DDAE7C"/>
            </a:solidFill>
            <a:ln>
              <a:noFill/>
            </a:ln>
            <a:effectLst/>
          </c:spPr>
          <c:invertIfNegative val="0"/>
          <c:cat>
            <c:numRef>
              <c:f>Лист1!$AD$4:$AD$16</c:f>
              <c:numCache>
                <c:formatCode>General</c:formatCode>
                <c:ptCount val="13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</c:numCache>
            </c:numRef>
          </c:cat>
          <c:val>
            <c:numRef>
              <c:f>Лист1!$AG$4:$AG$16</c:f>
              <c:numCache>
                <c:formatCode>General</c:formatCode>
                <c:ptCount val="13"/>
                <c:pt idx="0">
                  <c:v>1436.1</c:v>
                </c:pt>
                <c:pt idx="1">
                  <c:v>1403.6</c:v>
                </c:pt>
                <c:pt idx="2">
                  <c:v>1398.7</c:v>
                </c:pt>
                <c:pt idx="3">
                  <c:v>1373.2</c:v>
                </c:pt>
                <c:pt idx="4">
                  <c:v>1330.1</c:v>
                </c:pt>
                <c:pt idx="5">
                  <c:v>1350.7</c:v>
                </c:pt>
                <c:pt idx="6">
                  <c:v>1304.5999999999999</c:v>
                </c:pt>
                <c:pt idx="7">
                  <c:v>1285.5</c:v>
                </c:pt>
                <c:pt idx="8">
                  <c:v>1265.5999999999999</c:v>
                </c:pt>
                <c:pt idx="9">
                  <c:v>1252.5999999999999</c:v>
                </c:pt>
                <c:pt idx="10">
                  <c:v>1231.4000000000001</c:v>
                </c:pt>
                <c:pt idx="11">
                  <c:v>1210.7</c:v>
                </c:pt>
                <c:pt idx="12">
                  <c:v>1189.2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4CF-49AE-A4D6-26725869D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6911216"/>
        <c:axId val="306911776"/>
      </c:barChart>
      <c:catAx>
        <c:axId val="30691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911776"/>
        <c:crosses val="autoZero"/>
        <c:auto val="1"/>
        <c:lblAlgn val="ctr"/>
        <c:lblOffset val="100"/>
        <c:noMultiLvlLbl val="0"/>
      </c:catAx>
      <c:valAx>
        <c:axId val="306911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b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Запасы, т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91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b="1" i="1" dirty="0">
                <a:solidFill>
                  <a:srgbClr val="9C6528"/>
                </a:solidFill>
                <a:latin typeface="Arial" pitchFamily="34" charset="0"/>
                <a:cs typeface="Arial" pitchFamily="34" charset="0"/>
              </a:rPr>
              <a:t>Собственно золоторудные </a:t>
            </a:r>
            <a:r>
              <a:rPr lang="ru-RU" b="1" i="1" dirty="0" smtClean="0">
                <a:solidFill>
                  <a:srgbClr val="9C6528"/>
                </a:solidFill>
                <a:latin typeface="Arial" pitchFamily="34" charset="0"/>
                <a:cs typeface="Arial" pitchFamily="34" charset="0"/>
              </a:rPr>
              <a:t>месторождения</a:t>
            </a:r>
          </a:p>
        </c:rich>
      </c:tx>
      <c:layout>
        <c:manualLayout>
          <c:xMode val="edge"/>
          <c:yMode val="edge"/>
          <c:x val="0.2675336022806844"/>
          <c:y val="2.8511302551830847E-2"/>
        </c:manualLayout>
      </c:layout>
      <c:overlay val="0"/>
      <c:spPr>
        <a:solidFill>
          <a:schemeClr val="bg1"/>
        </a:solidFill>
        <a:ln w="57150">
          <a:solidFill>
            <a:schemeClr val="bg1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687312075016769"/>
          <c:y val="8.8950625478807291E-2"/>
          <c:w val="0.87725425617513952"/>
          <c:h val="0.81088446393707581"/>
        </c:manualLayout>
      </c:layout>
      <c:barChart>
        <c:barDir val="col"/>
        <c:grouping val="stacked"/>
        <c:varyColors val="0"/>
        <c:ser>
          <c:idx val="0"/>
          <c:order val="0"/>
          <c:tx>
            <c:v>Старые</c:v>
          </c:tx>
          <c:spPr>
            <a:solidFill>
              <a:srgbClr val="B87D4C"/>
            </a:solidFill>
            <a:ln w="19050">
              <a:noFill/>
            </a:ln>
            <a:effectLst/>
          </c:spPr>
          <c:invertIfNegative val="0"/>
          <c:cat>
            <c:numLit>
              <c:formatCode>General</c:formatCode>
              <c:ptCount val="12"/>
              <c:pt idx="0">
                <c:v>2005</c:v>
              </c:pt>
              <c:pt idx="1">
                <c:v>2006</c:v>
              </c:pt>
              <c:pt idx="2">
                <c:v>2007</c:v>
              </c:pt>
              <c:pt idx="3">
                <c:v>2008</c:v>
              </c:pt>
              <c:pt idx="4">
                <c:v>2009</c:v>
              </c:pt>
              <c:pt idx="5">
                <c:v>2010</c:v>
              </c:pt>
              <c:pt idx="6">
                <c:v>2011</c:v>
              </c:pt>
              <c:pt idx="7">
                <c:v>2012</c:v>
              </c:pt>
              <c:pt idx="8">
                <c:v>2013</c:v>
              </c:pt>
              <c:pt idx="9">
                <c:v>2014</c:v>
              </c:pt>
              <c:pt idx="10">
                <c:v>2015</c:v>
              </c:pt>
              <c:pt idx="11">
                <c:v>2016</c:v>
              </c:pt>
            </c:numLit>
          </c:cat>
          <c:val>
            <c:numRef>
              <c:f>Лист1!$J$5:$J$16</c:f>
              <c:numCache>
                <c:formatCode>General</c:formatCode>
                <c:ptCount val="12"/>
                <c:pt idx="0">
                  <c:v>272.2</c:v>
                </c:pt>
                <c:pt idx="1">
                  <c:v>1167.2</c:v>
                </c:pt>
                <c:pt idx="2">
                  <c:v>891</c:v>
                </c:pt>
                <c:pt idx="3">
                  <c:v>90.2</c:v>
                </c:pt>
                <c:pt idx="4">
                  <c:v>416.79999999999933</c:v>
                </c:pt>
                <c:pt idx="5">
                  <c:v>-5.4999999999999893</c:v>
                </c:pt>
                <c:pt idx="6">
                  <c:v>-25.500000000000007</c:v>
                </c:pt>
                <c:pt idx="7">
                  <c:v>-23.5</c:v>
                </c:pt>
                <c:pt idx="8">
                  <c:v>27.399999999999988</c:v>
                </c:pt>
                <c:pt idx="9">
                  <c:v>174.29999999999998</c:v>
                </c:pt>
                <c:pt idx="10">
                  <c:v>243.5</c:v>
                </c:pt>
                <c:pt idx="11">
                  <c:v>639.79999999999995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CC-40FE-8EB0-F5DBF21D8FF5}"/>
            </c:ext>
          </c:extLst>
        </c:ser>
        <c:ser>
          <c:idx val="1"/>
          <c:order val="1"/>
          <c:tx>
            <c:v>Новые</c:v>
          </c:tx>
          <c:spPr>
            <a:solidFill>
              <a:schemeClr val="bg1">
                <a:lumMod val="65000"/>
              </a:schemeClr>
            </a:solidFill>
            <a:ln w="6350">
              <a:noFill/>
            </a:ln>
            <a:effectLst/>
          </c:spPr>
          <c:invertIfNegative val="0"/>
          <c:cat>
            <c:numLit>
              <c:formatCode>General</c:formatCode>
              <c:ptCount val="12"/>
              <c:pt idx="0">
                <c:v>2005</c:v>
              </c:pt>
              <c:pt idx="1">
                <c:v>2006</c:v>
              </c:pt>
              <c:pt idx="2">
                <c:v>2007</c:v>
              </c:pt>
              <c:pt idx="3">
                <c:v>2008</c:v>
              </c:pt>
              <c:pt idx="4">
                <c:v>2009</c:v>
              </c:pt>
              <c:pt idx="5">
                <c:v>2010</c:v>
              </c:pt>
              <c:pt idx="6">
                <c:v>2011</c:v>
              </c:pt>
              <c:pt idx="7">
                <c:v>2012</c:v>
              </c:pt>
              <c:pt idx="8">
                <c:v>2013</c:v>
              </c:pt>
              <c:pt idx="9">
                <c:v>2014</c:v>
              </c:pt>
              <c:pt idx="10">
                <c:v>2015</c:v>
              </c:pt>
              <c:pt idx="11">
                <c:v>2016</c:v>
              </c:pt>
            </c:numLit>
          </c:cat>
          <c:val>
            <c:numRef>
              <c:f>Лист1!$K$5:$K$16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93.8</c:v>
                </c:pt>
                <c:pt idx="3">
                  <c:v>84.899999999999991</c:v>
                </c:pt>
                <c:pt idx="4">
                  <c:v>257.10000000000002</c:v>
                </c:pt>
                <c:pt idx="5">
                  <c:v>252.5</c:v>
                </c:pt>
                <c:pt idx="6">
                  <c:v>123.7</c:v>
                </c:pt>
                <c:pt idx="7">
                  <c:v>207.60000000000002</c:v>
                </c:pt>
                <c:pt idx="8">
                  <c:v>141.4</c:v>
                </c:pt>
                <c:pt idx="9">
                  <c:v>83.4</c:v>
                </c:pt>
                <c:pt idx="10">
                  <c:v>155.19999999999999</c:v>
                </c:pt>
                <c:pt idx="11">
                  <c:v>140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CC-40FE-8EB0-F5DBF21D8F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7212544"/>
        <c:axId val="307213104"/>
      </c:barChart>
      <c:catAx>
        <c:axId val="30721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307213104"/>
        <c:crosses val="autoZero"/>
        <c:auto val="1"/>
        <c:lblAlgn val="ctr"/>
        <c:lblOffset val="100"/>
        <c:noMultiLvlLbl val="0"/>
      </c:catAx>
      <c:valAx>
        <c:axId val="30721310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b="1" i="0" baseline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Запасы, т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307212544"/>
        <c:crosses val="autoZero"/>
        <c:crossBetween val="between"/>
      </c:valAx>
      <c:spPr>
        <a:noFill/>
        <a:ln w="1905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r>
              <a:rPr lang="ru-RU" b="1" i="1" dirty="0" smtClean="0">
                <a:solidFill>
                  <a:srgbClr val="9C6528"/>
                </a:solidFill>
                <a:latin typeface="Arial" pitchFamily="34" charset="0"/>
                <a:cs typeface="Arial" pitchFamily="34" charset="0"/>
              </a:rPr>
              <a:t>Комплексные месторождения</a:t>
            </a:r>
            <a:endParaRPr lang="ru-RU" b="1" i="1" dirty="0">
              <a:solidFill>
                <a:srgbClr val="9C6528"/>
              </a:solidFill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3511211696048529"/>
          <c:y val="1.797035761229208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Старые</c:v>
          </c:tx>
          <c:spPr>
            <a:solidFill>
              <a:srgbClr val="B87D4C"/>
            </a:solidFill>
            <a:ln w="19050">
              <a:noFill/>
            </a:ln>
            <a:effectLst/>
          </c:spPr>
          <c:invertIfNegative val="0"/>
          <c:cat>
            <c:numLit>
              <c:formatCode>General</c:formatCode>
              <c:ptCount val="12"/>
              <c:pt idx="0">
                <c:v>2005</c:v>
              </c:pt>
              <c:pt idx="1">
                <c:v>2006</c:v>
              </c:pt>
              <c:pt idx="2">
                <c:v>2007</c:v>
              </c:pt>
              <c:pt idx="3">
                <c:v>2008</c:v>
              </c:pt>
              <c:pt idx="4">
                <c:v>2009</c:v>
              </c:pt>
              <c:pt idx="5">
                <c:v>2010</c:v>
              </c:pt>
              <c:pt idx="6">
                <c:v>2011</c:v>
              </c:pt>
              <c:pt idx="7">
                <c:v>2012</c:v>
              </c:pt>
              <c:pt idx="8">
                <c:v>2013</c:v>
              </c:pt>
              <c:pt idx="9">
                <c:v>2014</c:v>
              </c:pt>
              <c:pt idx="10">
                <c:v>2015</c:v>
              </c:pt>
              <c:pt idx="11">
                <c:v>2016</c:v>
              </c:pt>
            </c:numLit>
          </c:cat>
          <c:val>
            <c:numRef>
              <c:f>Лист1!$S$5:$S$16</c:f>
              <c:numCache>
                <c:formatCode>General</c:formatCode>
                <c:ptCount val="12"/>
                <c:pt idx="0">
                  <c:v>37.300000000000004</c:v>
                </c:pt>
                <c:pt idx="1">
                  <c:v>207.79999999999998</c:v>
                </c:pt>
                <c:pt idx="2">
                  <c:v>-7.6999999999999886</c:v>
                </c:pt>
                <c:pt idx="3">
                  <c:v>113.69999999999999</c:v>
                </c:pt>
                <c:pt idx="4">
                  <c:v>38.900000000000006</c:v>
                </c:pt>
                <c:pt idx="5">
                  <c:v>-49</c:v>
                </c:pt>
                <c:pt idx="6">
                  <c:v>-20.6</c:v>
                </c:pt>
                <c:pt idx="7">
                  <c:v>-135.80000000000001</c:v>
                </c:pt>
                <c:pt idx="8">
                  <c:v>12</c:v>
                </c:pt>
                <c:pt idx="9">
                  <c:v>-17.700000000000006</c:v>
                </c:pt>
                <c:pt idx="10">
                  <c:v>-38.700000000000017</c:v>
                </c:pt>
                <c:pt idx="11">
                  <c:v>-183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89E-4D63-A6A9-B0FD984C101C}"/>
            </c:ext>
          </c:extLst>
        </c:ser>
        <c:ser>
          <c:idx val="1"/>
          <c:order val="1"/>
          <c:tx>
            <c:v>Новые</c:v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CC6600"/>
              </a:solidFill>
              <a:ln>
                <a:noFill/>
              </a:ln>
              <a:effectLst/>
            </c:spPr>
          </c:dPt>
          <c:cat>
            <c:numLit>
              <c:formatCode>General</c:formatCode>
              <c:ptCount val="12"/>
              <c:pt idx="0">
                <c:v>2005</c:v>
              </c:pt>
              <c:pt idx="1">
                <c:v>2006</c:v>
              </c:pt>
              <c:pt idx="2">
                <c:v>2007</c:v>
              </c:pt>
              <c:pt idx="3">
                <c:v>2008</c:v>
              </c:pt>
              <c:pt idx="4">
                <c:v>2009</c:v>
              </c:pt>
              <c:pt idx="5">
                <c:v>2010</c:v>
              </c:pt>
              <c:pt idx="6">
                <c:v>2011</c:v>
              </c:pt>
              <c:pt idx="7">
                <c:v>2012</c:v>
              </c:pt>
              <c:pt idx="8">
                <c:v>2013</c:v>
              </c:pt>
              <c:pt idx="9">
                <c:v>2014</c:v>
              </c:pt>
              <c:pt idx="10">
                <c:v>2015</c:v>
              </c:pt>
              <c:pt idx="11">
                <c:v>2016</c:v>
              </c:pt>
            </c:numLit>
          </c:cat>
          <c:val>
            <c:numRef>
              <c:f>Лист1!$T$5:$T$16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167.1</c:v>
                </c:pt>
                <c:pt idx="3">
                  <c:v>26.099999999999987</c:v>
                </c:pt>
                <c:pt idx="4">
                  <c:v>41.2</c:v>
                </c:pt>
                <c:pt idx="5">
                  <c:v>92.9</c:v>
                </c:pt>
                <c:pt idx="6">
                  <c:v>246.7</c:v>
                </c:pt>
                <c:pt idx="7">
                  <c:v>212.3</c:v>
                </c:pt>
                <c:pt idx="8">
                  <c:v>0</c:v>
                </c:pt>
                <c:pt idx="9">
                  <c:v>1.5</c:v>
                </c:pt>
                <c:pt idx="10">
                  <c:v>344.1</c:v>
                </c:pt>
                <c:pt idx="11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89E-4D63-A6A9-B0FD984C1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7215904"/>
        <c:axId val="307216464"/>
      </c:barChart>
      <c:catAx>
        <c:axId val="30721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307216464"/>
        <c:crosses val="autoZero"/>
        <c:auto val="1"/>
        <c:lblAlgn val="ctr"/>
        <c:lblOffset val="100"/>
        <c:noMultiLvlLbl val="0"/>
      </c:catAx>
      <c:valAx>
        <c:axId val="30721646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r>
                  <a:rPr lang="ru-RU" sz="1200" b="1" i="0" baseline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Запасы, т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30721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429016686786416"/>
          <c:y val="0.8396074284687377"/>
          <c:w val="0.23141954089491926"/>
          <c:h val="0.10944780688805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8100" cap="rnd">
              <a:solidFill>
                <a:srgbClr val="CC8638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1585551791892418E-2"/>
                  <c:y val="-8.49694179562345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7AB-4A08-93FA-A2804FF391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1585551791892418E-2"/>
                  <c:y val="-8.49694179562345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7AB-4A08-93FA-A2804FF391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502924412067446E-2"/>
                  <c:y val="-9.01007633587786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B11-4F08-AAD0-52E6B160C0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1585551791892418E-2"/>
                  <c:y val="-6.9382302241537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7AB-4A08-93FA-A2804FF391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3013071404991438E-2"/>
                  <c:y val="-0.1204604461073628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B11-4F08-AAD0-52E6B160C0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5.0731555114024017E-2"/>
                  <c:y val="-7.7175860098886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7AB-4A08-93FA-A2804FF391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5.0731555114024017E-2"/>
                  <c:y val="-0.1551114386723708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7AB-4A08-93FA-A2804FF391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2.8046074831250233E-2"/>
                  <c:y val="-9.2762975813583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67AB-4A08-93FA-A2804FF391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</c:v>
                </c:pt>
                <c:pt idx="1">
                  <c:v>40</c:v>
                </c:pt>
                <c:pt idx="2">
                  <c:v>49</c:v>
                </c:pt>
                <c:pt idx="3">
                  <c:v>73</c:v>
                </c:pt>
                <c:pt idx="4">
                  <c:v>72</c:v>
                </c:pt>
                <c:pt idx="5">
                  <c:v>75</c:v>
                </c:pt>
                <c:pt idx="6">
                  <c:v>88</c:v>
                </c:pt>
                <c:pt idx="7">
                  <c:v>83</c:v>
                </c:pt>
                <c:pt idx="8">
                  <c:v>116</c:v>
                </c:pt>
                <c:pt idx="9">
                  <c:v>171</c:v>
                </c:pt>
                <c:pt idx="10">
                  <c:v>108</c:v>
                </c:pt>
                <c:pt idx="11">
                  <c:v>101</c:v>
                </c:pt>
                <c:pt idx="12">
                  <c:v>109</c:v>
                </c:pt>
                <c:pt idx="13">
                  <c:v>102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B11-4F08-AAD0-52E6B160C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401188512"/>
        <c:axId val="401189072"/>
      </c:lineChart>
      <c:catAx>
        <c:axId val="401188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401189072"/>
        <c:crosses val="autoZero"/>
        <c:auto val="1"/>
        <c:lblAlgn val="ctr"/>
        <c:lblOffset val="100"/>
        <c:noMultiLvlLbl val="0"/>
      </c:catAx>
      <c:valAx>
        <c:axId val="401189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40118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041338582677194E-4"/>
          <c:y val="0"/>
          <c:w val="0.98268233267716543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 рассм.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918-4D1B-B796-FD0438FEA78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18-4D1B-B796-FD0438FEA78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отказ</c:v>
                </c:pt>
              </c:strCache>
            </c:strRef>
          </c:tx>
          <c:spPr>
            <a:solidFill>
              <a:srgbClr val="8A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918-4D1B-B796-FD0438FEA78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удовлетв.</c:v>
                </c:pt>
              </c:strCache>
            </c:strRef>
          </c:tx>
          <c:spPr>
            <a:solidFill>
              <a:srgbClr val="D59A5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918-4D1B-B796-FD0438FEA7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9002304"/>
        <c:axId val="399002864"/>
      </c:barChart>
      <c:catAx>
        <c:axId val="399002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399002864"/>
        <c:crosses val="autoZero"/>
        <c:auto val="1"/>
        <c:lblAlgn val="ctr"/>
        <c:lblOffset val="100"/>
        <c:noMultiLvlLbl val="0"/>
      </c:catAx>
      <c:valAx>
        <c:axId val="399002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399002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458661417322844E-2"/>
          <c:y val="0.21529449402741305"/>
          <c:w val="0.72821426255500044"/>
          <c:h val="0.5813278977232981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РФ!$A$5</c:f>
              <c:strCache>
                <c:ptCount val="1"/>
                <c:pt idx="0">
                  <c:v>Собственно золоторудные</c:v>
                </c:pt>
              </c:strCache>
            </c:strRef>
          </c:tx>
          <c:spPr>
            <a:solidFill>
              <a:srgbClr val="BA7830"/>
            </a:solidFill>
            <a:ln>
              <a:noFill/>
            </a:ln>
            <a:effectLst/>
          </c:spPr>
          <c:invertIfNegative val="0"/>
          <c:cat>
            <c:numRef>
              <c:f>РФ!$B$3:$M$3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РФ!$B$5:$M$5</c:f>
              <c:numCache>
                <c:formatCode>General</c:formatCode>
                <c:ptCount val="12"/>
                <c:pt idx="0">
                  <c:v>89.114000000000004</c:v>
                </c:pt>
                <c:pt idx="1">
                  <c:v>119.87299999999998</c:v>
                </c:pt>
                <c:pt idx="2">
                  <c:v>108.20399999999999</c:v>
                </c:pt>
                <c:pt idx="3">
                  <c:v>102.807</c:v>
                </c:pt>
                <c:pt idx="4">
                  <c:v>149.91299999999998</c:v>
                </c:pt>
                <c:pt idx="5">
                  <c:v>165.06</c:v>
                </c:pt>
                <c:pt idx="6">
                  <c:v>168.91300000000001</c:v>
                </c:pt>
                <c:pt idx="7">
                  <c:v>183.1</c:v>
                </c:pt>
                <c:pt idx="8">
                  <c:v>216.49200000000025</c:v>
                </c:pt>
                <c:pt idx="9">
                  <c:v>201.64799999999997</c:v>
                </c:pt>
                <c:pt idx="10">
                  <c:v>173.995</c:v>
                </c:pt>
                <c:pt idx="11">
                  <c:v>209.89800000000025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73-40D7-A2CB-53A64F422DDB}"/>
            </c:ext>
          </c:extLst>
        </c:ser>
        <c:ser>
          <c:idx val="1"/>
          <c:order val="1"/>
          <c:tx>
            <c:strRef>
              <c:f>РФ!$A$6</c:f>
              <c:strCache>
                <c:ptCount val="1"/>
                <c:pt idx="0">
                  <c:v>Комплексные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РФ!$B$3:$M$3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РФ!$B$6:$M$6</c:f>
              <c:numCache>
                <c:formatCode>General</c:formatCode>
                <c:ptCount val="12"/>
                <c:pt idx="0">
                  <c:v>24.535</c:v>
                </c:pt>
                <c:pt idx="1">
                  <c:v>26.576000000000001</c:v>
                </c:pt>
                <c:pt idx="2">
                  <c:v>28.367999999999999</c:v>
                </c:pt>
                <c:pt idx="3">
                  <c:v>29.3</c:v>
                </c:pt>
                <c:pt idx="4">
                  <c:v>30.331000000000031</c:v>
                </c:pt>
                <c:pt idx="5">
                  <c:v>32.466000000000001</c:v>
                </c:pt>
                <c:pt idx="6">
                  <c:v>32.785000000000011</c:v>
                </c:pt>
                <c:pt idx="7">
                  <c:v>34.138000000000012</c:v>
                </c:pt>
                <c:pt idx="8">
                  <c:v>37.21</c:v>
                </c:pt>
                <c:pt idx="9">
                  <c:v>36.302</c:v>
                </c:pt>
                <c:pt idx="10">
                  <c:v>38.118000000000002</c:v>
                </c:pt>
                <c:pt idx="11">
                  <c:v>40.103000000000002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73-40D7-A2CB-53A64F422DDB}"/>
            </c:ext>
          </c:extLst>
        </c:ser>
        <c:ser>
          <c:idx val="2"/>
          <c:order val="2"/>
          <c:tx>
            <c:strRef>
              <c:f>РФ!$A$7</c:f>
              <c:strCache>
                <c:ptCount val="1"/>
                <c:pt idx="0">
                  <c:v>Россыпные</c:v>
                </c:pt>
              </c:strCache>
            </c:strRef>
          </c:tx>
          <c:spPr>
            <a:solidFill>
              <a:srgbClr val="DDAE7C"/>
            </a:solidFill>
            <a:ln>
              <a:noFill/>
            </a:ln>
            <a:effectLst/>
          </c:spPr>
          <c:invertIfNegative val="0"/>
          <c:cat>
            <c:numRef>
              <c:f>РФ!$B$3:$M$3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РФ!$B$7:$M$7</c:f>
              <c:numCache>
                <c:formatCode>General</c:formatCode>
                <c:ptCount val="12"/>
                <c:pt idx="0">
                  <c:v>72.372999999999948</c:v>
                </c:pt>
                <c:pt idx="1">
                  <c:v>66.323999999999998</c:v>
                </c:pt>
                <c:pt idx="2">
                  <c:v>64.156999999999982</c:v>
                </c:pt>
                <c:pt idx="3">
                  <c:v>58.321000000000005</c:v>
                </c:pt>
                <c:pt idx="4">
                  <c:v>54.809000000000005</c:v>
                </c:pt>
                <c:pt idx="5">
                  <c:v>59.003</c:v>
                </c:pt>
                <c:pt idx="6">
                  <c:v>60.536000000000001</c:v>
                </c:pt>
                <c:pt idx="7">
                  <c:v>67.45</c:v>
                </c:pt>
                <c:pt idx="8">
                  <c:v>70.736000000000004</c:v>
                </c:pt>
                <c:pt idx="9">
                  <c:v>73.850999999999999</c:v>
                </c:pt>
                <c:pt idx="10">
                  <c:v>74.524999999999991</c:v>
                </c:pt>
                <c:pt idx="11">
                  <c:v>74.832999999999998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B73-40D7-A2CB-53A64F422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9005664"/>
        <c:axId val="399006224"/>
      </c:barChart>
      <c:catAx>
        <c:axId val="39900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17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399006224"/>
        <c:crosses val="autoZero"/>
        <c:auto val="1"/>
        <c:lblAlgn val="ctr"/>
        <c:lblOffset val="100"/>
        <c:noMultiLvlLbl val="0"/>
      </c:catAx>
      <c:valAx>
        <c:axId val="399006224"/>
        <c:scaling>
          <c:orientation val="minMax"/>
        </c:scaling>
        <c:delete val="0"/>
        <c:axPos val="l"/>
        <c:majorGridlines>
          <c:spPr>
            <a:ln w="9517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 algn="ctr"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100" b="1"/>
                  <a:t>Тонн</a:t>
                </a:r>
              </a:p>
            </c:rich>
          </c:tx>
          <c:layout>
            <c:manualLayout>
              <c:xMode val="edge"/>
              <c:yMode val="edge"/>
              <c:x val="5.7065385178787661E-2"/>
              <c:y val="0.1390497077828117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99005664"/>
        <c:crosses val="autoZero"/>
        <c:crossBetween val="between"/>
      </c:valAx>
      <c:spPr>
        <a:noFill/>
        <a:ln w="25379">
          <a:noFill/>
        </a:ln>
      </c:spPr>
    </c:plotArea>
    <c:legend>
      <c:legendPos val="b"/>
      <c:layout>
        <c:manualLayout>
          <c:xMode val="edge"/>
          <c:yMode val="edge"/>
          <c:x val="5.4137368631948374E-2"/>
          <c:y val="0.87535901360754298"/>
          <c:w val="0.77127588253211643"/>
          <c:h val="4.4702110501007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0.25055</cdr:x>
      <cdr:y>0.83069</cdr:y>
    </cdr:from>
    <cdr:to>
      <cdr:x>0.35558</cdr:x>
      <cdr:y>1</cdr:y>
    </cdr:to>
    <cdr:sp macro="" textlink="">
      <cdr:nvSpPr>
        <cdr:cNvPr id="2" name="Надпись 1"/>
        <cdr:cNvSpPr txBox="1"/>
      </cdr:nvSpPr>
      <cdr:spPr>
        <a:xfrm xmlns:a="http://schemas.openxmlformats.org/drawingml/2006/main">
          <a:off x="2181225" y="50673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0.72477</cdr:x>
      <cdr:y>0.92034</cdr:y>
    </cdr:from>
    <cdr:to>
      <cdr:x>0.84502</cdr:x>
      <cdr:y>1</cdr:y>
    </cdr:to>
    <cdr:sp macro="" textlink="">
      <cdr:nvSpPr>
        <cdr:cNvPr id="3" name="TextBox 15"/>
        <cdr:cNvSpPr txBox="1"/>
      </cdr:nvSpPr>
      <cdr:spPr>
        <a:xfrm xmlns:a="http://schemas.openxmlformats.org/drawingml/2006/main">
          <a:off x="5688632" y="2808312"/>
          <a:ext cx="943826" cy="238103"/>
        </a:xfrm>
        <a:prstGeom xmlns:a="http://schemas.openxmlformats.org/drawingml/2006/main" prst="rect">
          <a:avLst/>
        </a:prstGeom>
        <a:solidFill xmlns:a="http://schemas.openxmlformats.org/drawingml/2006/main">
          <a:srgbClr val="F5DDC3"/>
        </a:solidFill>
        <a:ln xmlns:a="http://schemas.openxmlformats.org/drawingml/2006/main" w="6350">
          <a:solidFill>
            <a:schemeClr val="tx1"/>
          </a:solidFill>
        </a:ln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err="1" smtClean="0">
              <a:latin typeface="Arial" pitchFamily="34" charset="0"/>
              <a:cs typeface="Arial" pitchFamily="34" charset="0"/>
            </a:rPr>
            <a:t>Вернинское</a:t>
          </a:r>
          <a:endParaRPr lang="ru-RU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0.17431</cdr:x>
      <cdr:y>0.91118</cdr:y>
    </cdr:from>
    <cdr:to>
      <cdr:x>0.28139</cdr:x>
      <cdr:y>1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368152" y="2592288"/>
          <a:ext cx="840457" cy="252689"/>
        </a:xfrm>
        <a:prstGeom xmlns:a="http://schemas.openxmlformats.org/drawingml/2006/main" prst="rect">
          <a:avLst/>
        </a:prstGeom>
        <a:solidFill xmlns:a="http://schemas.openxmlformats.org/drawingml/2006/main">
          <a:srgbClr val="F5DDC3"/>
        </a:solidFill>
        <a:ln xmlns:a="http://schemas.openxmlformats.org/drawingml/2006/main" w="6350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Сухой Лог</a:t>
          </a:r>
          <a:endParaRPr lang="ru-RU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0.86239</cdr:x>
      <cdr:y>0.91546</cdr:y>
    </cdr:from>
    <cdr:to>
      <cdr:x>0.96909</cdr:x>
      <cdr:y>0.98243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68752" y="2736304"/>
          <a:ext cx="837475" cy="200173"/>
        </a:xfrm>
        <a:prstGeom xmlns:a="http://schemas.openxmlformats.org/drawingml/2006/main" prst="rect">
          <a:avLst/>
        </a:prstGeom>
        <a:solidFill xmlns:a="http://schemas.openxmlformats.org/drawingml/2006/main">
          <a:srgbClr val="F5DDC3"/>
        </a:solidFill>
        <a:ln xmlns:a="http://schemas.openxmlformats.org/drawingml/2006/main" w="6350">
          <a:solidFill>
            <a:schemeClr val="tx1"/>
          </a:solidFill>
        </a:ln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Олимпиада</a:t>
          </a:r>
          <a:endParaRPr lang="ru-RU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0.11009</cdr:x>
      <cdr:y>0.09636</cdr:y>
    </cdr:from>
    <cdr:to>
      <cdr:x>0.20148</cdr:x>
      <cdr:y>0.17602</cdr:y>
    </cdr:to>
    <cdr:sp macro="" textlink="">
      <cdr:nvSpPr>
        <cdr:cNvPr id="6" name="TextBox 11"/>
        <cdr:cNvSpPr txBox="1"/>
      </cdr:nvSpPr>
      <cdr:spPr>
        <a:xfrm xmlns:a="http://schemas.openxmlformats.org/drawingml/2006/main">
          <a:off x="864096" y="288032"/>
          <a:ext cx="717309" cy="238103"/>
        </a:xfrm>
        <a:prstGeom xmlns:a="http://schemas.openxmlformats.org/drawingml/2006/main" prst="rect">
          <a:avLst/>
        </a:prstGeom>
        <a:solidFill xmlns:a="http://schemas.openxmlformats.org/drawingml/2006/main">
          <a:srgbClr val="F5DDC3"/>
        </a:solidFill>
        <a:ln xmlns:a="http://schemas.openxmlformats.org/drawingml/2006/main" w="6350">
          <a:solidFill>
            <a:schemeClr val="tx1"/>
          </a:solidFill>
        </a:ln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>
              <a:latin typeface="Arial" pitchFamily="34" charset="0"/>
              <a:cs typeface="Arial" pitchFamily="34" charset="0"/>
            </a:rPr>
            <a:t>Наталка</a:t>
          </a:r>
          <a:endParaRPr lang="ru-RU" dirty="0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0.31193</cdr:x>
      <cdr:y>0.20248</cdr:y>
    </cdr:from>
    <cdr:to>
      <cdr:x>0.45682</cdr:x>
      <cdr:y>0.41364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448272" y="576064"/>
          <a:ext cx="1137223" cy="600731"/>
        </a:xfrm>
        <a:prstGeom xmlns:a="http://schemas.openxmlformats.org/drawingml/2006/main" prst="rect">
          <a:avLst/>
        </a:prstGeom>
        <a:solidFill xmlns:a="http://schemas.openxmlformats.org/drawingml/2006/main">
          <a:srgbClr val="F5DDC3"/>
        </a:solidFill>
        <a:ln xmlns:a="http://schemas.openxmlformats.org/drawingml/2006/main" w="6350">
          <a:solidFill>
            <a:schemeClr val="tx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80000"/>
            </a:lnSpc>
          </a:pP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Нежданинское </a:t>
          </a:r>
        </a:p>
        <a:p xmlns:a="http://schemas.openxmlformats.org/drawingml/2006/main">
          <a:pPr algn="ctr">
            <a:lnSpc>
              <a:spcPct val="80000"/>
            </a:lnSpc>
          </a:pPr>
          <a:r>
            <a:rPr lang="ru-RU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Тасеевское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 xmlns:a="http://schemas.openxmlformats.org/drawingml/2006/main">
          <a:pPr algn="ctr">
            <a:lnSpc>
              <a:spcPct val="80000"/>
            </a:lnSpc>
          </a:pPr>
          <a:r>
            <a:rPr lang="ru-RU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Бамское</a:t>
          </a:r>
          <a:endParaRPr lang="ru-RU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 xmlns:a="http://schemas.openxmlformats.org/drawingml/2006/main">
          <a:pPr algn="ctr">
            <a:lnSpc>
              <a:spcPct val="80000"/>
            </a:lnSpc>
          </a:pP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Олимпиада</a:t>
          </a:r>
          <a:endParaRPr lang="ru-RU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0.23511</cdr:x>
      <cdr:y>0.33994</cdr:y>
    </cdr:from>
    <cdr:to>
      <cdr:x>0.28359</cdr:x>
      <cdr:y>0.49593</cdr:y>
    </cdr:to>
    <cdr:cxnSp macro="">
      <cdr:nvCxnSpPr>
        <cdr:cNvPr id="4" name="Прямая со стрелкой 3"/>
        <cdr:cNvCxnSpPr/>
      </cdr:nvCxnSpPr>
      <cdr:spPr>
        <a:xfrm xmlns:a="http://schemas.openxmlformats.org/drawingml/2006/main" flipH="1">
          <a:off x="1760736" y="1484784"/>
          <a:ext cx="362992" cy="681344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0.07692</cdr:x>
      <cdr:y>0.24729</cdr:y>
    </cdr:from>
    <cdr:to>
      <cdr:x>0.45192</cdr:x>
      <cdr:y>0.37918</cdr:y>
    </cdr:to>
    <cdr:sp macro="" textlink="">
      <cdr:nvSpPr>
        <cdr:cNvPr id="2" name="Надпись 1"/>
        <cdr:cNvSpPr txBox="1"/>
      </cdr:nvSpPr>
      <cdr:spPr>
        <a:xfrm xmlns:a="http://schemas.openxmlformats.org/drawingml/2006/main">
          <a:off x="576064" y="1080120"/>
          <a:ext cx="2808312" cy="5760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85000"/>
          </a:schemeClr>
        </a:solidFill>
        <a:ln xmlns:a="http://schemas.openxmlformats.org/drawingml/2006/main" w="19050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i="1" dirty="0"/>
            <a:t>Суммарная добыча золота, т </a:t>
          </a:r>
        </a:p>
        <a:p xmlns:a="http://schemas.openxmlformats.org/drawingml/2006/main">
          <a:r>
            <a:rPr lang="ru-RU" sz="1400" i="1" dirty="0"/>
            <a:t>(списание балансовых запасов)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1" rIns="95564" bIns="47781" numCol="1" anchor="t" anchorCtr="0" compatLnSpc="1">
            <a:prstTxWarp prst="textNoShape">
              <a:avLst/>
            </a:prstTxWarp>
          </a:bodyPr>
          <a:lstStyle>
            <a:lvl1pPr defTabSz="95652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6" y="0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1" rIns="95564" bIns="47781" numCol="1" anchor="t" anchorCtr="0" compatLnSpc="1">
            <a:prstTxWarp prst="textNoShape">
              <a:avLst/>
            </a:prstTxWarp>
          </a:bodyPr>
          <a:lstStyle>
            <a:lvl1pPr algn="r" defTabSz="95652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122"/>
            <a:ext cx="5438775" cy="446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1" rIns="95564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1" rIns="95564" bIns="47781" numCol="1" anchor="b" anchorCtr="0" compatLnSpc="1">
            <a:prstTxWarp prst="textNoShape">
              <a:avLst/>
            </a:prstTxWarp>
          </a:bodyPr>
          <a:lstStyle>
            <a:lvl1pPr defTabSz="956523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6" y="9428242"/>
            <a:ext cx="2944813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1" rIns="95564" bIns="47781" numCol="1" anchor="b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/>
            </a:lvl1pPr>
          </a:lstStyle>
          <a:p>
            <a:fld id="{33FC0BDC-B2E4-4C02-9C9E-4B2095AD47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59201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C0BDC-B2E4-4C02-9C9E-4B2095AD47F0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694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C0BDC-B2E4-4C02-9C9E-4B2095AD47F0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4550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C0BDC-B2E4-4C02-9C9E-4B2095AD47F0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606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C0BDC-B2E4-4C02-9C9E-4B2095AD47F0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6084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C0BDC-B2E4-4C02-9C9E-4B2095AD47F0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1067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FC0BDC-B2E4-4C02-9C9E-4B2095AD47F0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3886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9B6F9-1671-459C-B556-8C92D67AFB8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C0FCD-CEA1-4D6A-A95A-22B81F0B877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EEA65-D716-40DF-ADC2-C4A081A9CDD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6A3A-AF64-416C-8EFE-B612746FF7B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FBA42-1129-4929-8E96-C7AACB386F4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8BAB0-A3E1-455B-BB31-80EE068AF8F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CB063-3995-4BB5-81EF-F8F99466351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BA389-CD10-492D-B10D-3D24B7AD9F9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6A26-5157-4B56-8A17-0CCED8140B2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9CA3-75B9-4C70-B954-945D7882CFA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E410A-2678-4B66-9E9D-0BEB82D9480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935C4-851F-426D-991C-92D1625BB8C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chart" Target="../charts/chart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chart" Target="../charts/char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hart" Target="../charts/chart12.xml"/><Relationship Id="rId7" Type="http://schemas.openxmlformats.org/officeDocument/2006/relationships/image" Target="../media/image2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chart" Target="../charts/chart14.xml"/><Relationship Id="rId10" Type="http://schemas.openxmlformats.org/officeDocument/2006/relationships/chart" Target="../charts/chart16.xml"/><Relationship Id="rId4" Type="http://schemas.openxmlformats.org/officeDocument/2006/relationships/chart" Target="../charts/chart13.xml"/><Relationship Id="rId9" Type="http://schemas.openxmlformats.org/officeDocument/2006/relationships/chart" Target="../charts/char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7.emf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openxmlformats.org/officeDocument/2006/relationships/image" Target="../media/image2.jpe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jpeg"/><Relationship Id="rId7" Type="http://schemas.openxmlformats.org/officeDocument/2006/relationships/image" Target="../media/image12.jpeg"/><Relationship Id="rId12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5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5400000">
            <a:off x="1129308" y="-1156692"/>
            <a:ext cx="6885383" cy="9144000"/>
          </a:xfrm>
          <a:prstGeom prst="rect">
            <a:avLst/>
          </a:prstGeom>
          <a:solidFill>
            <a:schemeClr val="tx1">
              <a:lumMod val="75000"/>
              <a:lumOff val="2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6A26-5157-4B56-8A17-0CCED8140B22}" type="slidenum">
              <a:rPr lang="ru-RU" altLang="ru-RU" smtClean="0"/>
              <a:pPr/>
              <a:t>1</a:t>
            </a:fld>
            <a:endParaRPr lang="ru-RU" altLang="ru-RU" dirty="0"/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523998" y="2348880"/>
            <a:ext cx="8008441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2900" b="1" dirty="0">
                <a:solidFill>
                  <a:schemeClr val="bg1"/>
                </a:solidFill>
                <a:latin typeface="Calibri" pitchFamily="34" charset="0"/>
                <a:cs typeface="Tahoma" pitchFamily="34" charset="0"/>
              </a:rPr>
              <a:t>МИНЕРАЛЬНО-СЫРЬЕВАЯ БАЗА </a:t>
            </a:r>
          </a:p>
          <a:p>
            <a:pPr eaLnBrk="1" hangingPunct="1"/>
            <a:r>
              <a:rPr lang="ru-RU" altLang="ru-RU" sz="2900" b="1" dirty="0" smtClean="0">
                <a:solidFill>
                  <a:schemeClr val="bg1"/>
                </a:solidFill>
                <a:latin typeface="+mj-lt"/>
              </a:rPr>
              <a:t>ЗОЛОТА РОССИЙСКОЙ ФЕДЕРАЦИИ </a:t>
            </a:r>
            <a:br>
              <a:rPr lang="ru-RU" altLang="ru-RU" sz="2900" b="1" dirty="0" smtClean="0">
                <a:solidFill>
                  <a:schemeClr val="bg1"/>
                </a:solidFill>
                <a:latin typeface="+mj-lt"/>
              </a:rPr>
            </a:br>
            <a:r>
              <a:rPr lang="ru-RU" altLang="ru-RU" sz="2900" b="1" dirty="0" smtClean="0">
                <a:solidFill>
                  <a:schemeClr val="bg1"/>
                </a:solidFill>
                <a:latin typeface="+mj-lt"/>
              </a:rPr>
              <a:t>И ПЕРСПЕКТИВНЫЕ НАПРАВЛЕНИЯ ЕЕ РАЗВИТИЯ</a:t>
            </a:r>
            <a:endParaRPr lang="ru-RU" altLang="ru-RU" sz="2900" b="1" dirty="0">
              <a:solidFill>
                <a:schemeClr val="bg1"/>
              </a:solidFill>
              <a:latin typeface="+mj-lt"/>
              <a:cs typeface="Tahoma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523999" y="4437980"/>
            <a:ext cx="862171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2800" b="1" dirty="0" smtClean="0">
                <a:solidFill>
                  <a:schemeClr val="bg1"/>
                </a:solidFill>
                <a:latin typeface="+mj-lt"/>
              </a:rPr>
              <a:t>Иванов А.И.</a:t>
            </a:r>
            <a:r>
              <a:rPr lang="en-US" altLang="ru-RU" sz="28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n-US" altLang="ru-RU" sz="28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ru-RU" altLang="ru-RU" sz="2800" b="1" u="sng" dirty="0" smtClean="0">
                <a:solidFill>
                  <a:schemeClr val="bg1"/>
                </a:solidFill>
                <a:latin typeface="+mj-lt"/>
              </a:rPr>
              <a:t>Черных А.И.</a:t>
            </a:r>
            <a:r>
              <a:rPr lang="ru-RU" altLang="ru-RU" sz="2800" b="1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altLang="ru-RU" sz="2800" b="1" dirty="0" smtClean="0">
                <a:solidFill>
                  <a:schemeClr val="bg1"/>
                </a:solidFill>
                <a:latin typeface="+mj-lt"/>
              </a:rPr>
            </a:br>
            <a:r>
              <a:rPr lang="ru-RU" altLang="ru-RU" sz="2800" b="1" dirty="0" smtClean="0">
                <a:solidFill>
                  <a:schemeClr val="bg1"/>
                </a:solidFill>
                <a:latin typeface="+mj-lt"/>
              </a:rPr>
              <a:t>Вартанян С.С.</a:t>
            </a:r>
            <a:br>
              <a:rPr lang="ru-RU" altLang="ru-RU" sz="2800" b="1" dirty="0" smtClean="0">
                <a:solidFill>
                  <a:schemeClr val="bg1"/>
                </a:solidFill>
                <a:latin typeface="+mj-lt"/>
              </a:rPr>
            </a:br>
            <a:endParaRPr lang="ru-RU" altLang="ru-RU" sz="2900" b="1" dirty="0" smtClean="0">
              <a:latin typeface="+mj-lt"/>
            </a:endParaRPr>
          </a:p>
          <a:p>
            <a:pPr eaLnBrk="1" hangingPunct="1">
              <a:defRPr/>
            </a:pPr>
            <a:r>
              <a:rPr lang="ru-RU" altLang="ru-RU" sz="2900" b="1" dirty="0" smtClean="0">
                <a:latin typeface="+mj-lt"/>
              </a:rPr>
              <a:t> </a:t>
            </a:r>
          </a:p>
          <a:p>
            <a:pPr eaLnBrk="1" hangingPunct="1">
              <a:defRPr/>
            </a:pPr>
            <a:endParaRPr lang="ru-RU" altLang="ru-RU" sz="2900" b="1" dirty="0">
              <a:latin typeface="+mj-lt"/>
            </a:endParaRPr>
          </a:p>
          <a:p>
            <a:pPr eaLnBrk="1" hangingPunct="1">
              <a:defRPr/>
            </a:pPr>
            <a:endParaRPr lang="ru-RU" altLang="ru-RU" sz="2900" b="1" dirty="0">
              <a:latin typeface="+mj-lt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899" y="4171652"/>
            <a:ext cx="6899275" cy="4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</a:blip>
          <a:srcRect/>
          <a:stretch>
            <a:fillRect/>
          </a:stretch>
        </p:blipFill>
        <p:spPr bwMode="auto">
          <a:xfrm>
            <a:off x="6084168" y="5432697"/>
            <a:ext cx="102235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64288" y="5509681"/>
            <a:ext cx="17281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2000" b="1" dirty="0" smtClean="0">
                <a:solidFill>
                  <a:schemeClr val="bg1"/>
                </a:solidFill>
                <a:latin typeface="+mj-lt"/>
              </a:rPr>
              <a:t>23 МАЯ</a:t>
            </a:r>
            <a:r>
              <a:rPr lang="en-US" altLang="ru-RU" sz="2000" b="1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altLang="ru-RU" sz="2000" b="1" dirty="0" smtClean="0">
                <a:solidFill>
                  <a:schemeClr val="bg1"/>
                </a:solidFill>
                <a:latin typeface="+mj-lt"/>
              </a:rPr>
            </a:br>
            <a:r>
              <a:rPr lang="ru-RU" altLang="ru-RU" sz="2000" b="1" dirty="0" smtClean="0">
                <a:solidFill>
                  <a:schemeClr val="bg1"/>
                </a:solidFill>
                <a:latin typeface="+mj-lt"/>
              </a:rPr>
              <a:t>2018 г.</a:t>
            </a:r>
          </a:p>
          <a:p>
            <a:pPr algn="r" eaLnBrk="1" hangingPunct="1"/>
            <a:r>
              <a:rPr lang="ru-RU" altLang="ru-RU" sz="2000" b="1" dirty="0" smtClean="0">
                <a:solidFill>
                  <a:schemeClr val="bg1"/>
                </a:solidFill>
                <a:latin typeface="+mj-lt"/>
              </a:rPr>
              <a:t>КРАСНОЯРСК</a:t>
            </a:r>
            <a:endParaRPr lang="ru-RU" altLang="ru-RU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-56331" y="116632"/>
            <a:ext cx="1604474" cy="163789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548143" y="306994"/>
            <a:ext cx="7199312" cy="1515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b="1" dirty="0">
                <a:solidFill>
                  <a:schemeClr val="bg1"/>
                </a:solidFill>
                <a:latin typeface="+mn-lt"/>
                <a:cs typeface="+mn-cs"/>
              </a:rPr>
              <a:t>ФЕДЕРАЛЬНОЕ ГОСУДАРСТВЕННОЕ </a:t>
            </a:r>
            <a:r>
              <a:rPr lang="ru-RU" sz="1450" b="1" dirty="0" smtClean="0">
                <a:solidFill>
                  <a:schemeClr val="bg1"/>
                </a:solidFill>
                <a:latin typeface="+mn-lt"/>
                <a:cs typeface="+mn-cs"/>
              </a:rPr>
              <a:t>БЮДЖЕТНОЕ УЧРЕЖДЕНИЕ</a:t>
            </a:r>
            <a:endParaRPr lang="ru-RU" sz="145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b="1" dirty="0">
                <a:solidFill>
                  <a:schemeClr val="bg1"/>
                </a:solidFill>
                <a:latin typeface="+mn-lt"/>
                <a:cs typeface="+mn-cs"/>
              </a:rPr>
              <a:t>ЦЕНТРАЛЬНЫЙ </a:t>
            </a:r>
            <a:r>
              <a:rPr lang="ru-RU" sz="1450" b="1" dirty="0" smtClean="0">
                <a:solidFill>
                  <a:schemeClr val="bg1"/>
                </a:solidFill>
                <a:latin typeface="+mn-lt"/>
                <a:cs typeface="+mn-cs"/>
              </a:rPr>
              <a:t>НАУЧНО-ИССЛЕДОВАТЕЛЬСКИЙ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b="1" dirty="0" smtClean="0">
                <a:solidFill>
                  <a:schemeClr val="bg1"/>
                </a:solidFill>
                <a:latin typeface="+mn-lt"/>
                <a:cs typeface="+mn-cs"/>
              </a:rPr>
              <a:t>ГЕОЛОГОРАЗВЕДОЧНЫЙ ИНСТИТУТ ЦВЕТНЫХ </a:t>
            </a:r>
            <a:r>
              <a:rPr lang="ru-RU" sz="1450" b="1" dirty="0">
                <a:solidFill>
                  <a:schemeClr val="bg1"/>
                </a:solidFill>
                <a:latin typeface="+mn-lt"/>
                <a:cs typeface="+mn-cs"/>
              </a:rPr>
              <a:t>И БЛАГОРОДНЫХ </a:t>
            </a:r>
            <a:r>
              <a:rPr lang="ru-RU" sz="1450" b="1" dirty="0" smtClean="0">
                <a:solidFill>
                  <a:schemeClr val="bg1"/>
                </a:solidFill>
                <a:latin typeface="+mn-lt"/>
                <a:cs typeface="+mn-cs"/>
              </a:rPr>
              <a:t>МЕТАЛЛОВ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eaLnBrk="1" hangingPunct="1"/>
            <a:r>
              <a:rPr lang="ru-RU" altLang="ru-RU" sz="1330" b="1" dirty="0" smtClean="0">
                <a:solidFill>
                  <a:srgbClr val="DDAE7C"/>
                </a:solidFill>
              </a:rPr>
              <a:t>Министерство природных ресурсов и экологии Российской </a:t>
            </a:r>
            <a:r>
              <a:rPr lang="ru-RU" altLang="ru-RU" sz="1330" b="1" dirty="0">
                <a:solidFill>
                  <a:srgbClr val="DDAE7C"/>
                </a:solidFill>
              </a:rPr>
              <a:t>Ф</a:t>
            </a:r>
            <a:r>
              <a:rPr lang="ru-RU" altLang="ru-RU" sz="1330" b="1" dirty="0" smtClean="0">
                <a:solidFill>
                  <a:srgbClr val="DDAE7C"/>
                </a:solidFill>
              </a:rPr>
              <a:t>едерации</a:t>
            </a:r>
          </a:p>
          <a:p>
            <a:pPr eaLnBrk="1" hangingPunct="1"/>
            <a:r>
              <a:rPr lang="ru-RU" altLang="ru-RU" sz="1330" b="1" dirty="0" smtClean="0">
                <a:solidFill>
                  <a:srgbClr val="DDAE7C"/>
                </a:solidFill>
              </a:rPr>
              <a:t>Федеральное агентство по </a:t>
            </a:r>
            <a:r>
              <a:rPr lang="ru-RU" altLang="ru-RU" sz="1330" b="1" dirty="0" err="1" smtClean="0">
                <a:solidFill>
                  <a:srgbClr val="DDAE7C"/>
                </a:solidFill>
              </a:rPr>
              <a:t>недропользованию</a:t>
            </a:r>
            <a:endParaRPr lang="ru-RU" altLang="ru-RU" sz="1330" b="1" dirty="0" smtClean="0">
              <a:solidFill>
                <a:srgbClr val="DDAE7C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shutterstock_131722550.jpg"/>
          <p:cNvPicPr>
            <a:picLocks noChangeAspect="1"/>
          </p:cNvPicPr>
          <p:nvPr/>
        </p:nvPicPr>
        <p:blipFill>
          <a:blip r:embed="rId3" cstate="print"/>
          <a:srcRect t="21983" b="50131"/>
          <a:stretch>
            <a:fillRect/>
          </a:stretch>
        </p:blipFill>
        <p:spPr>
          <a:xfrm>
            <a:off x="0" y="0"/>
            <a:ext cx="9144000" cy="126876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 rot="5400000">
            <a:off x="3937620" y="-3937620"/>
            <a:ext cx="1268760" cy="9144000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116632"/>
            <a:ext cx="990600" cy="101123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504" y="1585432"/>
            <a:ext cx="53640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latin typeface="+mj-lt"/>
              </a:rPr>
              <a:t>ВОСПРОИЗВОДСТВО ОСНОВНЫХ ВИДОВ ТПИ</a:t>
            </a:r>
            <a:r>
              <a:rPr lang="en-US" sz="1500" b="1" dirty="0" smtClean="0">
                <a:latin typeface="+mj-lt"/>
              </a:rPr>
              <a:t> </a:t>
            </a:r>
            <a:r>
              <a:rPr lang="ru-RU" sz="1500" b="1" dirty="0" smtClean="0">
                <a:latin typeface="+mj-lt"/>
              </a:rPr>
              <a:t>В 2017 г, %</a:t>
            </a:r>
            <a:endParaRPr lang="ru-RU" sz="1500" b="1" dirty="0">
              <a:latin typeface="+mj-lt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C6DFA98-6729-45BA-B9ED-6B612583E541}"/>
              </a:ext>
            </a:extLst>
          </p:cNvPr>
          <p:cNvSpPr/>
          <p:nvPr/>
        </p:nvSpPr>
        <p:spPr>
          <a:xfrm>
            <a:off x="5174761" y="1504349"/>
            <a:ext cx="3888432" cy="2057862"/>
          </a:xfrm>
          <a:prstGeom prst="rect">
            <a:avLst/>
          </a:prstGeom>
        </p:spPr>
        <p:txBody>
          <a:bodyPr wrap="square" tIns="36000" bIns="36000">
            <a:spAutoFit/>
          </a:bodyPr>
          <a:lstStyle/>
          <a:p>
            <a:pPr algn="ctr">
              <a:spcBef>
                <a:spcPts val="800"/>
              </a:spcBef>
              <a:spcAft>
                <a:spcPts val="600"/>
              </a:spcAft>
            </a:pPr>
            <a:r>
              <a:rPr lang="ru-RU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ЗНАЧИМЫЕ УЧАСТКИ НЕДР, ПРЕДОСТАВЛЕННЫЕ В ПОЛЬЗОВАНИЕ </a:t>
            </a:r>
            <a:br>
              <a:rPr lang="ru-RU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(по размеру разового платежа)</a:t>
            </a:r>
          </a:p>
          <a:p>
            <a:pPr marL="342900" indent="-342900"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1600" dirty="0" smtClean="0">
                <a:solidFill>
                  <a:srgbClr val="B1722D"/>
                </a:solidFill>
                <a:cs typeface="Times New Roman" panose="02020603050405020304" pitchFamily="18" charset="0"/>
              </a:rPr>
              <a:t>•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Иркутская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область (Сухой Лог)</a:t>
            </a:r>
          </a:p>
          <a:p>
            <a:pPr marL="180000" indent="-342900"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1600" dirty="0" smtClean="0">
                <a:solidFill>
                  <a:srgbClr val="B1722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1400" dirty="0" smtClean="0">
                <a:solidFill>
                  <a:srgbClr val="B1722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Башкортостан (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золоторудное</a:t>
            </a:r>
            <a:b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комплексное </a:t>
            </a: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месторождение </a:t>
            </a:r>
            <a:r>
              <a:rPr lang="ru-RU" sz="14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Муртыкты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</a:pPr>
            <a:r>
              <a:rPr lang="ru-RU" sz="1600" dirty="0" smtClean="0">
                <a:solidFill>
                  <a:srgbClr val="B1722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Красноярский край (</a:t>
            </a:r>
            <a:r>
              <a:rPr lang="ru-RU" sz="1400" dirty="0" err="1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Аяхтинская</a:t>
            </a:r>
            <a:r>
              <a:rPr lang="ru-RU" sz="14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площадь)</a:t>
            </a:r>
            <a:endParaRPr lang="ru-RU" sz="14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2180BA68-B04B-48C4-868E-3A1DAC350A58}"/>
              </a:ext>
            </a:extLst>
          </p:cNvPr>
          <p:cNvGrpSpPr/>
          <p:nvPr/>
        </p:nvGrpSpPr>
        <p:grpSpPr>
          <a:xfrm>
            <a:off x="4635139" y="4221088"/>
            <a:ext cx="4382636" cy="1944216"/>
            <a:chOff x="6095999" y="1580722"/>
            <a:chExt cx="5248350" cy="247590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14B07877-F8A8-4406-AD8E-0BF691154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t="73871"/>
            <a:stretch/>
          </p:blipFill>
          <p:spPr>
            <a:xfrm>
              <a:off x="6095999" y="3429000"/>
              <a:ext cx="5236918" cy="627624"/>
            </a:xfrm>
            <a:prstGeom prst="rect">
              <a:avLst/>
            </a:prstGeom>
          </p:spPr>
        </p:pic>
        <p:graphicFrame>
          <p:nvGraphicFramePr>
            <p:cNvPr id="13" name="Диаграмма 12">
              <a:extLst>
                <a:ext uri="{FF2B5EF4-FFF2-40B4-BE49-F238E27FC236}">
                  <a16:creationId xmlns:a16="http://schemas.microsoft.com/office/drawing/2014/main" xmlns="" id="{716BC62E-3ABE-4EAA-8989-D3DFCDFDFAB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12551249"/>
                </p:ext>
              </p:extLst>
            </p:nvPr>
          </p:nvGraphicFramePr>
          <p:xfrm>
            <a:off x="6106886" y="1580722"/>
            <a:ext cx="5237463" cy="1867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xmlns="" id="{D0079CA7-88FD-4537-99D6-AF819ECB44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605551"/>
              </p:ext>
            </p:extLst>
          </p:nvPr>
        </p:nvGraphicFramePr>
        <p:xfrm>
          <a:off x="395537" y="5229200"/>
          <a:ext cx="4392488" cy="66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3F55D91E-77C0-4239-89C4-B771414C59C7}"/>
              </a:ext>
            </a:extLst>
          </p:cNvPr>
          <p:cNvSpPr/>
          <p:nvPr/>
        </p:nvSpPr>
        <p:spPr>
          <a:xfrm>
            <a:off x="390288" y="5013711"/>
            <a:ext cx="1805448" cy="311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70000"/>
              </a:lnSpc>
              <a:spcBef>
                <a:spcPts val="800"/>
              </a:spcBef>
            </a:pPr>
            <a:r>
              <a:rPr lang="ru-RU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аходятся </a:t>
            </a:r>
            <a:br>
              <a:rPr lang="ru-RU" sz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рассмотрении</a:t>
            </a:r>
            <a:endParaRPr lang="ru-RU" sz="1400" dirty="0">
              <a:latin typeface="+mj-l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EADF209E-A726-4F23-96D1-5AF37A4E0C44}"/>
              </a:ext>
            </a:extLst>
          </p:cNvPr>
          <p:cNvSpPr/>
          <p:nvPr/>
        </p:nvSpPr>
        <p:spPr>
          <a:xfrm>
            <a:off x="3378290" y="5017238"/>
            <a:ext cx="126571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200"/>
              </a:lnSpc>
              <a:spcBef>
                <a:spcPts val="800"/>
              </a:spcBef>
            </a:pPr>
            <a:r>
              <a:rPr lang="ru-RU" sz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Заявка </a:t>
            </a:r>
            <a:r>
              <a:rPr lang="ru-RU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удовлетворена</a:t>
            </a:r>
            <a:endParaRPr lang="ru-RU" sz="1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5757063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 «заявительному принципу» предоставления права пользования недрами с целью геологического изучения недр поступило </a:t>
            </a:r>
            <a:r>
              <a:rPr lang="ru-RU" sz="1400" b="1" dirty="0">
                <a:solidFill>
                  <a:srgbClr val="B1722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b="1" dirty="0">
                <a:solidFill>
                  <a:srgbClr val="B1722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B1722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255 заявок</a:t>
            </a:r>
            <a:endParaRPr lang="ru-RU" sz="1400" dirty="0">
              <a:solidFill>
                <a:srgbClr val="B1722D"/>
              </a:solidFill>
            </a:endParaRPr>
          </a:p>
          <a:p>
            <a:endParaRPr lang="ru-RU" sz="16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D4617D16-F17C-4C8F-B451-EBAA55501635}"/>
              </a:ext>
            </a:extLst>
          </p:cNvPr>
          <p:cNvSpPr/>
          <p:nvPr/>
        </p:nvSpPr>
        <p:spPr>
          <a:xfrm>
            <a:off x="4400392" y="3708321"/>
            <a:ext cx="4852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+mj-lt"/>
              </a:rPr>
              <a:t>ДИНАМИКА ВЫДАЧИ ЛИЦЕНЗИЙ ПО «ЗАЯВИТЕЛЬНОМУ» ПРИНЦИПУ </a:t>
            </a:r>
            <a:endParaRPr lang="ru-RU" sz="1600" b="1" dirty="0">
              <a:latin typeface="+mj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46082BE-967A-47A3-9141-ECF2232D844B}"/>
              </a:ext>
            </a:extLst>
          </p:cNvPr>
          <p:cNvSpPr/>
          <p:nvPr/>
        </p:nvSpPr>
        <p:spPr>
          <a:xfrm>
            <a:off x="2249438" y="5008325"/>
            <a:ext cx="1314450" cy="316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br>
              <a:rPr lang="ru-RU" sz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отказе</a:t>
            </a:r>
            <a:endParaRPr lang="ru-RU" sz="1400" dirty="0"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252918"/>
            <a:ext cx="6336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2100" b="1" cap="all" dirty="0" smtClean="0">
                <a:solidFill>
                  <a:schemeClr val="bg1"/>
                </a:solidFill>
                <a:latin typeface="Calibri" pitchFamily="34" charset="0"/>
              </a:rPr>
              <a:t>ОСНОВНЫЕ РЕЗУЛЬТАТЫ РАБОТ </a:t>
            </a:r>
            <a:br>
              <a:rPr lang="ru-RU" sz="2100" b="1" cap="all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2100" b="1" cap="all" dirty="0" smtClean="0">
                <a:solidFill>
                  <a:schemeClr val="bg1"/>
                </a:solidFill>
                <a:latin typeface="Calibri" pitchFamily="34" charset="0"/>
              </a:rPr>
              <a:t>НА ЗОЛОТО В 2017 ГОДУ</a:t>
            </a:r>
            <a:endParaRPr lang="ru-RU" sz="2100" b="1" cap="all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21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10</a:t>
            </a:fld>
            <a:endParaRPr lang="ru-RU" alt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7" t="25851" r="2750" b="14301"/>
          <a:stretch/>
        </p:blipFill>
        <p:spPr>
          <a:xfrm>
            <a:off x="278067" y="2011846"/>
            <a:ext cx="4376827" cy="2626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4454" y="1995704"/>
            <a:ext cx="1282659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dirty="0" smtClean="0"/>
              <a:t>Железо</a:t>
            </a:r>
          </a:p>
          <a:p>
            <a:pPr>
              <a:lnSpc>
                <a:spcPts val="1700"/>
              </a:lnSpc>
            </a:pPr>
            <a:r>
              <a:rPr lang="ru-RU" sz="1200" dirty="0" smtClean="0"/>
              <a:t>Медь</a:t>
            </a:r>
          </a:p>
          <a:p>
            <a:pPr>
              <a:lnSpc>
                <a:spcPts val="1700"/>
              </a:lnSpc>
            </a:pPr>
            <a:r>
              <a:rPr lang="ru-RU" sz="1200" dirty="0" smtClean="0"/>
              <a:t>Угли</a:t>
            </a:r>
          </a:p>
          <a:p>
            <a:pPr>
              <a:lnSpc>
                <a:spcPts val="1700"/>
              </a:lnSpc>
            </a:pPr>
            <a:r>
              <a:rPr lang="ru-RU" sz="1200" dirty="0" smtClean="0"/>
              <a:t>Платиноиды</a:t>
            </a:r>
          </a:p>
          <a:p>
            <a:pPr>
              <a:lnSpc>
                <a:spcPts val="1700"/>
              </a:lnSpc>
            </a:pP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Золото</a:t>
            </a:r>
          </a:p>
          <a:p>
            <a:pPr>
              <a:lnSpc>
                <a:spcPts val="1700"/>
              </a:lnSpc>
            </a:pPr>
            <a:r>
              <a:rPr lang="ru-RU" sz="1200" dirty="0" smtClean="0"/>
              <a:t>Сурьма</a:t>
            </a:r>
          </a:p>
          <a:p>
            <a:pPr>
              <a:lnSpc>
                <a:spcPts val="1700"/>
              </a:lnSpc>
            </a:pPr>
            <a:r>
              <a:rPr lang="ru-RU" sz="1200" dirty="0" smtClean="0"/>
              <a:t>Никель</a:t>
            </a:r>
          </a:p>
          <a:p>
            <a:pPr>
              <a:lnSpc>
                <a:spcPts val="1700"/>
              </a:lnSpc>
            </a:pPr>
            <a:r>
              <a:rPr lang="ru-RU" sz="1200" dirty="0" smtClean="0"/>
              <a:t>Калийные соли</a:t>
            </a:r>
          </a:p>
          <a:p>
            <a:pPr>
              <a:lnSpc>
                <a:spcPts val="1700"/>
              </a:lnSpc>
            </a:pPr>
            <a:r>
              <a:rPr lang="ru-RU" sz="1200" dirty="0" smtClean="0"/>
              <a:t>Апатит</a:t>
            </a:r>
          </a:p>
          <a:p>
            <a:pPr>
              <a:lnSpc>
                <a:spcPts val="1700"/>
              </a:lnSpc>
            </a:pPr>
            <a:r>
              <a:rPr lang="ru-RU" sz="1200" dirty="0" smtClean="0"/>
              <a:t>Цинк</a:t>
            </a:r>
          </a:p>
          <a:p>
            <a:pPr>
              <a:lnSpc>
                <a:spcPts val="1700"/>
              </a:lnSpc>
            </a:pPr>
            <a:r>
              <a:rPr lang="ru-RU" sz="1200" dirty="0" smtClean="0"/>
              <a:t>Алмазы</a:t>
            </a:r>
          </a:p>
          <a:p>
            <a:pPr>
              <a:lnSpc>
                <a:spcPts val="1700"/>
              </a:lnSpc>
            </a:pPr>
            <a:r>
              <a:rPr lang="ru-RU" sz="1200" dirty="0"/>
              <a:t>С</a:t>
            </a:r>
            <a:r>
              <a:rPr lang="ru-RU" sz="1200" dirty="0" smtClean="0"/>
              <a:t>еребро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2492844" y="281604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130 %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8864" y="4467449"/>
            <a:ext cx="7228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100 %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0846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80" y="2491736"/>
            <a:ext cx="4010779" cy="4105616"/>
          </a:xfrm>
          <a:prstGeom prst="rect">
            <a:avLst/>
          </a:prstGeom>
        </p:spPr>
      </p:pic>
      <p:pic>
        <p:nvPicPr>
          <p:cNvPr id="13" name="Рисунок 12" descr="shutterstock_131722550.jpg"/>
          <p:cNvPicPr>
            <a:picLocks noChangeAspect="1"/>
          </p:cNvPicPr>
          <p:nvPr/>
        </p:nvPicPr>
        <p:blipFill>
          <a:blip r:embed="rId3" cstate="print"/>
          <a:srcRect t="21983" b="50131"/>
          <a:stretch>
            <a:fillRect/>
          </a:stretch>
        </p:blipFill>
        <p:spPr>
          <a:xfrm>
            <a:off x="0" y="0"/>
            <a:ext cx="9144000" cy="112474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5400000">
            <a:off x="4009628" y="-4009628"/>
            <a:ext cx="1124744" cy="9144000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44624"/>
            <a:ext cx="990600" cy="1011237"/>
          </a:xfrm>
          <a:prstGeom prst="rect">
            <a:avLst/>
          </a:prstGeom>
          <a:noFill/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B501A86-DAB9-499A-AE3F-365E42F6A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002463"/>
            <a:ext cx="4149852" cy="395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341831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683777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0256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367554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170950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05133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2393160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2734991" algn="l" defTabSz="683777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defTabSz="684203">
              <a:spcBef>
                <a:spcPts val="600"/>
              </a:spcBef>
              <a:defRPr/>
            </a:pPr>
            <a:r>
              <a:rPr lang="ru-RU" sz="1430" b="1" kern="0" dirty="0" smtClean="0">
                <a:latin typeface="+mj-lt"/>
                <a:cs typeface="Arial" panose="020B0604020202020204" pitchFamily="34" charset="0"/>
              </a:rPr>
              <a:t>Поставлены на государственный баланс запасы </a:t>
            </a:r>
            <a:br>
              <a:rPr lang="ru-RU" sz="1430" b="1" kern="0" dirty="0" smtClean="0">
                <a:latin typeface="+mj-lt"/>
                <a:cs typeface="Arial" panose="020B0604020202020204" pitchFamily="34" charset="0"/>
              </a:rPr>
            </a:br>
            <a:r>
              <a:rPr lang="ru-RU" sz="1430" b="1" kern="0" dirty="0" smtClean="0">
                <a:latin typeface="+mj-lt"/>
                <a:cs typeface="Arial" panose="020B0604020202020204" pitchFamily="34" charset="0"/>
              </a:rPr>
              <a:t>72 месторождения золота (66 россыпных). </a:t>
            </a:r>
            <a:br>
              <a:rPr lang="ru-RU" sz="1430" b="1" kern="0" dirty="0" smtClean="0">
                <a:latin typeface="+mj-lt"/>
                <a:cs typeface="Arial" panose="020B0604020202020204" pitchFamily="34" charset="0"/>
              </a:rPr>
            </a:br>
            <a:r>
              <a:rPr lang="ru-RU" sz="1430" b="1" kern="0" dirty="0" smtClean="0">
                <a:latin typeface="+mj-lt"/>
                <a:cs typeface="Arial" panose="020B0604020202020204" pitchFamily="34" charset="0"/>
              </a:rPr>
              <a:t>Из коренных наиболее крупные: </a:t>
            </a:r>
          </a:p>
          <a:p>
            <a:pPr marL="180000" indent="-285750" defTabSz="684203">
              <a:spcBef>
                <a:spcPts val="6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ru-RU" sz="1430" kern="0" dirty="0" smtClean="0">
                <a:solidFill>
                  <a:srgbClr val="B1722D"/>
                </a:solidFill>
                <a:latin typeface="+mj-lt"/>
                <a:cs typeface="Arial" pitchFamily="34" charset="0"/>
              </a:rPr>
              <a:t>•  </a:t>
            </a:r>
            <a:r>
              <a:rPr lang="ru-RU" sz="1430" b="1" kern="0" dirty="0" err="1" smtClean="0">
                <a:solidFill>
                  <a:srgbClr val="B1722D"/>
                </a:solidFill>
                <a:latin typeface="+mj-lt"/>
                <a:cs typeface="Arial" pitchFamily="34" charset="0"/>
              </a:rPr>
              <a:t>Эльгинское</a:t>
            </a:r>
            <a:r>
              <a:rPr lang="ru-RU" sz="1430" b="1" kern="0" dirty="0" smtClean="0">
                <a:solidFill>
                  <a:srgbClr val="B1722D"/>
                </a:solidFill>
                <a:latin typeface="+mj-lt"/>
                <a:cs typeface="Arial" pitchFamily="34" charset="0"/>
              </a:rPr>
              <a:t> месторождение 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(Амурская область) – по категориям 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С1+С2 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золота –.</a:t>
            </a:r>
            <a:r>
              <a:rPr lang="ru-RU" sz="1430" b="1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72,7 </a:t>
            </a:r>
            <a:r>
              <a:rPr lang="ru-RU" sz="1430" b="1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т, 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при ср. </a:t>
            </a:r>
            <a:r>
              <a:rPr lang="ru-RU" sz="1430" kern="0" dirty="0" err="1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содерж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. </a:t>
            </a:r>
            <a:r>
              <a:rPr lang="en-US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1,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3</a:t>
            </a:r>
            <a:r>
              <a:rPr lang="en-US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г/т; серебра 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– </a:t>
            </a:r>
            <a:r>
              <a:rPr lang="ru-RU" sz="1430" b="1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14,2 </a:t>
            </a:r>
            <a:r>
              <a:rPr lang="ru-RU" sz="1430" b="1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т,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при ср. </a:t>
            </a:r>
            <a:r>
              <a:rPr lang="ru-RU" sz="1430" kern="0" dirty="0" err="1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содерж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. 0,25 г/т</a:t>
            </a:r>
            <a:endParaRPr lang="ru-RU" sz="1430" kern="0" dirty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  <a:p>
            <a:pPr marL="180000" indent="-285750" defTabSz="684203">
              <a:spcBef>
                <a:spcPts val="6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ru-RU" sz="1430" kern="0" dirty="0" smtClean="0">
                <a:solidFill>
                  <a:srgbClr val="B1722D"/>
                </a:solidFill>
                <a:latin typeface="+mj-lt"/>
                <a:cs typeface="Arial" pitchFamily="34" charset="0"/>
              </a:rPr>
              <a:t>•  </a:t>
            </a:r>
            <a:r>
              <a:rPr lang="ru-RU" sz="1430" b="1" kern="0" dirty="0" smtClean="0">
                <a:solidFill>
                  <a:srgbClr val="B1722D"/>
                </a:solidFill>
                <a:latin typeface="+mj-lt"/>
                <a:cs typeface="Arial" pitchFamily="34" charset="0"/>
              </a:rPr>
              <a:t>Месторождение </a:t>
            </a:r>
            <a:r>
              <a:rPr lang="ru-RU" sz="1430" b="1" kern="0" dirty="0" err="1">
                <a:solidFill>
                  <a:srgbClr val="B1722D"/>
                </a:solidFill>
                <a:latin typeface="+mj-lt"/>
                <a:cs typeface="Arial" pitchFamily="34" charset="0"/>
              </a:rPr>
              <a:t>Чульбаткан</a:t>
            </a:r>
            <a:r>
              <a:rPr lang="ru-RU" sz="1430" b="1" kern="0" dirty="0">
                <a:solidFill>
                  <a:srgbClr val="B1722D"/>
                </a:solidFill>
                <a:latin typeface="+mj-lt"/>
                <a:cs typeface="Arial" pitchFamily="34" charset="0"/>
              </a:rPr>
              <a:t> 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(Хабаровский край) – по категориям 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С1+С2 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золота – </a:t>
            </a:r>
            <a:r>
              <a:rPr lang="ru-RU" sz="1430" b="1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32,8 </a:t>
            </a:r>
            <a:r>
              <a:rPr lang="ru-RU" sz="1430" b="1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т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при </a:t>
            </a:r>
            <a:b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</a:b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ср. </a:t>
            </a:r>
            <a:r>
              <a:rPr lang="ru-RU" sz="1430" kern="0" dirty="0" err="1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содерж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. </a:t>
            </a:r>
            <a:r>
              <a:rPr lang="en-US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Au 1,6 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г/т, 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серебра – </a:t>
            </a:r>
            <a:r>
              <a:rPr lang="ru-RU" sz="1430" b="1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24,6 </a:t>
            </a:r>
            <a:r>
              <a:rPr lang="ru-RU" sz="1430" b="1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т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при </a:t>
            </a:r>
            <a:b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</a:b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ср. </a:t>
            </a:r>
            <a:r>
              <a:rPr lang="ru-RU" sz="1430" kern="0" dirty="0" err="1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содерж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. 1,2 г/т. </a:t>
            </a:r>
          </a:p>
          <a:p>
            <a:pPr marL="180000" indent="-285750" defTabSz="684203">
              <a:spcBef>
                <a:spcPts val="6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ru-RU" sz="1430" kern="0" dirty="0" smtClean="0">
                <a:solidFill>
                  <a:srgbClr val="B1722D"/>
                </a:solidFill>
                <a:latin typeface="+mj-lt"/>
                <a:cs typeface="Arial" pitchFamily="34" charset="0"/>
              </a:rPr>
              <a:t>•  </a:t>
            </a:r>
            <a:r>
              <a:rPr lang="ru-RU" sz="1430" b="1" kern="0" dirty="0" err="1" smtClean="0">
                <a:solidFill>
                  <a:srgbClr val="B1722D"/>
                </a:solidFill>
                <a:latin typeface="+mj-lt"/>
                <a:cs typeface="Arial" pitchFamily="34" charset="0"/>
              </a:rPr>
              <a:t>Кочковское</a:t>
            </a:r>
            <a:r>
              <a:rPr lang="ru-RU" sz="1430" b="1" kern="0" dirty="0" smtClean="0">
                <a:solidFill>
                  <a:srgbClr val="B1722D"/>
                </a:solidFill>
                <a:latin typeface="+mj-lt"/>
                <a:cs typeface="Arial" pitchFamily="34" charset="0"/>
              </a:rPr>
              <a:t> месторождение 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(Забайкальский край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) по категориям 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С1+С2 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золота –.</a:t>
            </a:r>
            <a:r>
              <a:rPr lang="ru-RU" sz="1430" b="1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</a:t>
            </a:r>
            <a:r>
              <a:rPr lang="ru-RU" sz="1430" b="1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41,9 </a:t>
            </a:r>
            <a:r>
              <a:rPr lang="ru-RU" sz="1430" b="1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т, 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при ср. </a:t>
            </a:r>
            <a:r>
              <a:rPr lang="ru-RU" sz="1430" kern="0" dirty="0" err="1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содерж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. 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2,42</a:t>
            </a:r>
            <a:r>
              <a:rPr lang="en-US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г/т; серебра – 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39,1</a:t>
            </a:r>
            <a:r>
              <a:rPr lang="ru-RU" sz="1430" b="1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</a:t>
            </a:r>
            <a:r>
              <a:rPr lang="ru-RU" sz="1430" b="1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т,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 при 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/>
            </a:r>
            <a:b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</a:b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ср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. </a:t>
            </a:r>
            <a:r>
              <a:rPr lang="ru-RU" sz="1430" kern="0" dirty="0" err="1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содерж</a:t>
            </a:r>
            <a:r>
              <a:rPr lang="ru-RU" sz="143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. </a:t>
            </a:r>
            <a:r>
              <a:rPr lang="ru-RU" sz="143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2,26г/т</a:t>
            </a:r>
            <a:endParaRPr lang="ru-RU" sz="1430" kern="0" dirty="0">
              <a:solidFill>
                <a:sysClr val="windowText" lastClr="000000"/>
              </a:solidFill>
              <a:latin typeface="+mj-lt"/>
              <a:cs typeface="Arial" pitchFamily="34" charset="0"/>
            </a:endParaRPr>
          </a:p>
          <a:p>
            <a:pPr marL="285750" indent="-285750" defTabSz="684203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 2" panose="05020102010507070707" pitchFamily="18" charset="2"/>
              <a:buChar char="¾"/>
              <a:defRPr/>
            </a:pPr>
            <a:endParaRPr lang="ru-RU" sz="1430" kern="0" dirty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0253" y="1988840"/>
            <a:ext cx="486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+mj-lt"/>
              </a:rPr>
              <a:t>СХЕМА ГЕОЛОГИЧЕСКОГО СТРОЕНИЯ И РАЗРЕЗ ЦЕНТРАЛЬНОЙ </a:t>
            </a:r>
          </a:p>
          <a:p>
            <a:r>
              <a:rPr lang="ru-RU" sz="1200" b="1" dirty="0" smtClean="0">
                <a:latin typeface="+mj-lt"/>
              </a:rPr>
              <a:t>ЧАСТИ МЕСТОРОЖДЕНИЯ ЧУЛЬБАТКАН (Алексеев, </a:t>
            </a:r>
            <a:r>
              <a:rPr lang="ru-RU" sz="1200" b="1" dirty="0" err="1" smtClean="0">
                <a:latin typeface="+mj-lt"/>
              </a:rPr>
              <a:t>Шишакова</a:t>
            </a:r>
            <a:r>
              <a:rPr lang="ru-RU" sz="1200" b="1" dirty="0" smtClean="0">
                <a:latin typeface="+mj-lt"/>
              </a:rPr>
              <a:t>, 2017)</a:t>
            </a:r>
            <a:endParaRPr lang="ru-RU" sz="12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80910"/>
            <a:ext cx="6984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116513" algn="l"/>
              </a:tabLst>
            </a:pP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ОСНОВНЫЕ РЕЗУЛЬТАТЫ РАБОТ </a:t>
            </a:r>
            <a:br>
              <a:rPr lang="ru-RU" sz="2100" b="1" dirty="0" smtClean="0">
                <a:solidFill>
                  <a:schemeClr val="bg1"/>
                </a:solidFill>
                <a:latin typeface="+mj-lt"/>
              </a:rPr>
            </a:b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НА ЗОЛОТО В 2017 ГОДУ</a:t>
            </a:r>
            <a:endParaRPr lang="ru-RU" sz="2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196752"/>
            <a:ext cx="85689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kern="0" dirty="0">
                <a:latin typeface="+mj-lt"/>
                <a:cs typeface="Arial" pitchFamily="34" charset="0"/>
              </a:rPr>
              <a:t>Наиболее значимый </a:t>
            </a:r>
            <a:r>
              <a:rPr lang="ru-RU" sz="1500" b="1" kern="0" dirty="0">
                <a:solidFill>
                  <a:srgbClr val="B1722D"/>
                </a:solidFill>
                <a:latin typeface="+mj-lt"/>
                <a:cs typeface="Arial" pitchFamily="34" charset="0"/>
              </a:rPr>
              <a:t>прирост запасов золота на </a:t>
            </a:r>
            <a:r>
              <a:rPr lang="ru-RU" sz="1500" b="1" kern="0" dirty="0" err="1">
                <a:solidFill>
                  <a:srgbClr val="B1722D"/>
                </a:solidFill>
                <a:latin typeface="+mj-lt"/>
                <a:cs typeface="Arial" pitchFamily="34" charset="0"/>
              </a:rPr>
              <a:t>Быстринском</a:t>
            </a:r>
            <a:r>
              <a:rPr lang="ru-RU" sz="1500" b="1" kern="0" dirty="0">
                <a:solidFill>
                  <a:srgbClr val="B1722D"/>
                </a:solidFill>
                <a:latin typeface="+mj-lt"/>
                <a:cs typeface="Arial" pitchFamily="34" charset="0"/>
              </a:rPr>
              <a:t> месторождении </a:t>
            </a:r>
            <a:r>
              <a:rPr lang="ru-RU" sz="1500" kern="0" dirty="0" smtClean="0">
                <a:latin typeface="+mj-lt"/>
                <a:cs typeface="Arial" pitchFamily="34" charset="0"/>
              </a:rPr>
              <a:t/>
            </a:r>
            <a:br>
              <a:rPr lang="ru-RU" sz="1500" kern="0" dirty="0" smtClean="0">
                <a:latin typeface="+mj-lt"/>
                <a:cs typeface="Arial" pitchFamily="34" charset="0"/>
              </a:rPr>
            </a:br>
            <a:r>
              <a:rPr lang="ru-RU" sz="1500" kern="0" dirty="0" smtClean="0">
                <a:latin typeface="+mj-lt"/>
                <a:cs typeface="Arial" pitchFamily="34" charset="0"/>
              </a:rPr>
              <a:t>(</a:t>
            </a:r>
            <a:r>
              <a:rPr lang="ru-RU" sz="1500" kern="0" dirty="0">
                <a:latin typeface="+mj-lt"/>
                <a:cs typeface="Arial" pitchFamily="34" charset="0"/>
              </a:rPr>
              <a:t>участки Верхне-</a:t>
            </a:r>
            <a:r>
              <a:rPr lang="ru-RU" sz="1500" kern="0" dirty="0" err="1">
                <a:latin typeface="+mj-lt"/>
                <a:cs typeface="Arial" pitchFamily="34" charset="0"/>
              </a:rPr>
              <a:t>Ильдиканский</a:t>
            </a:r>
            <a:r>
              <a:rPr lang="ru-RU" sz="1500" kern="0" dirty="0">
                <a:latin typeface="+mj-lt"/>
                <a:cs typeface="Arial" pitchFamily="34" charset="0"/>
              </a:rPr>
              <a:t> </a:t>
            </a:r>
            <a:r>
              <a:rPr lang="ru-RU" sz="1500" kern="0" dirty="0" smtClean="0">
                <a:latin typeface="+mj-lt"/>
                <a:cs typeface="Arial" pitchFamily="34" charset="0"/>
              </a:rPr>
              <a:t>и Быстринский-2, </a:t>
            </a:r>
            <a:r>
              <a:rPr lang="ru-RU" sz="1500" i="1" kern="0" dirty="0" smtClean="0">
                <a:latin typeface="+mj-lt"/>
                <a:cs typeface="Arial" pitchFamily="34" charset="0"/>
              </a:rPr>
              <a:t>Забайкальский </a:t>
            </a:r>
            <a:r>
              <a:rPr lang="ru-RU" sz="1500" i="1" kern="0" dirty="0">
                <a:latin typeface="+mj-lt"/>
                <a:cs typeface="Arial" pitchFamily="34" charset="0"/>
              </a:rPr>
              <a:t>край</a:t>
            </a:r>
            <a:r>
              <a:rPr lang="ru-RU" sz="1500" kern="0" dirty="0">
                <a:latin typeface="+mj-lt"/>
                <a:cs typeface="Arial" pitchFamily="34" charset="0"/>
              </a:rPr>
              <a:t>): </a:t>
            </a:r>
            <a:r>
              <a:rPr lang="ru-RU" sz="150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/>
            </a:r>
            <a:br>
              <a:rPr lang="ru-RU" sz="150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</a:br>
            <a:r>
              <a:rPr lang="ru-RU" sz="150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медь </a:t>
            </a:r>
            <a:r>
              <a:rPr lang="ru-RU" sz="150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– 264 тыс. т; железные руды – 6 149 тыс. т; золото коренное – </a:t>
            </a:r>
            <a:r>
              <a:rPr lang="ru-RU" sz="1500" kern="0" dirty="0" smtClean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63,3 т; </a:t>
            </a:r>
            <a:r>
              <a:rPr lang="ru-RU" sz="1500" kern="0" dirty="0">
                <a:solidFill>
                  <a:sysClr val="windowText" lastClr="000000"/>
                </a:solidFill>
                <a:latin typeface="+mj-lt"/>
                <a:cs typeface="Arial" pitchFamily="34" charset="0"/>
              </a:rPr>
              <a:t>серебро – 201,3 т</a:t>
            </a:r>
            <a:endParaRPr lang="ru-RU" sz="15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854" y="1988840"/>
            <a:ext cx="48492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30" b="1" dirty="0" smtClean="0">
                <a:latin typeface="+mj-lt"/>
              </a:rPr>
              <a:t>Начало добычи на месторождениях </a:t>
            </a:r>
            <a:r>
              <a:rPr lang="ru-RU" sz="1430" b="1" dirty="0" smtClean="0">
                <a:solidFill>
                  <a:srgbClr val="B1722D"/>
                </a:solidFill>
                <a:latin typeface="+mj-lt"/>
              </a:rPr>
              <a:t>Наталка, </a:t>
            </a:r>
            <a:br>
              <a:rPr lang="ru-RU" sz="1430" b="1" dirty="0" smtClean="0">
                <a:solidFill>
                  <a:srgbClr val="B1722D"/>
                </a:solidFill>
                <a:latin typeface="+mj-lt"/>
              </a:rPr>
            </a:br>
            <a:r>
              <a:rPr lang="ru-RU" sz="1430" b="1" dirty="0" err="1" smtClean="0">
                <a:solidFill>
                  <a:srgbClr val="B1722D"/>
                </a:solidFill>
                <a:latin typeface="+mj-lt"/>
              </a:rPr>
              <a:t>Быстринское</a:t>
            </a:r>
            <a:r>
              <a:rPr lang="ru-RU" sz="1430" b="1" dirty="0" smtClean="0">
                <a:solidFill>
                  <a:srgbClr val="B1722D"/>
                </a:solidFill>
                <a:latin typeface="+mj-lt"/>
              </a:rPr>
              <a:t>, Дражное</a:t>
            </a:r>
            <a:r>
              <a:rPr lang="ru-RU" sz="1430" dirty="0" smtClean="0">
                <a:solidFill>
                  <a:srgbClr val="B1722D"/>
                </a:solidFill>
                <a:latin typeface="+mj-lt"/>
              </a:rPr>
              <a:t> </a:t>
            </a:r>
            <a:r>
              <a:rPr lang="ru-RU" sz="1430" dirty="0" smtClean="0">
                <a:latin typeface="+mj-lt"/>
              </a:rPr>
              <a:t>(добыто около 1,8 т), </a:t>
            </a:r>
            <a:br>
              <a:rPr lang="ru-RU" sz="1430" dirty="0" smtClean="0">
                <a:latin typeface="+mj-lt"/>
              </a:rPr>
            </a:br>
            <a:r>
              <a:rPr lang="ru-RU" sz="1430" b="1" dirty="0" err="1" smtClean="0">
                <a:solidFill>
                  <a:srgbClr val="B1722D"/>
                </a:solidFill>
                <a:latin typeface="+mj-lt"/>
              </a:rPr>
              <a:t>Угахан</a:t>
            </a:r>
            <a:r>
              <a:rPr lang="ru-RU" sz="1430" dirty="0" smtClean="0">
                <a:latin typeface="+mj-lt"/>
              </a:rPr>
              <a:t> (в режиме ОМЭ добыто около 0,46 т</a:t>
            </a:r>
            <a:r>
              <a:rPr lang="ru-RU" sz="1430" dirty="0">
                <a:latin typeface="+mj-lt"/>
              </a:rPr>
              <a:t>). </a:t>
            </a:r>
            <a:r>
              <a:rPr lang="ru-RU" sz="1430" dirty="0" smtClean="0">
                <a:latin typeface="+mj-lt"/>
              </a:rPr>
              <a:t/>
            </a:r>
            <a:br>
              <a:rPr lang="ru-RU" sz="1430" dirty="0" smtClean="0">
                <a:latin typeface="+mj-lt"/>
              </a:rPr>
            </a:br>
            <a:r>
              <a:rPr lang="ru-RU" sz="1430" b="1" dirty="0" smtClean="0">
                <a:solidFill>
                  <a:srgbClr val="B1722D"/>
                </a:solidFill>
                <a:latin typeface="+mj-lt"/>
              </a:rPr>
              <a:t>Выход </a:t>
            </a:r>
            <a:r>
              <a:rPr lang="ru-RU" sz="1430" b="1" dirty="0">
                <a:solidFill>
                  <a:srgbClr val="B1722D"/>
                </a:solidFill>
                <a:latin typeface="+mj-lt"/>
              </a:rPr>
              <a:t>на полную мощность ОАО </a:t>
            </a:r>
            <a:r>
              <a:rPr lang="ru-RU" sz="1430" b="1" dirty="0" smtClean="0">
                <a:solidFill>
                  <a:srgbClr val="B1722D"/>
                </a:solidFill>
                <a:latin typeface="+mj-lt"/>
              </a:rPr>
              <a:t>Павлик </a:t>
            </a:r>
            <a:r>
              <a:rPr lang="ru-RU" sz="1430" dirty="0" smtClean="0">
                <a:latin typeface="+mj-lt"/>
              </a:rPr>
              <a:t>(добыто 6,4 т), </a:t>
            </a:r>
            <a:endParaRPr lang="ru-RU" sz="1430" dirty="0">
              <a:latin typeface="+mj-lt"/>
            </a:endParaRPr>
          </a:p>
        </p:txBody>
      </p:sp>
      <p:pic>
        <p:nvPicPr>
          <p:cNvPr id="16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1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8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11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7464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C:\Users\tlukina\Анастасия\Презентация (Черных)\1479795537_96304_ptitsefabrika_magnitogorsk_ptitsefabrika_kuritsi_kletki_4586.3050.0.0.jpg"/>
          <p:cNvPicPr>
            <a:picLocks noChangeAspect="1" noChangeArrowheads="1"/>
          </p:cNvPicPr>
          <p:nvPr/>
        </p:nvPicPr>
        <p:blipFill>
          <a:blip r:embed="rId4" cstate="print"/>
          <a:srcRect t="28350" b="46112"/>
          <a:stretch>
            <a:fillRect/>
          </a:stretch>
        </p:blipFill>
        <p:spPr bwMode="auto">
          <a:xfrm>
            <a:off x="0" y="0"/>
            <a:ext cx="9144000" cy="15567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5400000">
            <a:off x="3793604" y="-3793605"/>
            <a:ext cx="1556792" cy="9144000"/>
          </a:xfrm>
          <a:prstGeom prst="rect">
            <a:avLst/>
          </a:prstGeom>
          <a:solidFill>
            <a:schemeClr val="tx1">
              <a:lumMod val="65000"/>
              <a:lumOff val="3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272778"/>
            <a:ext cx="990600" cy="101123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7128792" cy="4740963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38026" y="409064"/>
            <a:ext cx="50420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sz="21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ДОБЫЧА ЗОЛОТА </a:t>
            </a:r>
            <a:br>
              <a:rPr lang="ru-RU" sz="21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ru-RU" sz="21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ВЕДУЩИМИ СТРАНАМИ ПРОДУЦЕНТАМИ</a:t>
            </a:r>
            <a:endParaRPr lang="ru-RU" sz="2100" dirty="0">
              <a:latin typeface="+mj-lt"/>
            </a:endParaRPr>
          </a:p>
        </p:txBody>
      </p:sp>
      <p:pic>
        <p:nvPicPr>
          <p:cNvPr id="12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12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823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685400"/>
              </p:ext>
            </p:extLst>
          </p:nvPr>
        </p:nvGraphicFramePr>
        <p:xfrm>
          <a:off x="2483768" y="1025352"/>
          <a:ext cx="7741418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23" name="Picture 3" descr="C:\Users\tlukina\Анастасия\справ\s5_img3_fullsize.jpg"/>
          <p:cNvPicPr>
            <a:picLocks noChangeAspect="1" noChangeArrowheads="1"/>
          </p:cNvPicPr>
          <p:nvPr/>
        </p:nvPicPr>
        <p:blipFill>
          <a:blip r:embed="rId5" cstate="print"/>
          <a:srcRect l="19301" r="60775"/>
          <a:stretch>
            <a:fillRect/>
          </a:stretch>
        </p:blipFill>
        <p:spPr bwMode="auto">
          <a:xfrm>
            <a:off x="0" y="0"/>
            <a:ext cx="2267744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11908" y="530096"/>
            <a:ext cx="76327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2100" b="1" dirty="0" smtClean="0">
                <a:latin typeface="+mj-lt"/>
                <a:cs typeface="Arial" charset="0"/>
              </a:rPr>
              <a:t>ДИНАМИКА ДОБЫЧИ ЗОЛОТА В РОССИИ </a:t>
            </a:r>
            <a:br>
              <a:rPr lang="ru-RU" altLang="ru-RU" sz="2100" b="1" dirty="0" smtClean="0">
                <a:latin typeface="+mj-lt"/>
                <a:cs typeface="Arial" charset="0"/>
              </a:rPr>
            </a:br>
            <a:r>
              <a:rPr lang="ru-RU" altLang="ru-RU" sz="2100" b="1" dirty="0" smtClean="0">
                <a:latin typeface="+mj-lt"/>
                <a:cs typeface="Arial" charset="0"/>
              </a:rPr>
              <a:t>ПО ТИПАМ МЕСТОРОЖДЕНИЙ </a:t>
            </a:r>
            <a:r>
              <a:rPr lang="ru-RU" altLang="ru-RU" sz="1200" b="1" dirty="0" smtClean="0">
                <a:latin typeface="+mj-lt"/>
                <a:cs typeface="Arial" charset="0"/>
              </a:rPr>
              <a:t>(на 01.01.2017)</a:t>
            </a:r>
            <a:endParaRPr lang="ru-RU" altLang="ru-RU" sz="1200" b="1" dirty="0">
              <a:latin typeface="+mj-lt"/>
              <a:cs typeface="Arial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2483050" y="1556792"/>
            <a:ext cx="6670550" cy="0"/>
          </a:xfrm>
          <a:prstGeom prst="line">
            <a:avLst/>
          </a:prstGeom>
          <a:ln w="63500">
            <a:solidFill>
              <a:srgbClr val="C4A578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483049" y="1556792"/>
            <a:ext cx="0" cy="4896396"/>
          </a:xfrm>
          <a:prstGeom prst="line">
            <a:avLst/>
          </a:prstGeom>
          <a:ln w="63500">
            <a:solidFill>
              <a:srgbClr val="C4A578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0" y="0"/>
            <a:ext cx="2267744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0" y="6453188"/>
            <a:ext cx="2483050" cy="0"/>
          </a:xfrm>
          <a:prstGeom prst="line">
            <a:avLst/>
          </a:prstGeom>
          <a:ln w="63500">
            <a:solidFill>
              <a:srgbClr val="C4A578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47864" y="2132856"/>
            <a:ext cx="31577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663300"/>
                </a:solidFill>
              </a:rPr>
              <a:t>Собственно золоторудные - 65 %</a:t>
            </a:r>
          </a:p>
          <a:p>
            <a:r>
              <a:rPr lang="ru-RU" sz="1400" dirty="0" smtClean="0">
                <a:solidFill>
                  <a:srgbClr val="663300"/>
                </a:solidFill>
              </a:rPr>
              <a:t>Комплексные - 12 %</a:t>
            </a:r>
          </a:p>
          <a:p>
            <a:r>
              <a:rPr lang="ru-RU" sz="1400" dirty="0" smtClean="0">
                <a:solidFill>
                  <a:srgbClr val="663300"/>
                </a:solidFill>
              </a:rPr>
              <a:t>Россыпные – 23 %</a:t>
            </a:r>
            <a:endParaRPr lang="ru-RU" sz="1400" dirty="0">
              <a:solidFill>
                <a:srgbClr val="66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4408" y="220486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3300"/>
                </a:solidFill>
              </a:rPr>
              <a:t>325</a:t>
            </a:r>
            <a:endParaRPr lang="ru-RU" sz="1600" dirty="0">
              <a:solidFill>
                <a:srgbClr val="6633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3535826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663300"/>
                </a:solidFill>
              </a:rPr>
              <a:t>186</a:t>
            </a:r>
            <a:endParaRPr lang="ru-RU" sz="1600" dirty="0">
              <a:solidFill>
                <a:srgbClr val="663300"/>
              </a:solidFill>
            </a:endParaRPr>
          </a:p>
        </p:txBody>
      </p:sp>
      <p:sp>
        <p:nvSpPr>
          <p:cNvPr id="1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13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985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  <a:lumOff val="3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lukina\Анастасия\Презентация (Черных)\золото Башкирии.jpg"/>
          <p:cNvPicPr>
            <a:picLocks noChangeAspect="1" noChangeArrowheads="1"/>
          </p:cNvPicPr>
          <p:nvPr/>
        </p:nvPicPr>
        <p:blipFill>
          <a:blip r:embed="rId2" cstate="print"/>
          <a:srcRect t="56862" b="11118"/>
          <a:stretch>
            <a:fillRect/>
          </a:stretch>
        </p:blipFill>
        <p:spPr bwMode="auto">
          <a:xfrm>
            <a:off x="0" y="0"/>
            <a:ext cx="9144000" cy="1700808"/>
          </a:xfrm>
          <a:prstGeom prst="rect">
            <a:avLst/>
          </a:prstGeom>
          <a:noFill/>
        </p:spPr>
      </p:pic>
      <p:sp>
        <p:nvSpPr>
          <p:cNvPr id="32" name="Прямоугольник 31"/>
          <p:cNvSpPr/>
          <p:nvPr/>
        </p:nvSpPr>
        <p:spPr>
          <a:xfrm rot="5400000">
            <a:off x="3721596" y="-3721597"/>
            <a:ext cx="1700808" cy="9144000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7692" y="350947"/>
            <a:ext cx="76327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2100" b="1" dirty="0" smtClean="0">
                <a:solidFill>
                  <a:schemeClr val="bg1"/>
                </a:solidFill>
                <a:latin typeface="+mj-lt"/>
                <a:cs typeface="Arial" charset="0"/>
              </a:rPr>
              <a:t>СУММАРНЫЕ ДОБЫЧА И ПРОИЗВОДСТВО ЗОЛОТА</a:t>
            </a:r>
          </a:p>
          <a:p>
            <a:pPr eaLnBrk="1" hangingPunct="1">
              <a:defRPr/>
            </a:pPr>
            <a:r>
              <a:rPr lang="ru-RU" altLang="ru-RU" sz="2100" b="1" dirty="0" smtClean="0">
                <a:solidFill>
                  <a:schemeClr val="bg1"/>
                </a:solidFill>
                <a:latin typeface="+mj-lt"/>
                <a:cs typeface="Arial" charset="0"/>
              </a:rPr>
              <a:t>ИЗ ЗОЛОТОРУДНЫХ И РОССЫПНЫХ МЕСТРОЖДЕНИЙ В РФ</a:t>
            </a:r>
            <a:endParaRPr lang="ru-RU" altLang="ru-RU" sz="21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35489783"/>
              </p:ext>
            </p:extLst>
          </p:nvPr>
        </p:nvGraphicFramePr>
        <p:xfrm>
          <a:off x="827584" y="1700808"/>
          <a:ext cx="748883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flipH="1">
            <a:off x="8172400" y="2348880"/>
            <a:ext cx="360040" cy="11521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60720" y="6084585"/>
            <a:ext cx="813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Среднее извлечение золота за период 2004-2016 гг. составило 74,8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%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В том числе в рудных месторождениях </a:t>
            </a:r>
            <a:r>
              <a:rPr lang="mr-IN" sz="1400" dirty="0" smtClean="0">
                <a:latin typeface="Arial" pitchFamily="34" charset="0"/>
              </a:rPr>
              <a:t>–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68,3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%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адпись 20"/>
          <p:cNvSpPr txBox="1">
            <a:spLocks noChangeArrowheads="1"/>
          </p:cNvSpPr>
          <p:nvPr/>
        </p:nvSpPr>
        <p:spPr bwMode="auto">
          <a:xfrm>
            <a:off x="7092280" y="1772816"/>
            <a:ext cx="1728192" cy="971996"/>
          </a:xfrm>
          <a:prstGeom prst="rect">
            <a:avLst/>
          </a:prstGeom>
          <a:solidFill>
            <a:srgbClr val="F5E6D7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50" i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Производство </a:t>
            </a:r>
            <a:endParaRPr lang="ru-RU" altLang="ru-RU" sz="135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50" i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золота из </a:t>
            </a:r>
            <a:r>
              <a:rPr lang="ru-RU" altLang="ru-RU" sz="1350" i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рудных </a:t>
            </a:r>
            <a:br>
              <a:rPr lang="ru-RU" altLang="ru-RU" sz="1350" i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</a:br>
            <a:r>
              <a:rPr lang="ru-RU" altLang="ru-RU" sz="1350" i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и </a:t>
            </a:r>
            <a:r>
              <a:rPr lang="ru-RU" altLang="ru-RU" sz="1350" i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россыпных </a:t>
            </a:r>
            <a:endParaRPr lang="ru-RU" altLang="ru-RU" sz="135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350" i="1" dirty="0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месторождений</a:t>
            </a:r>
            <a:r>
              <a:rPr lang="ru-RU" altLang="ru-RU" sz="1350" i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т</a:t>
            </a:r>
            <a:endParaRPr lang="ru-RU" altLang="ru-RU" sz="135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0243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332656"/>
            <a:ext cx="990600" cy="1011237"/>
          </a:xfrm>
          <a:prstGeom prst="rect">
            <a:avLst/>
          </a:prstGeom>
          <a:noFill/>
        </p:spPr>
      </p:pic>
      <p:pic>
        <p:nvPicPr>
          <p:cNvPr id="11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12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14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825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tlukina\Анастасия\Презентация (Черных)\2849-5463-3472-0535.jpg"/>
          <p:cNvPicPr>
            <a:picLocks noChangeAspect="1" noChangeArrowheads="1"/>
          </p:cNvPicPr>
          <p:nvPr/>
        </p:nvPicPr>
        <p:blipFill>
          <a:blip r:embed="rId3" cstate="print"/>
          <a:srcRect t="31319" b="41342"/>
          <a:stretch>
            <a:fillRect/>
          </a:stretch>
        </p:blipFill>
        <p:spPr bwMode="auto">
          <a:xfrm>
            <a:off x="0" y="0"/>
            <a:ext cx="9144000" cy="17008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5400000">
            <a:off x="3721596" y="-3721597"/>
            <a:ext cx="1700808" cy="9144000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332656"/>
            <a:ext cx="990600" cy="1011237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314090"/>
              </p:ext>
            </p:extLst>
          </p:nvPr>
        </p:nvGraphicFramePr>
        <p:xfrm>
          <a:off x="685800" y="1916832"/>
          <a:ext cx="7918647" cy="4061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18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2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2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02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02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362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644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6202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7533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7808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163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Субьекты</a:t>
                      </a: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РФ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C6A1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золота по годам, </a:t>
                      </a:r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C6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2017/2016+ /-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C6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C6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C6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C6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C6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C6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C6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C6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C6A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Красноярский </a:t>
                      </a:r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край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36,07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39,55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47,33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47, 24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55,06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61,87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+ 12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356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Магаданская </a:t>
                      </a:r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область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15,63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15,35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19,59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21,09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23,85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23,6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27,3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33,16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6633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+ 21</a:t>
                      </a:r>
                      <a:endParaRPr lang="ru-RU" sz="1400" b="1" i="0" u="none" strike="noStrike" dirty="0">
                        <a:solidFill>
                          <a:srgbClr val="6633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Амурская область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28,67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30,66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+ 13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Чукотский АО*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24,88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20,06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17,99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21,36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30,34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30,55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28,8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- 15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Хабаровский край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19,85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356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Республика Саха (Якутия)*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18,59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19,38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Иркутская область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18,92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633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Забайкальский край*</a:t>
                      </a:r>
                      <a:endParaRPr lang="ru-RU" sz="1400" b="0" i="0" u="none" strike="noStrike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7,46</a:t>
                      </a:r>
                      <a:endParaRPr lang="ru-RU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8,57</a:t>
                      </a:r>
                      <a:endParaRPr lang="ru-RU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9,45</a:t>
                      </a:r>
                      <a:endParaRPr lang="ru-RU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9,64</a:t>
                      </a:r>
                      <a:endParaRPr lang="ru-RU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11,22</a:t>
                      </a:r>
                      <a:endParaRPr lang="ru-RU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12,1</a:t>
                      </a:r>
                      <a:endParaRPr lang="ru-RU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</a:t>
                      </a:r>
                      <a:endParaRPr lang="ru-RU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+ 10</a:t>
                      </a:r>
                      <a:endParaRPr lang="ru-RU" sz="1400" b="0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6339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3078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 суммарном производстве золота </a:t>
                      </a:r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РФ,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80,41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80,20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81,35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82,04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35476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в РФ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87" marR="9387" marT="9387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58048" y="336138"/>
            <a:ext cx="518789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ПРОИЗВОДСТВО ЗОЛОТА </a:t>
            </a:r>
            <a:br>
              <a:rPr lang="ru-RU" sz="2100" b="1" dirty="0" smtClean="0">
                <a:solidFill>
                  <a:schemeClr val="bg1"/>
                </a:solidFill>
                <a:latin typeface="+mj-lt"/>
              </a:rPr>
            </a:b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НАИБОЛЕЕ ЗНАЧИМЫМИ СУБЪЕКТАМИ РФ</a:t>
            </a:r>
          </a:p>
          <a:p>
            <a:r>
              <a:rPr lang="ru-RU" altLang="ru-RU" sz="1570" b="1" dirty="0">
                <a:solidFill>
                  <a:schemeClr val="bg1"/>
                </a:solidFill>
                <a:cs typeface="Arial" charset="0"/>
              </a:rPr>
              <a:t>(данные Союза Золотопромышленников 05.03.18)</a:t>
            </a:r>
          </a:p>
          <a:p>
            <a:endParaRPr lang="ru-RU" sz="2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6021288"/>
            <a:ext cx="7599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9C6528"/>
                </a:solidFill>
              </a:rPr>
              <a:t>В различные годы около 80-82 % производства золота обеспечивает </a:t>
            </a:r>
            <a:br>
              <a:rPr lang="ru-RU" sz="1400" dirty="0" smtClean="0">
                <a:solidFill>
                  <a:srgbClr val="9C6528"/>
                </a:solidFill>
              </a:rPr>
            </a:br>
            <a:r>
              <a:rPr lang="ru-RU" sz="1400" dirty="0" smtClean="0">
                <a:solidFill>
                  <a:srgbClr val="9C6528"/>
                </a:solidFill>
              </a:rPr>
              <a:t>8 субъектов РФ из 26-27 золотодобывающих регионов. </a:t>
            </a:r>
          </a:p>
          <a:p>
            <a:r>
              <a:rPr lang="ru-RU" sz="1400" dirty="0" smtClean="0">
                <a:solidFill>
                  <a:srgbClr val="9C6528"/>
                </a:solidFill>
              </a:rPr>
              <a:t>Доля в производстве золота этих 8 регионов </a:t>
            </a:r>
            <a:r>
              <a:rPr lang="ru-RU" sz="1400" dirty="0" smtClean="0">
                <a:solidFill>
                  <a:srgbClr val="9C6528"/>
                </a:solidFill>
              </a:rPr>
              <a:t>не значительно, но стабильно возрастает</a:t>
            </a:r>
            <a:endParaRPr lang="ru-RU" sz="1400" dirty="0">
              <a:solidFill>
                <a:srgbClr val="9C6528"/>
              </a:solidFill>
            </a:endParaRPr>
          </a:p>
        </p:txBody>
      </p:sp>
      <p:pic>
        <p:nvPicPr>
          <p:cNvPr id="9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10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15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2641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789845"/>
              </p:ext>
            </p:extLst>
          </p:nvPr>
        </p:nvGraphicFramePr>
        <p:xfrm>
          <a:off x="4499752" y="1309334"/>
          <a:ext cx="481282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926116226"/>
              </p:ext>
            </p:extLst>
          </p:nvPr>
        </p:nvGraphicFramePr>
        <p:xfrm>
          <a:off x="251520" y="1268760"/>
          <a:ext cx="430877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43399330"/>
              </p:ext>
            </p:extLst>
          </p:nvPr>
        </p:nvGraphicFramePr>
        <p:xfrm>
          <a:off x="539552" y="4321386"/>
          <a:ext cx="2160240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19117796"/>
              </p:ext>
            </p:extLst>
          </p:nvPr>
        </p:nvGraphicFramePr>
        <p:xfrm>
          <a:off x="2339752" y="4321626"/>
          <a:ext cx="216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4" name="Номер слайда 26"/>
          <p:cNvSpPr txBox="1">
            <a:spLocks/>
          </p:cNvSpPr>
          <p:nvPr/>
        </p:nvSpPr>
        <p:spPr>
          <a:xfrm>
            <a:off x="8604448" y="6381329"/>
            <a:ext cx="360040" cy="21602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E6A26-5157-4B56-8A17-0CCED8140B2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Рисунок 8" descr="shutterstock_131722550.jpg"/>
          <p:cNvPicPr>
            <a:picLocks noChangeAspect="1"/>
          </p:cNvPicPr>
          <p:nvPr/>
        </p:nvPicPr>
        <p:blipFill>
          <a:blip r:embed="rId7" cstate="print"/>
          <a:srcRect t="21983" b="50131"/>
          <a:stretch>
            <a:fillRect/>
          </a:stretch>
        </p:blipFill>
        <p:spPr>
          <a:xfrm>
            <a:off x="0" y="0"/>
            <a:ext cx="9144000" cy="11160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5400000">
            <a:off x="4008065" y="-4008065"/>
            <a:ext cx="1127869" cy="9144000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116632"/>
            <a:ext cx="990600" cy="101123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1520" y="252918"/>
            <a:ext cx="6750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2100" b="1" cap="all" dirty="0" smtClean="0">
                <a:solidFill>
                  <a:schemeClr val="bg1"/>
                </a:solidFill>
                <a:latin typeface="Calibri" pitchFamily="34" charset="0"/>
              </a:rPr>
              <a:t>ПРОИЗВОДСТВО ЗОЛОТА В СФО И ДВФО В 2010-2017 </a:t>
            </a:r>
            <a:r>
              <a:rPr lang="ru-RU" sz="2100" b="1" dirty="0" smtClean="0">
                <a:solidFill>
                  <a:schemeClr val="bg1"/>
                </a:solidFill>
                <a:latin typeface="Calibri" pitchFamily="34" charset="0"/>
              </a:rPr>
              <a:t>ГГ. </a:t>
            </a:r>
            <a:r>
              <a:rPr lang="ru-RU" altLang="ru-RU" sz="1400" b="1" dirty="0">
                <a:solidFill>
                  <a:schemeClr val="bg1"/>
                </a:solidFill>
                <a:cs typeface="Arial" charset="0"/>
              </a:rPr>
              <a:t>(данные Союза Золотопромышленников 05.03.18)</a:t>
            </a:r>
          </a:p>
          <a:p>
            <a:pPr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endParaRPr lang="ru-RU" sz="2100" b="1" cap="all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41376" y="1316984"/>
            <a:ext cx="972616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СФО</a:t>
            </a:r>
            <a:endParaRPr lang="ru-RU" sz="1900" b="1" cap="all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22230" y="1346627"/>
            <a:ext cx="936104" cy="3847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ДВФО</a:t>
            </a:r>
            <a:endParaRPr lang="ru-RU" sz="1900" b="1" cap="all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72674" y="4348722"/>
            <a:ext cx="75659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СФО</a:t>
            </a:r>
            <a:endParaRPr lang="ru-RU" sz="1900" b="1" cap="all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41376" y="5397150"/>
            <a:ext cx="75659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300" b="1" dirty="0" smtClean="0">
                <a:solidFill>
                  <a:srgbClr val="000000"/>
                </a:solidFill>
              </a:rPr>
              <a:t>70,6 т</a:t>
            </a:r>
            <a:endParaRPr lang="ru-RU" sz="1300" b="1" cap="all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51700" y="5397150"/>
            <a:ext cx="9361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300" b="1" dirty="0" smtClean="0">
                <a:solidFill>
                  <a:srgbClr val="000000"/>
                </a:solidFill>
              </a:rPr>
              <a:t>112,6  т</a:t>
            </a:r>
            <a:endParaRPr lang="ru-RU" sz="1300" b="1" cap="all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46200" y="4285276"/>
            <a:ext cx="93610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ДВФО</a:t>
            </a:r>
            <a:endParaRPr lang="ru-RU" sz="1900" b="1" cap="all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006739254"/>
              </p:ext>
            </p:extLst>
          </p:nvPr>
        </p:nvGraphicFramePr>
        <p:xfrm>
          <a:off x="6984508" y="4563291"/>
          <a:ext cx="1854000" cy="185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7940666" y="4408245"/>
            <a:ext cx="936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2017</a:t>
            </a:r>
            <a:endParaRPr lang="ru-RU" sz="1400" b="1" cap="all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32040" y="4444247"/>
            <a:ext cx="936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2010</a:t>
            </a:r>
            <a:endParaRPr lang="ru-RU" sz="1400" b="1" cap="all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948952143"/>
              </p:ext>
            </p:extLst>
          </p:nvPr>
        </p:nvGraphicFramePr>
        <p:xfrm>
          <a:off x="5112300" y="4627626"/>
          <a:ext cx="1854000" cy="185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5571248" y="5397150"/>
            <a:ext cx="9361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300" b="1" dirty="0" smtClean="0">
                <a:solidFill>
                  <a:srgbClr val="000000"/>
                </a:solidFill>
              </a:rPr>
              <a:t>98,5  т</a:t>
            </a:r>
            <a:endParaRPr lang="ru-RU" sz="1300" b="1" cap="all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443456" y="5397150"/>
            <a:ext cx="93610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1300" b="1" dirty="0" smtClean="0">
                <a:solidFill>
                  <a:srgbClr val="000000"/>
                </a:solidFill>
              </a:rPr>
              <a:t>142 т</a:t>
            </a:r>
            <a:endParaRPr lang="ru-RU" sz="1300" b="1" cap="all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1415" y="6418203"/>
            <a:ext cx="30065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Рост производства в СФО 59 %</a:t>
            </a:r>
            <a:endParaRPr lang="ru-RU" sz="1500" dirty="0"/>
          </a:p>
        </p:txBody>
      </p:sp>
      <p:sp>
        <p:nvSpPr>
          <p:cNvPr id="26" name="TextBox 25"/>
          <p:cNvSpPr txBox="1"/>
          <p:nvPr/>
        </p:nvSpPr>
        <p:spPr>
          <a:xfrm>
            <a:off x="5113436" y="6453336"/>
            <a:ext cx="31187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Рост производства в ДВФО 44 %</a:t>
            </a:r>
            <a:endParaRPr lang="ru-RU" sz="1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tlukina\Downloads\proble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99532"/>
            <a:ext cx="4033787" cy="4033787"/>
          </a:xfrm>
          <a:prstGeom prst="rect">
            <a:avLst/>
          </a:prstGeom>
          <a:noFill/>
        </p:spPr>
      </p:pic>
      <p:pic>
        <p:nvPicPr>
          <p:cNvPr id="18" name="Рисунок 17" descr="shutterstock_131722550.jpg"/>
          <p:cNvPicPr>
            <a:picLocks noChangeAspect="1"/>
          </p:cNvPicPr>
          <p:nvPr/>
        </p:nvPicPr>
        <p:blipFill>
          <a:blip r:embed="rId4" cstate="print"/>
          <a:srcRect t="21983" b="50131"/>
          <a:stretch>
            <a:fillRect/>
          </a:stretch>
        </p:blipFill>
        <p:spPr>
          <a:xfrm>
            <a:off x="0" y="0"/>
            <a:ext cx="9144000" cy="119675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 rot="5400000">
            <a:off x="3973624" y="-3973624"/>
            <a:ext cx="1196752" cy="9144000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113507"/>
            <a:ext cx="990600" cy="101123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82600" y="260648"/>
            <a:ext cx="8278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ОСНОВНЫЕ ПРОБЛЕМЫ </a:t>
            </a: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ВОСПОЛНЕНИЯ И </a:t>
            </a:r>
          </a:p>
          <a:p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ИСПОЛЬЗОВАНИЯ </a:t>
            </a: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МСБ </a:t>
            </a: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ЗОЛОТА</a:t>
            </a:r>
          </a:p>
        </p:txBody>
      </p:sp>
      <p:pic>
        <p:nvPicPr>
          <p:cNvPr id="8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9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17</a:t>
            </a:fld>
            <a:endParaRPr lang="ru-RU" alt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1988840"/>
            <a:ext cx="4716016" cy="417646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03982" y="1488261"/>
            <a:ext cx="82784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50" b="1" dirty="0" smtClean="0">
                <a:solidFill>
                  <a:srgbClr val="BA78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Недостаточное финансирование ГРР для восполнения выбывающего поискового задела, дефицит участков с прогнозными ресурсами категории Р</a:t>
            </a:r>
            <a:r>
              <a:rPr lang="ru-RU" sz="1450" b="1" baseline="-25000" dirty="0" smtClean="0">
                <a:solidFill>
                  <a:srgbClr val="BA78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50" b="1" dirty="0" smtClean="0">
                <a:solidFill>
                  <a:srgbClr val="BA78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Р</a:t>
            </a:r>
            <a:r>
              <a:rPr lang="ru-RU" sz="1450" b="1" baseline="-25000" dirty="0" smtClean="0">
                <a:solidFill>
                  <a:srgbClr val="BA78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50" b="1" dirty="0" smtClean="0">
                <a:solidFill>
                  <a:srgbClr val="BA78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Несовершенство методик поисков, в первую очередь скрытых и перекрытых месторождений в сложных горно-таежных условиях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50" b="1" dirty="0" smtClean="0">
                <a:solidFill>
                  <a:srgbClr val="BA78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Расположение большинства новых месторождений и перспективных рудопроявлений преимущественно в труднодоступных районах с неразвитой инфраструктурой;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Низкая обеспеченность запасами ряда горнодобывающих предприятий </a:t>
            </a:r>
            <a:b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(Чукотский АО, Хакасия, Свердловская область и др.);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качества структуры запасов - недостаточный рост запасов </a:t>
            </a:r>
            <a:b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промышленных категорий (</a:t>
            </a: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АВС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Низкая доля нераспределенного фонда недр с запасами и ресурсами категории Р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Постепенное снижение качества руд и усложнение технологических схем их переработки </a:t>
            </a:r>
            <a:b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в эксплуатируемых и вводимых в строй месторождениях;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Значительная доля наименее достоверных прогнозных ресурсов категории Р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в структуре прогнозных ресурсов;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Малое количество потенциальных средних и крупных месторождений в кадастре </a:t>
            </a:r>
            <a:r>
              <a:rPr lang="en-US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5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5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прогнозных ресурсов и ГКМ</a:t>
            </a:r>
            <a:endParaRPr lang="ru-RU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hutterstock_131722550.jpg"/>
          <p:cNvPicPr>
            <a:picLocks noChangeAspect="1"/>
          </p:cNvPicPr>
          <p:nvPr/>
        </p:nvPicPr>
        <p:blipFill>
          <a:blip r:embed="rId3" cstate="print"/>
          <a:srcRect t="21983" b="50131"/>
          <a:stretch>
            <a:fillRect/>
          </a:stretch>
        </p:blipFill>
        <p:spPr>
          <a:xfrm>
            <a:off x="0" y="0"/>
            <a:ext cx="9144000" cy="13438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5400000">
            <a:off x="3900053" y="-3900053"/>
            <a:ext cx="1343893" cy="9144000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67692" y="332656"/>
            <a:ext cx="76327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НЕДОСТАТОЧНОЕ ФИНАНСИРОВАНИЕ ГРР ДЛЯ ВОСПОЛНЕНИЯ ВЫБЫВАЮЩЕГО ПОИСКОВОГО </a:t>
            </a: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ЗАДЕЛА</a:t>
            </a:r>
            <a:endParaRPr lang="ru-RU" sz="2100" b="1" baseline="-25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188640"/>
            <a:ext cx="990600" cy="101123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781" y="1586581"/>
            <a:ext cx="8249831" cy="49027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6381328"/>
            <a:ext cx="784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Объемы финансирования ГРР на ТПИ в Мире, в % (данные </a:t>
            </a:r>
            <a:r>
              <a:rPr lang="en-US" sz="1400" dirty="0" smtClean="0"/>
              <a:t>USGS, 2016</a:t>
            </a:r>
            <a:r>
              <a:rPr lang="ru-RU" sz="1400" dirty="0" smtClean="0"/>
              <a:t> г.)</a:t>
            </a:r>
            <a:endParaRPr lang="ru-RU" sz="1400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20000" y="6480000"/>
            <a:ext cx="2133600" cy="365125"/>
          </a:xfrm>
        </p:spPr>
        <p:txBody>
          <a:bodyPr/>
          <a:lstStyle/>
          <a:p>
            <a:fld id="{CC8E6A26-5157-4B56-8A17-0CCED8140B22}" type="slidenum">
              <a:rPr lang="ru-RU" altLang="ru-RU" smtClean="0"/>
              <a:pPr/>
              <a:t>18</a:t>
            </a:fld>
            <a:endParaRPr lang="ru-RU" altLang="ru-RU" dirty="0"/>
          </a:p>
        </p:txBody>
      </p:sp>
      <p:pic>
        <p:nvPicPr>
          <p:cNvPr id="13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14" name="Номер слайда 26"/>
          <p:cNvSpPr txBox="1">
            <a:spLocks/>
          </p:cNvSpPr>
          <p:nvPr/>
        </p:nvSpPr>
        <p:spPr>
          <a:xfrm>
            <a:off x="8590756" y="6381329"/>
            <a:ext cx="360040" cy="21602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E6A26-5157-4B56-8A17-0CCED8140B2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12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zoloto.jpg"/>
          <p:cNvPicPr>
            <a:picLocks noChangeAspect="1"/>
          </p:cNvPicPr>
          <p:nvPr/>
        </p:nvPicPr>
        <p:blipFill>
          <a:blip r:embed="rId4" cstate="print"/>
          <a:srcRect l="27239" t="-356" r="29939" b="424"/>
          <a:stretch>
            <a:fillRect/>
          </a:stretch>
        </p:blipFill>
        <p:spPr>
          <a:xfrm>
            <a:off x="0" y="1158136"/>
            <a:ext cx="1907704" cy="56998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232231"/>
            <a:ext cx="1907704" cy="5653153"/>
          </a:xfrm>
          <a:prstGeom prst="rect">
            <a:avLst/>
          </a:prstGeom>
          <a:solidFill>
            <a:schemeClr val="tx1">
              <a:lumMod val="85000"/>
              <a:lumOff val="1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16632"/>
            <a:ext cx="741682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РАСПОЛОЖЕНИЕ БОЛЬШИНСТВА НОВЫХ МЕСТОРОЖДЕНИЙ </a:t>
            </a:r>
            <a: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/>
            </a:r>
            <a:br>
              <a:rPr lang="en-US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И ПЕРСПЕКТИВНЫХ ПЛОЩАДЕЙ</a:t>
            </a:r>
            <a:r>
              <a:rPr lang="ru-RU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В ТРУДНОДОСТУПНЫХ РАЙОНАХ С НЕРАЗВИТОЙ ИНФРАСТРУКТУРОЙ</a:t>
            </a:r>
            <a:endParaRPr lang="ru-RU" sz="19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>
            <a:off x="2195736" y="1268760"/>
            <a:ext cx="6957864" cy="0"/>
          </a:xfrm>
          <a:prstGeom prst="line">
            <a:avLst/>
          </a:prstGeom>
          <a:ln w="63500">
            <a:solidFill>
              <a:srgbClr val="C4A578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195736" y="1268760"/>
            <a:ext cx="0" cy="5184428"/>
          </a:xfrm>
          <a:prstGeom prst="line">
            <a:avLst/>
          </a:prstGeom>
          <a:ln w="63500">
            <a:solidFill>
              <a:srgbClr val="C4A578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0" y="6453188"/>
            <a:ext cx="2195736" cy="0"/>
          </a:xfrm>
          <a:prstGeom prst="line">
            <a:avLst/>
          </a:prstGeom>
          <a:ln w="63500">
            <a:solidFill>
              <a:srgbClr val="C4A578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378907"/>
            <a:ext cx="576263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837474"/>
              </p:ext>
            </p:extLst>
          </p:nvPr>
        </p:nvGraphicFramePr>
        <p:xfrm>
          <a:off x="2398068" y="1412776"/>
          <a:ext cx="6350396" cy="5391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CorelDRAW" r:id="rId6" imgW="3995590" imgH="3478464" progId="">
                  <p:embed/>
                </p:oleObj>
              </mc:Choice>
              <mc:Fallback>
                <p:oleObj name="CorelDRAW" r:id="rId6" imgW="3995590" imgH="3478464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8068" y="1412776"/>
                        <a:ext cx="6350396" cy="539120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13" name="Номер слайда 26"/>
          <p:cNvSpPr txBox="1">
            <a:spLocks/>
          </p:cNvSpPr>
          <p:nvPr/>
        </p:nvSpPr>
        <p:spPr>
          <a:xfrm>
            <a:off x="8590756" y="6381329"/>
            <a:ext cx="360040" cy="21602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8E6A26-5157-4B56-8A17-0CCED8140B2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461a354110ed4333cbc3a03f7018c9d0.jpg"/>
          <p:cNvPicPr>
            <a:picLocks noChangeAspect="1"/>
          </p:cNvPicPr>
          <p:nvPr/>
        </p:nvPicPr>
        <p:blipFill>
          <a:blip r:embed="rId3" cstate="print"/>
          <a:srcRect t="62672" b="12272"/>
          <a:stretch>
            <a:fillRect/>
          </a:stretch>
        </p:blipFill>
        <p:spPr>
          <a:xfrm>
            <a:off x="-18256" y="-10145"/>
            <a:ext cx="9162255" cy="1512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5400000">
            <a:off x="5724129" y="-3835189"/>
            <a:ext cx="1529407" cy="9162256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260648"/>
            <a:ext cx="990600" cy="101123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60846" y="6237312"/>
            <a:ext cx="7583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 количеству запасов золота Россия занимает третье место в мире (10 %)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43808" y="2852936"/>
            <a:ext cx="90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5373216"/>
            <a:ext cx="629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Диаграмму с ежегодным ростом объемов добычи золота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7776864" cy="4346743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67544" y="396934"/>
            <a:ext cx="66620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РАСПРЕДЕЛЕНИЕ ЗАПАСОВ ЗОЛОТА РАЗЛИЧНЫХ СТРАН </a:t>
            </a:r>
          </a:p>
          <a:p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(данные на 01.01.2017 </a:t>
            </a:r>
            <a:r>
              <a:rPr lang="en-US" sz="2100" b="1" dirty="0" smtClean="0">
                <a:solidFill>
                  <a:schemeClr val="bg1"/>
                </a:solidFill>
                <a:latin typeface="+mj-lt"/>
              </a:rPr>
              <a:t>USGS</a:t>
            </a: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, в %)</a:t>
            </a:r>
            <a:endParaRPr lang="ru-RU" sz="21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18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2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955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6084168" y="1832332"/>
            <a:ext cx="3168352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1. Экспрессная методика поисков </a:t>
            </a:r>
            <a:b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     золоторудных месторождений </a:t>
            </a:r>
            <a:b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     в сложных горно-таежных   </a:t>
            </a:r>
            <a:b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Calibri" pitchFamily="34" charset="0"/>
                <a:cs typeface="Times New Roman" pitchFamily="18" charset="0"/>
              </a:rPr>
              <a:t>     ландшафтах.</a:t>
            </a:r>
          </a:p>
          <a:p>
            <a:pPr lvl="0">
              <a:lnSpc>
                <a:spcPct val="90000"/>
              </a:lnSpc>
              <a:spcAft>
                <a:spcPts val="1000"/>
              </a:spcAft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2. Методические рекомендации </a:t>
            </a:r>
            <a:b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     по прогнозу, поискам и оценке</a:t>
            </a:r>
            <a:b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     месторождений золота в корах     </a:t>
            </a:r>
            <a:b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     выветривания.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3. Методические рекомендации </a:t>
            </a:r>
            <a:b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по</a:t>
            </a:r>
            <a:r>
              <a:rPr kumimoji="0" lang="ru-RU" sz="150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определению достоверности         </a:t>
            </a:r>
            <a:b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бороздового опробования на  </a:t>
            </a:r>
            <a:b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золоторудных объектах </a:t>
            </a:r>
            <a:b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50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 крупным золотом.</a:t>
            </a:r>
            <a:endParaRPr kumimoji="0" lang="ru-RU" sz="150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4. Методические рекомендации </a:t>
            </a:r>
            <a:b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по применению       </a:t>
            </a:r>
            <a:b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термобарогеохимических </a:t>
            </a:r>
            <a:b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методов при поисках    </a:t>
            </a:r>
            <a:b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золоторудных месторождений </a:t>
            </a:r>
            <a:b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в углеродисто-терригенных     </a:t>
            </a:r>
            <a:b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</a:br>
            <a:r>
              <a:rPr kumimoji="0" lang="ru-RU" sz="15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    комплексах.</a:t>
            </a:r>
            <a:endParaRPr kumimoji="0" lang="ru-RU" sz="150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34" name="Рисунок 33" descr="shutterstock_131722550.jpg"/>
          <p:cNvPicPr>
            <a:picLocks noChangeAspect="1"/>
          </p:cNvPicPr>
          <p:nvPr/>
        </p:nvPicPr>
        <p:blipFill>
          <a:blip r:embed="rId4" cstate="print"/>
          <a:srcRect t="21983" b="50131"/>
          <a:stretch>
            <a:fillRect/>
          </a:stretch>
        </p:blipFill>
        <p:spPr>
          <a:xfrm>
            <a:off x="0" y="0"/>
            <a:ext cx="9144000" cy="1700808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 rot="5400000">
            <a:off x="3721596" y="-3721596"/>
            <a:ext cx="1700808" cy="9144000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332656"/>
            <a:ext cx="990600" cy="1011237"/>
          </a:xfrm>
          <a:prstGeom prst="rect">
            <a:avLst/>
          </a:prstGeom>
          <a:noFill/>
        </p:spPr>
      </p:pic>
      <p:pic>
        <p:nvPicPr>
          <p:cNvPr id="8" name="Picture 2" descr="D:\Бумаги Иванова\Методика\Фото методика\Маракан\Picture 2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/>
          <a:stretch>
            <a:fillRect/>
          </a:stretch>
        </p:blipFill>
        <p:spPr bwMode="auto">
          <a:xfrm>
            <a:off x="0" y="1955758"/>
            <a:ext cx="6001520" cy="468621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1301565" y="4173726"/>
            <a:ext cx="374289" cy="2174496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10" idx="0"/>
          </p:cNvCxnSpPr>
          <p:nvPr/>
        </p:nvCxnSpPr>
        <p:spPr>
          <a:xfrm flipV="1">
            <a:off x="975619" y="5229200"/>
            <a:ext cx="500037" cy="6480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1691680" y="4365104"/>
            <a:ext cx="1224136" cy="1080120"/>
          </a:xfrm>
          <a:prstGeom prst="ellips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15" name="Полилиния 14"/>
          <p:cNvSpPr/>
          <p:nvPr/>
        </p:nvSpPr>
        <p:spPr>
          <a:xfrm>
            <a:off x="2324046" y="4277283"/>
            <a:ext cx="3675631" cy="1832475"/>
          </a:xfrm>
          <a:custGeom>
            <a:avLst/>
            <a:gdLst>
              <a:gd name="connsiteX0" fmla="*/ 4411362 w 4411362"/>
              <a:gd name="connsiteY0" fmla="*/ 2125362 h 2137718"/>
              <a:gd name="connsiteX1" fmla="*/ 3917092 w 4411362"/>
              <a:gd name="connsiteY1" fmla="*/ 2113005 h 2137718"/>
              <a:gd name="connsiteX2" fmla="*/ 3509319 w 4411362"/>
              <a:gd name="connsiteY2" fmla="*/ 1902940 h 2137718"/>
              <a:gd name="connsiteX3" fmla="*/ 3113902 w 4411362"/>
              <a:gd name="connsiteY3" fmla="*/ 1865870 h 2137718"/>
              <a:gd name="connsiteX4" fmla="*/ 2557848 w 4411362"/>
              <a:gd name="connsiteY4" fmla="*/ 1643448 h 2137718"/>
              <a:gd name="connsiteX5" fmla="*/ 2026508 w 4411362"/>
              <a:gd name="connsiteY5" fmla="*/ 1173892 h 2137718"/>
              <a:gd name="connsiteX6" fmla="*/ 1606378 w 4411362"/>
              <a:gd name="connsiteY6" fmla="*/ 729048 h 2137718"/>
              <a:gd name="connsiteX7" fmla="*/ 1260389 w 4411362"/>
              <a:gd name="connsiteY7" fmla="*/ 469557 h 2137718"/>
              <a:gd name="connsiteX8" fmla="*/ 803189 w 4411362"/>
              <a:gd name="connsiteY8" fmla="*/ 222421 h 2137718"/>
              <a:gd name="connsiteX9" fmla="*/ 383059 w 4411362"/>
              <a:gd name="connsiteY9" fmla="*/ 74140 h 2137718"/>
              <a:gd name="connsiteX10" fmla="*/ 135924 w 4411362"/>
              <a:gd name="connsiteY10" fmla="*/ 37070 h 2137718"/>
              <a:gd name="connsiteX11" fmla="*/ 0 w 4411362"/>
              <a:gd name="connsiteY11" fmla="*/ 0 h 213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11362" h="2137718">
                <a:moveTo>
                  <a:pt x="4411362" y="2125362"/>
                </a:moveTo>
                <a:cubicBezTo>
                  <a:pt x="4239397" y="2137718"/>
                  <a:pt x="4067432" y="2150075"/>
                  <a:pt x="3917092" y="2113005"/>
                </a:cubicBezTo>
                <a:cubicBezTo>
                  <a:pt x="3766752" y="2075935"/>
                  <a:pt x="3643184" y="1944129"/>
                  <a:pt x="3509319" y="1902940"/>
                </a:cubicBezTo>
                <a:cubicBezTo>
                  <a:pt x="3375454" y="1861751"/>
                  <a:pt x="3272480" y="1909119"/>
                  <a:pt x="3113902" y="1865870"/>
                </a:cubicBezTo>
                <a:cubicBezTo>
                  <a:pt x="2955324" y="1822621"/>
                  <a:pt x="2739080" y="1758778"/>
                  <a:pt x="2557848" y="1643448"/>
                </a:cubicBezTo>
                <a:cubicBezTo>
                  <a:pt x="2376616" y="1528118"/>
                  <a:pt x="2185086" y="1326292"/>
                  <a:pt x="2026508" y="1173892"/>
                </a:cubicBezTo>
                <a:cubicBezTo>
                  <a:pt x="1867930" y="1021492"/>
                  <a:pt x="1734064" y="846437"/>
                  <a:pt x="1606378" y="729048"/>
                </a:cubicBezTo>
                <a:cubicBezTo>
                  <a:pt x="1478692" y="611659"/>
                  <a:pt x="1394254" y="553995"/>
                  <a:pt x="1260389" y="469557"/>
                </a:cubicBezTo>
                <a:cubicBezTo>
                  <a:pt x="1126524" y="385119"/>
                  <a:pt x="949411" y="288324"/>
                  <a:pt x="803189" y="222421"/>
                </a:cubicBezTo>
                <a:cubicBezTo>
                  <a:pt x="656967" y="156518"/>
                  <a:pt x="494270" y="105032"/>
                  <a:pt x="383059" y="74140"/>
                </a:cubicBezTo>
                <a:cubicBezTo>
                  <a:pt x="271848" y="43248"/>
                  <a:pt x="199767" y="49427"/>
                  <a:pt x="135924" y="37070"/>
                </a:cubicBezTo>
                <a:cubicBezTo>
                  <a:pt x="72081" y="24713"/>
                  <a:pt x="36040" y="12356"/>
                  <a:pt x="0" y="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2296802" y="3812997"/>
            <a:ext cx="3810590" cy="1455641"/>
          </a:xfrm>
          <a:custGeom>
            <a:avLst/>
            <a:gdLst>
              <a:gd name="connsiteX0" fmla="*/ 0 w 4572000"/>
              <a:gd name="connsiteY0" fmla="*/ 0 h 1699283"/>
              <a:gd name="connsiteX1" fmla="*/ 580768 w 4572000"/>
              <a:gd name="connsiteY1" fmla="*/ 185351 h 1699283"/>
              <a:gd name="connsiteX2" fmla="*/ 1087395 w 4572000"/>
              <a:gd name="connsiteY2" fmla="*/ 358346 h 1699283"/>
              <a:gd name="connsiteX3" fmla="*/ 1556952 w 4572000"/>
              <a:gd name="connsiteY3" fmla="*/ 605481 h 1699283"/>
              <a:gd name="connsiteX4" fmla="*/ 1890584 w 4572000"/>
              <a:gd name="connsiteY4" fmla="*/ 1000897 h 1699283"/>
              <a:gd name="connsiteX5" fmla="*/ 2298357 w 4572000"/>
              <a:gd name="connsiteY5" fmla="*/ 1334530 h 1699283"/>
              <a:gd name="connsiteX6" fmla="*/ 2730844 w 4572000"/>
              <a:gd name="connsiteY6" fmla="*/ 1458097 h 1699283"/>
              <a:gd name="connsiteX7" fmla="*/ 3299254 w 4572000"/>
              <a:gd name="connsiteY7" fmla="*/ 1507524 h 1699283"/>
              <a:gd name="connsiteX8" fmla="*/ 3978876 w 4572000"/>
              <a:gd name="connsiteY8" fmla="*/ 1606378 h 1699283"/>
              <a:gd name="connsiteX9" fmla="*/ 4386649 w 4572000"/>
              <a:gd name="connsiteY9" fmla="*/ 1692876 h 1699283"/>
              <a:gd name="connsiteX10" fmla="*/ 4572000 w 4572000"/>
              <a:gd name="connsiteY10" fmla="*/ 1692876 h 1699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2000" h="1699283">
                <a:moveTo>
                  <a:pt x="0" y="0"/>
                </a:moveTo>
                <a:lnTo>
                  <a:pt x="580768" y="185351"/>
                </a:lnTo>
                <a:cubicBezTo>
                  <a:pt x="762000" y="245075"/>
                  <a:pt x="924698" y="288324"/>
                  <a:pt x="1087395" y="358346"/>
                </a:cubicBezTo>
                <a:cubicBezTo>
                  <a:pt x="1250092" y="428368"/>
                  <a:pt x="1423087" y="498389"/>
                  <a:pt x="1556952" y="605481"/>
                </a:cubicBezTo>
                <a:cubicBezTo>
                  <a:pt x="1690817" y="712573"/>
                  <a:pt x="1767017" y="879389"/>
                  <a:pt x="1890584" y="1000897"/>
                </a:cubicBezTo>
                <a:cubicBezTo>
                  <a:pt x="2014151" y="1122405"/>
                  <a:pt x="2158314" y="1258330"/>
                  <a:pt x="2298357" y="1334530"/>
                </a:cubicBezTo>
                <a:cubicBezTo>
                  <a:pt x="2438400" y="1410730"/>
                  <a:pt x="2564028" y="1429265"/>
                  <a:pt x="2730844" y="1458097"/>
                </a:cubicBezTo>
                <a:cubicBezTo>
                  <a:pt x="2897660" y="1486929"/>
                  <a:pt x="3091249" y="1482811"/>
                  <a:pt x="3299254" y="1507524"/>
                </a:cubicBezTo>
                <a:cubicBezTo>
                  <a:pt x="3507259" y="1532237"/>
                  <a:pt x="3797644" y="1575486"/>
                  <a:pt x="3978876" y="1606378"/>
                </a:cubicBezTo>
                <a:cubicBezTo>
                  <a:pt x="4160108" y="1637270"/>
                  <a:pt x="4287795" y="1678460"/>
                  <a:pt x="4386649" y="1692876"/>
                </a:cubicBezTo>
                <a:cubicBezTo>
                  <a:pt x="4485503" y="1707292"/>
                  <a:pt x="4572000" y="1692876"/>
                  <a:pt x="4572000" y="1692876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2209050" y="3488266"/>
            <a:ext cx="3768251" cy="238073"/>
          </a:xfrm>
          <a:custGeom>
            <a:avLst/>
            <a:gdLst>
              <a:gd name="connsiteX0" fmla="*/ 0 w 4522573"/>
              <a:gd name="connsiteY0" fmla="*/ 49566 h 278514"/>
              <a:gd name="connsiteX1" fmla="*/ 518984 w 4522573"/>
              <a:gd name="connsiteY1" fmla="*/ 160777 h 278514"/>
              <a:gd name="connsiteX2" fmla="*/ 951470 w 4522573"/>
              <a:gd name="connsiteY2" fmla="*/ 197847 h 278514"/>
              <a:gd name="connsiteX3" fmla="*/ 1396313 w 4522573"/>
              <a:gd name="connsiteY3" fmla="*/ 247274 h 278514"/>
              <a:gd name="connsiteX4" fmla="*/ 1853513 w 4522573"/>
              <a:gd name="connsiteY4" fmla="*/ 271988 h 278514"/>
              <a:gd name="connsiteX5" fmla="*/ 2273643 w 4522573"/>
              <a:gd name="connsiteY5" fmla="*/ 271988 h 278514"/>
              <a:gd name="connsiteX6" fmla="*/ 2681416 w 4522573"/>
              <a:gd name="connsiteY6" fmla="*/ 197847 h 278514"/>
              <a:gd name="connsiteX7" fmla="*/ 3311611 w 4522573"/>
              <a:gd name="connsiteY7" fmla="*/ 123707 h 278514"/>
              <a:gd name="connsiteX8" fmla="*/ 3867665 w 4522573"/>
              <a:gd name="connsiteY8" fmla="*/ 139 h 278514"/>
              <a:gd name="connsiteX9" fmla="*/ 4238367 w 4522573"/>
              <a:gd name="connsiteY9" fmla="*/ 98993 h 278514"/>
              <a:gd name="connsiteX10" fmla="*/ 4522573 w 4522573"/>
              <a:gd name="connsiteY10" fmla="*/ 86636 h 278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22573" h="278514">
                <a:moveTo>
                  <a:pt x="0" y="49566"/>
                </a:moveTo>
                <a:cubicBezTo>
                  <a:pt x="180203" y="92815"/>
                  <a:pt x="360406" y="136064"/>
                  <a:pt x="518984" y="160777"/>
                </a:cubicBezTo>
                <a:cubicBezTo>
                  <a:pt x="677562" y="185490"/>
                  <a:pt x="805249" y="183431"/>
                  <a:pt x="951470" y="197847"/>
                </a:cubicBezTo>
                <a:cubicBezTo>
                  <a:pt x="1097692" y="212263"/>
                  <a:pt x="1245973" y="234917"/>
                  <a:pt x="1396313" y="247274"/>
                </a:cubicBezTo>
                <a:cubicBezTo>
                  <a:pt x="1546653" y="259631"/>
                  <a:pt x="1707291" y="267869"/>
                  <a:pt x="1853513" y="271988"/>
                </a:cubicBezTo>
                <a:cubicBezTo>
                  <a:pt x="1999735" y="276107"/>
                  <a:pt x="2135659" y="284345"/>
                  <a:pt x="2273643" y="271988"/>
                </a:cubicBezTo>
                <a:cubicBezTo>
                  <a:pt x="2411627" y="259631"/>
                  <a:pt x="2508421" y="222560"/>
                  <a:pt x="2681416" y="197847"/>
                </a:cubicBezTo>
                <a:cubicBezTo>
                  <a:pt x="2854411" y="173134"/>
                  <a:pt x="3113903" y="156658"/>
                  <a:pt x="3311611" y="123707"/>
                </a:cubicBezTo>
                <a:cubicBezTo>
                  <a:pt x="3509319" y="90756"/>
                  <a:pt x="3713206" y="4258"/>
                  <a:pt x="3867665" y="139"/>
                </a:cubicBezTo>
                <a:cubicBezTo>
                  <a:pt x="4022124" y="-3980"/>
                  <a:pt x="4129216" y="84577"/>
                  <a:pt x="4238367" y="98993"/>
                </a:cubicBezTo>
                <a:cubicBezTo>
                  <a:pt x="4347518" y="113409"/>
                  <a:pt x="4435045" y="100022"/>
                  <a:pt x="4522573" y="86636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2386603" y="2492896"/>
            <a:ext cx="3769573" cy="852978"/>
          </a:xfrm>
          <a:custGeom>
            <a:avLst/>
            <a:gdLst>
              <a:gd name="connsiteX0" fmla="*/ 0 w 4522573"/>
              <a:gd name="connsiteY0" fmla="*/ 988540 h 996306"/>
              <a:gd name="connsiteX1" fmla="*/ 543697 w 4522573"/>
              <a:gd name="connsiteY1" fmla="*/ 976183 h 996306"/>
              <a:gd name="connsiteX2" fmla="*/ 1248032 w 4522573"/>
              <a:gd name="connsiteY2" fmla="*/ 815546 h 996306"/>
              <a:gd name="connsiteX3" fmla="*/ 1915297 w 4522573"/>
              <a:gd name="connsiteY3" fmla="*/ 679621 h 996306"/>
              <a:gd name="connsiteX4" fmla="*/ 2570205 w 4522573"/>
              <a:gd name="connsiteY4" fmla="*/ 469556 h 996306"/>
              <a:gd name="connsiteX5" fmla="*/ 2780270 w 4522573"/>
              <a:gd name="connsiteY5" fmla="*/ 444843 h 996306"/>
              <a:gd name="connsiteX6" fmla="*/ 3496962 w 4522573"/>
              <a:gd name="connsiteY6" fmla="*/ 259492 h 996306"/>
              <a:gd name="connsiteX7" fmla="*/ 4065373 w 4522573"/>
              <a:gd name="connsiteY7" fmla="*/ 98854 h 996306"/>
              <a:gd name="connsiteX8" fmla="*/ 4522573 w 4522573"/>
              <a:gd name="connsiteY8" fmla="*/ 0 h 9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2573" h="996306">
                <a:moveTo>
                  <a:pt x="0" y="988540"/>
                </a:moveTo>
                <a:cubicBezTo>
                  <a:pt x="167846" y="996777"/>
                  <a:pt x="335692" y="1005015"/>
                  <a:pt x="543697" y="976183"/>
                </a:cubicBezTo>
                <a:cubicBezTo>
                  <a:pt x="751702" y="947351"/>
                  <a:pt x="1019432" y="864973"/>
                  <a:pt x="1248032" y="815546"/>
                </a:cubicBezTo>
                <a:cubicBezTo>
                  <a:pt x="1476632" y="766119"/>
                  <a:pt x="1694935" y="737286"/>
                  <a:pt x="1915297" y="679621"/>
                </a:cubicBezTo>
                <a:cubicBezTo>
                  <a:pt x="2135659" y="621956"/>
                  <a:pt x="2426043" y="508686"/>
                  <a:pt x="2570205" y="469556"/>
                </a:cubicBezTo>
                <a:cubicBezTo>
                  <a:pt x="2714367" y="430426"/>
                  <a:pt x="2625811" y="479854"/>
                  <a:pt x="2780270" y="444843"/>
                </a:cubicBezTo>
                <a:cubicBezTo>
                  <a:pt x="2934729" y="409832"/>
                  <a:pt x="3282778" y="317157"/>
                  <a:pt x="3496962" y="259492"/>
                </a:cubicBezTo>
                <a:cubicBezTo>
                  <a:pt x="3711146" y="201827"/>
                  <a:pt x="3894438" y="142103"/>
                  <a:pt x="4065373" y="98854"/>
                </a:cubicBezTo>
                <a:cubicBezTo>
                  <a:pt x="4236308" y="55605"/>
                  <a:pt x="4379440" y="27802"/>
                  <a:pt x="4522573" y="0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0" name="AutoShape 4"/>
          <p:cNvCxnSpPr>
            <a:cxnSpLocks noChangeShapeType="1"/>
          </p:cNvCxnSpPr>
          <p:nvPr/>
        </p:nvCxnSpPr>
        <p:spPr bwMode="auto">
          <a:xfrm>
            <a:off x="4670746" y="5168702"/>
            <a:ext cx="30745" cy="751850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" name="AutoShape 5"/>
          <p:cNvCxnSpPr>
            <a:cxnSpLocks noChangeShapeType="1"/>
          </p:cNvCxnSpPr>
          <p:nvPr/>
        </p:nvCxnSpPr>
        <p:spPr bwMode="auto">
          <a:xfrm>
            <a:off x="4629135" y="2021921"/>
            <a:ext cx="38973" cy="3135271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" name="Надпись 21"/>
          <p:cNvSpPr txBox="1"/>
          <p:nvPr/>
        </p:nvSpPr>
        <p:spPr>
          <a:xfrm rot="-5400000">
            <a:off x="3027105" y="3203198"/>
            <a:ext cx="2370346" cy="529527"/>
          </a:xfrm>
          <a:prstGeom prst="rect">
            <a:avLst/>
          </a:prstGeom>
          <a:solidFill>
            <a:srgbClr val="D9D9D9">
              <a:alpha val="50196"/>
            </a:srgbClr>
          </a:solidFill>
          <a:ln w="9525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dirty="0" err="1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Дальнеприносной</a:t>
            </a:r>
            <a:endParaRPr lang="ru-RU" sz="1400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defRPr/>
            </a:pPr>
            <a:r>
              <a:rPr lang="ru-RU" sz="14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делювий 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4139397" y="5565591"/>
            <a:ext cx="5123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39552" y="332656"/>
            <a:ext cx="79208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latin typeface="+mn-lt"/>
              </a:rPr>
              <a:t>НЕСОВЕРШЕНСТВО МЕТОДИК ПОИСКОВ, В ПЕРВУЮ ОЧЕРЕДЬ СКРЫТЫХ И ПЕРЕКРЫТЫХ МЕСТОРОЖДЕНИЙ </a:t>
            </a:r>
            <a:br>
              <a:rPr lang="ru-RU" sz="21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100" b="1" dirty="0" smtClean="0">
                <a:solidFill>
                  <a:schemeClr val="bg1"/>
                </a:solidFill>
                <a:latin typeface="+mn-lt"/>
              </a:rPr>
              <a:t>В СЛОЖНЫХ ГОРНО-ТАЕЖНЫХ УСЛОВИЯХ</a:t>
            </a:r>
            <a:endParaRPr lang="ru-RU" sz="21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2944954" y="5369841"/>
            <a:ext cx="1185060" cy="52322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>
                <a:cs typeface="Arial" pitchFamily="34" charset="0"/>
              </a:rPr>
              <a:t>Рудный </a:t>
            </a:r>
          </a:p>
          <a:p>
            <a:pPr algn="ctr"/>
            <a:r>
              <a:rPr lang="ru-RU" altLang="ru-RU" sz="1400" dirty="0">
                <a:cs typeface="Arial" pitchFamily="34" charset="0"/>
              </a:rPr>
              <a:t>делювий</a:t>
            </a:r>
          </a:p>
        </p:txBody>
      </p:sp>
      <p:sp>
        <p:nvSpPr>
          <p:cNvPr id="10" name="TextBox 30"/>
          <p:cNvSpPr txBox="1">
            <a:spLocks noChangeArrowheads="1"/>
          </p:cNvSpPr>
          <p:nvPr/>
        </p:nvSpPr>
        <p:spPr bwMode="auto">
          <a:xfrm>
            <a:off x="107504" y="5877272"/>
            <a:ext cx="1736229" cy="52322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dirty="0"/>
              <a:t>Вскрытая в </a:t>
            </a:r>
            <a:r>
              <a:rPr lang="ru-RU" altLang="ru-RU" sz="1400" dirty="0" smtClean="0"/>
              <a:t>канаве</a:t>
            </a:r>
            <a:br>
              <a:rPr lang="ru-RU" altLang="ru-RU" sz="1400" dirty="0" smtClean="0"/>
            </a:br>
            <a:r>
              <a:rPr lang="ru-RU" altLang="ru-RU" sz="1400" dirty="0" smtClean="0"/>
              <a:t>рудная </a:t>
            </a:r>
            <a:r>
              <a:rPr lang="ru-RU" altLang="ru-RU" sz="1400" dirty="0"/>
              <a:t>зона</a:t>
            </a:r>
          </a:p>
        </p:txBody>
      </p:sp>
      <p:sp>
        <p:nvSpPr>
          <p:cNvPr id="45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20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805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pic>
        <p:nvPicPr>
          <p:cNvPr id="24" name="Рисунок 23" descr="shutterstock_131722550.jpg"/>
          <p:cNvPicPr>
            <a:picLocks noChangeAspect="1"/>
          </p:cNvPicPr>
          <p:nvPr/>
        </p:nvPicPr>
        <p:blipFill>
          <a:blip r:embed="rId4" cstate="print"/>
          <a:srcRect t="21983" b="50131"/>
          <a:stretch>
            <a:fillRect/>
          </a:stretch>
        </p:blipFill>
        <p:spPr>
          <a:xfrm>
            <a:off x="0" y="0"/>
            <a:ext cx="9144000" cy="126876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 rot="5400000">
            <a:off x="3937620" y="-3937620"/>
            <a:ext cx="1268760" cy="9144000"/>
          </a:xfrm>
          <a:prstGeom prst="rect">
            <a:avLst/>
          </a:prstGeom>
          <a:solidFill>
            <a:schemeClr val="tx1">
              <a:lumMod val="75000"/>
              <a:lumOff val="2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116632"/>
            <a:ext cx="990600" cy="1011237"/>
          </a:xfrm>
          <a:prstGeom prst="rect">
            <a:avLst/>
          </a:prstGeom>
          <a:noFill/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7544" y="404664"/>
            <a:ext cx="1137602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ОСНОВНЫЕ НАПРАВЛЕНИЯ РАБОТ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0493" y="2403020"/>
            <a:ext cx="3584381" cy="138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ru-RU" sz="1650" b="1" dirty="0" smtClean="0">
                <a:solidFill>
                  <a:srgbClr val="990000"/>
                </a:solidFill>
                <a:latin typeface="+mj-lt"/>
              </a:rPr>
              <a:t>Развертывание прогнозно-металлогенических работ для определения закономерностей распределения и локализации золотого оруденения и выделения перспективных участков для постановки поисковых работ</a:t>
            </a:r>
            <a:endParaRPr lang="ru-RU" sz="1650" b="1" baseline="-25000" dirty="0">
              <a:solidFill>
                <a:srgbClr val="99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6248" y="2474832"/>
            <a:ext cx="2973965" cy="117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ru-RU" sz="1650" dirty="0" smtClean="0">
                <a:solidFill>
                  <a:srgbClr val="CC3300"/>
                </a:solidFill>
                <a:latin typeface="+mj-lt"/>
              </a:rPr>
              <a:t>Внедрение в практику ГРР </a:t>
            </a:r>
            <a:r>
              <a:rPr lang="ru-RU" sz="1650" dirty="0" smtClean="0">
                <a:solidFill>
                  <a:srgbClr val="CC3300"/>
                </a:solidFill>
                <a:latin typeface="+mj-lt"/>
              </a:rPr>
              <a:t>инновационных методик </a:t>
            </a:r>
            <a:r>
              <a:rPr lang="ru-RU" sz="1650" dirty="0" smtClean="0">
                <a:solidFill>
                  <a:srgbClr val="CC3300"/>
                </a:solidFill>
                <a:latin typeface="+mj-lt"/>
              </a:rPr>
              <a:t>поисков, ориентированных на выявление скрытых и перекрытых </a:t>
            </a:r>
            <a:r>
              <a:rPr lang="ru-RU" sz="1650" dirty="0" smtClean="0">
                <a:solidFill>
                  <a:srgbClr val="CC3300"/>
                </a:solidFill>
                <a:latin typeface="+mj-lt"/>
              </a:rPr>
              <a:t>месторождений</a:t>
            </a:r>
          </a:p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ru-RU" sz="1650" dirty="0" smtClean="0">
                <a:solidFill>
                  <a:srgbClr val="CC3300"/>
                </a:solidFill>
                <a:latin typeface="+mj-lt"/>
              </a:rPr>
              <a:t> </a:t>
            </a:r>
            <a:r>
              <a:rPr lang="ru-RU" sz="1650" dirty="0" smtClean="0">
                <a:solidFill>
                  <a:srgbClr val="CC3300"/>
                </a:solidFill>
                <a:latin typeface="+mj-lt"/>
              </a:rPr>
              <a:t>в сложных </a:t>
            </a:r>
            <a:r>
              <a:rPr lang="ru-RU" sz="1650" dirty="0" smtClean="0">
                <a:solidFill>
                  <a:srgbClr val="CC3300"/>
                </a:solidFill>
                <a:latin typeface="+mj-lt"/>
              </a:rPr>
              <a:t>условиях</a:t>
            </a:r>
            <a:endParaRPr lang="ru-RU" sz="1650" dirty="0" smtClean="0">
              <a:solidFill>
                <a:srgbClr val="CC33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2201" y="2403020"/>
            <a:ext cx="2664295" cy="1374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ru-RU" sz="165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Увеличение роли научно-исследовательских работ при прогнозе и поисках </a:t>
            </a:r>
            <a:r>
              <a:rPr lang="ru-RU" sz="165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оруденения</a:t>
            </a:r>
            <a:r>
              <a:rPr lang="ru-RU" sz="165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, в том числе новых для регионов геолого-промышленных типов руд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8057" y="4941168"/>
            <a:ext cx="2927280" cy="1569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ru-RU" sz="1650" dirty="0" smtClean="0">
                <a:latin typeface="+mj-lt"/>
              </a:rPr>
              <a:t>Проведение ГРР в «старых» горнорудных районах на основе новых представлений о их металлогении, с использованием новых методик, ориентированных на выявление объектов в скрытом залегании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470244" y="4941168"/>
            <a:ext cx="3045972" cy="1752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0"/>
              </a:spcAft>
            </a:pPr>
            <a:r>
              <a:rPr lang="ru-RU" sz="1650" dirty="0" smtClean="0">
                <a:latin typeface="+mj-lt"/>
              </a:rPr>
              <a:t>Проведение ГРР различных стадий в относительно слабо изученных регионах –Чукотской, Верхояно-Колымской, </a:t>
            </a:r>
            <a:r>
              <a:rPr lang="ru-RU" sz="1650" dirty="0" err="1" smtClean="0">
                <a:latin typeface="+mj-lt"/>
              </a:rPr>
              <a:t>Байкало-Патомской</a:t>
            </a:r>
            <a:r>
              <a:rPr lang="ru-RU" sz="1650" dirty="0" smtClean="0">
                <a:latin typeface="+mj-lt"/>
              </a:rPr>
              <a:t>, Енисейской </a:t>
            </a:r>
            <a:br>
              <a:rPr lang="ru-RU" sz="1650" dirty="0" smtClean="0">
                <a:latin typeface="+mj-lt"/>
              </a:rPr>
            </a:br>
            <a:r>
              <a:rPr lang="ru-RU" sz="1650" dirty="0" smtClean="0">
                <a:latin typeface="+mj-lt"/>
              </a:rPr>
              <a:t>и </a:t>
            </a:r>
            <a:r>
              <a:rPr lang="ru-RU" sz="1650" dirty="0" err="1" smtClean="0">
                <a:latin typeface="+mj-lt"/>
              </a:rPr>
              <a:t>Алданской</a:t>
            </a:r>
            <a:r>
              <a:rPr lang="ru-RU" sz="1650" dirty="0" smtClean="0">
                <a:latin typeface="+mj-lt"/>
              </a:rPr>
              <a:t> провинциях, </a:t>
            </a:r>
            <a:br>
              <a:rPr lang="ru-RU" sz="1650" dirty="0" smtClean="0">
                <a:latin typeface="+mj-lt"/>
              </a:rPr>
            </a:br>
            <a:r>
              <a:rPr lang="ru-RU" sz="1650" dirty="0" smtClean="0">
                <a:latin typeface="+mj-lt"/>
              </a:rPr>
              <a:t>с учетом ландшафтно-геоморфологических условий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516216" y="4941168"/>
            <a:ext cx="2358752" cy="1336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1650" dirty="0" smtClean="0">
                <a:latin typeface="+mn-lt"/>
              </a:rPr>
              <a:t>Разработка и внедрение инновационных технологий добычи, обогащения и переработки </a:t>
            </a:r>
            <a:br>
              <a:rPr lang="ru-RU" sz="1650" dirty="0" smtClean="0">
                <a:latin typeface="+mn-lt"/>
              </a:rPr>
            </a:br>
            <a:r>
              <a:rPr lang="ru-RU" sz="1650" dirty="0" smtClean="0">
                <a:latin typeface="+mn-lt"/>
              </a:rPr>
              <a:t>сложных упорных </a:t>
            </a:r>
            <a:r>
              <a:rPr lang="ru-RU" sz="1650" dirty="0" smtClean="0">
                <a:latin typeface="+mn-lt"/>
              </a:rPr>
              <a:t>руд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1390558" y="1556792"/>
            <a:ext cx="762279" cy="806255"/>
            <a:chOff x="1536008" y="1484784"/>
            <a:chExt cx="623683" cy="659663"/>
          </a:xfrm>
        </p:grpSpPr>
        <p:sp>
          <p:nvSpPr>
            <p:cNvPr id="16" name="Овал 15"/>
            <p:cNvSpPr/>
            <p:nvPr/>
          </p:nvSpPr>
          <p:spPr>
            <a:xfrm>
              <a:off x="1572036" y="1556792"/>
              <a:ext cx="587655" cy="587655"/>
            </a:xfrm>
            <a:prstGeom prst="ellipse">
              <a:avLst/>
            </a:prstGeom>
            <a:solidFill>
              <a:srgbClr val="DDA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746" name="Picture 2" descr="C:\Users\tlukina\Downloads\map-location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36008" y="1484784"/>
              <a:ext cx="587720" cy="587720"/>
            </a:xfrm>
            <a:prstGeom prst="rect">
              <a:avLst/>
            </a:prstGeom>
            <a:noFill/>
          </p:spPr>
        </p:pic>
      </p:grpSp>
      <p:grpSp>
        <p:nvGrpSpPr>
          <p:cNvPr id="30" name="Группа 29"/>
          <p:cNvGrpSpPr/>
          <p:nvPr/>
        </p:nvGrpSpPr>
        <p:grpSpPr>
          <a:xfrm>
            <a:off x="4601977" y="1556792"/>
            <a:ext cx="782507" cy="806255"/>
            <a:chOff x="4543794" y="1484784"/>
            <a:chExt cx="640233" cy="659663"/>
          </a:xfrm>
        </p:grpSpPr>
        <p:sp>
          <p:nvSpPr>
            <p:cNvPr id="17" name="Овал 16"/>
            <p:cNvSpPr/>
            <p:nvPr/>
          </p:nvSpPr>
          <p:spPr>
            <a:xfrm>
              <a:off x="4596372" y="1556792"/>
              <a:ext cx="587655" cy="587655"/>
            </a:xfrm>
            <a:prstGeom prst="ellipse">
              <a:avLst/>
            </a:prstGeom>
            <a:solidFill>
              <a:srgbClr val="DDA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747" name="Picture 3" descr="C:\Users\tlukina\Downloads\loupe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43794" y="1484784"/>
              <a:ext cx="514234" cy="514234"/>
            </a:xfrm>
            <a:prstGeom prst="rect">
              <a:avLst/>
            </a:prstGeom>
            <a:noFill/>
          </p:spPr>
        </p:pic>
      </p:grpSp>
      <p:grpSp>
        <p:nvGrpSpPr>
          <p:cNvPr id="31" name="Группа 30"/>
          <p:cNvGrpSpPr/>
          <p:nvPr/>
        </p:nvGrpSpPr>
        <p:grpSpPr>
          <a:xfrm>
            <a:off x="7345200" y="4104626"/>
            <a:ext cx="718296" cy="718296"/>
            <a:chOff x="7350682" y="3861048"/>
            <a:chExt cx="587697" cy="587697"/>
          </a:xfrm>
        </p:grpSpPr>
        <p:sp>
          <p:nvSpPr>
            <p:cNvPr id="21" name="Овал 20"/>
            <p:cNvSpPr/>
            <p:nvPr/>
          </p:nvSpPr>
          <p:spPr>
            <a:xfrm>
              <a:off x="7350698" y="3861074"/>
              <a:ext cx="587655" cy="587655"/>
            </a:xfrm>
            <a:prstGeom prst="ellipse">
              <a:avLst/>
            </a:prstGeom>
            <a:solidFill>
              <a:srgbClr val="DDA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748" name="Picture 4" descr="C:\Users\tlukina\Downloads\innovation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50682" y="3861048"/>
              <a:ext cx="587697" cy="587697"/>
            </a:xfrm>
            <a:prstGeom prst="rect">
              <a:avLst/>
            </a:prstGeom>
            <a:noFill/>
          </p:spPr>
        </p:pic>
      </p:grpSp>
      <p:grpSp>
        <p:nvGrpSpPr>
          <p:cNvPr id="29" name="Группа 28"/>
          <p:cNvGrpSpPr/>
          <p:nvPr/>
        </p:nvGrpSpPr>
        <p:grpSpPr>
          <a:xfrm>
            <a:off x="7323198" y="1556792"/>
            <a:ext cx="762300" cy="806255"/>
            <a:chOff x="7332676" y="1484784"/>
            <a:chExt cx="623700" cy="659663"/>
          </a:xfrm>
        </p:grpSpPr>
        <p:sp>
          <p:nvSpPr>
            <p:cNvPr id="18" name="Овал 17"/>
            <p:cNvSpPr/>
            <p:nvPr/>
          </p:nvSpPr>
          <p:spPr>
            <a:xfrm>
              <a:off x="7332676" y="1556792"/>
              <a:ext cx="587655" cy="587655"/>
            </a:xfrm>
            <a:prstGeom prst="ellipse">
              <a:avLst/>
            </a:prstGeom>
            <a:solidFill>
              <a:srgbClr val="DDA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749" name="Picture 5" descr="C:\Users\tlukina\Downloads\increase-rate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27428" y="1484784"/>
              <a:ext cx="528948" cy="528948"/>
            </a:xfrm>
            <a:prstGeom prst="rect">
              <a:avLst/>
            </a:prstGeom>
            <a:noFill/>
          </p:spPr>
        </p:pic>
      </p:grpSp>
      <p:grpSp>
        <p:nvGrpSpPr>
          <p:cNvPr id="33" name="Группа 32"/>
          <p:cNvGrpSpPr/>
          <p:nvPr/>
        </p:nvGrpSpPr>
        <p:grpSpPr>
          <a:xfrm>
            <a:off x="1403054" y="4030834"/>
            <a:ext cx="737287" cy="792088"/>
            <a:chOff x="1319968" y="3933056"/>
            <a:chExt cx="603235" cy="648072"/>
          </a:xfrm>
        </p:grpSpPr>
        <p:sp>
          <p:nvSpPr>
            <p:cNvPr id="19" name="Овал 18"/>
            <p:cNvSpPr/>
            <p:nvPr/>
          </p:nvSpPr>
          <p:spPr>
            <a:xfrm>
              <a:off x="1319968" y="3993473"/>
              <a:ext cx="587655" cy="587655"/>
            </a:xfrm>
            <a:prstGeom prst="ellipse">
              <a:avLst/>
            </a:prstGeom>
            <a:solidFill>
              <a:srgbClr val="DDA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750" name="Picture 6" descr="C:\Users\tlukina\Downloads\menu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35483" y="3933056"/>
              <a:ext cx="587720" cy="587720"/>
            </a:xfrm>
            <a:prstGeom prst="rect">
              <a:avLst/>
            </a:prstGeom>
            <a:noFill/>
          </p:spPr>
        </p:pic>
      </p:grpSp>
      <p:grpSp>
        <p:nvGrpSpPr>
          <p:cNvPr id="32" name="Группа 31"/>
          <p:cNvGrpSpPr/>
          <p:nvPr/>
        </p:nvGrpSpPr>
        <p:grpSpPr>
          <a:xfrm>
            <a:off x="4526319" y="3889100"/>
            <a:ext cx="933822" cy="933822"/>
            <a:chOff x="4528044" y="3717032"/>
            <a:chExt cx="764036" cy="764036"/>
          </a:xfrm>
        </p:grpSpPr>
        <p:sp>
          <p:nvSpPr>
            <p:cNvPr id="20" name="Овал 19"/>
            <p:cNvSpPr/>
            <p:nvPr/>
          </p:nvSpPr>
          <p:spPr>
            <a:xfrm>
              <a:off x="4596372" y="3861048"/>
              <a:ext cx="587655" cy="587655"/>
            </a:xfrm>
            <a:prstGeom prst="ellipse">
              <a:avLst/>
            </a:prstGeom>
            <a:solidFill>
              <a:srgbClr val="DDAE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938" name="Picture 2" descr="C:\Users\tlukina\Downloads\mine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28044" y="3717032"/>
              <a:ext cx="764036" cy="764036"/>
            </a:xfrm>
            <a:prstGeom prst="rect">
              <a:avLst/>
            </a:prstGeom>
            <a:noFill/>
          </p:spPr>
        </p:pic>
      </p:grp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21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046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Users\tlukina\Анастасия\Презентация (Черных)\ФОТО2.jpg"/>
          <p:cNvPicPr>
            <a:picLocks noChangeAspect="1" noChangeArrowheads="1"/>
          </p:cNvPicPr>
          <p:nvPr/>
        </p:nvPicPr>
        <p:blipFill>
          <a:blip r:embed="rId2" cstate="print"/>
          <a:srcRect l="12454" r="13949"/>
          <a:stretch>
            <a:fillRect/>
          </a:stretch>
        </p:blipFill>
        <p:spPr bwMode="auto">
          <a:xfrm>
            <a:off x="0" y="0"/>
            <a:ext cx="468052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36096" y="3545721"/>
            <a:ext cx="34681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4A578"/>
                </a:solidFill>
                <a:latin typeface="+mn-lt"/>
              </a:rPr>
              <a:t>СПАСИБО </a:t>
            </a:r>
            <a:br>
              <a:rPr lang="ru-RU" sz="4000" b="1" dirty="0" smtClean="0">
                <a:solidFill>
                  <a:srgbClr val="C4A578"/>
                </a:solidFill>
                <a:latin typeface="+mn-lt"/>
              </a:rPr>
            </a:br>
            <a:r>
              <a:rPr lang="ru-RU" sz="4000" b="1" dirty="0" smtClean="0">
                <a:solidFill>
                  <a:srgbClr val="C4A578"/>
                </a:solidFill>
                <a:latin typeface="+mn-lt"/>
              </a:rPr>
              <a:t>ЗА ВНИМАНИЕ</a:t>
            </a:r>
            <a:endParaRPr lang="ru-RU" sz="4000" b="1" dirty="0">
              <a:solidFill>
                <a:srgbClr val="C4A578"/>
              </a:solidFill>
              <a:latin typeface="+mn-lt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5652120" y="764704"/>
            <a:ext cx="2736304" cy="58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5147346" y="2204864"/>
            <a:ext cx="3996654" cy="0"/>
          </a:xfrm>
          <a:prstGeom prst="line">
            <a:avLst/>
          </a:prstGeom>
          <a:ln w="63500">
            <a:solidFill>
              <a:srgbClr val="A07C46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147345" y="2204864"/>
            <a:ext cx="0" cy="4464496"/>
          </a:xfrm>
          <a:prstGeom prst="line">
            <a:avLst/>
          </a:prstGeom>
          <a:ln w="63500">
            <a:solidFill>
              <a:srgbClr val="A07C46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0" y="6669360"/>
            <a:ext cx="5147345" cy="0"/>
          </a:xfrm>
          <a:prstGeom prst="line">
            <a:avLst/>
          </a:prstGeom>
          <a:ln w="63500">
            <a:solidFill>
              <a:srgbClr val="A07C46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17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461a354110ed4333cbc3a03f7018c9d0.jpg"/>
          <p:cNvPicPr>
            <a:picLocks noChangeAspect="1"/>
          </p:cNvPicPr>
          <p:nvPr/>
        </p:nvPicPr>
        <p:blipFill>
          <a:blip r:embed="rId3" cstate="print"/>
          <a:srcRect t="62672" b="12272"/>
          <a:stretch>
            <a:fillRect/>
          </a:stretch>
        </p:blipFill>
        <p:spPr>
          <a:xfrm>
            <a:off x="-18256" y="-10145"/>
            <a:ext cx="9162255" cy="15121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5400000">
            <a:off x="3798168" y="-3843808"/>
            <a:ext cx="1529407" cy="9162256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260648"/>
            <a:ext cx="990600" cy="10112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5536" y="332656"/>
            <a:ext cx="50418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ЗАПАСЫ ЗОЛОТА РАЗЛИЧНЫХ РЕГИОНОВ </a:t>
            </a:r>
            <a:br>
              <a:rPr lang="ru-RU" sz="2100" b="1" dirty="0" smtClean="0">
                <a:solidFill>
                  <a:schemeClr val="bg1"/>
                </a:solidFill>
                <a:latin typeface="+mj-lt"/>
              </a:rPr>
            </a:b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РОССИЙСКОЙ ФЕДЕРАЦИИ НА 01.01.2017</a:t>
            </a:r>
            <a:endParaRPr lang="ru-RU" sz="21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4"/>
          <a:stretch>
            <a:fillRect/>
          </a:stretch>
        </p:blipFill>
        <p:spPr>
          <a:xfrm>
            <a:off x="251520" y="1700808"/>
            <a:ext cx="7095788" cy="39604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82" r="79592" b="11004"/>
          <a:stretch>
            <a:fillRect/>
          </a:stretch>
        </p:blipFill>
        <p:spPr>
          <a:xfrm>
            <a:off x="7452320" y="1700808"/>
            <a:ext cx="1440160" cy="9361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8" t="71982" r="59184" b="11004"/>
          <a:stretch>
            <a:fillRect/>
          </a:stretch>
        </p:blipFill>
        <p:spPr>
          <a:xfrm>
            <a:off x="7452320" y="2708920"/>
            <a:ext cx="1440160" cy="9361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6" t="71982" r="39293" b="11004"/>
          <a:stretch>
            <a:fillRect/>
          </a:stretch>
        </p:blipFill>
        <p:spPr>
          <a:xfrm>
            <a:off x="7452320" y="3717032"/>
            <a:ext cx="1403648" cy="9361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7" t="71982" r="18367" b="11004"/>
          <a:stretch>
            <a:fillRect/>
          </a:stretch>
        </p:blipFill>
        <p:spPr>
          <a:xfrm>
            <a:off x="7415808" y="4725144"/>
            <a:ext cx="1476672" cy="9361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1" t="71640" b="16853"/>
          <a:stretch>
            <a:fillRect/>
          </a:stretch>
        </p:blipFill>
        <p:spPr>
          <a:xfrm>
            <a:off x="4519085" y="5805263"/>
            <a:ext cx="1366539" cy="8008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1" t="83091" b="7516"/>
          <a:stretch>
            <a:fillRect/>
          </a:stretch>
        </p:blipFill>
        <p:spPr>
          <a:xfrm>
            <a:off x="5885623" y="5805264"/>
            <a:ext cx="1457641" cy="65566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1" t="92780"/>
          <a:stretch>
            <a:fillRect/>
          </a:stretch>
        </p:blipFill>
        <p:spPr>
          <a:xfrm>
            <a:off x="7380312" y="5805264"/>
            <a:ext cx="1457640" cy="5040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31" r="74490"/>
          <a:stretch>
            <a:fillRect/>
          </a:stretch>
        </p:blipFill>
        <p:spPr>
          <a:xfrm>
            <a:off x="1331640" y="6540579"/>
            <a:ext cx="1800200" cy="3174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1" t="94079" r="17347"/>
          <a:stretch>
            <a:fillRect/>
          </a:stretch>
        </p:blipFill>
        <p:spPr>
          <a:xfrm>
            <a:off x="251520" y="5949280"/>
            <a:ext cx="4040832" cy="32580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0" t="90927" r="54082" b="5769"/>
          <a:stretch>
            <a:fillRect/>
          </a:stretch>
        </p:blipFill>
        <p:spPr>
          <a:xfrm>
            <a:off x="1547664" y="5733256"/>
            <a:ext cx="1440160" cy="18178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6" r="82653" b="5769"/>
          <a:stretch>
            <a:fillRect/>
          </a:stretch>
        </p:blipFill>
        <p:spPr>
          <a:xfrm>
            <a:off x="1619672" y="6252547"/>
            <a:ext cx="1224136" cy="288032"/>
          </a:xfrm>
          <a:prstGeom prst="rect">
            <a:avLst/>
          </a:prstGeom>
        </p:spPr>
      </p:pic>
      <p:pic>
        <p:nvPicPr>
          <p:cNvPr id="26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3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42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461a354110ed4333cbc3a03f7018c9d0.jpg"/>
          <p:cNvPicPr>
            <a:picLocks noChangeAspect="1"/>
          </p:cNvPicPr>
          <p:nvPr/>
        </p:nvPicPr>
        <p:blipFill>
          <a:blip r:embed="rId4" cstate="print"/>
          <a:srcRect t="62672" b="12272"/>
          <a:stretch>
            <a:fillRect/>
          </a:stretch>
        </p:blipFill>
        <p:spPr>
          <a:xfrm>
            <a:off x="-18256" y="-10145"/>
            <a:ext cx="9162255" cy="1205787"/>
          </a:xfrm>
          <a:prstGeom prst="rect">
            <a:avLst/>
          </a:prstGeom>
        </p:spPr>
      </p:pic>
      <p:graphicFrame>
        <p:nvGraphicFramePr>
          <p:cNvPr id="3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930557"/>
              </p:ext>
            </p:extLst>
          </p:nvPr>
        </p:nvGraphicFramePr>
        <p:xfrm>
          <a:off x="683568" y="1412776"/>
          <a:ext cx="7920880" cy="4793329"/>
        </p:xfrm>
        <a:graphic>
          <a:graphicData uri="http://schemas.openxmlformats.org/drawingml/2006/table">
            <a:tbl>
              <a:tblPr/>
              <a:tblGrid>
                <a:gridCol w="47125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22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22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238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8404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Запасы, тыс. т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7830">
                        <a:alpha val="7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4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Категории (количество месторождений):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АВС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С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АВС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С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799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4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Золоторудные собственные (391)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5,508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4,271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9,779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84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Россыпные (5331)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1,029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0,159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1,188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4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Комплексные (медные, никелевые и др. – 173)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2,050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1,539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3,589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84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Общие (5895)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8,587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5,969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14,556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8404">
                <a:tc grid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Распределенный фонд запасов, %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7830">
                        <a:alpha val="7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84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Золоторудные собственные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64,8  (80,8)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76,9 (86,4)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70,1 (84,2)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84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Россыпные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52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65,8 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53,9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84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Комплексные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93,5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86,9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90,7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8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Всего (в скобках с учетом месторождения Сухой Лог)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70,1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(86,2)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79,3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(88,7)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73,9 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(87,2)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840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Прогнозные ресурсы, тыс. т (на 01.01.2016)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7830">
                        <a:alpha val="79999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84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Категории: 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Р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Р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79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Р</a:t>
                      </a:r>
                      <a:r>
                        <a:rPr kumimoji="0" lang="ru-RU" altLang="ru-RU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  <a:alpha val="7999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84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Золоторудные собственные (1224)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6,2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11,5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26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84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Россыпные 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0,7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0,6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0,15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684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Общие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6,9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12,1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26,15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В том числе распределенный ФН (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собст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.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золоторудные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)</a:t>
                      </a:r>
                    </a:p>
                  </a:txBody>
                  <a:tcPr marL="51554" marR="51554" marT="0" marB="0" horzOverflow="overflow">
                    <a:lnL>
                      <a:noFill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3,3 (53%)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4,6 (40 %)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3,2 (12 %)</a:t>
                      </a:r>
                    </a:p>
                  </a:txBody>
                  <a:tcPr marL="51554" marR="51554" marT="0" marB="0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5287" y="6165304"/>
            <a:ext cx="7723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 учетом перевода месторождения Сухой Лог в распределенный фонд </a:t>
            </a:r>
            <a:br>
              <a:rPr lang="ru-RU" sz="1400" b="1" dirty="0" smtClean="0"/>
            </a:br>
            <a:r>
              <a:rPr lang="ru-RU" sz="1400" b="1" dirty="0" smtClean="0"/>
              <a:t>доля РФН РФ составит 87,2 %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3960487" y="-3997000"/>
            <a:ext cx="1223027" cy="9162256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8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4</a:t>
            </a:fld>
            <a:endParaRPr lang="ru-RU" alt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7026" y="227637"/>
            <a:ext cx="42558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latin typeface="+mn-lt"/>
              </a:rPr>
              <a:t>СОСТОЯНИЕ МСБ ЗОЛОТА РОССИИ </a:t>
            </a:r>
            <a:br>
              <a:rPr lang="ru-RU" sz="2100" b="1" dirty="0" smtClean="0">
                <a:solidFill>
                  <a:schemeClr val="bg1"/>
                </a:solidFill>
                <a:latin typeface="+mn-lt"/>
              </a:rPr>
            </a:br>
            <a:r>
              <a:rPr lang="ru-RU" sz="2100" b="1" dirty="0" smtClean="0">
                <a:solidFill>
                  <a:schemeClr val="bg1"/>
                </a:solidFill>
                <a:latin typeface="+mn-lt"/>
              </a:rPr>
              <a:t>НА 01.01.2017 Г.</a:t>
            </a:r>
          </a:p>
          <a:p>
            <a:endParaRPr lang="ru-RU" dirty="0"/>
          </a:p>
        </p:txBody>
      </p:sp>
      <p:pic>
        <p:nvPicPr>
          <p:cNvPr id="12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44624"/>
            <a:ext cx="990600" cy="1011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166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589514" y="1124744"/>
          <a:ext cx="7632847" cy="498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66708" y="6093296"/>
            <a:ext cx="2719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Собственно золоторудные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973553" y="6093296"/>
            <a:ext cx="1474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Комплексные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980344" y="6093296"/>
            <a:ext cx="1264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Россыпные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564196" y="6168973"/>
            <a:ext cx="185737" cy="187200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76370" y="6168973"/>
            <a:ext cx="187200" cy="187200"/>
          </a:xfrm>
          <a:prstGeom prst="rect">
            <a:avLst/>
          </a:prstGeom>
          <a:solidFill>
            <a:srgbClr val="DDAE7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65978" y="6168973"/>
            <a:ext cx="190800" cy="187200"/>
          </a:xfrm>
          <a:prstGeom prst="rect">
            <a:avLst/>
          </a:prstGeom>
          <a:solidFill>
            <a:srgbClr val="BA7830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39552" y="260648"/>
            <a:ext cx="603041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21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Запасы АВС</a:t>
            </a:r>
            <a:r>
              <a:rPr lang="ru-RU" sz="2100" b="1" cap="all" baseline="-1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1</a:t>
            </a:r>
            <a:r>
              <a:rPr lang="ru-RU" sz="21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С</a:t>
            </a:r>
            <a:r>
              <a:rPr lang="ru-RU" sz="2100" b="1" cap="all" baseline="-16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2</a:t>
            </a:r>
            <a:r>
              <a:rPr lang="ru-RU" sz="21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золота собственно золоторудных, комплексных и россыпных месторождений золота в РФ</a:t>
            </a:r>
            <a:endParaRPr lang="ru-RU" sz="2100" b="1" cap="all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4244" y="1556792"/>
            <a:ext cx="4752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663300"/>
                </a:solidFill>
              </a:rPr>
              <a:t>Собственно золоторудные - 67 %</a:t>
            </a:r>
          </a:p>
          <a:p>
            <a:r>
              <a:rPr lang="ru-RU" sz="1400" dirty="0" smtClean="0">
                <a:solidFill>
                  <a:srgbClr val="663300"/>
                </a:solidFill>
              </a:rPr>
              <a:t>Комплексные - 25 %</a:t>
            </a:r>
          </a:p>
          <a:p>
            <a:r>
              <a:rPr lang="ru-RU" sz="1400" dirty="0" smtClean="0">
                <a:solidFill>
                  <a:srgbClr val="663300"/>
                </a:solidFill>
              </a:rPr>
              <a:t>Россыпные – 8 %</a:t>
            </a:r>
            <a:endParaRPr lang="ru-RU" sz="1400" dirty="0">
              <a:solidFill>
                <a:srgbClr val="663300"/>
              </a:solidFill>
            </a:endParaRPr>
          </a:p>
        </p:txBody>
      </p:sp>
      <p:pic>
        <p:nvPicPr>
          <p:cNvPr id="17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18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5507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/>
          </p:nvPr>
        </p:nvGraphicFramePr>
        <p:xfrm>
          <a:off x="323528" y="1484784"/>
          <a:ext cx="8121925" cy="4939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Надпись 3"/>
          <p:cNvSpPr txBox="1">
            <a:spLocks noChangeArrowheads="1"/>
          </p:cNvSpPr>
          <p:nvPr/>
        </p:nvSpPr>
        <p:spPr bwMode="auto">
          <a:xfrm>
            <a:off x="3411736" y="6191969"/>
            <a:ext cx="592137" cy="314325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defRPr/>
            </a:pPr>
            <a:r>
              <a:rPr lang="ru-RU" alt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АВС</a:t>
            </a:r>
            <a:r>
              <a:rPr lang="ru-RU" altLang="ru-RU" sz="1600" baseline="-16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</a:t>
            </a:r>
            <a:endParaRPr lang="ru-RU" altLang="ru-RU" sz="1600" baseline="-1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6255531"/>
            <a:ext cx="187200" cy="187200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379153" y="6255531"/>
            <a:ext cx="187200" cy="187200"/>
          </a:xfrm>
          <a:prstGeom prst="rect">
            <a:avLst/>
          </a:prstGeom>
          <a:solidFill>
            <a:srgbClr val="BA7830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Надпись 4"/>
          <p:cNvSpPr txBox="1">
            <a:spLocks noChangeArrowheads="1"/>
          </p:cNvSpPr>
          <p:nvPr/>
        </p:nvSpPr>
        <p:spPr bwMode="auto">
          <a:xfrm>
            <a:off x="4587041" y="6172919"/>
            <a:ext cx="354012" cy="352425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defRPr/>
            </a:pPr>
            <a:r>
              <a:rPr lang="ru-RU" altLang="ru-RU" sz="16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С</a:t>
            </a:r>
            <a:r>
              <a:rPr lang="ru-RU" altLang="ru-RU" sz="1600" baseline="-16000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</a:t>
            </a:r>
            <a:endParaRPr lang="ru-RU" altLang="ru-RU" sz="1600" baseline="-1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5523144" y="6179854"/>
            <a:ext cx="9174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АВС</a:t>
            </a:r>
            <a:r>
              <a:rPr lang="ru-RU" altLang="ru-RU" sz="1600" baseline="-16000" dirty="0"/>
              <a:t>1</a:t>
            </a:r>
            <a:r>
              <a:rPr lang="ru-RU" altLang="ru-RU" sz="1600" dirty="0"/>
              <a:t>С</a:t>
            </a:r>
            <a:r>
              <a:rPr lang="ru-RU" altLang="ru-RU" sz="1600" baseline="-16000" dirty="0"/>
              <a:t>2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15257" y="6255531"/>
            <a:ext cx="187200" cy="187200"/>
          </a:xfrm>
          <a:prstGeom prst="rect">
            <a:avLst/>
          </a:prstGeom>
          <a:solidFill>
            <a:srgbClr val="DDAE7C"/>
          </a:solidFill>
          <a:ln w="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85800" y="404664"/>
            <a:ext cx="60304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21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Запасы ЗОЛОТА СОБСТВЕННО ЗОЛОТОРУДНЫХ МЕСТОРОЖДЕНИЙ РФ</a:t>
            </a:r>
            <a:endParaRPr lang="ru-RU" sz="2100" b="1" cap="all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17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18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6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3420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/>
          </p:nvPr>
        </p:nvGraphicFramePr>
        <p:xfrm>
          <a:off x="323528" y="1412776"/>
          <a:ext cx="839445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16231" y="6258798"/>
            <a:ext cx="673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АВС</a:t>
            </a:r>
            <a:r>
              <a:rPr lang="ru-RU" sz="1600" baseline="-25000" dirty="0" smtClean="0"/>
              <a:t>1</a:t>
            </a:r>
            <a:endParaRPr lang="ru-RU" sz="16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4743599" y="6258798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</a:t>
            </a:r>
            <a:r>
              <a:rPr lang="ru-RU" sz="1600" baseline="-16000" dirty="0" smtClean="0"/>
              <a:t>2</a:t>
            </a:r>
            <a:endParaRPr lang="ru-RU" sz="1600" baseline="-16000" dirty="0"/>
          </a:p>
        </p:txBody>
      </p:sp>
      <p:sp>
        <p:nvSpPr>
          <p:cNvPr id="12" name="TextBox 11"/>
          <p:cNvSpPr txBox="1"/>
          <p:nvPr/>
        </p:nvSpPr>
        <p:spPr>
          <a:xfrm>
            <a:off x="5620201" y="6258798"/>
            <a:ext cx="896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АВС</a:t>
            </a:r>
            <a:r>
              <a:rPr lang="ru-RU" sz="1600" baseline="-16000" dirty="0" smtClean="0"/>
              <a:t>1</a:t>
            </a:r>
            <a:r>
              <a:rPr lang="ru-RU" sz="1600" dirty="0" smtClean="0"/>
              <a:t>С</a:t>
            </a:r>
            <a:r>
              <a:rPr lang="ru-RU" sz="1600" baseline="-16000" dirty="0" smtClean="0"/>
              <a:t>2</a:t>
            </a:r>
            <a:endParaRPr lang="ru-RU" sz="1600" baseline="-16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380542" y="6334475"/>
            <a:ext cx="187200" cy="187200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32670" y="6334475"/>
            <a:ext cx="187200" cy="187200"/>
          </a:xfrm>
          <a:prstGeom prst="rect">
            <a:avLst/>
          </a:prstGeom>
          <a:solidFill>
            <a:srgbClr val="BA7830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396766" y="6334475"/>
            <a:ext cx="187200" cy="187200"/>
          </a:xfrm>
          <a:prstGeom prst="rect">
            <a:avLst/>
          </a:prstGeom>
          <a:solidFill>
            <a:srgbClr val="DDAE7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458088"/>
            <a:ext cx="60304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21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Запасы ЗОЛОТА КОМПЛЕКСНЫХ </a:t>
            </a:r>
            <a:br>
              <a:rPr lang="ru-RU" sz="21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</a:br>
            <a:r>
              <a:rPr lang="ru-RU" sz="21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ЗОЛОТОРУДНЫХ МЕСТОРОЖДЕНИЙ РФ</a:t>
            </a:r>
            <a:endParaRPr lang="ru-RU" sz="2100" b="1" cap="all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18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19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907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/>
          </p:nvPr>
        </p:nvGraphicFramePr>
        <p:xfrm>
          <a:off x="323528" y="1196752"/>
          <a:ext cx="8310314" cy="5013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63057" y="6258798"/>
            <a:ext cx="673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АВС</a:t>
            </a:r>
            <a:r>
              <a:rPr lang="ru-RU" sz="1600" baseline="-16000" dirty="0" smtClean="0"/>
              <a:t>1</a:t>
            </a:r>
            <a:endParaRPr lang="ru-RU" sz="1600" baseline="-16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03848" y="6334475"/>
            <a:ext cx="187200" cy="187200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16942" y="6258798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</a:t>
            </a:r>
            <a:r>
              <a:rPr lang="ru-RU" sz="1600" baseline="-16000" dirty="0" smtClean="0"/>
              <a:t>2</a:t>
            </a:r>
            <a:endParaRPr lang="ru-RU" sz="1600" baseline="-16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457733" y="6334475"/>
            <a:ext cx="187200" cy="187200"/>
          </a:xfrm>
          <a:prstGeom prst="rect">
            <a:avLst/>
          </a:prstGeom>
          <a:solidFill>
            <a:srgbClr val="BA7830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691607" y="6258798"/>
            <a:ext cx="896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АВС</a:t>
            </a:r>
            <a:r>
              <a:rPr lang="ru-RU" sz="1600" baseline="-16000" dirty="0" smtClean="0"/>
              <a:t>1</a:t>
            </a:r>
            <a:r>
              <a:rPr lang="ru-RU" sz="1600" dirty="0" smtClean="0"/>
              <a:t>С</a:t>
            </a:r>
            <a:r>
              <a:rPr lang="ru-RU" sz="1600" baseline="-16000" dirty="0" smtClean="0"/>
              <a:t>2</a:t>
            </a:r>
            <a:endParaRPr lang="ru-RU" sz="1600" baseline="-16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432399" y="6334475"/>
            <a:ext cx="187200" cy="187200"/>
          </a:xfrm>
          <a:prstGeom prst="rect">
            <a:avLst/>
          </a:prstGeom>
          <a:solidFill>
            <a:srgbClr val="DDAE7C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458088"/>
            <a:ext cx="63367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ru-RU" sz="21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Запасы ЗОЛОТА </a:t>
            </a:r>
            <a:br>
              <a:rPr lang="ru-RU" sz="21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</a:br>
            <a:r>
              <a:rPr lang="ru-RU" sz="2100" b="1" cap="all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РОССЫПНЫХ МЕСТОРОЖДЕНИЙ РФ</a:t>
            </a:r>
            <a:endParaRPr lang="ru-RU" sz="2100" b="1" cap="all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1760" y="1627639"/>
            <a:ext cx="5814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663300"/>
                </a:solidFill>
              </a:rPr>
              <a:t>Среднее ежегодное падение запасов россыпного золота около 2 %</a:t>
            </a:r>
            <a:endParaRPr lang="ru-RU" sz="1400" dirty="0">
              <a:solidFill>
                <a:srgbClr val="663300"/>
              </a:solidFill>
            </a:endParaRPr>
          </a:p>
        </p:txBody>
      </p:sp>
      <p:pic>
        <p:nvPicPr>
          <p:cNvPr id="14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17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3208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 стрелкой 32"/>
          <p:cNvCxnSpPr/>
          <p:nvPr/>
        </p:nvCxnSpPr>
        <p:spPr>
          <a:xfrm>
            <a:off x="3635896" y="2492896"/>
            <a:ext cx="288032" cy="9361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907704" y="1772816"/>
            <a:ext cx="288032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5036481" y="3141229"/>
            <a:ext cx="73582" cy="359779"/>
          </a:xfrm>
          <a:prstGeom prst="straightConnector1">
            <a:avLst/>
          </a:prstGeom>
          <a:ln w="190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2555776" y="3068960"/>
            <a:ext cx="216024" cy="10081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860687"/>
              </p:ext>
            </p:extLst>
          </p:nvPr>
        </p:nvGraphicFramePr>
        <p:xfrm>
          <a:off x="611560" y="1412776"/>
          <a:ext cx="7848872" cy="284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9" name="Прямая со стрелкой 38"/>
          <p:cNvCxnSpPr/>
          <p:nvPr/>
        </p:nvCxnSpPr>
        <p:spPr>
          <a:xfrm flipV="1">
            <a:off x="7740352" y="3284984"/>
            <a:ext cx="216024" cy="7200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 descr="461a354110ed4333cbc3a03f7018c9d0.jpg"/>
          <p:cNvPicPr>
            <a:picLocks noChangeAspect="1"/>
          </p:cNvPicPr>
          <p:nvPr/>
        </p:nvPicPr>
        <p:blipFill>
          <a:blip r:embed="rId4" cstate="print"/>
          <a:srcRect t="62672" b="12272"/>
          <a:stretch>
            <a:fillRect/>
          </a:stretch>
        </p:blipFill>
        <p:spPr>
          <a:xfrm>
            <a:off x="-18256" y="-10145"/>
            <a:ext cx="9162255" cy="1352728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 rot="5400000">
            <a:off x="3878796" y="-3924434"/>
            <a:ext cx="1368152" cy="9162256"/>
          </a:xfrm>
          <a:prstGeom prst="rect">
            <a:avLst/>
          </a:prstGeom>
          <a:solidFill>
            <a:schemeClr val="tx1">
              <a:lumMod val="75000"/>
              <a:lumOff val="2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2" name="Picture 3" descr="C:\Users\tlukina\Анастасия\Презентация (Черных)\лого-1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lum bright="40000" contrast="40000"/>
          </a:blip>
          <a:srcRect/>
          <a:stretch>
            <a:fillRect/>
          </a:stretch>
        </p:blipFill>
        <p:spPr bwMode="auto">
          <a:xfrm>
            <a:off x="7884368" y="141928"/>
            <a:ext cx="990600" cy="1011237"/>
          </a:xfrm>
          <a:prstGeom prst="rect">
            <a:avLst/>
          </a:prstGeom>
          <a:noFill/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865824"/>
              </p:ext>
            </p:extLst>
          </p:nvPr>
        </p:nvGraphicFramePr>
        <p:xfrm>
          <a:off x="556008" y="4365104"/>
          <a:ext cx="7976431" cy="2492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4" y="116632"/>
            <a:ext cx="72008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ПРИРОСТ СУММАРНЫХ ЗАПАСОВ АВС</a:t>
            </a:r>
            <a:r>
              <a:rPr lang="ru-RU" sz="2100" b="1" baseline="-16000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 + С</a:t>
            </a:r>
            <a:r>
              <a:rPr lang="ru-RU" sz="2100" b="1" baseline="-16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100" b="1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2100" b="1" dirty="0" smtClean="0">
                <a:solidFill>
                  <a:schemeClr val="bg1"/>
                </a:solidFill>
                <a:latin typeface="+mj-lt"/>
              </a:rPr>
            </a:b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ПО НОВЫМ (ВПЕРВЫЕ ПОСТАВЛЕННЫМ НА БАЛАНС) </a:t>
            </a:r>
            <a:r>
              <a:rPr lang="en-US" sz="2100" b="1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2100" b="1" dirty="0" smtClean="0">
                <a:solidFill>
                  <a:schemeClr val="bg1"/>
                </a:solidFill>
                <a:latin typeface="+mj-lt"/>
              </a:rPr>
            </a:b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И СТАРЫМ (ДОРАЗВЕДКА)</a:t>
            </a:r>
            <a:r>
              <a:rPr lang="en-US" sz="21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100" b="1" dirty="0" smtClean="0">
                <a:solidFill>
                  <a:schemeClr val="bg1"/>
                </a:solidFill>
                <a:latin typeface="+mj-lt"/>
              </a:rPr>
              <a:t>РУДНЫМ МЕСТОРОЖДЕНИЯМ</a:t>
            </a:r>
            <a:endParaRPr lang="ru-RU" sz="2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8264" y="4607551"/>
            <a:ext cx="1443024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3300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1100" dirty="0" err="1" smtClean="0"/>
              <a:t>Малмыж</a:t>
            </a:r>
            <a:r>
              <a:rPr lang="ru-RU" sz="1100" dirty="0" smtClean="0"/>
              <a:t>, </a:t>
            </a:r>
            <a:r>
              <a:rPr lang="ru-RU" sz="1100" dirty="0" err="1" smtClean="0"/>
              <a:t>Иканское</a:t>
            </a:r>
            <a:endParaRPr lang="ru-RU" sz="1100" dirty="0"/>
          </a:p>
        </p:txBody>
      </p:sp>
      <p:cxnSp>
        <p:nvCxnSpPr>
          <p:cNvPr id="9" name="Прямая со стрелкой 8"/>
          <p:cNvCxnSpPr>
            <a:stCxn id="7" idx="2"/>
          </p:cNvCxnSpPr>
          <p:nvPr/>
        </p:nvCxnSpPr>
        <p:spPr>
          <a:xfrm flipH="1">
            <a:off x="7596336" y="4869161"/>
            <a:ext cx="73440" cy="216023"/>
          </a:xfrm>
          <a:prstGeom prst="straightConnector1">
            <a:avLst/>
          </a:prstGeom>
          <a:ln w="190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64088" y="4797152"/>
            <a:ext cx="894797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3300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 err="1" smtClean="0"/>
              <a:t>Томинское</a:t>
            </a:r>
            <a:endParaRPr lang="ru-RU" sz="1100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5773875" y="5055919"/>
            <a:ext cx="36004" cy="234545"/>
          </a:xfrm>
          <a:prstGeom prst="straightConnector1">
            <a:avLst/>
          </a:prstGeom>
          <a:ln w="190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72646" y="4754409"/>
            <a:ext cx="806631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3300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 smtClean="0"/>
              <a:t>Песчанка</a:t>
            </a:r>
            <a:endParaRPr lang="ru-RU" sz="1100" dirty="0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932040" y="5013176"/>
            <a:ext cx="275542" cy="220963"/>
          </a:xfrm>
          <a:prstGeom prst="straightConnector1">
            <a:avLst/>
          </a:prstGeom>
          <a:ln w="190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843808" y="5157192"/>
            <a:ext cx="232327" cy="190715"/>
          </a:xfrm>
          <a:prstGeom prst="straightConnector1">
            <a:avLst/>
          </a:prstGeom>
          <a:ln w="190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7164288" y="3356992"/>
            <a:ext cx="216024" cy="6527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7555873" y="2067476"/>
            <a:ext cx="176537" cy="1001484"/>
          </a:xfrm>
          <a:prstGeom prst="straightConnector1">
            <a:avLst/>
          </a:prstGeom>
          <a:ln w="190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799577" y="2276872"/>
            <a:ext cx="652743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3300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 smtClean="0"/>
              <a:t>Угахан</a:t>
            </a:r>
            <a:endParaRPr lang="ru-RU" sz="1100" dirty="0"/>
          </a:p>
        </p:txBody>
      </p:sp>
      <p:cxnSp>
        <p:nvCxnSpPr>
          <p:cNvPr id="47" name="Прямая со стрелкой 46"/>
          <p:cNvCxnSpPr>
            <a:stCxn id="45" idx="2"/>
          </p:cNvCxnSpPr>
          <p:nvPr/>
        </p:nvCxnSpPr>
        <p:spPr>
          <a:xfrm flipH="1">
            <a:off x="6927485" y="2538482"/>
            <a:ext cx="198464" cy="716672"/>
          </a:xfrm>
          <a:prstGeom prst="straightConnector1">
            <a:avLst/>
          </a:prstGeom>
          <a:ln w="190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702664" y="2770770"/>
            <a:ext cx="1101584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3300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 err="1" smtClean="0"/>
              <a:t>Попутнинское</a:t>
            </a:r>
            <a:endParaRPr lang="ru-RU" sz="1100" dirty="0"/>
          </a:p>
        </p:txBody>
      </p:sp>
      <p:cxnSp>
        <p:nvCxnSpPr>
          <p:cNvPr id="52" name="Прямая со стрелкой 51"/>
          <p:cNvCxnSpPr>
            <a:stCxn id="50" idx="2"/>
          </p:cNvCxnSpPr>
          <p:nvPr/>
        </p:nvCxnSpPr>
        <p:spPr>
          <a:xfrm>
            <a:off x="6253456" y="3032380"/>
            <a:ext cx="45222" cy="396620"/>
          </a:xfrm>
          <a:prstGeom prst="straightConnector1">
            <a:avLst/>
          </a:prstGeom>
          <a:ln w="190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814014" y="2324618"/>
            <a:ext cx="1414170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3300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 smtClean="0"/>
              <a:t>Гросс, Перекатное</a:t>
            </a:r>
            <a:endParaRPr lang="ru-RU" sz="1100" dirty="0"/>
          </a:p>
        </p:txBody>
      </p:sp>
      <p:cxnSp>
        <p:nvCxnSpPr>
          <p:cNvPr id="56" name="Прямая со стрелкой 55"/>
          <p:cNvCxnSpPr>
            <a:stCxn id="54" idx="2"/>
          </p:cNvCxnSpPr>
          <p:nvPr/>
        </p:nvCxnSpPr>
        <p:spPr>
          <a:xfrm>
            <a:off x="5521099" y="2586228"/>
            <a:ext cx="143902" cy="770764"/>
          </a:xfrm>
          <a:prstGeom prst="straightConnector1">
            <a:avLst/>
          </a:prstGeom>
          <a:ln w="190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644008" y="2903787"/>
            <a:ext cx="768159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3300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 smtClean="0"/>
              <a:t>Дражное</a:t>
            </a:r>
            <a:endParaRPr lang="ru-RU" sz="1100" dirty="0"/>
          </a:p>
        </p:txBody>
      </p:sp>
      <p:sp>
        <p:nvSpPr>
          <p:cNvPr id="62" name="TextBox 61"/>
          <p:cNvSpPr txBox="1"/>
          <p:nvPr/>
        </p:nvSpPr>
        <p:spPr>
          <a:xfrm>
            <a:off x="3279913" y="4005064"/>
            <a:ext cx="1148071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3300"/>
            </a:solidFill>
          </a:ln>
        </p:spPr>
        <p:txBody>
          <a:bodyPr wrap="none" rtlCol="0" anchor="ctr">
            <a:spAutoFit/>
          </a:bodyPr>
          <a:lstStyle/>
          <a:p>
            <a:r>
              <a:rPr lang="ru-RU" sz="1100" dirty="0" err="1" smtClean="0"/>
              <a:t>Кекура</a:t>
            </a:r>
            <a:r>
              <a:rPr lang="ru-RU" sz="1100" dirty="0" smtClean="0"/>
              <a:t>, </a:t>
            </a:r>
            <a:r>
              <a:rPr lang="ru-RU" sz="1100" dirty="0" err="1" smtClean="0"/>
              <a:t>Албын</a:t>
            </a:r>
            <a:endParaRPr lang="ru-RU" sz="1100" dirty="0"/>
          </a:p>
        </p:txBody>
      </p:sp>
      <p:cxnSp>
        <p:nvCxnSpPr>
          <p:cNvPr id="64" name="Прямая со стрелкой 63"/>
          <p:cNvCxnSpPr/>
          <p:nvPr/>
        </p:nvCxnSpPr>
        <p:spPr>
          <a:xfrm flipV="1">
            <a:off x="4283968" y="3501008"/>
            <a:ext cx="216024" cy="504056"/>
          </a:xfrm>
          <a:prstGeom prst="straightConnector1">
            <a:avLst/>
          </a:prstGeom>
          <a:ln w="190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>
            <a:off x="4139952" y="2060848"/>
            <a:ext cx="504056" cy="792088"/>
          </a:xfrm>
          <a:prstGeom prst="straightConnector1">
            <a:avLst/>
          </a:prstGeom>
          <a:ln w="19050">
            <a:solidFill>
              <a:srgbClr val="66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98310" y="4910971"/>
            <a:ext cx="1007007" cy="261610"/>
          </a:xfrm>
          <a:prstGeom prst="rect">
            <a:avLst/>
          </a:prstGeom>
          <a:solidFill>
            <a:srgbClr val="E7C7A3"/>
          </a:solidFill>
          <a:ln w="6350">
            <a:solidFill>
              <a:srgbClr val="663300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 err="1" smtClean="0"/>
              <a:t>Бугдаинское</a:t>
            </a:r>
            <a:endParaRPr lang="ru-RU" sz="1100" dirty="0"/>
          </a:p>
        </p:txBody>
      </p:sp>
      <p:sp>
        <p:nvSpPr>
          <p:cNvPr id="66" name="TextBox 65"/>
          <p:cNvSpPr txBox="1"/>
          <p:nvPr/>
        </p:nvSpPr>
        <p:spPr>
          <a:xfrm>
            <a:off x="4313086" y="1844823"/>
            <a:ext cx="1297150" cy="26160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dirty="0" err="1" smtClean="0"/>
              <a:t>Кючус</a:t>
            </a:r>
            <a:r>
              <a:rPr lang="ru-RU" sz="1100" dirty="0" smtClean="0"/>
              <a:t>, </a:t>
            </a:r>
            <a:r>
              <a:rPr lang="ru-RU" sz="1100" dirty="0" err="1" smtClean="0"/>
              <a:t>Маломыр</a:t>
            </a:r>
            <a:endParaRPr lang="ru-RU" sz="1100" dirty="0"/>
          </a:p>
        </p:txBody>
      </p:sp>
      <p:sp>
        <p:nvSpPr>
          <p:cNvPr id="41" name="TextBox 40"/>
          <p:cNvSpPr txBox="1"/>
          <p:nvPr/>
        </p:nvSpPr>
        <p:spPr>
          <a:xfrm>
            <a:off x="7262160" y="1815028"/>
            <a:ext cx="1486304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rgbClr val="663300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dirty="0" err="1" smtClean="0"/>
              <a:t>Панимба</a:t>
            </a:r>
            <a:r>
              <a:rPr lang="ru-RU" sz="1100" dirty="0" smtClean="0"/>
              <a:t>, Смежный</a:t>
            </a:r>
            <a:endParaRPr lang="ru-RU" sz="1100" dirty="0"/>
          </a:p>
        </p:txBody>
      </p:sp>
      <p:pic>
        <p:nvPicPr>
          <p:cNvPr id="37" name="Picture 2" descr="C:\Users\tlukina\Downloads\gold-ingots 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8424" y="6093296"/>
            <a:ext cx="764704" cy="764704"/>
          </a:xfrm>
          <a:prstGeom prst="rect">
            <a:avLst/>
          </a:prstGeom>
          <a:noFill/>
        </p:spPr>
      </p:pic>
      <p:sp>
        <p:nvSpPr>
          <p:cNvPr id="46" name="Номер слайда 26"/>
          <p:cNvSpPr>
            <a:spLocks noGrp="1"/>
          </p:cNvSpPr>
          <p:nvPr>
            <p:ph type="sldNum" sz="quarter" idx="12"/>
          </p:nvPr>
        </p:nvSpPr>
        <p:spPr>
          <a:xfrm>
            <a:off x="8590756" y="6381329"/>
            <a:ext cx="360040" cy="216023"/>
          </a:xfrm>
        </p:spPr>
        <p:txBody>
          <a:bodyPr/>
          <a:lstStyle/>
          <a:p>
            <a:pPr algn="ctr"/>
            <a:fld id="{CC8E6A26-5157-4B56-8A17-0CCED8140B22}" type="slidenum">
              <a:rPr lang="ru-RU" altLang="ru-RU" smtClean="0"/>
              <a:pPr algn="ctr"/>
              <a:t>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619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13324</TotalTime>
  <Words>1023</Words>
  <Application>Microsoft Office PowerPoint</Application>
  <PresentationFormat>Экран (4:3)</PresentationFormat>
  <Paragraphs>385</Paragraphs>
  <Slides>22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Mangal</vt:lpstr>
      <vt:lpstr>Tahoma</vt:lpstr>
      <vt:lpstr>Times New Roman</vt:lpstr>
      <vt:lpstr>Wingdings 2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Александр И. Черных</cp:lastModifiedBy>
  <cp:revision>714</cp:revision>
  <cp:lastPrinted>2017-11-17T11:52:44Z</cp:lastPrinted>
  <dcterms:created xsi:type="dcterms:W3CDTF">2011-04-04T06:35:35Z</dcterms:created>
  <dcterms:modified xsi:type="dcterms:W3CDTF">2018-05-19T12:49:10Z</dcterms:modified>
</cp:coreProperties>
</file>