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6"/>
  </p:notesMasterIdLst>
  <p:handoutMasterIdLst>
    <p:handoutMasterId r:id="rId17"/>
  </p:handoutMasterIdLst>
  <p:sldIdLst>
    <p:sldId id="363" r:id="rId2"/>
    <p:sldId id="485" r:id="rId3"/>
    <p:sldId id="477" r:id="rId4"/>
    <p:sldId id="512" r:id="rId5"/>
    <p:sldId id="486" r:id="rId6"/>
    <p:sldId id="525" r:id="rId7"/>
    <p:sldId id="518" r:id="rId8"/>
    <p:sldId id="527" r:id="rId9"/>
    <p:sldId id="533" r:id="rId10"/>
    <p:sldId id="529" r:id="rId11"/>
    <p:sldId id="534" r:id="rId12"/>
    <p:sldId id="521" r:id="rId13"/>
    <p:sldId id="519" r:id="rId14"/>
    <p:sldId id="532" r:id="rId15"/>
  </p:sldIdLst>
  <p:sldSz cx="9144000" cy="6858000" type="screen4x3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CC6600"/>
    <a:srgbClr val="A50021"/>
    <a:srgbClr val="0033CC"/>
    <a:srgbClr val="00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98" autoAdjust="0"/>
    <p:restoredTop sz="94676" autoAdjust="0"/>
  </p:normalViewPr>
  <p:slideViewPr>
    <p:cSldViewPr>
      <p:cViewPr>
        <p:scale>
          <a:sx n="90" d="100"/>
          <a:sy n="90" d="100"/>
        </p:scale>
        <p:origin x="-125" y="2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10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8;&#1074;&#1072;&#1085;&#1086;&#1074;\&#1053;&#1072;&#1091;&#1082;&#1072;\&#1057;&#1086;&#1095;&#1080;%20&#1060;&#1054;&#1056;&#1059;&#1052;%202017%20&#1075;&#1086;&#1088;&#1085;&#1086;-&#1075;&#1077;&#1086;&#1083;&#1086;&#1075;&#1080;&#1095;&#1077;&#1089;&#1082;&#1080;&#1081;%20&#1080;%20&#1052;&#1077;&#1078;&#1087;&#1088;&#1072;&#1074;&#1089;&#1086;&#1074;&#1077;&#1090;\&#1044;&#1086;&#1082;&#1083;&#1072;&#1076;\&#1047;&#1072;&#1087;&#1072;&#1089;&#109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8;&#1074;&#1072;&#1085;&#1086;&#1074;\&#1053;&#1072;&#1091;&#1082;&#1072;\&#1057;&#1086;&#1095;&#1080;%20&#1060;&#1054;&#1056;&#1059;&#1052;%202017%20&#1075;&#1086;&#1088;&#1085;&#1086;-&#1075;&#1077;&#1086;&#1083;&#1086;&#1075;&#1080;&#1095;&#1077;&#1089;&#1082;&#1080;&#1081;%20&#1080;%20&#1052;&#1077;&#1078;&#1087;&#1088;&#1072;&#1074;&#1089;&#1086;&#1074;&#1077;&#1090;\&#1044;&#1086;&#1082;&#1083;&#1072;&#1076;\&#1047;&#1072;&#1087;&#1072;&#1089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200" dirty="0"/>
              <a:t>Динамика добычи и производства золота в России 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добыча золота из недр</c:v>
                </c:pt>
              </c:strCache>
            </c:strRef>
          </c:tx>
          <c:invertIfNegative val="0"/>
          <c:cat>
            <c:numRef>
              <c:f>Лист1!$C$1:$AC$1</c:f>
              <c:numCache>
                <c:formatCode>General</c:formatCode>
                <c:ptCount val="27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</c:numCache>
            </c:numRef>
          </c:cat>
          <c:val>
            <c:numRef>
              <c:f>Лист1!$C$3:$AC$3</c:f>
              <c:numCache>
                <c:formatCode>General</c:formatCode>
                <c:ptCount val="27"/>
                <c:pt idx="0">
                  <c:v>133700</c:v>
                </c:pt>
                <c:pt idx="1">
                  <c:v>130100</c:v>
                </c:pt>
                <c:pt idx="2">
                  <c:v>136200</c:v>
                </c:pt>
                <c:pt idx="3">
                  <c:v>131900</c:v>
                </c:pt>
                <c:pt idx="4">
                  <c:v>122200</c:v>
                </c:pt>
                <c:pt idx="5">
                  <c:v>113600</c:v>
                </c:pt>
                <c:pt idx="6">
                  <c:v>115800</c:v>
                </c:pt>
                <c:pt idx="7">
                  <c:v>105200</c:v>
                </c:pt>
                <c:pt idx="8">
                  <c:v>112900</c:v>
                </c:pt>
                <c:pt idx="9">
                  <c:v>130700</c:v>
                </c:pt>
                <c:pt idx="10">
                  <c:v>141470</c:v>
                </c:pt>
                <c:pt idx="11">
                  <c:v>158645</c:v>
                </c:pt>
                <c:pt idx="12">
                  <c:v>158065</c:v>
                </c:pt>
                <c:pt idx="13">
                  <c:v>158880</c:v>
                </c:pt>
                <c:pt idx="14">
                  <c:v>152064</c:v>
                </c:pt>
                <c:pt idx="15">
                  <c:v>147619</c:v>
                </c:pt>
                <c:pt idx="16">
                  <c:v>144854</c:v>
                </c:pt>
                <c:pt idx="17">
                  <c:v>163891</c:v>
                </c:pt>
                <c:pt idx="18">
                  <c:v>178428</c:v>
                </c:pt>
                <c:pt idx="19">
                  <c:v>176252</c:v>
                </c:pt>
                <c:pt idx="20">
                  <c:v>185897</c:v>
                </c:pt>
                <c:pt idx="21">
                  <c:v>197425</c:v>
                </c:pt>
                <c:pt idx="22">
                  <c:v>215666</c:v>
                </c:pt>
                <c:pt idx="23">
                  <c:v>230664</c:v>
                </c:pt>
                <c:pt idx="24">
                  <c:v>232341</c:v>
                </c:pt>
                <c:pt idx="25">
                  <c:v>238825</c:v>
                </c:pt>
                <c:pt idx="26">
                  <c:v>254207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8D-406D-8671-7C7889E0B8E3}"/>
            </c:ext>
          </c:extLst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производство попутного золота</c:v>
                </c:pt>
              </c:strCache>
            </c:strRef>
          </c:tx>
          <c:invertIfNegative val="0"/>
          <c:cat>
            <c:numRef>
              <c:f>Лист1!$C$1:$AC$1</c:f>
              <c:numCache>
                <c:formatCode>General</c:formatCode>
                <c:ptCount val="27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</c:numCache>
            </c:numRef>
          </c:cat>
          <c:val>
            <c:numRef>
              <c:f>Лист1!$C$4:$AC$4</c:f>
              <c:numCache>
                <c:formatCode>General</c:formatCode>
                <c:ptCount val="27"/>
                <c:pt idx="0">
                  <c:v>8500</c:v>
                </c:pt>
                <c:pt idx="1">
                  <c:v>8500</c:v>
                </c:pt>
                <c:pt idx="2">
                  <c:v>8000</c:v>
                </c:pt>
                <c:pt idx="3">
                  <c:v>4900</c:v>
                </c:pt>
                <c:pt idx="4">
                  <c:v>5600</c:v>
                </c:pt>
                <c:pt idx="5">
                  <c:v>6200</c:v>
                </c:pt>
                <c:pt idx="6">
                  <c:v>7400</c:v>
                </c:pt>
                <c:pt idx="7">
                  <c:v>8300</c:v>
                </c:pt>
                <c:pt idx="8">
                  <c:v>8500</c:v>
                </c:pt>
                <c:pt idx="9">
                  <c:v>10500</c:v>
                </c:pt>
                <c:pt idx="10">
                  <c:v>11160</c:v>
                </c:pt>
                <c:pt idx="11">
                  <c:v>9752</c:v>
                </c:pt>
                <c:pt idx="12">
                  <c:v>12020</c:v>
                </c:pt>
                <c:pt idx="13">
                  <c:v>10412</c:v>
                </c:pt>
                <c:pt idx="14">
                  <c:v>11122</c:v>
                </c:pt>
                <c:pt idx="15">
                  <c:v>11721</c:v>
                </c:pt>
                <c:pt idx="16">
                  <c:v>12121</c:v>
                </c:pt>
                <c:pt idx="17">
                  <c:v>12456</c:v>
                </c:pt>
                <c:pt idx="18">
                  <c:v>14544</c:v>
                </c:pt>
                <c:pt idx="19">
                  <c:v>12676</c:v>
                </c:pt>
                <c:pt idx="20">
                  <c:v>14538</c:v>
                </c:pt>
                <c:pt idx="21">
                  <c:v>15457</c:v>
                </c:pt>
                <c:pt idx="22">
                  <c:v>16005</c:v>
                </c:pt>
                <c:pt idx="23">
                  <c:v>16240</c:v>
                </c:pt>
                <c:pt idx="24">
                  <c:v>16604</c:v>
                </c:pt>
                <c:pt idx="25">
                  <c:v>14754</c:v>
                </c:pt>
                <c:pt idx="26">
                  <c:v>16459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98D-406D-8671-7C7889E0B8E3}"/>
            </c:ext>
          </c:extLst>
        </c:ser>
        <c:ser>
          <c:idx val="2"/>
          <c:order val="2"/>
          <c:tx>
            <c:strRef>
              <c:f>Лист1!$A$5</c:f>
              <c:strCache>
                <c:ptCount val="1"/>
                <c:pt idx="0">
                  <c:v>производство "вторичного" золота</c:v>
                </c:pt>
              </c:strCache>
            </c:strRef>
          </c:tx>
          <c:invertIfNegative val="0"/>
          <c:cat>
            <c:numRef>
              <c:f>Лист1!$C$1:$AC$1</c:f>
              <c:numCache>
                <c:formatCode>General</c:formatCode>
                <c:ptCount val="27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</c:numCache>
            </c:numRef>
          </c:cat>
          <c:val>
            <c:numRef>
              <c:f>Лист1!$C$5:$AC$5</c:f>
              <c:numCache>
                <c:formatCode>General</c:formatCode>
                <c:ptCount val="27"/>
                <c:pt idx="0">
                  <c:v>11600</c:v>
                </c:pt>
                <c:pt idx="1">
                  <c:v>11600</c:v>
                </c:pt>
                <c:pt idx="2">
                  <c:v>5300</c:v>
                </c:pt>
                <c:pt idx="3">
                  <c:v>5800</c:v>
                </c:pt>
                <c:pt idx="4">
                  <c:v>4100</c:v>
                </c:pt>
                <c:pt idx="5">
                  <c:v>3500</c:v>
                </c:pt>
                <c:pt idx="6">
                  <c:v>900</c:v>
                </c:pt>
                <c:pt idx="7">
                  <c:v>1400</c:v>
                </c:pt>
                <c:pt idx="8">
                  <c:v>2100</c:v>
                </c:pt>
                <c:pt idx="9">
                  <c:v>1500</c:v>
                </c:pt>
                <c:pt idx="10">
                  <c:v>1814</c:v>
                </c:pt>
                <c:pt idx="11">
                  <c:v>2493</c:v>
                </c:pt>
                <c:pt idx="12">
                  <c:v>6835</c:v>
                </c:pt>
                <c:pt idx="13">
                  <c:v>4844</c:v>
                </c:pt>
                <c:pt idx="14">
                  <c:v>4882</c:v>
                </c:pt>
                <c:pt idx="15">
                  <c:v>4980</c:v>
                </c:pt>
                <c:pt idx="16">
                  <c:v>5867</c:v>
                </c:pt>
                <c:pt idx="17">
                  <c:v>8141</c:v>
                </c:pt>
                <c:pt idx="18">
                  <c:v>12404</c:v>
                </c:pt>
                <c:pt idx="19">
                  <c:v>12592</c:v>
                </c:pt>
                <c:pt idx="20">
                  <c:v>7906</c:v>
                </c:pt>
                <c:pt idx="21">
                  <c:v>8532</c:v>
                </c:pt>
                <c:pt idx="22">
                  <c:v>17764</c:v>
                </c:pt>
                <c:pt idx="23">
                  <c:v>35812</c:v>
                </c:pt>
                <c:pt idx="24">
                  <c:v>38474</c:v>
                </c:pt>
                <c:pt idx="25">
                  <c:v>35014</c:v>
                </c:pt>
                <c:pt idx="26">
                  <c:v>36570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98D-406D-8671-7C7889E0B8E3}"/>
            </c:ext>
          </c:extLst>
        </c:ser>
        <c:ser>
          <c:idx val="3"/>
          <c:order val="3"/>
          <c:tx>
            <c:strRef>
              <c:f>Лист1!$A$6</c:f>
              <c:strCache>
                <c:ptCount val="1"/>
                <c:pt idx="0">
                  <c:v>производство золота в концентратах</c:v>
                </c:pt>
              </c:strCache>
            </c:strRef>
          </c:tx>
          <c:invertIfNegative val="0"/>
          <c:cat>
            <c:numRef>
              <c:f>Лист1!$C$1:$AC$1</c:f>
              <c:numCache>
                <c:formatCode>General</c:formatCode>
                <c:ptCount val="27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</c:numCache>
            </c:numRef>
          </c:cat>
          <c:val>
            <c:numRef>
              <c:f>Лист1!$C$6:$AC$6</c:f>
              <c:numCache>
                <c:formatCode>General</c:formatCode>
                <c:ptCount val="27"/>
                <c:pt idx="19">
                  <c:v>1010</c:v>
                </c:pt>
                <c:pt idx="20">
                  <c:v>2177</c:v>
                </c:pt>
                <c:pt idx="21">
                  <c:v>3275</c:v>
                </c:pt>
                <c:pt idx="22">
                  <c:v>5404</c:v>
                </c:pt>
                <c:pt idx="23">
                  <c:v>7285</c:v>
                </c:pt>
                <c:pt idx="24">
                  <c:v>6349</c:v>
                </c:pt>
                <c:pt idx="25">
                  <c:v>8825</c:v>
                </c:pt>
                <c:pt idx="26">
                  <c:v>10005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98D-406D-8671-7C7889E0B8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7674752"/>
        <c:axId val="97676672"/>
      </c:barChart>
      <c:lineChart>
        <c:grouping val="standard"/>
        <c:varyColors val="0"/>
        <c:ser>
          <c:idx val="4"/>
          <c:order val="4"/>
          <c:tx>
            <c:strRef>
              <c:f>Лист1!$A$7</c:f>
              <c:strCache>
                <c:ptCount val="1"/>
                <c:pt idx="0">
                  <c:v>Цена на золото, ср. годовая (долл./унц.)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triangle"/>
            <c:size val="8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numRef>
              <c:f>Лист1!$C$1:$AC$1</c:f>
              <c:numCache>
                <c:formatCode>General</c:formatCode>
                <c:ptCount val="27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</c:numCache>
            </c:numRef>
          </c:cat>
          <c:val>
            <c:numRef>
              <c:f>Лист1!$C$7:$AC$7</c:f>
              <c:numCache>
                <c:formatCode>General</c:formatCode>
                <c:ptCount val="27"/>
                <c:pt idx="0">
                  <c:v>362.11</c:v>
                </c:pt>
                <c:pt idx="1">
                  <c:v>343.82</c:v>
                </c:pt>
                <c:pt idx="2">
                  <c:v>359.77</c:v>
                </c:pt>
                <c:pt idx="3">
                  <c:v>384</c:v>
                </c:pt>
                <c:pt idx="4">
                  <c:v>383.78999999999991</c:v>
                </c:pt>
                <c:pt idx="5">
                  <c:v>387.81</c:v>
                </c:pt>
                <c:pt idx="6">
                  <c:v>331.02</c:v>
                </c:pt>
                <c:pt idx="7">
                  <c:v>294.24</c:v>
                </c:pt>
                <c:pt idx="8">
                  <c:v>278.9799999999999</c:v>
                </c:pt>
                <c:pt idx="9">
                  <c:v>279.11</c:v>
                </c:pt>
                <c:pt idx="10">
                  <c:v>271.04000000000002</c:v>
                </c:pt>
                <c:pt idx="11">
                  <c:v>309.68</c:v>
                </c:pt>
                <c:pt idx="12">
                  <c:v>363.32</c:v>
                </c:pt>
                <c:pt idx="13">
                  <c:v>409.17</c:v>
                </c:pt>
                <c:pt idx="14">
                  <c:v>444.45</c:v>
                </c:pt>
                <c:pt idx="15">
                  <c:v>603.77000000000021</c:v>
                </c:pt>
                <c:pt idx="16">
                  <c:v>695.39</c:v>
                </c:pt>
                <c:pt idx="17">
                  <c:v>871.95999999999981</c:v>
                </c:pt>
                <c:pt idx="18">
                  <c:v>972.3499999999998</c:v>
                </c:pt>
                <c:pt idx="19">
                  <c:v>1224.52</c:v>
                </c:pt>
                <c:pt idx="20">
                  <c:v>1572.4</c:v>
                </c:pt>
                <c:pt idx="21">
                  <c:v>1669</c:v>
                </c:pt>
                <c:pt idx="22">
                  <c:v>1411</c:v>
                </c:pt>
                <c:pt idx="23">
                  <c:v>1266</c:v>
                </c:pt>
                <c:pt idx="24">
                  <c:v>1160</c:v>
                </c:pt>
                <c:pt idx="25">
                  <c:v>1251</c:v>
                </c:pt>
                <c:pt idx="26">
                  <c:v>1257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498D-406D-8671-7C7889E0B8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696768"/>
        <c:axId val="97695232"/>
      </c:lineChart>
      <c:catAx>
        <c:axId val="9767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7676672"/>
        <c:crosses val="autoZero"/>
        <c:auto val="1"/>
        <c:lblAlgn val="ctr"/>
        <c:lblOffset val="100"/>
        <c:noMultiLvlLbl val="0"/>
      </c:catAx>
      <c:valAx>
        <c:axId val="9767667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sz="1200" dirty="0"/>
                  <a:t>кг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97674752"/>
        <c:crosses val="autoZero"/>
        <c:crossBetween val="between"/>
      </c:valAx>
      <c:valAx>
        <c:axId val="9769523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97696768"/>
        <c:crosses val="max"/>
        <c:crossBetween val="between"/>
      </c:valAx>
      <c:catAx>
        <c:axId val="97696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97695232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kern="1100" baseline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Запасы золота категорий </a:t>
            </a:r>
            <a:r>
              <a:rPr lang="ru-RU" sz="1400" b="1" i="0" kern="1100" baseline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В+С</a:t>
            </a:r>
            <a:r>
              <a:rPr lang="ru-RU" sz="900" b="1" i="0" kern="1100" baseline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lang="ru-RU" sz="1400" b="1" i="0" kern="1100" baseline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i="0" kern="1100" baseline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 собственно </a:t>
            </a:r>
            <a:r>
              <a:rPr lang="ru-RU" sz="1400" b="1" i="0" kern="1100" baseline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золоторудных, комплексных </a:t>
            </a:r>
            <a:r>
              <a:rPr lang="ru-RU" sz="1400" b="1" i="0" kern="1100" baseline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и россыпных месторождениях </a:t>
            </a:r>
            <a:r>
              <a:rPr lang="ru-RU" sz="1400" b="1" i="0" kern="1100" baseline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РФ</a:t>
            </a:r>
            <a:endParaRPr lang="ru-RU" sz="1400" b="1" kern="1100" baseline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6386637332098203"/>
          <c:y val="4.166666666666668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Лист1!$BD$21:$BD$32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Лист1!$BE$21:$BE$32</c:f>
              <c:numCache>
                <c:formatCode>General</c:formatCode>
                <c:ptCount val="12"/>
                <c:pt idx="0">
                  <c:v>2692.3</c:v>
                </c:pt>
                <c:pt idx="1">
                  <c:v>3774.1</c:v>
                </c:pt>
                <c:pt idx="2">
                  <c:v>4358.2</c:v>
                </c:pt>
                <c:pt idx="3">
                  <c:v>4654.9000000000005</c:v>
                </c:pt>
                <c:pt idx="4">
                  <c:v>4809</c:v>
                </c:pt>
                <c:pt idx="5">
                  <c:v>4843.5</c:v>
                </c:pt>
                <c:pt idx="6">
                  <c:v>4815.1000000000004</c:v>
                </c:pt>
                <c:pt idx="7">
                  <c:v>4816</c:v>
                </c:pt>
                <c:pt idx="8">
                  <c:v>4831.2</c:v>
                </c:pt>
                <c:pt idx="9">
                  <c:v>4889.6000000000004</c:v>
                </c:pt>
                <c:pt idx="10">
                  <c:v>5045.3</c:v>
                </c:pt>
                <c:pt idx="11">
                  <c:v>5502.3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DE-45BE-A5F7-23F9041D278B}"/>
            </c:ext>
          </c:extLst>
        </c:ser>
        <c:ser>
          <c:idx val="1"/>
          <c:order val="1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Лист1!$BD$21:$BD$32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Лист1!$BF$21:$BF$32</c:f>
              <c:numCache>
                <c:formatCode>General</c:formatCode>
                <c:ptCount val="12"/>
                <c:pt idx="0">
                  <c:v>1708.9</c:v>
                </c:pt>
                <c:pt idx="1">
                  <c:v>1885.6</c:v>
                </c:pt>
                <c:pt idx="2">
                  <c:v>1935.6</c:v>
                </c:pt>
                <c:pt idx="3">
                  <c:v>2006.4</c:v>
                </c:pt>
                <c:pt idx="4">
                  <c:v>1972.3</c:v>
                </c:pt>
                <c:pt idx="5">
                  <c:v>1986.6</c:v>
                </c:pt>
                <c:pt idx="6">
                  <c:v>2150.8000000000002</c:v>
                </c:pt>
                <c:pt idx="7">
                  <c:v>2119.6</c:v>
                </c:pt>
                <c:pt idx="8">
                  <c:v>2123.9</c:v>
                </c:pt>
                <c:pt idx="9">
                  <c:v>2041.9</c:v>
                </c:pt>
                <c:pt idx="10">
                  <c:v>2061</c:v>
                </c:pt>
                <c:pt idx="11">
                  <c:v>2050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4DE-45BE-A5F7-23F9041D278B}"/>
            </c:ext>
          </c:extLst>
        </c:ser>
        <c:ser>
          <c:idx val="2"/>
          <c:order val="2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Лист1!$BD$21:$BD$32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Лист1!$BG$21:$BG$32</c:f>
              <c:numCache>
                <c:formatCode>General</c:formatCode>
                <c:ptCount val="12"/>
                <c:pt idx="0">
                  <c:v>1276</c:v>
                </c:pt>
                <c:pt idx="1">
                  <c:v>1258.2</c:v>
                </c:pt>
                <c:pt idx="2">
                  <c:v>1225.3</c:v>
                </c:pt>
                <c:pt idx="3">
                  <c:v>1177.9000000000001</c:v>
                </c:pt>
                <c:pt idx="4">
                  <c:v>1199.3</c:v>
                </c:pt>
                <c:pt idx="5">
                  <c:v>1151.9000000000001</c:v>
                </c:pt>
                <c:pt idx="6">
                  <c:v>1132.0999999999999</c:v>
                </c:pt>
                <c:pt idx="7">
                  <c:v>1111.7</c:v>
                </c:pt>
                <c:pt idx="8">
                  <c:v>1098.2</c:v>
                </c:pt>
                <c:pt idx="9">
                  <c:v>1074.7</c:v>
                </c:pt>
                <c:pt idx="10">
                  <c:v>1053.2</c:v>
                </c:pt>
                <c:pt idx="11">
                  <c:v>1029.5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4DE-45BE-A5F7-23F9041D27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5265920"/>
        <c:axId val="95267456"/>
      </c:barChart>
      <c:catAx>
        <c:axId val="9526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ru-RU"/>
          </a:p>
        </c:txPr>
        <c:crossAx val="95267456"/>
        <c:crosses val="autoZero"/>
        <c:auto val="1"/>
        <c:lblAlgn val="ctr"/>
        <c:lblOffset val="100"/>
        <c:noMultiLvlLbl val="0"/>
      </c:catAx>
      <c:valAx>
        <c:axId val="95267456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r>
                  <a:rPr lang="ru-RU" sz="1200" b="0" i="0" baseline="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Запасы, т</a:t>
                </a:r>
              </a:p>
            </c:rich>
          </c:tx>
          <c:layout>
            <c:manualLayout>
              <c:xMode val="edge"/>
              <c:yMode val="edge"/>
              <c:x val="5.3270426691923297E-3"/>
              <c:y val="0.4287045173921266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ru-RU"/>
          </a:p>
        </c:txPr>
        <c:crossAx val="9526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baseline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Запасы золота </a:t>
            </a:r>
            <a:r>
              <a:rPr lang="ru-RU" sz="1400" b="1" i="0" baseline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категории </a:t>
            </a:r>
            <a:r>
              <a:rPr lang="ru-RU" sz="1400" b="1" i="0" baseline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</a:t>
            </a:r>
            <a:r>
              <a:rPr lang="ru-RU" sz="900" b="1" i="0" baseline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lang="ru-RU" sz="1400" b="1" i="0" baseline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в собственно золоторудных, комплексных и россыпных месторождениях </a:t>
            </a:r>
            <a:r>
              <a:rPr lang="ru-RU" sz="1400" b="1" i="0" baseline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РФ</a:t>
            </a:r>
            <a:endParaRPr lang="ru-RU" sz="1400" b="1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8106097077877992"/>
          <c:y val="3.527385846017112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Собственные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Лист1!$BH$21:$BH$32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Лист1!$BI$21:$BI$32</c:f>
              <c:numCache>
                <c:formatCode>General</c:formatCode>
                <c:ptCount val="12"/>
                <c:pt idx="0">
                  <c:v>1894</c:v>
                </c:pt>
                <c:pt idx="1">
                  <c:v>1980.3</c:v>
                </c:pt>
                <c:pt idx="2">
                  <c:v>2381.1</c:v>
                </c:pt>
                <c:pt idx="3">
                  <c:v>2253.6999999999998</c:v>
                </c:pt>
                <c:pt idx="4">
                  <c:v>2770.5</c:v>
                </c:pt>
                <c:pt idx="5">
                  <c:v>2983.8</c:v>
                </c:pt>
                <c:pt idx="6">
                  <c:v>3110.4</c:v>
                </c:pt>
                <c:pt idx="7">
                  <c:v>3293.7</c:v>
                </c:pt>
                <c:pt idx="8">
                  <c:v>3447.3</c:v>
                </c:pt>
                <c:pt idx="9">
                  <c:v>3695.1</c:v>
                </c:pt>
                <c:pt idx="10">
                  <c:v>3938.1</c:v>
                </c:pt>
                <c:pt idx="11">
                  <c:v>4261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52-4618-B9A8-9E8CFB26F408}"/>
            </c:ext>
          </c:extLst>
        </c:ser>
        <c:ser>
          <c:idx val="1"/>
          <c:order val="1"/>
          <c:tx>
            <c:v>Комплексные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Лист1!$BH$21:$BH$32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Лист1!$BJ$21:$BJ$32</c:f>
              <c:numCache>
                <c:formatCode>General</c:formatCode>
                <c:ptCount val="12"/>
                <c:pt idx="0">
                  <c:v>718.9</c:v>
                </c:pt>
                <c:pt idx="1">
                  <c:v>750.1</c:v>
                </c:pt>
                <c:pt idx="2">
                  <c:v>859.4</c:v>
                </c:pt>
                <c:pt idx="3">
                  <c:v>934.1</c:v>
                </c:pt>
                <c:pt idx="4">
                  <c:v>1051.3</c:v>
                </c:pt>
                <c:pt idx="5">
                  <c:v>1080.9000000000001</c:v>
                </c:pt>
                <c:pt idx="6">
                  <c:v>1142.8</c:v>
                </c:pt>
                <c:pt idx="7">
                  <c:v>1250.5</c:v>
                </c:pt>
                <c:pt idx="8">
                  <c:v>1258.5</c:v>
                </c:pt>
                <c:pt idx="9">
                  <c:v>1275.9000000000001</c:v>
                </c:pt>
                <c:pt idx="10">
                  <c:v>1562.1</c:v>
                </c:pt>
                <c:pt idx="11">
                  <c:v>1539.3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152-4618-B9A8-9E8CFB26F408}"/>
            </c:ext>
          </c:extLst>
        </c:ser>
        <c:ser>
          <c:idx val="2"/>
          <c:order val="2"/>
          <c:tx>
            <c:v>Россыпные</c:v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Лист1!$BH$21:$BH$32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Лист1!$BK$21:$BK$32</c:f>
              <c:numCache>
                <c:formatCode>General</c:formatCode>
                <c:ptCount val="12"/>
                <c:pt idx="0">
                  <c:v>127.6</c:v>
                </c:pt>
                <c:pt idx="1">
                  <c:v>140.5</c:v>
                </c:pt>
                <c:pt idx="2">
                  <c:v>147.9</c:v>
                </c:pt>
                <c:pt idx="3">
                  <c:v>152.19999999999999</c:v>
                </c:pt>
                <c:pt idx="4">
                  <c:v>151.4</c:v>
                </c:pt>
                <c:pt idx="5">
                  <c:v>152.69999999999999</c:v>
                </c:pt>
                <c:pt idx="6">
                  <c:v>153.4</c:v>
                </c:pt>
                <c:pt idx="7">
                  <c:v>153.9</c:v>
                </c:pt>
                <c:pt idx="8">
                  <c:v>154.4</c:v>
                </c:pt>
                <c:pt idx="9">
                  <c:v>156.69999999999999</c:v>
                </c:pt>
                <c:pt idx="10">
                  <c:v>157.5</c:v>
                </c:pt>
                <c:pt idx="11">
                  <c:v>159.69999999999999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152-4618-B9A8-9E8CFB26F4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7596928"/>
        <c:axId val="97598464"/>
      </c:barChart>
      <c:catAx>
        <c:axId val="9759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ru-RU"/>
          </a:p>
        </c:txPr>
        <c:crossAx val="97598464"/>
        <c:crosses val="autoZero"/>
        <c:auto val="1"/>
        <c:lblAlgn val="ctr"/>
        <c:lblOffset val="100"/>
        <c:noMultiLvlLbl val="0"/>
      </c:catAx>
      <c:valAx>
        <c:axId val="97598464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r>
                  <a:rPr lang="ru-RU" sz="1200" b="0" i="0" baseline="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Запасы, т</a:t>
                </a:r>
              </a:p>
            </c:rich>
          </c:tx>
          <c:layout>
            <c:manualLayout>
              <c:xMode val="edge"/>
              <c:yMode val="edge"/>
              <c:x val="3.5630160060778891E-3"/>
              <c:y val="0.3593024386179313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ru-RU"/>
          </a:p>
        </c:txPr>
        <c:crossAx val="97596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0.91304</cdr:x>
      <cdr:y>0.15202</cdr:y>
    </cdr:from>
    <cdr:to>
      <cdr:x>0.95925</cdr:x>
      <cdr:y>0.22277</cdr:y>
    </cdr:to>
    <cdr:sp macro="" textlink="">
      <cdr:nvSpPr>
        <cdr:cNvPr id="2" name="Text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045952" y="470703"/>
          <a:ext cx="407194" cy="2190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0000"/>
            </a:lnSpc>
            <a:spcBef>
              <a:spcPct val="0"/>
            </a:spcBef>
            <a:buFontTx/>
            <a:buNone/>
          </a:pPr>
          <a:r>
            <a:rPr lang="en-US" altLang="ru-RU" sz="600" b="1" dirty="0" smtClean="0">
              <a:solidFill>
                <a:schemeClr val="accent2"/>
              </a:solidFill>
              <a:latin typeface="Arial Narrow" panose="020B0606020202030204" pitchFamily="34" charset="0"/>
            </a:rPr>
            <a:t>317,</a:t>
          </a:r>
          <a:r>
            <a:rPr lang="ru-RU" altLang="ru-RU" sz="600" b="1" dirty="0">
              <a:solidFill>
                <a:schemeClr val="accent2"/>
              </a:solidFill>
              <a:latin typeface="Arial Narrow" panose="020B0606020202030204" pitchFamily="34" charset="0"/>
            </a:rPr>
            <a:t>7</a:t>
          </a:r>
          <a:endParaRPr lang="en-US" altLang="ru-RU" sz="600" b="1" dirty="0">
            <a:solidFill>
              <a:schemeClr val="accent2"/>
            </a:solidFill>
            <a:latin typeface="Arial Narrow" panose="020B060602020203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0127" cy="34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3364" y="0"/>
            <a:ext cx="4301700" cy="34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5832"/>
            <a:ext cx="4300127" cy="3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3364" y="6455832"/>
            <a:ext cx="4301700" cy="3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0BE0FCD-13BD-4D93-A9F9-23F0DA4A22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894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0127" cy="34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364" y="0"/>
            <a:ext cx="4301700" cy="34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1248" y="3230268"/>
            <a:ext cx="7944143" cy="305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5832"/>
            <a:ext cx="4300127" cy="3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364" y="6455832"/>
            <a:ext cx="4301700" cy="3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6830963-44D5-4AB7-85AA-55B2EB225B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90035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2D388-16F3-4C82-8272-BC0EF8422E8B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4793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C0BDC-B2E4-4C02-9C9E-4B2095AD47F0}" type="slidenum">
              <a:rPr lang="ru-RU" altLang="ru-RU" smtClean="0"/>
              <a:pPr/>
              <a:t>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66947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E8534-0259-4BB7-B5D9-EF089569D3A0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6511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4803343 w 1000"/>
              <a:gd name="T3" fmla="*/ 0 h 1000"/>
              <a:gd name="T4" fmla="*/ 4803343 w 1000"/>
              <a:gd name="T5" fmla="*/ 109538 h 1000"/>
              <a:gd name="T6" fmla="*/ 0 w 1000"/>
              <a:gd name="T7" fmla="*/ 109538 h 1000"/>
              <a:gd name="T8" fmla="*/ 0 w 1000"/>
              <a:gd name="T9" fmla="*/ 0 h 1000"/>
              <a:gd name="T10" fmla="*/ 77724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33435" t="44870" r="56424" b="50000"/>
          <a:stretch>
            <a:fillRect/>
          </a:stretch>
        </p:blipFill>
        <p:spPr bwMode="auto">
          <a:xfrm>
            <a:off x="539750" y="6194425"/>
            <a:ext cx="922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52406" t="46152" r="40097" b="52565"/>
          <a:stretch>
            <a:fillRect/>
          </a:stretch>
        </p:blipFill>
        <p:spPr bwMode="auto">
          <a:xfrm>
            <a:off x="1187450" y="6480175"/>
            <a:ext cx="682625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AFBF5"/>
              </a:clrFrom>
              <a:clrTo>
                <a:srgbClr val="FAFBF5">
                  <a:alpha val="0"/>
                </a:srgbClr>
              </a:clrTo>
            </a:clrChange>
          </a:blip>
          <a:srcRect l="44083" t="47435" r="30919" b="51181"/>
          <a:stretch>
            <a:fillRect/>
          </a:stretch>
        </p:blipFill>
        <p:spPr bwMode="auto">
          <a:xfrm>
            <a:off x="1836738" y="6467475"/>
            <a:ext cx="22717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Click to edit Master subtitle style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9AFDF-FC99-41E2-92F6-53868B5529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F838B-14ED-49B0-B059-F076193D34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7F409-CFD0-4DA2-90C9-F09FB62A33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A9287-F84F-414D-80DE-103464D444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76B1A-8F78-4DD7-909C-68AE2F5EFD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C7986-5810-4C8A-BCF6-41DB71A807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96CBA-5325-4552-A0DA-4B9CF4FBB2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BF102-96F8-4F54-BBE7-D781AE6313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6FC94-D22C-4C2D-AC77-004853380F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F794C-0B3B-488C-A5CC-30E9A651D2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789B1-439C-4934-B1F7-35CB2151BB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2D10C-353B-4DAA-8413-2DB1E1C1D7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233488"/>
            <a:ext cx="800100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125538"/>
            <a:ext cx="7958138" cy="107950"/>
          </a:xfrm>
          <a:custGeom>
            <a:avLst/>
            <a:gdLst>
              <a:gd name="T0" fmla="*/ 0 w 1000"/>
              <a:gd name="T1" fmla="*/ 0 h 1000"/>
              <a:gd name="T2" fmla="*/ 4655511 w 1000"/>
              <a:gd name="T3" fmla="*/ 0 h 1000"/>
              <a:gd name="T4" fmla="*/ 4655511 w 1000"/>
              <a:gd name="T5" fmla="*/ 107950 h 1000"/>
              <a:gd name="T6" fmla="*/ 0 w 1000"/>
              <a:gd name="T7" fmla="*/ 107950 h 1000"/>
              <a:gd name="T8" fmla="*/ 0 w 1000"/>
              <a:gd name="T9" fmla="*/ 0 h 1000"/>
              <a:gd name="T10" fmla="*/ 7958138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26469415-6EEA-453F-86D3-A486079E01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3081" name="Picture 3"/>
          <p:cNvPicPr>
            <a:picLocks noChangeAspect="1" noChangeArrowheads="1"/>
          </p:cNvPicPr>
          <p:nvPr userDrawn="1"/>
        </p:nvPicPr>
        <p:blipFill>
          <a:blip r:embed="rId15" cstate="print"/>
          <a:srcRect l="33435" t="44870" r="56424" b="50000"/>
          <a:stretch>
            <a:fillRect/>
          </a:stretch>
        </p:blipFill>
        <p:spPr bwMode="auto">
          <a:xfrm>
            <a:off x="539750" y="6194425"/>
            <a:ext cx="922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3"/>
          <p:cNvPicPr>
            <a:picLocks noChangeAspect="1" noChangeArrowheads="1"/>
          </p:cNvPicPr>
          <p:nvPr userDrawn="1"/>
        </p:nvPicPr>
        <p:blipFill>
          <a:blip r:embed="rId15" cstate="print"/>
          <a:srcRect l="52406" t="46152" r="40097" b="52565"/>
          <a:stretch>
            <a:fillRect/>
          </a:stretch>
        </p:blipFill>
        <p:spPr bwMode="auto">
          <a:xfrm>
            <a:off x="1187450" y="6480175"/>
            <a:ext cx="682625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3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AFBF5"/>
              </a:clrFrom>
              <a:clrTo>
                <a:srgbClr val="FAFBF5">
                  <a:alpha val="0"/>
                </a:srgbClr>
              </a:clrTo>
            </a:clrChange>
          </a:blip>
          <a:srcRect l="44083" t="47435" r="30919" b="51181"/>
          <a:stretch>
            <a:fillRect/>
          </a:stretch>
        </p:blipFill>
        <p:spPr bwMode="auto">
          <a:xfrm>
            <a:off x="1836738" y="6467475"/>
            <a:ext cx="22717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938" r:id="rId1"/>
    <p:sldLayoutId id="2147486927" r:id="rId2"/>
    <p:sldLayoutId id="2147486928" r:id="rId3"/>
    <p:sldLayoutId id="2147486929" r:id="rId4"/>
    <p:sldLayoutId id="2147486930" r:id="rId5"/>
    <p:sldLayoutId id="2147486931" r:id="rId6"/>
    <p:sldLayoutId id="2147486932" r:id="rId7"/>
    <p:sldLayoutId id="2147486933" r:id="rId8"/>
    <p:sldLayoutId id="2147486934" r:id="rId9"/>
    <p:sldLayoutId id="2147486935" r:id="rId10"/>
    <p:sldLayoutId id="2147486936" r:id="rId11"/>
    <p:sldLayoutId id="2147486937" r:id="rId12"/>
  </p:sldLayoutIdLst>
  <p:transition>
    <p:randomBar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611560" y="1233488"/>
            <a:ext cx="7704856" cy="507583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endParaRPr lang="ru-RU" sz="1600" dirty="0" smtClean="0"/>
          </a:p>
          <a:p>
            <a:pPr marL="0" indent="0" algn="ctr">
              <a:lnSpc>
                <a:spcPct val="90000"/>
              </a:lnSpc>
              <a:buNone/>
            </a:pPr>
            <a:r>
              <a:rPr lang="ru-RU" sz="1600" b="1" dirty="0" smtClean="0"/>
              <a:t>Сырьевая база золотодобывающей промышленности </a:t>
            </a:r>
            <a:r>
              <a:rPr lang="ru-RU" sz="1600" b="1" dirty="0"/>
              <a:t>России</a:t>
            </a:r>
            <a:r>
              <a:rPr lang="ru-RU" sz="1600" b="1" dirty="0" smtClean="0"/>
              <a:t>: </a:t>
            </a:r>
          </a:p>
          <a:p>
            <a:pPr marL="0" indent="0" algn="ctr">
              <a:lnSpc>
                <a:spcPct val="90000"/>
              </a:lnSpc>
              <a:buNone/>
            </a:pPr>
            <a:endParaRPr lang="ru-RU" sz="1600" b="1" dirty="0" smtClean="0"/>
          </a:p>
          <a:p>
            <a:pPr marL="0" indent="0" algn="ctr">
              <a:lnSpc>
                <a:spcPct val="90000"/>
              </a:lnSpc>
              <a:buNone/>
            </a:pPr>
            <a:r>
              <a:rPr lang="ru-RU" sz="1600" b="1" dirty="0" smtClean="0"/>
              <a:t>состояние, тенденции, направления развития</a:t>
            </a:r>
            <a:endParaRPr lang="ru-RU" sz="1600" b="1" dirty="0"/>
          </a:p>
          <a:p>
            <a:pPr marL="0" indent="0" algn="ctr">
              <a:lnSpc>
                <a:spcPct val="90000"/>
              </a:lnSpc>
              <a:buNone/>
            </a:pPr>
            <a:endParaRPr lang="ru-RU" sz="1200" dirty="0"/>
          </a:p>
          <a:p>
            <a:pPr algn="ctr">
              <a:lnSpc>
                <a:spcPct val="90000"/>
              </a:lnSpc>
            </a:pPr>
            <a:endParaRPr lang="ru-RU" sz="1200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ru-RU" sz="1200" dirty="0"/>
              <a:t>    </a:t>
            </a:r>
            <a:endParaRPr lang="ru-RU" sz="1200" dirty="0" smtClean="0"/>
          </a:p>
          <a:p>
            <a:pPr marL="0" indent="0" algn="ctr">
              <a:lnSpc>
                <a:spcPct val="90000"/>
              </a:lnSpc>
              <a:buNone/>
            </a:pPr>
            <a:endParaRPr lang="ru-RU" sz="1200" dirty="0"/>
          </a:p>
          <a:p>
            <a:pPr algn="ctr">
              <a:lnSpc>
                <a:spcPct val="90000"/>
              </a:lnSpc>
            </a:pPr>
            <a:endParaRPr lang="ru-RU" sz="1200" dirty="0"/>
          </a:p>
          <a:p>
            <a:pPr algn="ctr">
              <a:lnSpc>
                <a:spcPct val="90000"/>
              </a:lnSpc>
            </a:pPr>
            <a:endParaRPr lang="ru-RU" sz="14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ru-RU" sz="1600" dirty="0" smtClean="0"/>
              <a:t>Союз </a:t>
            </a:r>
            <a:r>
              <a:rPr lang="ru-RU" sz="1600" dirty="0"/>
              <a:t>золотопромышленников</a:t>
            </a:r>
          </a:p>
          <a:p>
            <a:pPr algn="ctr">
              <a:lnSpc>
                <a:spcPct val="90000"/>
              </a:lnSpc>
            </a:pPr>
            <a:endParaRPr lang="ru-RU" sz="14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ru-RU" sz="1800" dirty="0" smtClean="0"/>
              <a:t>Суренков В.С.</a:t>
            </a:r>
            <a:endParaRPr lang="ru-RU" sz="18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ru-RU" sz="1400" dirty="0" smtClean="0"/>
              <a:t>Советник ГПБ Ресурс, Член Совета Союза</a:t>
            </a:r>
          </a:p>
          <a:p>
            <a:pPr marL="0" indent="0" algn="ctr">
              <a:lnSpc>
                <a:spcPct val="90000"/>
              </a:lnSpc>
              <a:buNone/>
            </a:pPr>
            <a:endParaRPr lang="ru-RU" sz="1400" dirty="0"/>
          </a:p>
          <a:p>
            <a:pPr algn="ctr">
              <a:lnSpc>
                <a:spcPct val="90000"/>
              </a:lnSpc>
            </a:pPr>
            <a:endParaRPr lang="ru-RU" sz="1200" dirty="0"/>
          </a:p>
          <a:p>
            <a:pPr marL="0" indent="0" algn="ctr">
              <a:lnSpc>
                <a:spcPct val="90000"/>
              </a:lnSpc>
              <a:buNone/>
            </a:pPr>
            <a:endParaRPr lang="ru-RU" sz="1200" dirty="0" smtClean="0"/>
          </a:p>
          <a:p>
            <a:pPr marL="0" indent="0" algn="ctr">
              <a:lnSpc>
                <a:spcPct val="90000"/>
              </a:lnSpc>
              <a:buNone/>
            </a:pPr>
            <a:endParaRPr lang="ru-RU" sz="1200" dirty="0" smtClean="0"/>
          </a:p>
          <a:p>
            <a:pPr marL="0" indent="0" algn="ctr">
              <a:lnSpc>
                <a:spcPct val="90000"/>
              </a:lnSpc>
              <a:buNone/>
            </a:pPr>
            <a:endParaRPr lang="ru-RU" sz="12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ru-RU" sz="1200" dirty="0" smtClean="0"/>
              <a:t>Мингео Сибирь 2018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ru-RU" sz="1200" dirty="0" smtClean="0"/>
              <a:t> г. Красноярск</a:t>
            </a:r>
            <a:r>
              <a:rPr lang="en-US" sz="1200" dirty="0" smtClean="0"/>
              <a:t> </a:t>
            </a:r>
            <a:endParaRPr lang="ru-RU" sz="1200" dirty="0"/>
          </a:p>
          <a:p>
            <a:pPr marL="0" indent="0" algn="ctr">
              <a:lnSpc>
                <a:spcPct val="90000"/>
              </a:lnSpc>
              <a:buNone/>
            </a:pPr>
            <a:endParaRPr lang="ru-RU" sz="1400" dirty="0"/>
          </a:p>
          <a:p>
            <a:pPr algn="ctr" eaLnBrk="1" hangingPunct="1">
              <a:lnSpc>
                <a:spcPct val="90000"/>
              </a:lnSpc>
            </a:pPr>
            <a:endParaRPr lang="ru-RU" sz="14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18" y="6268619"/>
            <a:ext cx="3673350" cy="566716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91264" cy="792088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Пример изменения основных </a:t>
            </a:r>
            <a:r>
              <a:rPr lang="ru-RU" sz="1600" dirty="0" smtClean="0"/>
              <a:t>технико-экономических</a:t>
            </a:r>
            <a:r>
              <a:rPr lang="ru-RU" sz="1800" dirty="0" smtClean="0"/>
              <a:t> показателей работы </a:t>
            </a:r>
            <a:r>
              <a:rPr lang="ru-RU" sz="1800" dirty="0"/>
              <a:t>конкретного предприятия</a:t>
            </a:r>
            <a:r>
              <a:rPr lang="ru-RU" sz="1800" dirty="0" smtClean="0"/>
              <a:t> </a:t>
            </a:r>
            <a:r>
              <a:rPr lang="ru-RU" sz="1800" dirty="0"/>
              <a:t>за последние 5 </a:t>
            </a:r>
            <a:r>
              <a:rPr lang="ru-RU" sz="1800" dirty="0" smtClean="0"/>
              <a:t>лет</a:t>
            </a: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2931956"/>
              </p:ext>
            </p:extLst>
          </p:nvPr>
        </p:nvGraphicFramePr>
        <p:xfrm>
          <a:off x="457200" y="1600200"/>
          <a:ext cx="8229600" cy="40024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7628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45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2656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Показатели</a:t>
                      </a:r>
                      <a:r>
                        <a:rPr lang="ru-RU" baseline="0" dirty="0" smtClean="0"/>
                        <a:t> работы</a:t>
                      </a:r>
                      <a:endParaRPr lang="ru-RU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2012</a:t>
                      </a:r>
                      <a:r>
                        <a:rPr lang="ru-RU" baseline="0" dirty="0" smtClean="0"/>
                        <a:t> год</a:t>
                      </a:r>
                      <a:endParaRPr lang="ru-RU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 год</a:t>
                      </a:r>
                      <a:endParaRPr lang="ru-RU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1627">
                <a:tc>
                  <a:txBody>
                    <a:bodyPr/>
                    <a:lstStyle/>
                    <a:p>
                      <a:r>
                        <a:rPr lang="ru-RU" dirty="0" smtClean="0"/>
                        <a:t>Вскрыша, (тыс</a:t>
                      </a:r>
                      <a:r>
                        <a:rPr lang="ru-RU" baseline="0" dirty="0" smtClean="0"/>
                        <a:t>. м3)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2637,9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8980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1627">
                <a:tc>
                  <a:txBody>
                    <a:bodyPr/>
                    <a:lstStyle/>
                    <a:p>
                      <a:r>
                        <a:rPr lang="ru-RU" dirty="0" smtClean="0"/>
                        <a:t>Добыча руды, (тыс. т.)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827,4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905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1627">
                <a:tc>
                  <a:txBody>
                    <a:bodyPr/>
                    <a:lstStyle/>
                    <a:p>
                      <a:r>
                        <a:rPr lang="ru-RU" dirty="0" smtClean="0"/>
                        <a:t>Коэффициент вскрыши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9,9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1627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Переработка руды на ЗИФ, (тыс. т.)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419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716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1627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Среднее содержание, (тыс.</a:t>
                      </a:r>
                      <a:r>
                        <a:rPr lang="ru-RU" baseline="0" dirty="0" smtClean="0"/>
                        <a:t> т.)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2,37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1,96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1627">
                <a:tc>
                  <a:txBody>
                    <a:bodyPr/>
                    <a:lstStyle/>
                    <a:p>
                      <a:r>
                        <a:rPr lang="ru-RU" dirty="0" smtClean="0"/>
                        <a:t>Бурение геологоразведочных</a:t>
                      </a:r>
                      <a:r>
                        <a:rPr lang="ru-RU" baseline="0" dirty="0" smtClean="0"/>
                        <a:t> скважин, (п. м.)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11656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46444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1627">
                <a:tc>
                  <a:txBody>
                    <a:bodyPr/>
                    <a:lstStyle/>
                    <a:p>
                      <a:r>
                        <a:rPr lang="ru-RU" dirty="0" smtClean="0"/>
                        <a:t>Цена</a:t>
                      </a:r>
                      <a:r>
                        <a:rPr lang="ru-RU" baseline="0" dirty="0" smtClean="0"/>
                        <a:t> золота, (руб./грамм)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1666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2360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60" y="6309321"/>
            <a:ext cx="3673350" cy="54868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76B1A-8F78-4DD7-909C-68AE2F5EFDC3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8380126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675928"/>
          </a:xfrm>
        </p:spPr>
        <p:txBody>
          <a:bodyPr/>
          <a:lstStyle/>
          <a:p>
            <a:pPr algn="ctr"/>
            <a:r>
              <a:rPr lang="ru-RU" sz="1400" b="1" cap="all" dirty="0" smtClean="0">
                <a:cs typeface="Times New Roman" pitchFamily="18" charset="0"/>
              </a:rPr>
              <a:t> структура затрат* на проведение грр </a:t>
            </a:r>
            <a:r>
              <a:rPr lang="ru-RU" sz="1000" b="1" cap="all" dirty="0" smtClean="0">
                <a:cs typeface="Times New Roman" pitchFamily="18" charset="0"/>
              </a:rPr>
              <a:t>в</a:t>
            </a:r>
            <a:r>
              <a:rPr lang="ru-RU" sz="1400" b="1" cap="all" dirty="0" smtClean="0">
                <a:cs typeface="Times New Roman" pitchFamily="18" charset="0"/>
              </a:rPr>
              <a:t> 2017</a:t>
            </a:r>
            <a:r>
              <a:rPr lang="ru-RU" sz="1000" b="1" cap="all" dirty="0" smtClean="0">
                <a:cs typeface="Times New Roman" pitchFamily="18" charset="0"/>
              </a:rPr>
              <a:t>г.</a:t>
            </a:r>
            <a:r>
              <a:rPr lang="ru-RU" sz="1400" b="1" cap="all" dirty="0" smtClean="0">
                <a:cs typeface="Times New Roman" pitchFamily="18" charset="0"/>
              </a:rPr>
              <a:t>    </a:t>
            </a:r>
            <a:endParaRPr lang="ru-RU" sz="1400" cap="all" dirty="0"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18" y="6291284"/>
            <a:ext cx="3673350" cy="566716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46" y="1340768"/>
            <a:ext cx="7407571" cy="4786312"/>
          </a:xfrm>
        </p:spPr>
      </p:pic>
      <p:sp>
        <p:nvSpPr>
          <p:cNvPr id="7" name="Прямоугольник 6"/>
          <p:cNvSpPr/>
          <p:nvPr/>
        </p:nvSpPr>
        <p:spPr>
          <a:xfrm>
            <a:off x="6549498" y="6064267"/>
            <a:ext cx="144623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1050" dirty="0" smtClean="0"/>
              <a:t>*</a:t>
            </a:r>
            <a:r>
              <a:rPr lang="ru-RU" sz="1050" dirty="0" smtClean="0">
                <a:latin typeface="+mj-lt"/>
              </a:rPr>
              <a:t>данные Роснед</a:t>
            </a:r>
            <a:r>
              <a:rPr lang="ru-RU" sz="1050" dirty="0" smtClean="0"/>
              <a:t>ра</a:t>
            </a:r>
            <a:endParaRPr lang="ru-RU" sz="1050" dirty="0"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76B1A-8F78-4DD7-909C-68AE2F5EFDC3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6491302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675928"/>
          </a:xfrm>
        </p:spPr>
        <p:txBody>
          <a:bodyPr/>
          <a:lstStyle/>
          <a:p>
            <a:pPr algn="ctr"/>
            <a:r>
              <a:rPr lang="ru-RU" sz="1400" b="1" cap="all" dirty="0" smtClean="0">
                <a:cs typeface="Times New Roman" pitchFamily="18" charset="0"/>
              </a:rPr>
              <a:t> Воспроизводство МСБ и предлагаемые пути развития    </a:t>
            </a:r>
            <a:endParaRPr lang="ru-RU" sz="1400" cap="all" dirty="0"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0232" y="1412776"/>
            <a:ext cx="7965702" cy="4950516"/>
          </a:xfrm>
        </p:spPr>
        <p:txBody>
          <a:bodyPr/>
          <a:lstStyle/>
          <a:p>
            <a:pPr algn="just"/>
            <a:r>
              <a:rPr lang="ru-RU" sz="1300" dirty="0" smtClean="0"/>
              <a:t>Работой на перспективу и освоением бюджетных средств занимается Государственная Корпорация «Росгеология». На объектах Государственного заказа на 2017 г. при плане 2197 т прирост ресурсов золота Р1+Р2 составил 833 т, из них кондиционные (апробированные в установленном порядке) – 545 т. Что из этих ресурсов будет переведено в итоге в запасы - покажет будущее.</a:t>
            </a:r>
            <a:endParaRPr lang="ru-RU" sz="1300" dirty="0">
              <a:solidFill>
                <a:srgbClr val="FF0000"/>
              </a:solidFill>
            </a:endParaRPr>
          </a:p>
          <a:p>
            <a:pPr algn="just"/>
            <a:r>
              <a:rPr lang="ru-RU" sz="1300" dirty="0" smtClean="0">
                <a:cs typeface="Times New Roman" pitchFamily="18" charset="0"/>
              </a:rPr>
              <a:t>Одним из существенных источников восполнения запасов для добывающих предприятий является получаемый прирост от «эксплуатации», когда в результате  эксплуатационной разведки и вовлечения в добычу попутно добываемых руд обеспечивается «прибавка» к ранее разведанным и  учтенным госбалансом запасов. В течение одного года такие запасы отражаются в балансе и погашаются.</a:t>
            </a:r>
          </a:p>
          <a:p>
            <a:pPr algn="just"/>
            <a:r>
              <a:rPr lang="ru-RU" sz="1300" dirty="0" smtClean="0"/>
              <a:t>Ликвидировать дефицит воспроизводства могли бы частные инвесторы, юниорные компании, привлеченные на ранней стадии изучения недр, однако проект Постановления о юниорах с прошлого года лежит в Правительстве.</a:t>
            </a:r>
          </a:p>
          <a:p>
            <a:pPr algn="just"/>
            <a:r>
              <a:rPr lang="ru-RU" sz="1300" dirty="0" smtClean="0"/>
              <a:t>Способствовать привлечению инвестиций должен и приказ МПР РФ от 10.11.2016 № 583 (заявительный принцип). Однако, нужно снять некоторые барьеры (включение в перечень, отсутствие запасов и ресурсов, длительные сроки  выдачи и др.). </a:t>
            </a:r>
          </a:p>
          <a:p>
            <a:pPr algn="just"/>
            <a:r>
              <a:rPr lang="ru-RU" sz="1300" dirty="0" smtClean="0"/>
              <a:t>В т.г. крупнейшие горнодобывающие </a:t>
            </a:r>
            <a:r>
              <a:rPr lang="ru-RU" sz="1300" dirty="0"/>
              <a:t>компании России АЛРОСА, Норникель, Polymetal и Kinross предложили </a:t>
            </a:r>
            <a:r>
              <a:rPr lang="ru-RU" sz="1300" dirty="0" smtClean="0"/>
              <a:t>Правительству «разрешительный </a:t>
            </a:r>
            <a:r>
              <a:rPr lang="ru-RU" sz="1300" dirty="0"/>
              <a:t>механизм», по которому они </a:t>
            </a:r>
            <a:r>
              <a:rPr lang="ru-RU" sz="1300" dirty="0" smtClean="0"/>
              <a:t>могли бы </a:t>
            </a:r>
            <a:r>
              <a:rPr lang="ru-RU" sz="1300" dirty="0"/>
              <a:t>в приоритетном порядке получать для изучения </a:t>
            </a:r>
            <a:r>
              <a:rPr lang="ru-RU" sz="1300" dirty="0" smtClean="0"/>
              <a:t>участки </a:t>
            </a:r>
            <a:r>
              <a:rPr lang="ru-RU" sz="1300" dirty="0"/>
              <a:t>до 500 кв. км без </a:t>
            </a:r>
            <a:r>
              <a:rPr lang="ru-RU" sz="1300" dirty="0" smtClean="0"/>
              <a:t>лицензий, вести их разведку, а затем  получали  право на освоение открытых ими месторождений.</a:t>
            </a:r>
            <a:endParaRPr lang="ru-RU" sz="1300" dirty="0"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18" y="6291284"/>
            <a:ext cx="3673350" cy="566716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76B1A-8F78-4DD7-909C-68AE2F5EFDC3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771133"/>
            <a:ext cx="8424936" cy="5348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50" b="1" dirty="0" smtClean="0"/>
              <a:t>Основные тенденции в состоянии и развитии МСБ </a:t>
            </a:r>
          </a:p>
          <a:p>
            <a:pPr>
              <a:spcBef>
                <a:spcPts val="600"/>
              </a:spcBef>
              <a:spcAft>
                <a:spcPts val="200"/>
              </a:spcAft>
            </a:pPr>
            <a:r>
              <a:rPr lang="en-US" sz="1500" dirty="0" smtClean="0"/>
              <a:t>   </a:t>
            </a:r>
            <a:endParaRPr lang="ru-RU" sz="1500" b="1" dirty="0" smtClean="0"/>
          </a:p>
          <a:p>
            <a:pPr marL="469900" indent="-469900" algn="just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ru-RU" dirty="0">
                <a:latin typeface="+mn-lt"/>
              </a:rPr>
              <a:t>Б</a:t>
            </a:r>
            <a:r>
              <a:rPr lang="ru-RU" dirty="0" smtClean="0">
                <a:latin typeface="+mn-lt"/>
              </a:rPr>
              <a:t>еднеют </a:t>
            </a:r>
            <a:r>
              <a:rPr lang="ru-RU" dirty="0">
                <a:latin typeface="+mn-lt"/>
              </a:rPr>
              <a:t>традиционные горнорудные районы - снижается среднее содержание и  обеспеченность запасами горнодобывающих предприятий;</a:t>
            </a:r>
          </a:p>
          <a:p>
            <a:pPr marL="469900" indent="-469900" algn="just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ru-RU" dirty="0">
                <a:latin typeface="+mn-lt"/>
              </a:rPr>
              <a:t>У</a:t>
            </a:r>
            <a:r>
              <a:rPr lang="ru-RU" dirty="0" smtClean="0">
                <a:latin typeface="+mn-lt"/>
              </a:rPr>
              <a:t>величивается </a:t>
            </a:r>
            <a:r>
              <a:rPr lang="ru-RU" dirty="0">
                <a:latin typeface="+mn-lt"/>
              </a:rPr>
              <a:t>переход на подземный способ добычи: рудник Березитовый (</a:t>
            </a:r>
            <a:r>
              <a:rPr lang="en-US" dirty="0">
                <a:latin typeface="+mn-lt"/>
              </a:rPr>
              <a:t>Nordgold</a:t>
            </a:r>
            <a:r>
              <a:rPr lang="ru-RU" dirty="0">
                <a:latin typeface="+mn-lt"/>
              </a:rPr>
              <a:t>), месторождение Ольча (Полиметалл), месторождение Пионер (Петропавловск) и др. </a:t>
            </a:r>
          </a:p>
          <a:p>
            <a:pPr marL="469900" indent="-469900" algn="just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ru-RU" dirty="0">
                <a:latin typeface="+mn-lt"/>
              </a:rPr>
              <a:t>Б</a:t>
            </a:r>
            <a:r>
              <a:rPr lang="ru-RU" dirty="0" smtClean="0">
                <a:latin typeface="+mn-lt"/>
              </a:rPr>
              <a:t>ольшинство </a:t>
            </a:r>
            <a:r>
              <a:rPr lang="ru-RU" dirty="0">
                <a:latin typeface="+mn-lt"/>
              </a:rPr>
              <a:t>новых месторождений и перспективных рудопроявлений  находятся преимущественно в труднодоступных районах с неразвитой инфраструктурой;</a:t>
            </a:r>
          </a:p>
          <a:p>
            <a:pPr marL="469900" indent="-469900" algn="just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ru-RU" dirty="0">
                <a:latin typeface="+mn-lt"/>
              </a:rPr>
              <a:t>С</a:t>
            </a:r>
            <a:r>
              <a:rPr lang="ru-RU" dirty="0" smtClean="0">
                <a:latin typeface="+mn-lt"/>
              </a:rPr>
              <a:t>нижается </a:t>
            </a:r>
            <a:r>
              <a:rPr lang="ru-RU" dirty="0">
                <a:latin typeface="+mn-lt"/>
              </a:rPr>
              <a:t>уровень средних содержаний и качество руд, усложняются технологические схемы переработки на эксплуатируемых и вводимых в строй месторождениях;</a:t>
            </a:r>
          </a:p>
          <a:p>
            <a:pPr marL="469900" indent="-469900" algn="just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ru-RU" dirty="0">
                <a:latin typeface="+mn-lt"/>
              </a:rPr>
              <a:t>У</a:t>
            </a:r>
            <a:r>
              <a:rPr lang="ru-RU" dirty="0" smtClean="0">
                <a:latin typeface="+mn-lt"/>
              </a:rPr>
              <a:t>сложнение </a:t>
            </a:r>
            <a:r>
              <a:rPr lang="ru-RU" dirty="0">
                <a:latin typeface="+mn-lt"/>
              </a:rPr>
              <a:t>условий отработки месторождений,  увеличение  объектов для подземной добычи, рост месторождений с трудно извлекаемыми рудами увеличивает нагрузку на экономику проектов;</a:t>
            </a:r>
          </a:p>
          <a:p>
            <a:pPr marL="469900" indent="-469900" algn="just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ru-RU" dirty="0">
                <a:latin typeface="+mn-lt"/>
              </a:rPr>
              <a:t>В</a:t>
            </a:r>
            <a:r>
              <a:rPr lang="ru-RU" dirty="0" smtClean="0">
                <a:latin typeface="+mn-lt"/>
              </a:rPr>
              <a:t> </a:t>
            </a:r>
            <a:r>
              <a:rPr lang="ru-RU" dirty="0">
                <a:latin typeface="+mn-lt"/>
              </a:rPr>
              <a:t>структуре предлагаемых к лицензированию прогнозных ресурсов увеличивается доля менее  надежных по достоверности ресурсов, в т. ч. категории Р3;</a:t>
            </a:r>
          </a:p>
          <a:p>
            <a:pPr marL="469900" indent="-469900" algn="just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ru-RU" dirty="0" smtClean="0">
                <a:latin typeface="+mn-lt"/>
              </a:rPr>
              <a:t>Расположение </a:t>
            </a:r>
            <a:r>
              <a:rPr lang="ru-RU" dirty="0">
                <a:latin typeface="+mn-lt"/>
              </a:rPr>
              <a:t>новых перспективных площадей преимущественно в сложных ландшафтных и горно-геологических  условиях.</a:t>
            </a:r>
          </a:p>
          <a:p>
            <a:pPr marL="469900" indent="-469900" algn="just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ru-RU" dirty="0">
                <a:latin typeface="+mn-lt"/>
              </a:rPr>
              <a:t>Р</a:t>
            </a:r>
            <a:r>
              <a:rPr lang="ru-RU" dirty="0" smtClean="0">
                <a:latin typeface="+mn-lt"/>
              </a:rPr>
              <a:t>астет </a:t>
            </a:r>
            <a:r>
              <a:rPr lang="ru-RU" dirty="0">
                <a:latin typeface="+mn-lt"/>
              </a:rPr>
              <a:t>число недропользователей, осуществляющих отработку техногенных россыпей. Требуется упростить их допуска к </a:t>
            </a:r>
            <a:r>
              <a:rPr lang="ru-RU" dirty="0" smtClean="0">
                <a:latin typeface="+mn-lt"/>
              </a:rPr>
              <a:t>отработке и урегулировать учет.</a:t>
            </a:r>
            <a:endParaRPr lang="ru-RU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72" y="6291284"/>
            <a:ext cx="3673350" cy="56671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F794C-0B3B-488C-A5CC-30E9A651D216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9058199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БЛАГОДАРЮ  ЗА ВНИМАНИЕ!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4" y="6291284"/>
            <a:ext cx="3673350" cy="56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52179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Диаграмма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9511523"/>
              </p:ext>
            </p:extLst>
          </p:nvPr>
        </p:nvGraphicFramePr>
        <p:xfrm>
          <a:off x="148109" y="1185847"/>
          <a:ext cx="881228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467544" y="77503"/>
            <a:ext cx="7992889" cy="631366"/>
          </a:xfrm>
        </p:spPr>
        <p:txBody>
          <a:bodyPr/>
          <a:lstStyle/>
          <a:p>
            <a:pPr algn="ctr"/>
            <a:r>
              <a:rPr lang="ru-RU" altLang="ru-RU" sz="1600" b="1" dirty="0" smtClean="0"/>
              <a:t>Объемы </a:t>
            </a:r>
            <a:r>
              <a:rPr lang="ru-RU" altLang="ru-RU" sz="1600" b="1" dirty="0"/>
              <a:t>производства золота в </a:t>
            </a:r>
            <a:r>
              <a:rPr lang="ru-RU" altLang="ru-RU" sz="1600" b="1" dirty="0" smtClean="0"/>
              <a:t>России  </a:t>
            </a:r>
            <a:endParaRPr lang="ru-RU" altLang="ru-RU" sz="1600" b="1" dirty="0"/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 bwMode="auto">
          <a:xfrm>
            <a:off x="0" y="4252309"/>
            <a:ext cx="9108504" cy="191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98835" indent="-198835" algn="just" eaLnBrk="1" hangingPunct="1">
              <a:defRPr/>
            </a:pPr>
            <a:r>
              <a:rPr lang="ru-RU" sz="1200" kern="0" dirty="0">
                <a:cs typeface="Arial" panose="020B0604020202020204" pitchFamily="34" charset="0"/>
              </a:rPr>
              <a:t>В </a:t>
            </a:r>
            <a:r>
              <a:rPr lang="en-US" sz="1200" kern="0" dirty="0">
                <a:cs typeface="Arial" panose="020B0604020202020204" pitchFamily="34" charset="0"/>
              </a:rPr>
              <a:t>20</a:t>
            </a:r>
            <a:r>
              <a:rPr lang="ru-RU" sz="1200" kern="0" dirty="0" smtClean="0">
                <a:cs typeface="Arial" panose="020B0604020202020204" pitchFamily="34" charset="0"/>
              </a:rPr>
              <a:t>17 </a:t>
            </a:r>
            <a:r>
              <a:rPr lang="ru-RU" sz="1200" kern="0" dirty="0">
                <a:cs typeface="Arial" panose="020B0604020202020204" pitchFamily="34" charset="0"/>
              </a:rPr>
              <a:t>году Россия увеличила общее производство золота на </a:t>
            </a:r>
            <a:r>
              <a:rPr lang="en-US" sz="1200" kern="0" dirty="0">
                <a:cs typeface="Arial" panose="020B0604020202020204" pitchFamily="34" charset="0"/>
              </a:rPr>
              <a:t>7</a:t>
            </a:r>
            <a:r>
              <a:rPr lang="ru-RU" sz="1200" kern="0" dirty="0" smtClean="0">
                <a:cs typeface="Arial" panose="020B0604020202020204" pitchFamily="34" charset="0"/>
              </a:rPr>
              <a:t>% до</a:t>
            </a:r>
            <a:r>
              <a:rPr lang="en-US" sz="1200" kern="0" dirty="0" smtClean="0">
                <a:cs typeface="Arial" panose="020B0604020202020204" pitchFamily="34" charset="0"/>
              </a:rPr>
              <a:t> 317,</a:t>
            </a:r>
            <a:r>
              <a:rPr lang="ru-RU" sz="1200" kern="0" dirty="0" smtClean="0">
                <a:cs typeface="Arial" panose="020B0604020202020204" pitchFamily="34" charset="0"/>
              </a:rPr>
              <a:t>660 т </a:t>
            </a:r>
            <a:r>
              <a:rPr lang="ru-RU" sz="1200" kern="0" dirty="0">
                <a:cs typeface="Arial" panose="020B0604020202020204" pitchFamily="34" charset="0"/>
              </a:rPr>
              <a:t>по сравнению с </a:t>
            </a:r>
            <a:r>
              <a:rPr lang="ru-RU" sz="1200" kern="0" dirty="0" smtClean="0">
                <a:cs typeface="Arial" panose="020B0604020202020204" pitchFamily="34" charset="0"/>
              </a:rPr>
              <a:t>2016 г</a:t>
            </a:r>
            <a:r>
              <a:rPr lang="ru-RU" sz="1200" kern="0" dirty="0">
                <a:cs typeface="Arial" panose="020B0604020202020204" pitchFamily="34" charset="0"/>
              </a:rPr>
              <a:t>. (</a:t>
            </a:r>
            <a:r>
              <a:rPr lang="ru-RU" sz="1200" kern="0" dirty="0" smtClean="0">
                <a:cs typeface="Arial" panose="020B0604020202020204" pitchFamily="34" charset="0"/>
              </a:rPr>
              <a:t>297,418 </a:t>
            </a:r>
            <a:r>
              <a:rPr lang="ru-RU" sz="1200" kern="0" dirty="0">
                <a:cs typeface="Arial" panose="020B0604020202020204" pitchFamily="34" charset="0"/>
              </a:rPr>
              <a:t>т), включая: </a:t>
            </a:r>
          </a:p>
          <a:p>
            <a:pPr marL="198835" indent="-198835" algn="just" eaLnBrk="1" hangingPunct="1">
              <a:defRPr/>
            </a:pPr>
            <a:r>
              <a:rPr lang="ru-RU" sz="1200" kern="0" dirty="0">
                <a:cs typeface="Arial" panose="020B0604020202020204" pitchFamily="34" charset="0"/>
              </a:rPr>
              <a:t>Добыча золота из недр (из рудных и россыпных месторождений) – рост на </a:t>
            </a:r>
            <a:r>
              <a:rPr lang="en-US" sz="1200" kern="0" dirty="0">
                <a:cs typeface="Arial" panose="020B0604020202020204" pitchFamily="34" charset="0"/>
              </a:rPr>
              <a:t>6</a:t>
            </a:r>
            <a:r>
              <a:rPr lang="ru-RU" sz="1200" kern="0" dirty="0" smtClean="0">
                <a:cs typeface="Arial" panose="020B0604020202020204" pitchFamily="34" charset="0"/>
              </a:rPr>
              <a:t>%  </a:t>
            </a:r>
            <a:r>
              <a:rPr lang="ru-RU" sz="1200" kern="0" dirty="0">
                <a:cs typeface="Arial" panose="020B0604020202020204" pitchFamily="34" charset="0"/>
              </a:rPr>
              <a:t>до </a:t>
            </a:r>
            <a:r>
              <a:rPr lang="en-US" sz="1200" kern="0" dirty="0" smtClean="0">
                <a:cs typeface="Arial" panose="020B0604020202020204" pitchFamily="34" charset="0"/>
              </a:rPr>
              <a:t>254,2</a:t>
            </a:r>
            <a:r>
              <a:rPr lang="ru-RU" sz="1200" kern="0" dirty="0" smtClean="0">
                <a:cs typeface="Arial" panose="020B0604020202020204" pitchFamily="34" charset="0"/>
              </a:rPr>
              <a:t>16</a:t>
            </a:r>
            <a:r>
              <a:rPr lang="en-US" sz="1200" kern="0" dirty="0" smtClean="0">
                <a:cs typeface="Arial" panose="020B0604020202020204" pitchFamily="34" charset="0"/>
              </a:rPr>
              <a:t> </a:t>
            </a:r>
            <a:r>
              <a:rPr lang="ru-RU" sz="1200" kern="0" dirty="0" smtClean="0">
                <a:cs typeface="Arial" panose="020B0604020202020204" pitchFamily="34" charset="0"/>
              </a:rPr>
              <a:t>т (2016</a:t>
            </a:r>
            <a:r>
              <a:rPr lang="en-US" sz="1200" kern="0" dirty="0" smtClean="0">
                <a:cs typeface="Arial" panose="020B0604020202020204" pitchFamily="34" charset="0"/>
              </a:rPr>
              <a:t> </a:t>
            </a:r>
            <a:r>
              <a:rPr lang="ru-RU" sz="1200" kern="0" dirty="0" smtClean="0">
                <a:cs typeface="Arial" panose="020B0604020202020204" pitchFamily="34" charset="0"/>
              </a:rPr>
              <a:t>г. - 238,825 т)</a:t>
            </a:r>
            <a:endParaRPr lang="ru-RU" sz="1200" kern="0" dirty="0">
              <a:cs typeface="Arial" panose="020B0604020202020204" pitchFamily="34" charset="0"/>
            </a:endParaRPr>
          </a:p>
          <a:p>
            <a:pPr marL="198835" indent="-198835" algn="just" eaLnBrk="1" hangingPunct="1">
              <a:defRPr/>
            </a:pPr>
            <a:r>
              <a:rPr lang="ru-RU" sz="1200" kern="0" dirty="0">
                <a:cs typeface="Arial" panose="020B0604020202020204" pitchFamily="34" charset="0"/>
              </a:rPr>
              <a:t>Производство золота в концентратах увеличилось на </a:t>
            </a:r>
            <a:r>
              <a:rPr lang="en-US" sz="1200" kern="0" dirty="0" smtClean="0">
                <a:cs typeface="Arial" panose="020B0604020202020204" pitchFamily="34" charset="0"/>
              </a:rPr>
              <a:t>13</a:t>
            </a:r>
            <a:r>
              <a:rPr lang="ru-RU" sz="1200" kern="0" dirty="0" smtClean="0">
                <a:cs typeface="Arial" panose="020B0604020202020204" pitchFamily="34" charset="0"/>
              </a:rPr>
              <a:t>% </a:t>
            </a:r>
            <a:r>
              <a:rPr lang="ru-RU" sz="1200" kern="0" dirty="0">
                <a:cs typeface="Arial" panose="020B0604020202020204" pitchFamily="34" charset="0"/>
              </a:rPr>
              <a:t>до </a:t>
            </a:r>
            <a:r>
              <a:rPr lang="en-US" sz="1200" kern="0" dirty="0" smtClean="0">
                <a:cs typeface="Arial" panose="020B0604020202020204" pitchFamily="34" charset="0"/>
              </a:rPr>
              <a:t>10,005</a:t>
            </a:r>
            <a:r>
              <a:rPr lang="ru-RU" sz="1200" kern="0" dirty="0" smtClean="0">
                <a:cs typeface="Arial" panose="020B0604020202020204" pitchFamily="34" charset="0"/>
              </a:rPr>
              <a:t> т (2016</a:t>
            </a:r>
            <a:r>
              <a:rPr lang="en-US" sz="1200" kern="0" dirty="0" smtClean="0">
                <a:cs typeface="Arial" panose="020B0604020202020204" pitchFamily="34" charset="0"/>
              </a:rPr>
              <a:t> </a:t>
            </a:r>
            <a:r>
              <a:rPr lang="ru-RU" sz="1200" kern="0" dirty="0" smtClean="0">
                <a:cs typeface="Arial" panose="020B0604020202020204" pitchFamily="34" charset="0"/>
              </a:rPr>
              <a:t>г. – 8,825 т)</a:t>
            </a:r>
            <a:endParaRPr lang="ru-RU" sz="1200" kern="0" dirty="0">
              <a:cs typeface="Arial" panose="020B0604020202020204" pitchFamily="34" charset="0"/>
            </a:endParaRPr>
          </a:p>
          <a:p>
            <a:pPr marL="198835" indent="-198835" algn="just" eaLnBrk="1" hangingPunct="1">
              <a:defRPr/>
            </a:pPr>
            <a:r>
              <a:rPr lang="ru-RU" sz="1200" kern="0" dirty="0">
                <a:cs typeface="Arial" panose="020B0604020202020204" pitchFamily="34" charset="0"/>
              </a:rPr>
              <a:t>Добыча попутного золота при разработке комплексных месторождений </a:t>
            </a:r>
            <a:r>
              <a:rPr lang="ru-RU" sz="1200" kern="0" dirty="0" smtClean="0">
                <a:cs typeface="Arial" panose="020B0604020202020204" pitchFamily="34" charset="0"/>
              </a:rPr>
              <a:t>увеличилась в 2017 году на </a:t>
            </a:r>
            <a:r>
              <a:rPr lang="en-US" sz="1200" kern="0" dirty="0" smtClean="0">
                <a:cs typeface="Arial" panose="020B0604020202020204" pitchFamily="34" charset="0"/>
              </a:rPr>
              <a:t>12</a:t>
            </a:r>
            <a:r>
              <a:rPr lang="ru-RU" sz="1200" kern="0" dirty="0" smtClean="0">
                <a:cs typeface="Arial" panose="020B0604020202020204" pitchFamily="34" charset="0"/>
              </a:rPr>
              <a:t>% до </a:t>
            </a:r>
            <a:r>
              <a:rPr lang="en-US" sz="1200" kern="0" dirty="0" smtClean="0">
                <a:cs typeface="Arial" panose="020B0604020202020204" pitchFamily="34" charset="0"/>
              </a:rPr>
              <a:t>16,459</a:t>
            </a:r>
            <a:r>
              <a:rPr lang="ru-RU" sz="1200" kern="0" dirty="0" smtClean="0">
                <a:cs typeface="Arial" panose="020B0604020202020204" pitchFamily="34" charset="0"/>
              </a:rPr>
              <a:t> т (2016</a:t>
            </a:r>
            <a:r>
              <a:rPr lang="ru-RU" sz="1200" kern="0" dirty="0">
                <a:cs typeface="Arial" panose="020B0604020202020204" pitchFamily="34" charset="0"/>
              </a:rPr>
              <a:t> </a:t>
            </a:r>
            <a:r>
              <a:rPr lang="ru-RU" sz="1200" kern="0" dirty="0" smtClean="0">
                <a:cs typeface="Arial" panose="020B0604020202020204" pitchFamily="34" charset="0"/>
              </a:rPr>
              <a:t>г. - 14,754 т)</a:t>
            </a:r>
            <a:endParaRPr lang="ru-RU" sz="1200" kern="0" dirty="0">
              <a:cs typeface="Arial" panose="020B0604020202020204" pitchFamily="34" charset="0"/>
            </a:endParaRPr>
          </a:p>
          <a:p>
            <a:pPr marL="198835" indent="-198835" algn="just" eaLnBrk="1" hangingPunct="1">
              <a:defRPr/>
            </a:pPr>
            <a:r>
              <a:rPr lang="ru-RU" sz="1200" kern="0" dirty="0">
                <a:cs typeface="Arial" panose="020B0604020202020204" pitchFamily="34" charset="0"/>
              </a:rPr>
              <a:t>Общая добыча золота из недр из минерального сырья составила </a:t>
            </a:r>
            <a:r>
              <a:rPr lang="en-US" sz="1200" kern="0" dirty="0" smtClean="0">
                <a:cs typeface="Arial" panose="020B0604020202020204" pitchFamily="34" charset="0"/>
              </a:rPr>
              <a:t>280,6</a:t>
            </a:r>
            <a:r>
              <a:rPr lang="ru-RU" sz="1200" kern="0" dirty="0" smtClean="0">
                <a:cs typeface="Arial" panose="020B0604020202020204" pitchFamily="34" charset="0"/>
              </a:rPr>
              <a:t>80 </a:t>
            </a:r>
            <a:r>
              <a:rPr lang="ru-RU" sz="1200" kern="0" dirty="0">
                <a:cs typeface="Arial" panose="020B0604020202020204" pitchFamily="34" charset="0"/>
              </a:rPr>
              <a:t>т (рост на </a:t>
            </a:r>
            <a:r>
              <a:rPr lang="en-US" sz="1200" kern="0" dirty="0">
                <a:cs typeface="Arial" panose="020B0604020202020204" pitchFamily="34" charset="0"/>
              </a:rPr>
              <a:t>7</a:t>
            </a:r>
            <a:r>
              <a:rPr lang="ru-RU" sz="1200" kern="0" dirty="0" smtClean="0">
                <a:cs typeface="Arial" panose="020B0604020202020204" pitchFamily="34" charset="0"/>
              </a:rPr>
              <a:t>%) (2016г.–262,404 т)</a:t>
            </a:r>
            <a:endParaRPr lang="ru-RU" sz="1200" kern="0" dirty="0">
              <a:cs typeface="Arial" panose="020B0604020202020204" pitchFamily="34" charset="0"/>
            </a:endParaRPr>
          </a:p>
          <a:p>
            <a:pPr marL="198835" indent="-198835" algn="just" eaLnBrk="1" hangingPunct="1">
              <a:defRPr/>
            </a:pPr>
            <a:r>
              <a:rPr lang="ru-RU" sz="1200" kern="0" dirty="0">
                <a:cs typeface="Arial" panose="020B0604020202020204" pitchFamily="34" charset="0"/>
              </a:rPr>
              <a:t>Производство вторичного золота </a:t>
            </a:r>
            <a:r>
              <a:rPr lang="ru-RU" sz="1200" kern="0" dirty="0" smtClean="0">
                <a:cs typeface="Arial" panose="020B0604020202020204" pitchFamily="34" charset="0"/>
              </a:rPr>
              <a:t>в 2017 году увеличилась </a:t>
            </a:r>
            <a:r>
              <a:rPr lang="ru-RU" sz="1200" kern="0" dirty="0">
                <a:cs typeface="Arial" panose="020B0604020202020204" pitchFamily="34" charset="0"/>
              </a:rPr>
              <a:t>на </a:t>
            </a:r>
            <a:r>
              <a:rPr lang="ru-RU" sz="1200" kern="0" dirty="0" smtClean="0">
                <a:cs typeface="Arial" panose="020B0604020202020204" pitchFamily="34" charset="0"/>
              </a:rPr>
              <a:t>6% до 36,980 т (2016г. – 35,014 т)</a:t>
            </a:r>
            <a:endParaRPr lang="ru-RU" sz="1200" kern="0" dirty="0">
              <a:cs typeface="Arial" panose="020B0604020202020204" pitchFamily="34" charset="0"/>
            </a:endParaRPr>
          </a:p>
          <a:p>
            <a:pPr marL="198835" indent="-198835" algn="just" eaLnBrk="1" hangingPunct="1">
              <a:defRPr/>
            </a:pPr>
            <a:endParaRPr lang="ru-RU" sz="105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8835" indent="-198835" algn="just" eaLnBrk="1" hangingPunct="1">
              <a:lnSpc>
                <a:spcPct val="80000"/>
              </a:lnSpc>
              <a:buNone/>
              <a:defRPr/>
            </a:pPr>
            <a:endParaRPr lang="ru-RU" sz="975" kern="0" dirty="0"/>
          </a:p>
          <a:p>
            <a:pPr marL="198835" indent="-198835" algn="just" eaLnBrk="1" hangingPunct="1">
              <a:lnSpc>
                <a:spcPct val="80000"/>
              </a:lnSpc>
              <a:buNone/>
              <a:defRPr/>
            </a:pPr>
            <a:endParaRPr lang="ru-RU" sz="975" kern="0" dirty="0"/>
          </a:p>
          <a:p>
            <a:pPr marL="198835" indent="-198835" algn="just" eaLnBrk="1" hangingPunct="1">
              <a:lnSpc>
                <a:spcPct val="80000"/>
              </a:lnSpc>
              <a:buNone/>
              <a:defRPr/>
            </a:pPr>
            <a:endParaRPr lang="ru-RU" sz="975" kern="0" dirty="0"/>
          </a:p>
          <a:p>
            <a:pPr marL="198835" indent="-198835" algn="just" eaLnBrk="1" hangingPunct="1">
              <a:lnSpc>
                <a:spcPct val="80000"/>
              </a:lnSpc>
              <a:buNone/>
              <a:defRPr/>
            </a:pPr>
            <a:r>
              <a:rPr lang="ru-RU" sz="975" kern="0" dirty="0"/>
              <a:t> </a:t>
            </a:r>
          </a:p>
          <a:p>
            <a:pPr marL="198835" indent="-198835" algn="just" eaLnBrk="1" hangingPunct="1">
              <a:lnSpc>
                <a:spcPct val="80000"/>
              </a:lnSpc>
              <a:defRPr/>
            </a:pPr>
            <a:endParaRPr lang="ru-RU" sz="975" b="1" kern="0" dirty="0"/>
          </a:p>
          <a:p>
            <a:pPr marL="198835" indent="-198835" eaLnBrk="1" hangingPunct="1">
              <a:lnSpc>
                <a:spcPct val="80000"/>
              </a:lnSpc>
              <a:defRPr/>
            </a:pPr>
            <a:endParaRPr lang="ru-RU" sz="975" b="1" kern="0" dirty="0"/>
          </a:p>
          <a:p>
            <a:pPr marL="198835" indent="-198835" algn="just" eaLnBrk="1" hangingPunct="1">
              <a:lnSpc>
                <a:spcPct val="80000"/>
              </a:lnSpc>
              <a:buNone/>
              <a:defRPr/>
            </a:pPr>
            <a:endParaRPr lang="ru-RU" sz="975" b="1" kern="0" dirty="0"/>
          </a:p>
        </p:txBody>
      </p:sp>
      <p:sp>
        <p:nvSpPr>
          <p:cNvPr id="2054" name="TextBox 1"/>
          <p:cNvSpPr txBox="1">
            <a:spLocks noChangeArrowheads="1"/>
          </p:cNvSpPr>
          <p:nvPr/>
        </p:nvSpPr>
        <p:spPr bwMode="auto">
          <a:xfrm>
            <a:off x="5743809" y="4005064"/>
            <a:ext cx="3220679" cy="24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8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 Цифры </a:t>
            </a:r>
            <a:r>
              <a:rPr lang="ru-RU" altLang="ru-RU" sz="8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красным цветом на графике  - общее  производство  золота</a:t>
            </a:r>
            <a:endParaRPr lang="en-US" altLang="ru-RU" sz="8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2055" name="TextBox 1"/>
          <p:cNvSpPr txBox="1">
            <a:spLocks noChangeArrowheads="1"/>
          </p:cNvSpPr>
          <p:nvPr/>
        </p:nvSpPr>
        <p:spPr bwMode="auto">
          <a:xfrm>
            <a:off x="6921956" y="2016782"/>
            <a:ext cx="407194" cy="21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6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2</a:t>
            </a:r>
            <a:r>
              <a:rPr lang="en-US" altLang="ru-RU" sz="6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54,</a:t>
            </a:r>
            <a:r>
              <a:rPr lang="ru-RU" altLang="ru-RU" sz="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8</a:t>
            </a:r>
            <a:endParaRPr lang="en-US" altLang="ru-RU" sz="6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2056" name="TextBox 1"/>
          <p:cNvSpPr txBox="1">
            <a:spLocks noChangeArrowheads="1"/>
          </p:cNvSpPr>
          <p:nvPr/>
        </p:nvSpPr>
        <p:spPr bwMode="auto">
          <a:xfrm>
            <a:off x="7354148" y="1753072"/>
            <a:ext cx="407194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6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2</a:t>
            </a:r>
            <a:r>
              <a:rPr lang="en-US" altLang="ru-RU" sz="6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90,0</a:t>
            </a:r>
            <a:endParaRPr lang="en-US" altLang="ru-RU" sz="6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2057" name="TextBox 1"/>
          <p:cNvSpPr txBox="1">
            <a:spLocks noChangeArrowheads="1"/>
          </p:cNvSpPr>
          <p:nvPr/>
        </p:nvSpPr>
        <p:spPr bwMode="auto">
          <a:xfrm>
            <a:off x="6734165" y="2134792"/>
            <a:ext cx="42029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6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2</a:t>
            </a:r>
            <a:r>
              <a:rPr lang="en-US" altLang="ru-RU" sz="6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24,7</a:t>
            </a:r>
            <a:endParaRPr lang="en-US" altLang="ru-RU" sz="6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2058" name="TextBox 1"/>
          <p:cNvSpPr txBox="1">
            <a:spLocks noChangeArrowheads="1"/>
          </p:cNvSpPr>
          <p:nvPr/>
        </p:nvSpPr>
        <p:spPr bwMode="auto">
          <a:xfrm>
            <a:off x="4042418" y="2418370"/>
            <a:ext cx="42029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ru-RU" sz="6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17</a:t>
            </a:r>
            <a:r>
              <a:rPr lang="en-US" altLang="ru-RU" sz="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0</a:t>
            </a:r>
            <a:r>
              <a:rPr lang="en-US" altLang="ru-RU" sz="6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,9</a:t>
            </a:r>
            <a:endParaRPr lang="en-US" altLang="ru-RU" sz="6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2059" name="TextBox 1"/>
          <p:cNvSpPr txBox="1">
            <a:spLocks noChangeArrowheads="1"/>
          </p:cNvSpPr>
          <p:nvPr/>
        </p:nvSpPr>
        <p:spPr bwMode="auto">
          <a:xfrm>
            <a:off x="3786386" y="2491130"/>
            <a:ext cx="419100" cy="20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ru-RU" sz="6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154,4</a:t>
            </a:r>
            <a:endParaRPr lang="en-US" altLang="ru-RU" sz="6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2060" name="TextBox 1"/>
          <p:cNvSpPr txBox="1">
            <a:spLocks noChangeArrowheads="1"/>
          </p:cNvSpPr>
          <p:nvPr/>
        </p:nvSpPr>
        <p:spPr bwMode="auto">
          <a:xfrm>
            <a:off x="4317853" y="2396871"/>
            <a:ext cx="421481" cy="20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ru-RU" sz="6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176,9</a:t>
            </a:r>
            <a:endParaRPr lang="en-US" altLang="ru-RU" sz="6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2061" name="TextBox 1"/>
          <p:cNvSpPr txBox="1">
            <a:spLocks noChangeArrowheads="1"/>
          </p:cNvSpPr>
          <p:nvPr/>
        </p:nvSpPr>
        <p:spPr bwMode="auto">
          <a:xfrm>
            <a:off x="4596885" y="2394558"/>
            <a:ext cx="42029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ru-RU" sz="6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174,1</a:t>
            </a:r>
            <a:endParaRPr lang="en-US" altLang="ru-RU" sz="6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2062" name="TextBox 1"/>
          <p:cNvSpPr txBox="1">
            <a:spLocks noChangeArrowheads="1"/>
          </p:cNvSpPr>
          <p:nvPr/>
        </p:nvSpPr>
        <p:spPr bwMode="auto">
          <a:xfrm>
            <a:off x="4867101" y="2418370"/>
            <a:ext cx="419100" cy="46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ru-RU" sz="6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168,1</a:t>
            </a:r>
            <a:endParaRPr lang="en-US" altLang="ru-RU" sz="6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2063" name="TextBox 1"/>
          <p:cNvSpPr txBox="1">
            <a:spLocks noChangeArrowheads="1"/>
          </p:cNvSpPr>
          <p:nvPr/>
        </p:nvSpPr>
        <p:spPr bwMode="auto">
          <a:xfrm>
            <a:off x="5153701" y="2446250"/>
            <a:ext cx="420290" cy="467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ru-RU" sz="6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164,</a:t>
            </a:r>
            <a:r>
              <a:rPr lang="en-US" altLang="ru-RU" sz="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2064" name="TextBox 1"/>
          <p:cNvSpPr txBox="1">
            <a:spLocks noChangeArrowheads="1"/>
          </p:cNvSpPr>
          <p:nvPr/>
        </p:nvSpPr>
        <p:spPr bwMode="auto">
          <a:xfrm>
            <a:off x="5416309" y="2426241"/>
            <a:ext cx="42029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ru-RU" sz="6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162,</a:t>
            </a:r>
            <a:r>
              <a:rPr lang="en-US" altLang="ru-RU" sz="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8</a:t>
            </a:r>
          </a:p>
        </p:txBody>
      </p:sp>
      <p:sp>
        <p:nvSpPr>
          <p:cNvPr id="2065" name="TextBox 1"/>
          <p:cNvSpPr txBox="1">
            <a:spLocks noChangeArrowheads="1"/>
          </p:cNvSpPr>
          <p:nvPr/>
        </p:nvSpPr>
        <p:spPr bwMode="auto">
          <a:xfrm>
            <a:off x="5715250" y="2332182"/>
            <a:ext cx="419100" cy="50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ru-RU" sz="6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184,</a:t>
            </a:r>
            <a:r>
              <a:rPr lang="en-US" altLang="ru-RU" sz="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5</a:t>
            </a:r>
          </a:p>
        </p:txBody>
      </p:sp>
      <p:sp>
        <p:nvSpPr>
          <p:cNvPr id="2066" name="TextBox 1"/>
          <p:cNvSpPr txBox="1">
            <a:spLocks noChangeArrowheads="1"/>
          </p:cNvSpPr>
          <p:nvPr/>
        </p:nvSpPr>
        <p:spPr bwMode="auto">
          <a:xfrm>
            <a:off x="6000232" y="2211333"/>
            <a:ext cx="419100" cy="27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2</a:t>
            </a:r>
            <a:r>
              <a:rPr lang="en-US" altLang="ru-RU" sz="6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05,</a:t>
            </a:r>
            <a:r>
              <a:rPr lang="en-US" altLang="ru-RU" sz="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2067" name="TextBox 1"/>
          <p:cNvSpPr txBox="1">
            <a:spLocks noChangeArrowheads="1"/>
          </p:cNvSpPr>
          <p:nvPr/>
        </p:nvSpPr>
        <p:spPr bwMode="auto">
          <a:xfrm>
            <a:off x="6269435" y="2228597"/>
            <a:ext cx="420291" cy="20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ru-RU" sz="6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202,5</a:t>
            </a:r>
            <a:endParaRPr lang="en-US" altLang="ru-RU" sz="6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2068" name="TextBox 1"/>
          <p:cNvSpPr txBox="1">
            <a:spLocks noChangeArrowheads="1"/>
          </p:cNvSpPr>
          <p:nvPr/>
        </p:nvSpPr>
        <p:spPr bwMode="auto">
          <a:xfrm>
            <a:off x="6514455" y="2185735"/>
            <a:ext cx="420291" cy="28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ru-RU" sz="6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210,5</a:t>
            </a:r>
            <a:endParaRPr lang="en-US" altLang="ru-RU" sz="6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2069" name="TextBox 1"/>
          <p:cNvSpPr txBox="1">
            <a:spLocks noChangeArrowheads="1"/>
          </p:cNvSpPr>
          <p:nvPr/>
        </p:nvSpPr>
        <p:spPr bwMode="auto">
          <a:xfrm>
            <a:off x="3489503" y="2536049"/>
            <a:ext cx="419100" cy="20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ru-RU" sz="6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142,7</a:t>
            </a:r>
            <a:endParaRPr lang="en-US" altLang="ru-RU" sz="6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2070" name="TextBox 1"/>
          <p:cNvSpPr txBox="1">
            <a:spLocks noChangeArrowheads="1"/>
          </p:cNvSpPr>
          <p:nvPr/>
        </p:nvSpPr>
        <p:spPr bwMode="auto">
          <a:xfrm>
            <a:off x="3190259" y="2666839"/>
            <a:ext cx="406004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6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123,5</a:t>
            </a:r>
            <a:endParaRPr lang="en-US" altLang="ru-RU" sz="6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2071" name="TextBox 1"/>
          <p:cNvSpPr txBox="1">
            <a:spLocks noChangeArrowheads="1"/>
          </p:cNvSpPr>
          <p:nvPr/>
        </p:nvSpPr>
        <p:spPr bwMode="auto">
          <a:xfrm>
            <a:off x="2927572" y="2706997"/>
            <a:ext cx="420291" cy="20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ru-RU" sz="6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114,9</a:t>
            </a:r>
            <a:endParaRPr lang="en-US" altLang="ru-RU" sz="6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2072" name="TextBox 1"/>
          <p:cNvSpPr txBox="1">
            <a:spLocks noChangeArrowheads="1"/>
          </p:cNvSpPr>
          <p:nvPr/>
        </p:nvSpPr>
        <p:spPr bwMode="auto">
          <a:xfrm>
            <a:off x="3291859" y="1052904"/>
            <a:ext cx="407194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114,9</a:t>
            </a:r>
          </a:p>
        </p:txBody>
      </p:sp>
      <p:sp>
        <p:nvSpPr>
          <p:cNvPr id="2073" name="TextBox 1"/>
          <p:cNvSpPr txBox="1">
            <a:spLocks noChangeArrowheads="1"/>
          </p:cNvSpPr>
          <p:nvPr/>
        </p:nvSpPr>
        <p:spPr bwMode="auto">
          <a:xfrm>
            <a:off x="2635079" y="2658855"/>
            <a:ext cx="407194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1</a:t>
            </a:r>
            <a:r>
              <a:rPr lang="ru-RU" altLang="ru-RU" sz="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24</a:t>
            </a:r>
            <a:r>
              <a:rPr lang="en-US" altLang="ru-RU" sz="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,</a:t>
            </a:r>
            <a:r>
              <a:rPr lang="ru-RU" altLang="ru-RU" sz="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1</a:t>
            </a:r>
            <a:endParaRPr lang="en-US" altLang="ru-RU" sz="6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2074" name="TextBox 1"/>
          <p:cNvSpPr txBox="1">
            <a:spLocks noChangeArrowheads="1"/>
          </p:cNvSpPr>
          <p:nvPr/>
        </p:nvSpPr>
        <p:spPr bwMode="auto">
          <a:xfrm>
            <a:off x="2359837" y="2662064"/>
            <a:ext cx="407194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12</a:t>
            </a:r>
            <a:r>
              <a:rPr lang="ru-RU" altLang="ru-RU" sz="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3</a:t>
            </a:r>
            <a:r>
              <a:rPr lang="en-US" altLang="ru-RU" sz="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,</a:t>
            </a:r>
            <a:r>
              <a:rPr lang="ru-RU" altLang="ru-RU" sz="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3</a:t>
            </a:r>
            <a:endParaRPr lang="en-US" altLang="ru-RU" sz="6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2075" name="TextBox 1"/>
          <p:cNvSpPr txBox="1">
            <a:spLocks noChangeArrowheads="1"/>
          </p:cNvSpPr>
          <p:nvPr/>
        </p:nvSpPr>
        <p:spPr bwMode="auto">
          <a:xfrm>
            <a:off x="971600" y="2499860"/>
            <a:ext cx="407194" cy="19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ru-RU" sz="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1</a:t>
            </a:r>
            <a:r>
              <a:rPr lang="ru-RU" altLang="ru-RU" sz="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53</a:t>
            </a:r>
            <a:r>
              <a:rPr lang="en-US" altLang="ru-RU" sz="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,</a:t>
            </a:r>
            <a:r>
              <a:rPr lang="ru-RU" altLang="ru-RU" sz="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8</a:t>
            </a:r>
            <a:endParaRPr lang="en-US" altLang="ru-RU" sz="6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2076" name="TextBox 1"/>
          <p:cNvSpPr txBox="1">
            <a:spLocks noChangeArrowheads="1"/>
          </p:cNvSpPr>
          <p:nvPr/>
        </p:nvSpPr>
        <p:spPr bwMode="auto">
          <a:xfrm>
            <a:off x="1249068" y="2520764"/>
            <a:ext cx="407194" cy="19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ru-RU" sz="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1</a:t>
            </a:r>
            <a:r>
              <a:rPr lang="ru-RU" altLang="ru-RU" sz="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50,2</a:t>
            </a:r>
            <a:endParaRPr lang="en-US" altLang="ru-RU" sz="6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2077" name="TextBox 1"/>
          <p:cNvSpPr txBox="1">
            <a:spLocks noChangeArrowheads="1"/>
          </p:cNvSpPr>
          <p:nvPr/>
        </p:nvSpPr>
        <p:spPr bwMode="auto">
          <a:xfrm>
            <a:off x="1544494" y="2512019"/>
            <a:ext cx="408384" cy="19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ru-RU" sz="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1</a:t>
            </a:r>
            <a:r>
              <a:rPr lang="ru-RU" altLang="ru-RU" sz="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49</a:t>
            </a:r>
            <a:r>
              <a:rPr lang="en-US" altLang="ru-RU" sz="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,</a:t>
            </a:r>
            <a:r>
              <a:rPr lang="ru-RU" altLang="ru-RU" sz="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5</a:t>
            </a:r>
            <a:endParaRPr lang="en-US" altLang="ru-RU" sz="6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2078" name="TextBox 1"/>
          <p:cNvSpPr txBox="1">
            <a:spLocks noChangeArrowheads="1"/>
          </p:cNvSpPr>
          <p:nvPr/>
        </p:nvSpPr>
        <p:spPr bwMode="auto">
          <a:xfrm>
            <a:off x="1797251" y="2506413"/>
            <a:ext cx="407194" cy="19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ru-RU" sz="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1</a:t>
            </a:r>
            <a:r>
              <a:rPr lang="ru-RU" altLang="ru-RU" sz="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42</a:t>
            </a:r>
            <a:r>
              <a:rPr lang="en-US" altLang="ru-RU" sz="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,</a:t>
            </a:r>
            <a:r>
              <a:rPr lang="ru-RU" altLang="ru-RU" sz="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6</a:t>
            </a:r>
            <a:endParaRPr lang="en-US" altLang="ru-RU" sz="6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2079" name="TextBox 1"/>
          <p:cNvSpPr txBox="1">
            <a:spLocks noChangeArrowheads="1"/>
          </p:cNvSpPr>
          <p:nvPr/>
        </p:nvSpPr>
        <p:spPr bwMode="auto">
          <a:xfrm>
            <a:off x="2098826" y="2597784"/>
            <a:ext cx="407194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131,9</a:t>
            </a:r>
          </a:p>
        </p:txBody>
      </p:sp>
      <p:sp>
        <p:nvSpPr>
          <p:cNvPr id="2080" name="TextBox 1"/>
          <p:cNvSpPr txBox="1">
            <a:spLocks noChangeArrowheads="1"/>
          </p:cNvSpPr>
          <p:nvPr/>
        </p:nvSpPr>
        <p:spPr bwMode="auto">
          <a:xfrm>
            <a:off x="7630395" y="1753072"/>
            <a:ext cx="407194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6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29</a:t>
            </a:r>
            <a:r>
              <a:rPr lang="en-US" altLang="ru-RU" sz="6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3,</a:t>
            </a:r>
            <a:r>
              <a:rPr lang="en-US" altLang="ru-RU" sz="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8</a:t>
            </a:r>
          </a:p>
        </p:txBody>
      </p:sp>
      <p:sp>
        <p:nvSpPr>
          <p:cNvPr id="33" name="TextBox 1"/>
          <p:cNvSpPr txBox="1">
            <a:spLocks noChangeArrowheads="1"/>
          </p:cNvSpPr>
          <p:nvPr/>
        </p:nvSpPr>
        <p:spPr bwMode="auto">
          <a:xfrm>
            <a:off x="7909222" y="1753071"/>
            <a:ext cx="407194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297</a:t>
            </a:r>
            <a:r>
              <a:rPr lang="en-US" altLang="ru-RU" sz="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,</a:t>
            </a:r>
            <a:r>
              <a:rPr lang="ru-RU" altLang="ru-RU" sz="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4</a:t>
            </a:r>
            <a:endParaRPr lang="en-US" altLang="ru-RU" sz="6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18" y="6268619"/>
            <a:ext cx="3673350" cy="56671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76B1A-8F78-4DD7-909C-68AE2F5EFDC3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02358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</a:pPr>
            <a:endParaRPr lang="ru-RU" sz="1600" dirty="0" smtClean="0"/>
          </a:p>
          <a:p>
            <a:pPr algn="ctr" eaLnBrk="1" hangingPunct="1">
              <a:lnSpc>
                <a:spcPct val="90000"/>
              </a:lnSpc>
            </a:pPr>
            <a:endParaRPr lang="ru-RU" sz="1600" dirty="0" smtClean="0"/>
          </a:p>
        </p:txBody>
      </p:sp>
      <p:sp>
        <p:nvSpPr>
          <p:cNvPr id="2" name="AutoShape 2" descr="https://apf.mail.ru/cgi-bin/readmsg/Logo_SZTP_008.jpg?id=14271995290000000060%3B0%3B1&amp;x-email=nikita.dudkin%40mail.ru&amp;exif=1&amp;bs=3155&amp;bl=217007&amp;ct=image%2Fjpeg&amp;cn=Logo_SZTP_008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4" descr="https://apf.mail.ru/cgi-bin/readmsg/Logo_SZTP_008.jpg?id=14271995290000000060%3B0%3B1&amp;x-email=nikita.dudkin%40mail.ru&amp;exif=1&amp;bs=3155&amp;bl=217007&amp;ct=image%2Fjpeg&amp;cn=Logo_SZTP_008.jpg&amp;cte=bina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10126"/>
            <a:ext cx="87849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+mj-lt"/>
              </a:rPr>
              <a:t>Ведущие золотодобывающие  регионы России </a:t>
            </a:r>
            <a:r>
              <a:rPr lang="ru-RU" sz="1600" b="1" dirty="0">
                <a:latin typeface="+mj-lt"/>
              </a:rPr>
              <a:t>(</a:t>
            </a:r>
            <a:r>
              <a:rPr lang="ru-RU" sz="1600" b="1" dirty="0" smtClean="0">
                <a:latin typeface="+mj-lt"/>
              </a:rPr>
              <a:t>2010-2017 гг.)</a:t>
            </a:r>
            <a:endParaRPr lang="ru-RU" sz="16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8626" y="5816297"/>
            <a:ext cx="9240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  <a:latin typeface="+mn-lt"/>
              </a:rPr>
              <a:t>  </a:t>
            </a:r>
            <a:r>
              <a:rPr lang="ru-RU" sz="12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1200" b="1" dirty="0" smtClean="0">
                <a:solidFill>
                  <a:srgbClr val="0070C0"/>
                </a:solidFill>
                <a:latin typeface="+mn-lt"/>
              </a:rPr>
              <a:t>                                </a:t>
            </a:r>
            <a:r>
              <a:rPr lang="ru-RU" sz="1200" b="1" dirty="0" smtClean="0">
                <a:latin typeface="+mn-lt"/>
              </a:rPr>
              <a:t>В 17 регионах РФ производится 99% российского золота</a:t>
            </a:r>
            <a:endParaRPr lang="ru-RU" sz="1200" b="1" dirty="0">
              <a:latin typeface="+mn-lt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772569"/>
              </p:ext>
            </p:extLst>
          </p:nvPr>
        </p:nvGraphicFramePr>
        <p:xfrm>
          <a:off x="86409" y="692696"/>
          <a:ext cx="8935795" cy="5019173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4402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56115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4137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4137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8122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0903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41374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8122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46919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517312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</a:tblGrid>
              <a:tr h="210704">
                <a:tc gridSpan="8"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Рейтинг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Регионы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Объемы добычи по годам, тонн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0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b="0" dirty="0" smtClean="0">
                          <a:effectLst/>
                        </a:rPr>
                        <a:t>2010</a:t>
                      </a:r>
                      <a:endParaRPr lang="ru-RU" sz="5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2011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2012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2013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2014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2015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dirty="0">
                          <a:effectLst/>
                        </a:rPr>
                        <a:t>2016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2017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dirty="0">
                          <a:effectLst/>
                        </a:rPr>
                        <a:t>2017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2016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2015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2014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2013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2012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2011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2010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1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>
                          <a:effectLst/>
                        </a:rPr>
                        <a:t>1</a:t>
                      </a:r>
                      <a:endParaRPr lang="ru-RU" sz="7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   1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dirty="0">
                          <a:effectLst/>
                        </a:rPr>
                        <a:t>1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1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Красноярский край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 smtClean="0">
                          <a:effectLst/>
                        </a:rPr>
                        <a:t>61,87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55,05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49,61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47,19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47,33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44,0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39,55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dirty="0">
                          <a:effectLst/>
                        </a:rPr>
                        <a:t>3</a:t>
                      </a:r>
                      <a:r>
                        <a:rPr lang="ru-RU" sz="700" kern="1200" dirty="0">
                          <a:effectLst/>
                        </a:rPr>
                        <a:t>6,07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9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>
                          <a:effectLst/>
                        </a:rPr>
                        <a:t>6</a:t>
                      </a:r>
                      <a:endParaRPr lang="ru-RU" sz="7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6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4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5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4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  5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dirty="0">
                          <a:effectLst/>
                        </a:rPr>
                        <a:t>3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2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Магаданская </a:t>
                      </a:r>
                      <a:r>
                        <a:rPr lang="ru-RU" sz="700" kern="1200" dirty="0" smtClean="0">
                          <a:effectLst/>
                        </a:rPr>
                        <a:t>область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dirty="0" smtClean="0">
                          <a:effectLst/>
                        </a:rPr>
                        <a:t>3</a:t>
                      </a:r>
                      <a:r>
                        <a:rPr lang="ru-RU" sz="700" kern="1200" dirty="0" smtClean="0">
                          <a:effectLst/>
                        </a:rPr>
                        <a:t>3</a:t>
                      </a:r>
                      <a:r>
                        <a:rPr lang="en-US" sz="700" kern="1200" dirty="0" smtClean="0">
                          <a:effectLst/>
                        </a:rPr>
                        <a:t>,</a:t>
                      </a:r>
                      <a:r>
                        <a:rPr lang="ru-RU" sz="700" kern="1200" dirty="0" smtClean="0">
                          <a:effectLst/>
                        </a:rPr>
                        <a:t>1</a:t>
                      </a:r>
                      <a:r>
                        <a:rPr lang="en-US" sz="700" kern="1200" dirty="0" smtClean="0">
                          <a:effectLst/>
                        </a:rPr>
                        <a:t>6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27,31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23,65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23,85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21,09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19,59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15,35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15,63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9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>
                          <a:effectLst/>
                        </a:rPr>
                        <a:t>3</a:t>
                      </a:r>
                      <a:endParaRPr lang="ru-RU" sz="7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2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2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2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3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  3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dirty="0">
                          <a:effectLst/>
                        </a:rPr>
                        <a:t>5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3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Амурская область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dirty="0" smtClean="0">
                          <a:effectLst/>
                        </a:rPr>
                        <a:t>2</a:t>
                      </a:r>
                      <a:r>
                        <a:rPr lang="ru-RU" sz="700" kern="1200" dirty="0" smtClean="0">
                          <a:effectLst/>
                        </a:rPr>
                        <a:t>5</a:t>
                      </a:r>
                      <a:r>
                        <a:rPr lang="en-US" sz="700" kern="1200" dirty="0" smtClean="0">
                          <a:effectLst/>
                        </a:rPr>
                        <a:t>,</a:t>
                      </a:r>
                      <a:r>
                        <a:rPr lang="ru-RU" sz="700" kern="1200" dirty="0" smtClean="0">
                          <a:effectLst/>
                        </a:rPr>
                        <a:t>95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22,86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25,95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29,31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30,66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28,67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29,11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19,81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2770"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>
                          <a:effectLst/>
                        </a:rPr>
                        <a:t>2</a:t>
                      </a:r>
                      <a:endParaRPr lang="ru-RU" sz="7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3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 smtClean="0">
                          <a:effectLst/>
                        </a:rPr>
                        <a:t>6</a:t>
                      </a:r>
                      <a:endParaRPr lang="ru-RU" sz="700" b="1" kern="1200" dirty="0" smtClean="0">
                        <a:effectLst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4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2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   2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4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Чукотский АО*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 smtClean="0">
                          <a:effectLst/>
                        </a:rPr>
                        <a:t>24,63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28,82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30,55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30,34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21,36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17,99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20,06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24,88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9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>
                          <a:effectLst/>
                        </a:rPr>
                        <a:t>7</a:t>
                      </a:r>
                      <a:endParaRPr lang="ru-RU" sz="7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7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7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7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7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   7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dirty="0">
                          <a:effectLst/>
                        </a:rPr>
                        <a:t>7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5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Хабаровский край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dirty="0" smtClean="0">
                          <a:effectLst/>
                        </a:rPr>
                        <a:t>24,4</a:t>
                      </a:r>
                      <a:r>
                        <a:rPr lang="ru-RU" sz="700" kern="1200" dirty="0" smtClean="0">
                          <a:effectLst/>
                        </a:rPr>
                        <a:t>2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19,85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18,22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20,54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20,42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14,8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13,8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15,22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9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>
                          <a:effectLst/>
                        </a:rPr>
                        <a:t>4</a:t>
                      </a:r>
                      <a:endParaRPr lang="ru-RU" sz="7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4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3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3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5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   4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dirty="0">
                          <a:effectLst/>
                        </a:rPr>
                        <a:t>4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6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Республика Саха (Якутия</a:t>
                      </a:r>
                      <a:r>
                        <a:rPr lang="ru-RU" sz="700" kern="1200" dirty="0" smtClean="0">
                          <a:effectLst/>
                        </a:rPr>
                        <a:t>)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dirty="0" smtClean="0">
                          <a:effectLst/>
                        </a:rPr>
                        <a:t>2</a:t>
                      </a:r>
                      <a:r>
                        <a:rPr lang="ru-RU" sz="700" kern="1200" dirty="0" smtClean="0">
                          <a:effectLst/>
                        </a:rPr>
                        <a:t>4</a:t>
                      </a:r>
                      <a:r>
                        <a:rPr lang="en-US" sz="700" kern="1200" dirty="0" smtClean="0">
                          <a:effectLst/>
                        </a:rPr>
                        <a:t>,</a:t>
                      </a:r>
                      <a:r>
                        <a:rPr lang="ru-RU" sz="700" kern="1200" dirty="0" smtClean="0">
                          <a:effectLst/>
                        </a:rPr>
                        <a:t>12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 smtClean="0">
                          <a:effectLst/>
                        </a:rPr>
                        <a:t>23,50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25,34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23,14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21,95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20,83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19,38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18,</a:t>
                      </a:r>
                      <a:r>
                        <a:rPr lang="en-US" sz="700" kern="1200" dirty="0">
                          <a:effectLst/>
                        </a:rPr>
                        <a:t>59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9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>
                          <a:effectLst/>
                        </a:rPr>
                        <a:t>5</a:t>
                      </a:r>
                      <a:endParaRPr lang="ru-RU" sz="7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5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5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6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6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   6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dirty="0">
                          <a:effectLst/>
                        </a:rPr>
                        <a:t>6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7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Иркутская область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dirty="0" smtClean="0">
                          <a:effectLst/>
                        </a:rPr>
                        <a:t>22,</a:t>
                      </a:r>
                      <a:r>
                        <a:rPr lang="ru-RU" sz="700" kern="1200" dirty="0" smtClean="0">
                          <a:effectLst/>
                        </a:rPr>
                        <a:t>81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22,50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22,10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22,11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20,6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18,92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16,99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16,04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4553"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>
                          <a:effectLst/>
                        </a:rPr>
                        <a:t>9</a:t>
                      </a:r>
                      <a:endParaRPr lang="ru-RU" sz="7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9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8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8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8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   8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dirty="0">
                          <a:effectLst/>
                        </a:rPr>
                        <a:t>8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8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Забайкальский край*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dirty="0" smtClean="0">
                          <a:effectLst/>
                        </a:rPr>
                        <a:t>1</a:t>
                      </a:r>
                      <a:r>
                        <a:rPr lang="ru-RU" sz="700" kern="1200" dirty="0" smtClean="0">
                          <a:effectLst/>
                        </a:rPr>
                        <a:t>3</a:t>
                      </a:r>
                      <a:r>
                        <a:rPr lang="en-US" sz="700" kern="1200" dirty="0" smtClean="0">
                          <a:effectLst/>
                        </a:rPr>
                        <a:t>,3</a:t>
                      </a:r>
                      <a:r>
                        <a:rPr lang="ru-RU" sz="700" kern="1200" dirty="0" smtClean="0">
                          <a:effectLst/>
                        </a:rPr>
                        <a:t>1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12,10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11,20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9,82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9,45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8,57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7,46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6,5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4553"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>
                          <a:effectLst/>
                        </a:rPr>
                        <a:t>11</a:t>
                      </a:r>
                      <a:endParaRPr lang="ru-RU" sz="7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11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11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11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11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    9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dirty="0">
                          <a:effectLst/>
                        </a:rPr>
                        <a:t>9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9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Челябинская область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dirty="0" smtClean="0">
                          <a:effectLst/>
                        </a:rPr>
                        <a:t>7,1</a:t>
                      </a:r>
                      <a:r>
                        <a:rPr lang="ru-RU" sz="700" kern="1200" dirty="0" smtClean="0">
                          <a:effectLst/>
                        </a:rPr>
                        <a:t>4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7,183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6,74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5,57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5,30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5,02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3,75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3,65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4553"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>
                          <a:effectLst/>
                        </a:rPr>
                        <a:t>12</a:t>
                      </a:r>
                      <a:endParaRPr lang="ru-RU" sz="7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12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12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12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12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    12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dirty="0">
                          <a:effectLst/>
                        </a:rPr>
                        <a:t>10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10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Камчатский край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dirty="0" smtClean="0">
                          <a:effectLst/>
                        </a:rPr>
                        <a:t>6,3</a:t>
                      </a:r>
                      <a:r>
                        <a:rPr lang="ru-RU" sz="700" kern="1200" dirty="0" smtClean="0">
                          <a:effectLst/>
                        </a:rPr>
                        <a:t>8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6,667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3,60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2,98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2,21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2,49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2,49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2,24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4553"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>
                          <a:effectLst/>
                        </a:rPr>
                        <a:t>8</a:t>
                      </a:r>
                      <a:endParaRPr lang="ru-RU" sz="7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8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9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9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9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   10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dirty="0">
                          <a:effectLst/>
                        </a:rPr>
                        <a:t>11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</a:rPr>
                        <a:t>1</a:t>
                      </a:r>
                      <a:r>
                        <a:rPr lang="ru-RU" sz="700" dirty="0" smtClean="0">
                          <a:effectLst/>
                        </a:rPr>
                        <a:t>1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Свердловская область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 smtClean="0">
                          <a:effectLst/>
                        </a:rPr>
                        <a:t>6</a:t>
                      </a:r>
                      <a:r>
                        <a:rPr lang="en-US" sz="700" kern="1200" dirty="0" smtClean="0">
                          <a:effectLst/>
                        </a:rPr>
                        <a:t>,</a:t>
                      </a:r>
                      <a:r>
                        <a:rPr lang="ru-RU" sz="700" kern="1200" dirty="0" smtClean="0">
                          <a:effectLst/>
                        </a:rPr>
                        <a:t>09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6,411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6,41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7,86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7,6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7,57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8,18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dirty="0">
                          <a:effectLst/>
                        </a:rPr>
                        <a:t>8</a:t>
                      </a:r>
                      <a:r>
                        <a:rPr lang="ru-RU" sz="700" kern="1200" dirty="0">
                          <a:effectLst/>
                        </a:rPr>
                        <a:t>,08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4553"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>
                          <a:effectLst/>
                        </a:rPr>
                        <a:t>10</a:t>
                      </a:r>
                      <a:endParaRPr lang="ru-RU" sz="7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10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10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10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10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   11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dirty="0">
                          <a:effectLst/>
                        </a:rPr>
                        <a:t>12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</a:rPr>
                        <a:t>1</a:t>
                      </a:r>
                      <a:r>
                        <a:rPr lang="ru-RU" sz="700" dirty="0" smtClean="0">
                          <a:effectLst/>
                        </a:rPr>
                        <a:t>2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Республика Бурятия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dirty="0" smtClean="0">
                          <a:effectLst/>
                        </a:rPr>
                        <a:t>5,</a:t>
                      </a:r>
                      <a:r>
                        <a:rPr lang="ru-RU" sz="700" kern="1200" dirty="0" smtClean="0">
                          <a:effectLst/>
                        </a:rPr>
                        <a:t>55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5,988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6,24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6,86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5,94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5,99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6,50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6,02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4553"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>
                          <a:effectLst/>
                        </a:rPr>
                        <a:t>14</a:t>
                      </a:r>
                      <a:endParaRPr lang="ru-RU" sz="7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14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13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13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13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    14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dirty="0">
                          <a:effectLst/>
                        </a:rPr>
                        <a:t>14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</a:rPr>
                        <a:t>1</a:t>
                      </a:r>
                      <a:r>
                        <a:rPr lang="ru-RU" sz="700" dirty="0" smtClean="0">
                          <a:effectLst/>
                        </a:rPr>
                        <a:t>3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Республика Хакасия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 smtClean="0">
                          <a:effectLst/>
                        </a:rPr>
                        <a:t>2</a:t>
                      </a:r>
                      <a:r>
                        <a:rPr lang="en-US" sz="700" kern="1200" dirty="0" smtClean="0">
                          <a:effectLst/>
                        </a:rPr>
                        <a:t>,</a:t>
                      </a:r>
                      <a:r>
                        <a:rPr lang="ru-RU" sz="700" kern="1200" dirty="0" smtClean="0">
                          <a:effectLst/>
                        </a:rPr>
                        <a:t>13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1,964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1,74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2,04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2,2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1,63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1,18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dirty="0">
                          <a:effectLst/>
                        </a:rPr>
                        <a:t>1</a:t>
                      </a:r>
                      <a:r>
                        <a:rPr lang="ru-RU" sz="700" kern="1200" dirty="0">
                          <a:effectLst/>
                        </a:rPr>
                        <a:t>,</a:t>
                      </a:r>
                      <a:r>
                        <a:rPr lang="en-US" sz="700" kern="1200" dirty="0">
                          <a:effectLst/>
                        </a:rPr>
                        <a:t>17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4553"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>
                          <a:effectLst/>
                        </a:rPr>
                        <a:t>13</a:t>
                      </a:r>
                      <a:endParaRPr lang="ru-RU" sz="7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13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14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14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14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    13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dirty="0">
                          <a:effectLst/>
                        </a:rPr>
                        <a:t>13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</a:rPr>
                        <a:t>1</a:t>
                      </a:r>
                      <a:r>
                        <a:rPr lang="ru-RU" sz="700" dirty="0" smtClean="0">
                          <a:effectLst/>
                        </a:rPr>
                        <a:t>4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Республика Тыва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dirty="0" smtClean="0">
                          <a:effectLst/>
                        </a:rPr>
                        <a:t>1,7</a:t>
                      </a:r>
                      <a:r>
                        <a:rPr lang="ru-RU" sz="700" kern="1200" dirty="0" smtClean="0">
                          <a:effectLst/>
                        </a:rPr>
                        <a:t>7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2,371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2,30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1,94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1,85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1,42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1,37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1,45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4553"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>
                          <a:effectLst/>
                        </a:rPr>
                        <a:t>16</a:t>
                      </a:r>
                      <a:endParaRPr lang="ru-RU" sz="7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16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16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16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15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    16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dirty="0">
                          <a:effectLst/>
                        </a:rPr>
                        <a:t>16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</a:rPr>
                        <a:t>1</a:t>
                      </a:r>
                      <a:r>
                        <a:rPr lang="ru-RU" sz="700" dirty="0" smtClean="0">
                          <a:effectLst/>
                        </a:rPr>
                        <a:t>5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Кемеровская область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dirty="0" smtClean="0">
                          <a:effectLst/>
                        </a:rPr>
                        <a:t>1,</a:t>
                      </a:r>
                      <a:r>
                        <a:rPr lang="ru-RU" sz="700" kern="1200" dirty="0" smtClean="0">
                          <a:effectLst/>
                        </a:rPr>
                        <a:t>43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1,487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1,06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1,0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0,82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0,74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0,43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0,34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4553"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>
                          <a:effectLst/>
                        </a:rPr>
                        <a:t>20</a:t>
                      </a:r>
                      <a:endParaRPr lang="ru-RU" sz="7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22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20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21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21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   15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dirty="0">
                          <a:effectLst/>
                        </a:rPr>
                        <a:t>15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16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Сахалинская область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dirty="0" smtClean="0">
                          <a:effectLst/>
                        </a:rPr>
                        <a:t>1,0</a:t>
                      </a:r>
                      <a:r>
                        <a:rPr lang="ru-RU" sz="700" kern="1200" dirty="0" smtClean="0">
                          <a:effectLst/>
                        </a:rPr>
                        <a:t>5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1,582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1,76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0,93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0,10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0,12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0,11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0,10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14553"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>
                          <a:effectLst/>
                        </a:rPr>
                        <a:t>15</a:t>
                      </a:r>
                      <a:endParaRPr lang="ru-RU" sz="7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15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15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15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16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    17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dirty="0">
                          <a:effectLst/>
                        </a:rPr>
                        <a:t>17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17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Алтайский край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dirty="0" smtClean="0">
                          <a:effectLst/>
                        </a:rPr>
                        <a:t>0,7</a:t>
                      </a:r>
                      <a:r>
                        <a:rPr lang="ru-RU" sz="700" kern="1200" dirty="0" smtClean="0">
                          <a:effectLst/>
                        </a:rPr>
                        <a:t>6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0,698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 0,74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0,72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0,97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1,09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0,86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0,44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99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 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 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 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 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 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700" b="1" dirty="0">
                        <a:effectLst/>
                        <a:latin typeface="Calibri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700" b="1" dirty="0">
                        <a:effectLst/>
                        <a:latin typeface="Calibri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Итого (17 регионов):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dirty="0" smtClean="0">
                          <a:effectLst/>
                        </a:rPr>
                        <a:t>2</a:t>
                      </a:r>
                      <a:r>
                        <a:rPr lang="ru-RU" sz="700" kern="1200" dirty="0" smtClean="0">
                          <a:effectLst/>
                        </a:rPr>
                        <a:t>6</a:t>
                      </a:r>
                      <a:r>
                        <a:rPr lang="en-US" sz="700" kern="1200" dirty="0" smtClean="0">
                          <a:effectLst/>
                        </a:rPr>
                        <a:t>2,</a:t>
                      </a:r>
                      <a:r>
                        <a:rPr lang="ru-RU" sz="700" kern="1200" dirty="0" smtClean="0">
                          <a:effectLst/>
                        </a:rPr>
                        <a:t>57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246,354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237,21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236,2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219,85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199,44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186,57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176,23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401784"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 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 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 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 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 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700" b="1" dirty="0">
                        <a:effectLst/>
                        <a:latin typeface="Calibri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700" b="1" dirty="0">
                        <a:effectLst/>
                        <a:latin typeface="Calibri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% от общей добычи золота из недр в </a:t>
                      </a:r>
                      <a:r>
                        <a:rPr lang="ru-RU" sz="700" kern="1200" dirty="0" smtClean="0">
                          <a:effectLst/>
                        </a:rPr>
                        <a:t>России: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dirty="0" smtClean="0">
                          <a:effectLst/>
                        </a:rPr>
                        <a:t> </a:t>
                      </a:r>
                      <a:endParaRPr lang="ru-RU" sz="700" dirty="0" smtClean="0">
                        <a:effectLst/>
                      </a:endParaRPr>
                    </a:p>
                    <a:p>
                      <a:pPr algn="ctr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dirty="0" smtClean="0">
                          <a:effectLst/>
                        </a:rPr>
                        <a:t>99,4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99,4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99,6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99,5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99,4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99,5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99,1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99,4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44" marR="58544" marT="8131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18" y="6268619"/>
            <a:ext cx="3673350" cy="56671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76B1A-8F78-4DD7-909C-68AE2F5EFDC3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87429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04800"/>
            <a:ext cx="7532066" cy="603920"/>
          </a:xfrm>
        </p:spPr>
        <p:txBody>
          <a:bodyPr/>
          <a:lstStyle/>
          <a:p>
            <a:r>
              <a:rPr lang="ru-RU" sz="1600" b="1" dirty="0" smtClean="0"/>
              <a:t>Некоторые успешные золотодобывающие проекты в 2017 г.</a:t>
            </a:r>
            <a:endParaRPr lang="ru-RU" sz="1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49152"/>
            <a:ext cx="8712968" cy="4772135"/>
          </a:xfrm>
        </p:spPr>
        <p:txBody>
          <a:bodyPr/>
          <a:lstStyle/>
          <a:p>
            <a:pPr algn="just"/>
            <a:endParaRPr lang="ru-RU" sz="1600" dirty="0" smtClean="0"/>
          </a:p>
          <a:p>
            <a:pPr algn="just"/>
            <a:r>
              <a:rPr lang="ru-RU" sz="1600" dirty="0"/>
              <a:t>В</a:t>
            </a:r>
            <a:r>
              <a:rPr lang="ru-RU" sz="1600" dirty="0" smtClean="0"/>
              <a:t>ыход </a:t>
            </a:r>
            <a:r>
              <a:rPr lang="ru-RU" sz="1600" dirty="0"/>
              <a:t>на проектную мощность ГОКа «Павлик» (ИК АРЛАН), установки КВ Светлое (компания «Полиметалл»), ЗИФ </a:t>
            </a:r>
            <a:r>
              <a:rPr lang="ru-RU" sz="1600" dirty="0" smtClean="0"/>
              <a:t>на 600 тыс. тонн на </a:t>
            </a:r>
            <a:r>
              <a:rPr lang="ru-RU" sz="1600" dirty="0"/>
              <a:t>Соловьевском </a:t>
            </a:r>
            <a:r>
              <a:rPr lang="ru-RU" sz="1600" dirty="0" smtClean="0"/>
              <a:t>золоторудном месторождении </a:t>
            </a:r>
            <a:r>
              <a:rPr lang="ru-RU" sz="1600" dirty="0"/>
              <a:t>(АО «Прииск Соловьевский</a:t>
            </a:r>
            <a:r>
              <a:rPr lang="ru-RU" sz="1600" dirty="0" smtClean="0"/>
              <a:t>»)</a:t>
            </a:r>
            <a:endParaRPr lang="ru-RU" sz="1600" dirty="0"/>
          </a:p>
          <a:p>
            <a:pPr algn="just"/>
            <a:r>
              <a:rPr lang="ru-RU" sz="1600" dirty="0"/>
              <a:t>З</a:t>
            </a:r>
            <a:r>
              <a:rPr lang="ru-RU" sz="1600" dirty="0" smtClean="0"/>
              <a:t>апуск </a:t>
            </a:r>
            <a:r>
              <a:rPr lang="ru-RU" sz="1600" dirty="0"/>
              <a:t>новых проектов – Наталкинского ГОКа (ПАО «Полюс»), Тарынского и Угаханского ГОКов (ПАО «Высочайший»), </a:t>
            </a:r>
            <a:r>
              <a:rPr lang="ru-RU" sz="1600" dirty="0" smtClean="0"/>
              <a:t>ввод ЗИФ на Рябиновом </a:t>
            </a:r>
            <a:r>
              <a:rPr lang="ru-RU" sz="1600" dirty="0"/>
              <a:t>(ПАО «Селигдар»), ЗИФ на Кирченовском золотосеребряном месторождении (ООО ГРК «Дархан», входит в компанию «Урюмкан»), установка КВ на Куранахском рудном поле (АО «Полюс Алдан») и других проектов</a:t>
            </a:r>
          </a:p>
          <a:p>
            <a:pPr algn="just"/>
            <a:r>
              <a:rPr lang="ru-RU" sz="1600" dirty="0"/>
              <a:t>Х</a:t>
            </a:r>
            <a:r>
              <a:rPr lang="ru-RU" sz="1600" dirty="0" smtClean="0"/>
              <a:t>орошие </a:t>
            </a:r>
            <a:r>
              <a:rPr lang="ru-RU" sz="1600" dirty="0"/>
              <a:t>результаты </a:t>
            </a:r>
            <a:r>
              <a:rPr lang="ru-RU" sz="1600" dirty="0" smtClean="0"/>
              <a:t>работы Омолонского </a:t>
            </a:r>
            <a:r>
              <a:rPr lang="ru-RU" sz="1600" dirty="0"/>
              <a:t>хаба (компания “Полиметалл»), ГОКа «Юбилейный» (ООО «Амур Золото», входит в ГК «Русская платина»), развитие подземной добычи высококачественных руд на месторождениях Пионер и Маломыр (компания </a:t>
            </a:r>
            <a:r>
              <a:rPr lang="en-US" sz="1600" dirty="0"/>
              <a:t>Petropavlovsk plc</a:t>
            </a:r>
            <a:r>
              <a:rPr lang="ru-RU" sz="1600" dirty="0"/>
              <a:t>);    </a:t>
            </a:r>
          </a:p>
          <a:p>
            <a:pPr algn="just"/>
            <a:r>
              <a:rPr lang="ru-RU" sz="1600" dirty="0"/>
              <a:t>В</a:t>
            </a:r>
            <a:r>
              <a:rPr lang="ru-RU" sz="1600" dirty="0" smtClean="0"/>
              <a:t>недрение </a:t>
            </a:r>
            <a:r>
              <a:rPr lang="ru-RU" sz="1600" dirty="0"/>
              <a:t>новых технологий - </a:t>
            </a:r>
            <a:r>
              <a:rPr lang="ru-RU" sz="1600" dirty="0" smtClean="0"/>
              <a:t>переработка </a:t>
            </a:r>
            <a:r>
              <a:rPr lang="ru-RU" sz="1600" dirty="0"/>
              <a:t>упорных руд с предварительным биовскрытием золота в сульфидных минералах на Самолазовском месторождении (ПАО «Селигдар»), </a:t>
            </a:r>
            <a:r>
              <a:rPr lang="ru-RU" sz="1600" dirty="0" smtClean="0"/>
              <a:t>низкотемпературного автоклавного окисления упорных концентратов </a:t>
            </a:r>
            <a:r>
              <a:rPr lang="ru-RU" sz="1600" dirty="0"/>
              <a:t>на Березняковской ЗИФ (ГК «Южуралзолото</a:t>
            </a:r>
            <a:r>
              <a:rPr lang="ru-RU" sz="1600" dirty="0" smtClean="0"/>
              <a:t>»).</a:t>
            </a:r>
            <a:endParaRPr lang="ru-RU" sz="1600" dirty="0"/>
          </a:p>
          <a:p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18" y="6268619"/>
            <a:ext cx="3673350" cy="566716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76B1A-8F78-4DD7-909C-68AE2F5EFDC3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353739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3" y="-24387"/>
            <a:ext cx="7785524" cy="668915"/>
          </a:xfrm>
        </p:spPr>
        <p:txBody>
          <a:bodyPr/>
          <a:lstStyle/>
          <a:p>
            <a:pPr algn="ctr"/>
            <a:r>
              <a:rPr lang="ru-RU" altLang="ru-RU" sz="4000" dirty="0"/>
              <a:t/>
            </a:r>
            <a:br>
              <a:rPr lang="ru-RU" altLang="ru-RU" sz="4000" dirty="0"/>
            </a:br>
            <a:r>
              <a:rPr lang="ru-RU" altLang="ru-RU" sz="1600" b="1" dirty="0"/>
              <a:t>Минерально-сырьевая база России по золоту - распределение запасов золота по регионам</a:t>
            </a:r>
            <a:endParaRPr lang="ru-RU" sz="1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700807"/>
            <a:ext cx="7290126" cy="79208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5" y="5000219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Font typeface="Wingdings" pitchFamily="2" charset="2"/>
              <a:buNone/>
            </a:pPr>
            <a:r>
              <a:rPr lang="ru-RU" altLang="ru-RU" sz="1200" dirty="0">
                <a:cs typeface="Arial" charset="0"/>
              </a:rPr>
              <a:t>Россия располагает запасами золота в </a:t>
            </a:r>
            <a:r>
              <a:rPr lang="ru-RU" altLang="ru-RU" sz="1200" dirty="0" smtClean="0">
                <a:cs typeface="Arial" charset="0"/>
              </a:rPr>
              <a:t>недрах, </a:t>
            </a:r>
            <a:r>
              <a:rPr lang="ru-RU" altLang="ru-RU" sz="1200" dirty="0">
                <a:cs typeface="Arial" charset="0"/>
              </a:rPr>
              <a:t>превышающими </a:t>
            </a:r>
            <a:r>
              <a:rPr lang="ru-RU" altLang="ru-RU" sz="1200" dirty="0" smtClean="0">
                <a:cs typeface="Arial" charset="0"/>
              </a:rPr>
              <a:t>1</a:t>
            </a:r>
            <a:r>
              <a:rPr lang="en-US" altLang="ru-RU" sz="1200" dirty="0" smtClean="0">
                <a:cs typeface="Arial" charset="0"/>
              </a:rPr>
              <a:t>45</a:t>
            </a:r>
            <a:r>
              <a:rPr lang="ru-RU" altLang="ru-RU" sz="1200" dirty="0" smtClean="0">
                <a:cs typeface="Arial" charset="0"/>
              </a:rPr>
              <a:t>80 </a:t>
            </a:r>
            <a:r>
              <a:rPr lang="ru-RU" altLang="ru-RU" sz="1200" dirty="0">
                <a:cs typeface="Arial" charset="0"/>
              </a:rPr>
              <a:t>тонн, и по их </a:t>
            </a:r>
            <a:r>
              <a:rPr lang="ru-RU" altLang="ru-RU" sz="1200" dirty="0" smtClean="0">
                <a:cs typeface="Arial" charset="0"/>
              </a:rPr>
              <a:t>количеству</a:t>
            </a:r>
            <a:r>
              <a:rPr lang="ru-RU" altLang="ru-RU" sz="1200" dirty="0">
                <a:cs typeface="Arial" charset="0"/>
              </a:rPr>
              <a:t>,</a:t>
            </a:r>
            <a:r>
              <a:rPr lang="ru-RU" altLang="ru-RU" sz="1200" dirty="0" smtClean="0">
                <a:cs typeface="Arial" charset="0"/>
              </a:rPr>
              <a:t> по российской классификации запасов, находится на </a:t>
            </a:r>
            <a:r>
              <a:rPr lang="ru-RU" altLang="ru-RU" sz="1200" dirty="0">
                <a:cs typeface="Arial" charset="0"/>
              </a:rPr>
              <a:t>втором месте в мире </a:t>
            </a:r>
            <a:r>
              <a:rPr lang="ru-RU" altLang="ru-RU" sz="1200" dirty="0"/>
              <a:t>(данные Государственного баланса запасов на  </a:t>
            </a:r>
            <a:r>
              <a:rPr lang="ru-RU" altLang="ru-RU" sz="1200" dirty="0" smtClean="0"/>
              <a:t>01.01.201</a:t>
            </a:r>
            <a:r>
              <a:rPr lang="en-US" altLang="ru-RU" sz="1200" dirty="0" smtClean="0"/>
              <a:t>7</a:t>
            </a:r>
            <a:r>
              <a:rPr lang="ru-RU" altLang="ru-RU" sz="1200" dirty="0" smtClean="0"/>
              <a:t> </a:t>
            </a:r>
            <a:r>
              <a:rPr lang="ru-RU" altLang="ru-RU" sz="1200" dirty="0"/>
              <a:t>г.)</a:t>
            </a:r>
            <a:r>
              <a:rPr lang="ru-RU" altLang="ru-RU" sz="1200" dirty="0">
                <a:cs typeface="Arial" charset="0"/>
              </a:rPr>
              <a:t>.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altLang="ru-RU" sz="1200" dirty="0">
                <a:cs typeface="Arial" charset="0"/>
              </a:rPr>
              <a:t>               На территории России расположено </a:t>
            </a:r>
            <a:r>
              <a:rPr lang="ru-RU" altLang="ru-RU" sz="1200" dirty="0" smtClean="0">
                <a:cs typeface="Arial" charset="0"/>
              </a:rPr>
              <a:t>589</a:t>
            </a:r>
            <a:r>
              <a:rPr lang="en-US" altLang="ru-RU" sz="1200" dirty="0" smtClean="0">
                <a:cs typeface="Arial" charset="0"/>
              </a:rPr>
              <a:t>5</a:t>
            </a:r>
            <a:r>
              <a:rPr lang="ru-RU" altLang="ru-RU" sz="1200" dirty="0" smtClean="0">
                <a:cs typeface="Arial" charset="0"/>
              </a:rPr>
              <a:t> месторождений золота</a:t>
            </a:r>
            <a:r>
              <a:rPr lang="ru-RU" altLang="ru-RU" sz="1200" dirty="0">
                <a:cs typeface="Arial" charset="0"/>
              </a:rPr>
              <a:t>: </a:t>
            </a:r>
          </a:p>
          <a:p>
            <a:pPr algn="just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ru-RU" altLang="ru-RU" sz="1000" dirty="0">
                <a:cs typeface="Arial" charset="0"/>
              </a:rPr>
              <a:t>       </a:t>
            </a:r>
            <a:r>
              <a:rPr lang="en-US" altLang="ru-RU" sz="1000" dirty="0" smtClean="0">
                <a:cs typeface="Arial" charset="0"/>
              </a:rPr>
              <a:t>	</a:t>
            </a:r>
            <a:r>
              <a:rPr lang="ru-RU" altLang="ru-RU" sz="1000" b="1" dirty="0" smtClean="0">
                <a:latin typeface="+mn-lt"/>
              </a:rPr>
              <a:t>- </a:t>
            </a:r>
            <a:r>
              <a:rPr lang="ru-RU" altLang="ru-RU" sz="1000" b="1" dirty="0">
                <a:latin typeface="+mn-lt"/>
              </a:rPr>
              <a:t>3</a:t>
            </a:r>
            <a:r>
              <a:rPr lang="en-US" altLang="ru-RU" sz="1000" b="1" dirty="0">
                <a:latin typeface="+mn-lt"/>
              </a:rPr>
              <a:t>91</a:t>
            </a:r>
            <a:r>
              <a:rPr lang="ru-RU" altLang="ru-RU" sz="1000" b="1" dirty="0">
                <a:latin typeface="+mn-lt"/>
              </a:rPr>
              <a:t> коренных собственно золоторудных (9,</a:t>
            </a:r>
            <a:r>
              <a:rPr lang="en-US" altLang="ru-RU" sz="1000" b="1" dirty="0">
                <a:latin typeface="+mn-lt"/>
              </a:rPr>
              <a:t>8</a:t>
            </a:r>
            <a:r>
              <a:rPr lang="ru-RU" altLang="ru-RU" sz="1000" b="1" dirty="0">
                <a:latin typeface="+mn-lt"/>
              </a:rPr>
              <a:t> тыс. т - 6</a:t>
            </a:r>
            <a:r>
              <a:rPr lang="en-US" altLang="ru-RU" sz="1000" b="1" dirty="0">
                <a:latin typeface="+mn-lt"/>
              </a:rPr>
              <a:t>7</a:t>
            </a:r>
            <a:r>
              <a:rPr lang="ru-RU" altLang="ru-RU" sz="1000" b="1" dirty="0">
                <a:latin typeface="+mn-lt"/>
              </a:rPr>
              <a:t>,</a:t>
            </a:r>
            <a:r>
              <a:rPr lang="en-US" altLang="ru-RU" sz="1000" b="1" dirty="0">
                <a:latin typeface="+mn-lt"/>
              </a:rPr>
              <a:t>2</a:t>
            </a:r>
            <a:r>
              <a:rPr lang="ru-RU" altLang="ru-RU" sz="1000" b="1" dirty="0">
                <a:latin typeface="+mn-lt"/>
              </a:rPr>
              <a:t>% запасов)</a:t>
            </a:r>
          </a:p>
          <a:p>
            <a:pPr algn="just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ru-RU" altLang="ru-RU" sz="1000" b="1" dirty="0">
                <a:latin typeface="+mn-lt"/>
              </a:rPr>
              <a:t>	- 17</a:t>
            </a:r>
            <a:r>
              <a:rPr lang="en-US" altLang="ru-RU" sz="1000" b="1" dirty="0">
                <a:latin typeface="+mn-lt"/>
              </a:rPr>
              <a:t>3</a:t>
            </a:r>
            <a:r>
              <a:rPr lang="ru-RU" altLang="ru-RU" sz="1000" b="1" dirty="0">
                <a:latin typeface="+mn-lt"/>
              </a:rPr>
              <a:t> комплексных золотосодержащих (3,</a:t>
            </a:r>
            <a:r>
              <a:rPr lang="en-US" altLang="ru-RU" sz="1000" b="1" dirty="0">
                <a:latin typeface="+mn-lt"/>
              </a:rPr>
              <a:t>59</a:t>
            </a:r>
            <a:r>
              <a:rPr lang="ru-RU" altLang="ru-RU" sz="1000" b="1" dirty="0">
                <a:latin typeface="+mn-lt"/>
              </a:rPr>
              <a:t> тыс. т - 2</a:t>
            </a:r>
            <a:r>
              <a:rPr lang="en-US" altLang="ru-RU" sz="1000" b="1" dirty="0">
                <a:latin typeface="+mn-lt"/>
              </a:rPr>
              <a:t>4</a:t>
            </a:r>
            <a:r>
              <a:rPr lang="ru-RU" altLang="ru-RU" sz="1000" b="1" dirty="0">
                <a:latin typeface="+mn-lt"/>
              </a:rPr>
              <a:t>,</a:t>
            </a:r>
            <a:r>
              <a:rPr lang="en-US" altLang="ru-RU" sz="1000" b="1" dirty="0">
                <a:latin typeface="+mn-lt"/>
              </a:rPr>
              <a:t>6</a:t>
            </a:r>
            <a:r>
              <a:rPr lang="ru-RU" altLang="ru-RU" sz="1000" b="1" dirty="0">
                <a:latin typeface="+mn-lt"/>
              </a:rPr>
              <a:t>% запасов)</a:t>
            </a:r>
          </a:p>
          <a:p>
            <a:pPr algn="just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ru-RU" altLang="ru-RU" sz="1000" b="1" dirty="0">
                <a:latin typeface="+mn-lt"/>
              </a:rPr>
              <a:t>	- 53</a:t>
            </a:r>
            <a:r>
              <a:rPr lang="en-US" altLang="ru-RU" sz="1000" b="1" dirty="0">
                <a:latin typeface="+mn-lt"/>
              </a:rPr>
              <a:t>31</a:t>
            </a:r>
            <a:r>
              <a:rPr lang="ru-RU" altLang="ru-RU" sz="1000" b="1" dirty="0">
                <a:latin typeface="+mn-lt"/>
              </a:rPr>
              <a:t> россыпных (1,</a:t>
            </a:r>
            <a:r>
              <a:rPr lang="en-US" altLang="ru-RU" sz="1000" b="1" dirty="0">
                <a:latin typeface="+mn-lt"/>
              </a:rPr>
              <a:t>19</a:t>
            </a:r>
            <a:r>
              <a:rPr lang="ru-RU" altLang="ru-RU" sz="1000" b="1" dirty="0">
                <a:latin typeface="+mn-lt"/>
              </a:rPr>
              <a:t> тыс. т - 8,</a:t>
            </a:r>
            <a:r>
              <a:rPr lang="en-US" altLang="ru-RU" sz="1000" b="1" dirty="0">
                <a:latin typeface="+mn-lt"/>
              </a:rPr>
              <a:t>2</a:t>
            </a:r>
            <a:r>
              <a:rPr lang="ru-RU" altLang="ru-RU" sz="1000" b="1" dirty="0">
                <a:latin typeface="+mn-lt"/>
              </a:rPr>
              <a:t>% запасов)</a:t>
            </a:r>
            <a:endParaRPr lang="ru-RU" altLang="ru-RU" sz="1200" b="1" dirty="0">
              <a:latin typeface="+mn-lt"/>
            </a:endParaRPr>
          </a:p>
        </p:txBody>
      </p:sp>
      <p:pic>
        <p:nvPicPr>
          <p:cNvPr id="2051" name="Picture 3" descr="E:\Союз золотопромышленников\Доклад 2017\МСБ\Запас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09" y="644527"/>
            <a:ext cx="8119039" cy="428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18" y="6291284"/>
            <a:ext cx="3673350" cy="56671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76B1A-8F78-4DD7-909C-68AE2F5EFDC3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2843948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91432"/>
            <a:ext cx="3672408" cy="566570"/>
          </a:xfrm>
          <a:prstGeom prst="rect">
            <a:avLst/>
          </a:prstGeom>
        </p:spPr>
      </p:pic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9439761"/>
              </p:ext>
            </p:extLst>
          </p:nvPr>
        </p:nvGraphicFramePr>
        <p:xfrm>
          <a:off x="683568" y="1340768"/>
          <a:ext cx="7152186" cy="2300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3628066"/>
              </p:ext>
            </p:extLst>
          </p:nvPr>
        </p:nvGraphicFramePr>
        <p:xfrm>
          <a:off x="755576" y="3693874"/>
          <a:ext cx="712879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91680" y="404664"/>
            <a:ext cx="5616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+mj-lt"/>
              </a:rPr>
              <a:t>Динамика  изменения количества запасов</a:t>
            </a:r>
            <a:r>
              <a:rPr lang="ru-RU" b="1" dirty="0" smtClean="0">
                <a:latin typeface="+mj-lt"/>
              </a:rPr>
              <a:t> </a:t>
            </a:r>
            <a:endParaRPr lang="ru-RU" b="1" dirty="0">
              <a:latin typeface="+mj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F794C-0B3B-488C-A5CC-30E9A651D216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9135794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1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728365"/>
              </p:ext>
            </p:extLst>
          </p:nvPr>
        </p:nvGraphicFramePr>
        <p:xfrm>
          <a:off x="611560" y="1412776"/>
          <a:ext cx="8208911" cy="4602147"/>
        </p:xfrm>
        <a:graphic>
          <a:graphicData uri="http://schemas.openxmlformats.org/drawingml/2006/table">
            <a:tbl>
              <a:tblPr/>
              <a:tblGrid>
                <a:gridCol w="53658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71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57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01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0039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Запасы, тыс. т</a:t>
                      </a:r>
                    </a:p>
                  </a:txBody>
                  <a:tcPr marL="51554" marR="51554" marT="0" marB="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>
                        <a:alpha val="7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26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Категории (количество месторождений):</a:t>
                      </a:r>
                    </a:p>
                  </a:txBody>
                  <a:tcPr marL="51554" marR="51554" marT="0" marB="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В+С</a:t>
                      </a:r>
                      <a:r>
                        <a:rPr kumimoji="0" lang="ru-RU" altLang="ru-RU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51554" marR="51554" marT="0" marB="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С</a:t>
                      </a:r>
                      <a:r>
                        <a:rPr kumimoji="0" lang="ru-RU" altLang="ru-RU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51554" marR="51554" marT="0" marB="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В+С</a:t>
                      </a:r>
                      <a:r>
                        <a:rPr kumimoji="0" lang="ru-RU" altLang="ru-RU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+С</a:t>
                      </a:r>
                      <a:r>
                        <a:rPr kumimoji="0" lang="ru-RU" altLang="ru-RU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51554" marR="51554" marT="0" marB="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64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Собственно золоторудные (383)</a:t>
                      </a:r>
                    </a:p>
                  </a:txBody>
                  <a:tcPr marL="51554" marR="51554" marT="0" marB="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5,502</a:t>
                      </a:r>
                    </a:p>
                  </a:txBody>
                  <a:tcPr marL="51554" marR="51554" marT="0" marB="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4261</a:t>
                      </a:r>
                    </a:p>
                  </a:txBody>
                  <a:tcPr marL="51554" marR="51554" marT="0" marB="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9,763</a:t>
                      </a:r>
                    </a:p>
                  </a:txBody>
                  <a:tcPr marL="51554" marR="51554" marT="0" marB="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26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Россыпные (5340)</a:t>
                      </a:r>
                    </a:p>
                  </a:txBody>
                  <a:tcPr marL="51554" marR="51554" marT="0" marB="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1,029</a:t>
                      </a:r>
                    </a:p>
                  </a:txBody>
                  <a:tcPr marL="51554" marR="51554" marT="0" marB="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0,159</a:t>
                      </a:r>
                    </a:p>
                  </a:txBody>
                  <a:tcPr marL="51554" marR="51554" marT="0" marB="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1,189</a:t>
                      </a:r>
                    </a:p>
                  </a:txBody>
                  <a:tcPr marL="51554" marR="51554" marT="0" marB="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48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Комплексные (медные, никелевые и др. – 171)</a:t>
                      </a:r>
                    </a:p>
                  </a:txBody>
                  <a:tcPr marL="51554" marR="51554" marT="0" marB="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2,050</a:t>
                      </a:r>
                    </a:p>
                  </a:txBody>
                  <a:tcPr marL="51554" marR="51554" marT="0" marB="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1,539</a:t>
                      </a:r>
                    </a:p>
                  </a:txBody>
                  <a:tcPr marL="51554" marR="51554" marT="0" marB="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3,589</a:t>
                      </a:r>
                    </a:p>
                  </a:txBody>
                  <a:tcPr marL="51554" marR="51554" marT="0" marB="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26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Общие (5894)</a:t>
                      </a:r>
                    </a:p>
                  </a:txBody>
                  <a:tcPr marL="51554" marR="51554" marT="0" marB="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8,581</a:t>
                      </a:r>
                    </a:p>
                  </a:txBody>
                  <a:tcPr marL="51554" marR="51554" marT="0" marB="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5,960</a:t>
                      </a:r>
                    </a:p>
                  </a:txBody>
                  <a:tcPr marL="51554" marR="51554" marT="0" marB="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14,541</a:t>
                      </a:r>
                    </a:p>
                  </a:txBody>
                  <a:tcPr marL="51554" marR="51554" marT="0" marB="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2689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Распределенный фонд запасов, %</a:t>
                      </a:r>
                    </a:p>
                  </a:txBody>
                  <a:tcPr marL="51554" marR="51554" marT="0" marB="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7999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26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Собственно золоторудные</a:t>
                      </a:r>
                    </a:p>
                  </a:txBody>
                  <a:tcPr marL="51554" marR="51554" marT="0" marB="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88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,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5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51554" marR="51554" marT="0" marB="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88,9 </a:t>
                      </a:r>
                    </a:p>
                  </a:txBody>
                  <a:tcPr marL="51554" marR="51554" marT="0" marB="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 88,7</a:t>
                      </a:r>
                    </a:p>
                  </a:txBody>
                  <a:tcPr marL="51554" marR="51554" marT="0" marB="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26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Россыпные</a:t>
                      </a:r>
                    </a:p>
                  </a:txBody>
                  <a:tcPr marL="51554" marR="51554" marT="0" marB="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50,7</a:t>
                      </a:r>
                    </a:p>
                  </a:txBody>
                  <a:tcPr marL="51554" marR="51554" marT="0" marB="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63,7 </a:t>
                      </a:r>
                    </a:p>
                  </a:txBody>
                  <a:tcPr marL="51554" marR="51554" marT="0" marB="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52,3</a:t>
                      </a:r>
                    </a:p>
                  </a:txBody>
                  <a:tcPr marL="51554" marR="51554" marT="0" marB="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89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Комплексные</a:t>
                      </a:r>
                    </a:p>
                  </a:txBody>
                  <a:tcPr marL="51554" marR="51554" marT="0" marB="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93,4</a:t>
                      </a:r>
                    </a:p>
                  </a:txBody>
                  <a:tcPr marL="51554" marR="51554" marT="0" marB="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 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86,7</a:t>
                      </a:r>
                    </a:p>
                  </a:txBody>
                  <a:tcPr marL="51554" marR="51554" marT="0" marB="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90,6</a:t>
                      </a:r>
                    </a:p>
                  </a:txBody>
                  <a:tcPr marL="51554" marR="51554" marT="0" marB="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89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51554" marR="51554" marT="0" marB="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68,0</a:t>
                      </a:r>
                    </a:p>
                  </a:txBody>
                  <a:tcPr marL="51554" marR="51554" marT="0" marB="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77,6</a:t>
                      </a:r>
                    </a:p>
                  </a:txBody>
                  <a:tcPr marL="51554" marR="51554" marT="0" marB="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71,9</a:t>
                      </a:r>
                    </a:p>
                  </a:txBody>
                  <a:tcPr marL="51554" marR="51554" marT="0" marB="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785133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Изменение запасов за последние 3 года (2014-2017):  Усилиями золотодобывающих предприятий запасы рудного золота кат.С1+С2 увеличились на 14,5%, в т.ч. на собственно золоторудных - на 17,9%. Запасы в россыпных месторождениях снизились на 6%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554" marR="51554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34872" y="234806"/>
            <a:ext cx="5743880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+mn-lt"/>
              </a:rPr>
              <a:t>Состояние МСБ золота России на </a:t>
            </a:r>
            <a:r>
              <a:rPr lang="ru-RU" sz="1600" b="1" dirty="0" smtClean="0">
                <a:latin typeface="+mn-lt"/>
              </a:rPr>
              <a:t>01.01.2017 </a:t>
            </a:r>
            <a:r>
              <a:rPr lang="ru-RU" sz="1600" b="1" dirty="0">
                <a:latin typeface="+mn-lt"/>
              </a:rPr>
              <a:t>г</a:t>
            </a:r>
            <a:r>
              <a:rPr lang="ru-RU" sz="1750" b="1" dirty="0"/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18" y="6291284"/>
            <a:ext cx="3673350" cy="56671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F794C-0B3B-488C-A5CC-30E9A651D216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3098378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43000" y="304800"/>
            <a:ext cx="8001000" cy="820738"/>
          </a:xfrm>
        </p:spPr>
        <p:txBody>
          <a:bodyPr/>
          <a:lstStyle/>
          <a:p>
            <a:r>
              <a:rPr lang="ru-RU" sz="1600" b="1" dirty="0" smtClean="0">
                <a:cs typeface="Arial" pitchFamily="34" charset="0"/>
              </a:rPr>
              <a:t>Характеристика имеющихся запасов:</a:t>
            </a:r>
            <a:endParaRPr lang="ru-RU" sz="1600" dirty="0"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556792"/>
            <a:ext cx="8280920" cy="522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9900" indent="-469900" algn="just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ru-RU" sz="1450" dirty="0">
                <a:latin typeface="+mn-lt"/>
              </a:rPr>
              <a:t>В большинстве стоящих на балансе месторождений – это объекты открытые и разведанные еще в советское время. Их доразведка, пересмотр параметров кондиций, использование современной более производительной горно-транспортной техники и  совершенствование технологии переработки руд позволяют не только поддерживать, но и увеличивать объемы производства. Способствует этому и достаточно комфортная цена на золото.</a:t>
            </a:r>
          </a:p>
          <a:p>
            <a:pPr marL="469900" indent="-469900" algn="just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endParaRPr lang="ru-RU" sz="1450" dirty="0">
              <a:latin typeface="+mn-lt"/>
            </a:endParaRPr>
          </a:p>
          <a:p>
            <a:pPr marL="469900" indent="-469900" algn="just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ru-RU" sz="1450" dirty="0">
                <a:latin typeface="+mn-lt"/>
              </a:rPr>
              <a:t>Вместе с тем, госбалансом учтены запасы, среди которых велика доля неактивных (на флангах, в охранных целиках, зонах сдвижения, обводненные, трудноизвлекаемые и т.д.). Большинство  объектов с такими запасами не будут востребованы долгие годы, однако, глядя на количество, создается иллюзия достаточной сырьевой базы (Примеры по балансу Красноярского края). </a:t>
            </a:r>
          </a:p>
          <a:p>
            <a:pPr marL="469900" indent="-469900" algn="just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endParaRPr lang="ru-RU" sz="1450" dirty="0">
              <a:latin typeface="+mn-lt"/>
            </a:endParaRPr>
          </a:p>
          <a:p>
            <a:pPr marL="469900" indent="-469900" algn="just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ru-RU" sz="1450" dirty="0">
                <a:latin typeface="+mn-lt"/>
              </a:rPr>
              <a:t>Требует пересмотра (ревизии) и перечень участков недр федерального значения. Отнесение к таким месторождениям объектов только по количеству золота, которое не меняется уже долгие годы – это подход </a:t>
            </a:r>
            <a:r>
              <a:rPr lang="ru-RU" sz="1450" dirty="0" smtClean="0">
                <a:latin typeface="+mn-lt"/>
              </a:rPr>
              <a:t>устаревший, не соответствующий современным реалиям. </a:t>
            </a:r>
            <a:r>
              <a:rPr lang="ru-RU" sz="1450" dirty="0">
                <a:latin typeface="+mn-lt"/>
              </a:rPr>
              <a:t>Важно принимать во внимание наличие/отсутствие инфраструктуры, </a:t>
            </a:r>
            <a:r>
              <a:rPr lang="ru-RU" sz="1450" dirty="0" smtClean="0">
                <a:latin typeface="+mn-lt"/>
              </a:rPr>
              <a:t>доступность</a:t>
            </a:r>
            <a:r>
              <a:rPr lang="ru-RU" sz="1450" dirty="0">
                <a:latin typeface="+mn-lt"/>
              </a:rPr>
              <a:t>, </a:t>
            </a:r>
            <a:r>
              <a:rPr lang="ru-RU" sz="1450" dirty="0" smtClean="0">
                <a:latin typeface="+mn-lt"/>
              </a:rPr>
              <a:t>сложность руд и технологий, </a:t>
            </a:r>
            <a:r>
              <a:rPr lang="ru-RU" sz="1450" dirty="0">
                <a:latin typeface="+mn-lt"/>
              </a:rPr>
              <a:t>другие факторы. </a:t>
            </a:r>
          </a:p>
          <a:p>
            <a:endParaRPr lang="ru-RU" sz="1600" dirty="0">
              <a:latin typeface="+mn-lt"/>
            </a:endParaRPr>
          </a:p>
          <a:p>
            <a:endParaRPr lang="ru-RU" sz="1600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99586"/>
            <a:ext cx="3673350" cy="55841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F794C-0B3B-488C-A5CC-30E9A651D216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53859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917632"/>
              </p:ext>
            </p:extLst>
          </p:nvPr>
        </p:nvGraphicFramePr>
        <p:xfrm>
          <a:off x="539553" y="851080"/>
          <a:ext cx="8136903" cy="5041944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2899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003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31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09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209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0164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14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Компании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Месторождения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Ед. изм.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2015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2016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2017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8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ПАО «Полюс»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Олимпиадинское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г/т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3,18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3,31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3,80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8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Благодатное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г/т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1,99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2,07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1,99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8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Вернинское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г/т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2,63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2,65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2,60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8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Куранахское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г/т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1,31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1,30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1,30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8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Полиметалл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Дукат, золото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г/т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0,7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0,6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0,4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8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Дукат, серебро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г/т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452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372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321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8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Лунное, золото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г/т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1,5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1,5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1,2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8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Лунное, серебро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г/т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422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436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352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8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Омолон-хаб, золото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г/т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5,6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5,9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6,7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8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Омолон-</a:t>
                      </a:r>
                      <a:r>
                        <a:rPr lang="ru-RU" sz="900" dirty="0" err="1">
                          <a:effectLst/>
                        </a:rPr>
                        <a:t>хаб</a:t>
                      </a:r>
                      <a:r>
                        <a:rPr lang="ru-RU" sz="900" dirty="0">
                          <a:effectLst/>
                        </a:rPr>
                        <a:t>, серебро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г/т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151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58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Албазино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г/т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5,0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5,2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4,9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8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Майское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г/т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6,7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5,3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5,4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58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Воронцовское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г/т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4,2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4,2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4,0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58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Хаканджинское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г/т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5,2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4,8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4,7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58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Кинросс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Купол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г/т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13,52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12,72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10,01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58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Петропавловск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Пионер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г/т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1,25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0,75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0,68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58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Покровское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г/т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1,04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0,65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0,47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58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Маломыр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г/т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0,93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0,86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0,91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58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Албын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г/т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0,89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1,28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1,16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58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Нордголд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Зун-Холба, Ирокинда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г/т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5,18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4,78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н/д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58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Березитовое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г/т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2,23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1,72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н/д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58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Таборное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г/т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0,69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н/д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58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Погромное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г/т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1,09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0,74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Рудник закрыт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58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Хайландголд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Многовершинное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г/т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2,29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2,36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2,55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58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Белая Гора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г/т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1,45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1,21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1,11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58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Новоширокинское, золото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г/т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2,85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3,74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3,16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58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Новоширокинское, серебро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г/т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90,4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63,0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60,4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58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TSG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Асачинское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г/т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7,65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7,23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6,6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58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Auriant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Тардан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г/т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3,03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4,04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91" marR="54791" marT="507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2,36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1607" y="260648"/>
            <a:ext cx="7488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Изменение средних содержаний при добыче</a:t>
            </a:r>
            <a:endParaRPr lang="ru-RU" sz="1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60" y="6309321"/>
            <a:ext cx="3673350" cy="54868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F794C-0B3B-488C-A5CC-30E9A651D216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6347124"/>
      </p:ext>
    </p:extLst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36113</TotalTime>
  <Words>1842</Words>
  <Application>Microsoft Office PowerPoint</Application>
  <PresentationFormat>Экран (4:3)</PresentationFormat>
  <Paragraphs>722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Profile</vt:lpstr>
      <vt:lpstr>Презентация PowerPoint</vt:lpstr>
      <vt:lpstr>Объемы производства золота в России  </vt:lpstr>
      <vt:lpstr>Презентация PowerPoint</vt:lpstr>
      <vt:lpstr>Некоторые успешные золотодобывающие проекты в 2017 г.</vt:lpstr>
      <vt:lpstr> Минерально-сырьевая база России по золоту - распределение запасов золота по регионам</vt:lpstr>
      <vt:lpstr>Презентация PowerPoint</vt:lpstr>
      <vt:lpstr>Презентация PowerPoint</vt:lpstr>
      <vt:lpstr>Характеристика имеющихся запасов:</vt:lpstr>
      <vt:lpstr>Презентация PowerPoint</vt:lpstr>
      <vt:lpstr>Пример изменения основных технико-экономических показателей работы конкретного предприятия за последние 5 лет</vt:lpstr>
      <vt:lpstr> структура затрат* на проведение грр в 2017г.    </vt:lpstr>
      <vt:lpstr> Воспроизводство МСБ и предлагаемые пути развития    </vt:lpstr>
      <vt:lpstr>Презентация PowerPoint</vt:lpstr>
      <vt:lpstr> </vt:lpstr>
    </vt:vector>
  </TitlesOfParts>
  <Company>DATA Mining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Akhmetzhan</dc:creator>
  <cp:lastModifiedBy>Владимир Суренков</cp:lastModifiedBy>
  <cp:revision>2311</cp:revision>
  <cp:lastPrinted>2018-05-11T07:18:33Z</cp:lastPrinted>
  <dcterms:created xsi:type="dcterms:W3CDTF">2007-06-20T06:00:45Z</dcterms:created>
  <dcterms:modified xsi:type="dcterms:W3CDTF">2018-05-16T07:06:09Z</dcterms:modified>
</cp:coreProperties>
</file>