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08" r:id="rId1"/>
  </p:sldMasterIdLst>
  <p:notesMasterIdLst>
    <p:notesMasterId r:id="rId24"/>
  </p:notesMasterIdLst>
  <p:sldIdLst>
    <p:sldId id="292" r:id="rId2"/>
    <p:sldId id="342" r:id="rId3"/>
    <p:sldId id="350" r:id="rId4"/>
    <p:sldId id="337" r:id="rId5"/>
    <p:sldId id="336" r:id="rId6"/>
    <p:sldId id="351" r:id="rId7"/>
    <p:sldId id="352" r:id="rId8"/>
    <p:sldId id="365" r:id="rId9"/>
    <p:sldId id="326" r:id="rId10"/>
    <p:sldId id="334" r:id="rId11"/>
    <p:sldId id="361" r:id="rId12"/>
    <p:sldId id="349" r:id="rId13"/>
    <p:sldId id="364" r:id="rId14"/>
    <p:sldId id="332" r:id="rId15"/>
    <p:sldId id="307" r:id="rId16"/>
    <p:sldId id="354" r:id="rId17"/>
    <p:sldId id="355" r:id="rId18"/>
    <p:sldId id="366" r:id="rId19"/>
    <p:sldId id="367" r:id="rId20"/>
    <p:sldId id="369" r:id="rId21"/>
    <p:sldId id="308" r:id="rId22"/>
    <p:sldId id="370" r:id="rId23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13" autoAdjust="0"/>
  </p:normalViewPr>
  <p:slideViewPr>
    <p:cSldViewPr>
      <p:cViewPr>
        <p:scale>
          <a:sx n="50" d="100"/>
          <a:sy n="50" d="100"/>
        </p:scale>
        <p:origin x="-67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2106" y="-96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blackhole.tsnigri.ru\DIRECT\&#1047;&#1040;&#1055;&#1056;&#1054;&#1057;&#1067;%20&#1048;%20&#1054;&#1058;&#1042;&#1045;&#1058;&#1067;%20&#1087;&#1086;%20&#1060;&#1041;&#1059;\2017.07.17%20&#1050;&#1080;&#1089;&#1077;&#1083;&#1077;&#1074;%20&#1072;&#1085;&#1072;&#1083;&#1080;&#1079;%20&#1052;&#1057;&#1041;%20&#1082;%2015.09.17\&#1061;&#1072;&#1089;&#1072;&#1085;&#1086;&#1074;_&#1063;&#1077;&#1088;&#1085;&#1099;&#1093;_&#1088;&#1077;&#1089;&#1091;&#1088;&#1089;&#1099;_07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blackhole.tsnigri.ru\DIRECT\&#1047;&#1040;&#1055;&#1056;&#1054;&#1057;&#1067;%20&#1048;%20&#1054;&#1058;&#1042;&#1045;&#1058;&#1067;%20&#1087;&#1086;%20&#1060;&#1041;&#1059;\2017.07.17%20&#1050;&#1080;&#1089;&#1077;&#1083;&#1077;&#1074;%20&#1072;&#1085;&#1072;&#1083;&#1080;&#1079;%20&#1052;&#1057;&#1041;%20&#1082;%2015.09.17\&#1054;&#1082;&#1086;&#1085;&#1095;&#1072;&#1090;&#1077;&#1083;&#1100;&#1085;&#1099;&#1077;%20&#1082;&#1086;&#1101;&#1092;&#1092;&#1080;&#1094;&#1080;&#1077;&#1085;&#1090;&#1099;%20&#1080;%20&#1084;&#1072;&#1090;&#1077;&#1088;&#1080;&#1072;&#1083;&#1099;\&#1055;&#1088;&#1080;&#1083;.%2010.%20&#1058;&#1072;&#1073;&#1083;.%20&#1085;&#1086;&#1088;&#1084;.%20&#1043;&#1056;&#1056;_&#1057;&#1090;&#1086;&#1080;&#1084;&#1086;&#1089;&#1090;&#1100;%20&#1087;&#1088;&#1080;&#1088;&#1086;&#1089;&#1090;&#1072;%20&#1055;&#1056;%20&#1080;%20&#1079;&#1072;&#1087;&#1072;&#1089;&#1086;&#1074;%20&#1042;&#1048;&#1055;&#1056;%20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1987400666960049"/>
          <c:y val="2.471470434572863E-2"/>
          <c:w val="0.87710345962852465"/>
          <c:h val="0.91467932920598705"/>
        </c:manualLayout>
      </c:layout>
      <c:barChart>
        <c:barDir val="col"/>
        <c:grouping val="clustered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dPt>
            <c:idx val="12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0A2-44F3-83BA-AA8707CB71D4}"/>
              </c:ext>
            </c:extLst>
          </c:dPt>
          <c:dPt>
            <c:idx val="13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0A2-44F3-83BA-AA8707CB71D4}"/>
              </c:ext>
            </c:extLst>
          </c:dPt>
          <c:dPt>
            <c:idx val="14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0A2-44F3-83BA-AA8707CB71D4}"/>
              </c:ext>
            </c:extLst>
          </c:dPt>
          <c:dPt>
            <c:idx val="15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0A2-44F3-83BA-AA8707CB71D4}"/>
              </c:ext>
            </c:extLst>
          </c:dPt>
          <c:dLbls>
            <c:spPr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38100" cap="rnd">
                <a:solidFill>
                  <a:srgbClr val="FF0000"/>
                </a:solidFill>
                <a:prstDash val="sysDot"/>
              </a:ln>
              <a:effectLst/>
            </c:spPr>
            <c:trendlineType val="movingAvg"/>
            <c:period val="2"/>
          </c:trendline>
          <c:cat>
            <c:numRef>
              <c:f>'[Хасанов_Черных_ресурсы_07.xlsx]Лист1 (3)'!$AB$37:$AB$52</c:f>
              <c:numCache>
                <c:formatCode>General</c:formatCode>
                <c:ptCount val="16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</c:numCache>
            </c:numRef>
          </c:cat>
          <c:val>
            <c:numRef>
              <c:f>'[Хасанов_Черных_ресурсы_07.xlsx]Лист1 (3)'!$AC$37:$AC$52</c:f>
              <c:numCache>
                <c:formatCode>0</c:formatCode>
                <c:ptCount val="16"/>
                <c:pt idx="0">
                  <c:v>398.66469999999998</c:v>
                </c:pt>
                <c:pt idx="1">
                  <c:v>430.88079999999923</c:v>
                </c:pt>
                <c:pt idx="2">
                  <c:v>496.67566666666738</c:v>
                </c:pt>
                <c:pt idx="3">
                  <c:v>546.27300000000184</c:v>
                </c:pt>
                <c:pt idx="4">
                  <c:v>616.93333333333351</c:v>
                </c:pt>
                <c:pt idx="5">
                  <c:v>495.14733333333476</c:v>
                </c:pt>
                <c:pt idx="6">
                  <c:v>537.4319999999982</c:v>
                </c:pt>
                <c:pt idx="7">
                  <c:v>310.95400000000001</c:v>
                </c:pt>
                <c:pt idx="8">
                  <c:v>476.66266666666763</c:v>
                </c:pt>
                <c:pt idx="9">
                  <c:v>336.4619999999988</c:v>
                </c:pt>
                <c:pt idx="10">
                  <c:v>475.4329999999988</c:v>
                </c:pt>
                <c:pt idx="11">
                  <c:v>277.59199999999879</c:v>
                </c:pt>
                <c:pt idx="12">
                  <c:v>283.22773699816423</c:v>
                </c:pt>
                <c:pt idx="13">
                  <c:v>219.77627072231323</c:v>
                </c:pt>
                <c:pt idx="14">
                  <c:v>136.02336711736424</c:v>
                </c:pt>
                <c:pt idx="15">
                  <c:v>175.73690318829071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C0A2-44F3-83BA-AA8707CB71D4}"/>
            </c:ext>
          </c:extLst>
        </c:ser>
        <c:gapWidth val="49"/>
        <c:overlap val="-27"/>
        <c:axId val="55003392"/>
        <c:axId val="55013376"/>
      </c:barChart>
      <c:catAx>
        <c:axId val="5500339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013376"/>
        <c:crosses val="autoZero"/>
        <c:auto val="1"/>
        <c:lblAlgn val="ctr"/>
        <c:lblOffset val="100"/>
      </c:catAx>
      <c:valAx>
        <c:axId val="55013376"/>
        <c:scaling>
          <c:orientation val="minMax"/>
          <c:max val="1000"/>
        </c:scaling>
        <c:axPos val="l"/>
        <c:majorGridlines>
          <c:spPr>
            <a:ln w="12700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0" sourceLinked="1"/>
        <c:majorTickMark val="none"/>
        <c:tickLblPos val="nextTo"/>
        <c:spPr>
          <a:noFill/>
          <a:ln w="31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003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spPr>
            <a:solidFill>
              <a:srgbClr val="0070C0"/>
            </a:solidFill>
            <a:ln>
              <a:solidFill>
                <a:srgbClr val="0070C0"/>
              </a:solidFill>
            </a:ln>
            <a:effectLst/>
          </c:spPr>
          <c:dPt>
            <c:idx val="12"/>
            <c:spPr>
              <a:solidFill>
                <a:srgbClr val="FFC000"/>
              </a:solidFill>
              <a:ln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06C-41E7-93EE-69D0ABA6067F}"/>
              </c:ext>
            </c:extLst>
          </c:dPt>
          <c:dPt>
            <c:idx val="13"/>
            <c:spPr>
              <a:solidFill>
                <a:srgbClr val="FFC000"/>
              </a:solidFill>
              <a:ln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06C-41E7-93EE-69D0ABA6067F}"/>
              </c:ext>
            </c:extLst>
          </c:dPt>
          <c:dPt>
            <c:idx val="14"/>
            <c:spPr>
              <a:solidFill>
                <a:srgbClr val="FFC000"/>
              </a:solidFill>
              <a:ln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06C-41E7-93EE-69D0ABA6067F}"/>
              </c:ext>
            </c:extLst>
          </c:dPt>
          <c:dPt>
            <c:idx val="15"/>
            <c:spPr>
              <a:solidFill>
                <a:srgbClr val="FFC000"/>
              </a:solidFill>
              <a:ln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06C-41E7-93EE-69D0ABA6067F}"/>
              </c:ext>
            </c:extLst>
          </c:dPt>
          <c:cat>
            <c:numRef>
              <c:f>'ПР 2005-2020'!$Z$6:$Z$21</c:f>
              <c:numCache>
                <c:formatCode>General</c:formatCode>
                <c:ptCount val="16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</c:numCache>
            </c:numRef>
          </c:cat>
          <c:val>
            <c:numRef>
              <c:f>'ПР 2005-2020'!$AA$6:$AA$21</c:f>
              <c:numCache>
                <c:formatCode>0.00</c:formatCode>
                <c:ptCount val="16"/>
                <c:pt idx="0">
                  <c:v>1.4065388072103218</c:v>
                </c:pt>
                <c:pt idx="1">
                  <c:v>2.4080333418756212</c:v>
                </c:pt>
                <c:pt idx="2">
                  <c:v>4.1673927849840124</c:v>
                </c:pt>
                <c:pt idx="3">
                  <c:v>5.4944671239819174</c:v>
                </c:pt>
                <c:pt idx="4">
                  <c:v>3.343939916824108</c:v>
                </c:pt>
                <c:pt idx="5">
                  <c:v>2.948038670251345</c:v>
                </c:pt>
                <c:pt idx="6">
                  <c:v>3.1113611406588171</c:v>
                </c:pt>
                <c:pt idx="7">
                  <c:v>4.659196169244054</c:v>
                </c:pt>
                <c:pt idx="8">
                  <c:v>8.6766002325644571</c:v>
                </c:pt>
                <c:pt idx="9">
                  <c:v>14.527587550804522</c:v>
                </c:pt>
                <c:pt idx="10">
                  <c:v>8.4477917306026153</c:v>
                </c:pt>
                <c:pt idx="11">
                  <c:v>16.587182631602829</c:v>
                </c:pt>
                <c:pt idx="12" formatCode="0.0">
                  <c:v>9.9</c:v>
                </c:pt>
                <c:pt idx="13" formatCode="0.0">
                  <c:v>9.8000000000000007</c:v>
                </c:pt>
                <c:pt idx="14" formatCode="0.0">
                  <c:v>10.3</c:v>
                </c:pt>
                <c:pt idx="15" formatCode="0.0">
                  <c:v>10.3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E06C-41E7-93EE-69D0ABA6067F}"/>
            </c:ext>
          </c:extLst>
        </c:ser>
        <c:ser>
          <c:idx val="1"/>
          <c:order val="1"/>
          <c:spPr>
            <a:solidFill>
              <a:srgbClr val="FFFF00"/>
            </a:solidFill>
            <a:ln>
              <a:solidFill>
                <a:srgbClr val="FF0000"/>
              </a:solidFill>
            </a:ln>
            <a:effectLst/>
          </c:spP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</c:trendline>
          <c:trendline>
            <c:spPr>
              <a:ln w="31750" cap="rnd">
                <a:solidFill>
                  <a:srgbClr val="FF0000"/>
                </a:solidFill>
                <a:prstDash val="sysDash"/>
              </a:ln>
              <a:effectLst/>
            </c:spPr>
            <c:trendlineType val="linear"/>
          </c:trendline>
          <c:cat>
            <c:numRef>
              <c:f>'ПР 2005-2020'!$Z$6:$Z$21</c:f>
              <c:numCache>
                <c:formatCode>General</c:formatCode>
                <c:ptCount val="16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</c:numCache>
            </c:numRef>
          </c:cat>
          <c:val>
            <c:numRef>
              <c:f>'ПР 2005-2020'!$AB$6:$AB$21</c:f>
              <c:numCache>
                <c:formatCode>General</c:formatCode>
                <c:ptCount val="16"/>
                <c:pt idx="0">
                  <c:v>3.8539163317562868</c:v>
                </c:pt>
                <c:pt idx="1">
                  <c:v>5.9478423544327734</c:v>
                </c:pt>
                <c:pt idx="2">
                  <c:v>9.4599816219136805</c:v>
                </c:pt>
                <c:pt idx="3">
                  <c:v>11.1537682616833</c:v>
                </c:pt>
                <c:pt idx="4">
                  <c:v>5.9856524511151532</c:v>
                </c:pt>
                <c:pt idx="5">
                  <c:v>4.8642638059147183</c:v>
                </c:pt>
                <c:pt idx="6">
                  <c:v>4.6981553223948085</c:v>
                </c:pt>
                <c:pt idx="7">
                  <c:v>6.662650522018974</c:v>
                </c:pt>
                <c:pt idx="8">
                  <c:v>11.626644311636356</c:v>
                </c:pt>
                <c:pt idx="9">
                  <c:v>18.30476031401373</c:v>
                </c:pt>
                <c:pt idx="10">
                  <c:v>9.5460046555809548</c:v>
                </c:pt>
                <c:pt idx="11">
                  <c:v>16.587182631602829</c:v>
                </c:pt>
                <c:pt idx="12">
                  <c:v>10.296000000000001</c:v>
                </c:pt>
                <c:pt idx="13">
                  <c:v>10.584</c:v>
                </c:pt>
                <c:pt idx="14">
                  <c:v>11.536</c:v>
                </c:pt>
                <c:pt idx="15">
                  <c:v>12.051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E06C-41E7-93EE-69D0ABA6067F}"/>
            </c:ext>
          </c:extLst>
        </c:ser>
        <c:gapWidth val="219"/>
        <c:overlap val="-27"/>
        <c:axId val="55064832"/>
        <c:axId val="55074816"/>
      </c:barChart>
      <c:catAx>
        <c:axId val="5506483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074816"/>
        <c:crosses val="autoZero"/>
        <c:auto val="1"/>
        <c:lblAlgn val="ctr"/>
        <c:lblOffset val="100"/>
      </c:catAx>
      <c:valAx>
        <c:axId val="55074816"/>
        <c:scaling>
          <c:orientation val="minMax"/>
        </c:scaling>
        <c:axPos val="l"/>
        <c:majorGridlines>
          <c:spPr>
            <a:ln w="12700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0.0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064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Лист1!$E$19</c:f>
              <c:strCache>
                <c:ptCount val="1"/>
                <c:pt idx="0">
                  <c:v>2821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dPt>
            <c:idx val="0"/>
            <c:spPr>
              <a:solidFill>
                <a:srgbClr val="F5E4F1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A1D-4548-9D05-1D10C1135757}"/>
              </c:ext>
            </c:extLst>
          </c:dPt>
          <c:dPt>
            <c:idx val="1"/>
            <c:spPr>
              <a:solidFill>
                <a:srgbClr val="FEA3EA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A1D-4548-9D05-1D10C1135757}"/>
              </c:ext>
            </c:extLst>
          </c:dPt>
          <c:dLbls>
            <c:dLbl>
              <c:idx val="1"/>
              <c:layout>
                <c:manualLayout>
                  <c:x val="0"/>
                  <c:y val="-4.166666666666666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A1D-4548-9D05-1D10C11357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Лист1!$E$19:$E$20</c:f>
              <c:numCache>
                <c:formatCode>General</c:formatCode>
                <c:ptCount val="2"/>
                <c:pt idx="0">
                  <c:v>2821</c:v>
                </c:pt>
                <c:pt idx="1">
                  <c:v>1090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A1D-4548-9D05-1D10C1135757}"/>
            </c:ext>
          </c:extLst>
        </c:ser>
        <c:ser>
          <c:idx val="1"/>
          <c:order val="1"/>
          <c:tx>
            <c:strRef>
              <c:f>Лист1!$F$18</c:f>
              <c:strCache>
                <c:ptCount val="1"/>
                <c:pt idx="0">
                  <c:v>Количество лицензий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  <a:sp3d/>
          </c:spPr>
          <c:dLbls>
            <c:dLbl>
              <c:idx val="0"/>
              <c:layout>
                <c:manualLayout>
                  <c:x val="1.6588604438588124E-2"/>
                  <c:y val="-4.629629629629665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A1D-4548-9D05-1D10C1135757}"/>
                </c:ext>
              </c:extLst>
            </c:dLbl>
            <c:dLbl>
              <c:idx val="1"/>
              <c:layout>
                <c:manualLayout>
                  <c:x val="9.9531626631528466E-3"/>
                  <c:y val="-4.629629629629665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A1D-4548-9D05-1D10C11357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Лист1!$F$19:$F$20</c:f>
              <c:numCache>
                <c:formatCode>General</c:formatCode>
                <c:ptCount val="2"/>
                <c:pt idx="0">
                  <c:v>4802</c:v>
                </c:pt>
                <c:pt idx="1">
                  <c:v>5723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1A1D-4548-9D05-1D10C1135757}"/>
            </c:ext>
          </c:extLst>
        </c:ser>
        <c:gapWidth val="219"/>
        <c:shape val="box"/>
        <c:axId val="67321856"/>
        <c:axId val="67323392"/>
        <c:axId val="0"/>
      </c:bar3DChart>
      <c:catAx>
        <c:axId val="67321856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67323392"/>
        <c:crosses val="autoZero"/>
        <c:auto val="1"/>
        <c:lblAlgn val="ctr"/>
        <c:lblOffset val="100"/>
      </c:catAx>
      <c:valAx>
        <c:axId val="67323392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67321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0.20198</cdr:x>
      <cdr:y>0.263</cdr:y>
    </cdr:from>
    <cdr:to>
      <cdr:x>0.47852</cdr:x>
      <cdr:y>0.38757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592486" y="1368152"/>
          <a:ext cx="2180337" cy="64807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ysClr val="windowText" lastClr="000000"/>
          </a:solidFill>
        </a:ln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/>
            <a:t>Тренд стоимости с </a:t>
          </a:r>
        </a:p>
        <a:p xmlns:a="http://schemas.openxmlformats.org/drawingml/2006/main">
          <a:r>
            <a:rPr lang="ru-RU" sz="1600" b="1" dirty="0"/>
            <a:t>учетом </a:t>
          </a:r>
          <a:r>
            <a:rPr lang="ru-RU" sz="1600" b="1" dirty="0" smtClean="0"/>
            <a:t>инфляции</a:t>
          </a:r>
          <a:endParaRPr lang="ru-RU" sz="1600" b="1" dirty="0"/>
        </a:p>
      </cdr:txBody>
    </cdr:sp>
  </cdr:relSizeAnchor>
  <cdr:relSizeAnchor xmlns:cdr="http://schemas.openxmlformats.org/drawingml/2006/chartDrawing">
    <cdr:from>
      <cdr:x>0.34025</cdr:x>
      <cdr:y>0.38757</cdr:y>
    </cdr:from>
    <cdr:to>
      <cdr:x>0.38529</cdr:x>
      <cdr:y>0.56418</cdr:y>
    </cdr:to>
    <cdr:cxnSp macro="">
      <cdr:nvCxnSpPr>
        <cdr:cNvPr id="5" name="Прямая со стрелкой 4"/>
        <cdr:cNvCxnSpPr>
          <a:stCxn xmlns:a="http://schemas.openxmlformats.org/drawingml/2006/main" id="3" idx="2"/>
        </cdr:cNvCxnSpPr>
      </cdr:nvCxnSpPr>
      <cdr:spPr>
        <a:xfrm xmlns:a="http://schemas.openxmlformats.org/drawingml/2006/main">
          <a:off x="2682655" y="2016224"/>
          <a:ext cx="355110" cy="918716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ysClr val="windowText" lastClr="00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2ECB2A-8635-4EED-AE0C-C651CA635AF0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09F8D-CB52-4B88-AA2C-F54DBE96213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1BEAE-579F-4B26-83CC-43A357936F91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09080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20DFF-07F5-484C-8496-95DADDCB3B56}" type="datetime1">
              <a:rPr lang="en-US" smtClean="0"/>
              <a:pPr/>
              <a:t>5/17/2018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8B78-2120-4283-A4D6-D6482C9FD72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CFE57-73E3-4A9E-8CF5-92B95368E716}" type="datetime1">
              <a:rPr lang="en-US" smtClean="0"/>
              <a:pPr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8B78-2120-4283-A4D6-D6482C9FD72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E475E-E408-466B-ADEB-9129C3A75814}" type="datetime1">
              <a:rPr lang="en-US" smtClean="0"/>
              <a:pPr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8B78-2120-4283-A4D6-D6482C9FD72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8172000" cy="432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5000"/>
              </a:lnSpc>
              <a:defRPr sz="2400" b="1" i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884765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61581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FAC0E-5666-46D7-9D24-2C1445E7B40C}" type="datetime1">
              <a:rPr lang="en-US" smtClean="0"/>
              <a:pPr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8B78-2120-4283-A4D6-D6482C9FD72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C1A54-3D76-4147-8388-BB2A95508696}" type="datetime1">
              <a:rPr lang="en-US" smtClean="0"/>
              <a:pPr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8B78-2120-4283-A4D6-D6482C9FD72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73F37-DB4D-4DF0-8642-71253C38781B}" type="datetime1">
              <a:rPr lang="en-US" smtClean="0"/>
              <a:pPr/>
              <a:t>5/17/2018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8B78-2120-4283-A4D6-D6482C9FD72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6B43F-F699-49F5-946E-4F272ECCE112}" type="datetime1">
              <a:rPr lang="en-US" smtClean="0"/>
              <a:pPr/>
              <a:t>5/17/2018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8B78-2120-4283-A4D6-D6482C9FD72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705B-6887-4DB5-BF92-9E4324BF37CC}" type="datetime1">
              <a:rPr lang="en-US" smtClean="0"/>
              <a:pPr/>
              <a:t>5/17/2018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8B78-2120-4283-A4D6-D6482C9FD72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B6DAD-C3CD-459B-A6CF-C761CB9E11F3}" type="datetime1">
              <a:rPr lang="en-US" smtClean="0"/>
              <a:pPr/>
              <a:t>5/17/2018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8B78-2120-4283-A4D6-D6482C9FD72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2A8F8-2165-4E7E-84D5-273CA0C8FF5C}" type="datetime1">
              <a:rPr lang="en-US" smtClean="0"/>
              <a:pPr/>
              <a:t>5/17/2018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8B78-2120-4283-A4D6-D6482C9FD72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F1976-CF80-478D-8D04-78833D6CD86C}" type="datetime1">
              <a:rPr lang="en-US" smtClean="0"/>
              <a:pPr/>
              <a:t>5/17/2018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26E8B78-2120-4283-A4D6-D6482C9FD7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4FEFCE7-5099-4BE5-891D-0831E1A298E2}" type="datetime1">
              <a:rPr lang="en-US" smtClean="0"/>
              <a:pPr/>
              <a:t>5/17/2018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26E8B78-2120-4283-A4D6-D6482C9FD72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ransition/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map.mineral.ru/" TargetMode="External"/><Relationship Id="rId3" Type="http://schemas.openxmlformats.org/officeDocument/2006/relationships/image" Target="../media/image9.png"/><Relationship Id="rId7" Type="http://schemas.openxmlformats.org/officeDocument/2006/relationships/hyperlink" Target="http://www.vsegei.ru/ru/info/izuchennost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chart" Target="../charts/chart3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1520" y="2564904"/>
            <a:ext cx="8572560" cy="12305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600" b="1" dirty="0" smtClean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Прогнозно-поисковые геохимические работы. Состояние, проблемы, пути решения.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7584" y="1484784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/>
              <a:t>Спиридонов И.Г., Ким Г.П., Юшко Н.А.</a:t>
            </a:r>
            <a:endParaRPr lang="ru-RU" sz="20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3568" cy="794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0432" y="1"/>
            <a:ext cx="683568" cy="590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8B78-2120-4283-A4D6-D6482C9FD728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754" y="0"/>
            <a:ext cx="9144000" cy="457200"/>
          </a:xfrm>
          <a:prstGeom prst="rect">
            <a:avLst/>
          </a:prstGeom>
          <a:solidFill>
            <a:srgbClr val="5C5C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-19783" y="0"/>
            <a:ext cx="302079" cy="6858000"/>
          </a:xfrm>
          <a:prstGeom prst="roundRect">
            <a:avLst>
              <a:gd name="adj" fmla="val 32883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2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just">
              <a:lnSpc>
                <a:spcPts val="1500"/>
              </a:lnSpc>
            </a:pP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Государственная  геологическая  карта – основа минерально-сырьевого  потенциала   России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ФЕДЕРАЛЬНОЕ АГЕНТСТВО ПО НЕДРОПОЛЬЗОВАНИ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71" y="0"/>
            <a:ext cx="431597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38187" y="0"/>
            <a:ext cx="8560677" cy="4801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Прогнозно-поисковая эффективность государственных геологических карт </a:t>
            </a:r>
            <a:br>
              <a:rPr lang="ru-RU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масштаба 1:200 000 первого и второго поколений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94536" y="5705489"/>
            <a:ext cx="301558" cy="243191"/>
          </a:xfrm>
          <a:prstGeom prst="rect">
            <a:avLst/>
          </a:prstGeom>
          <a:solidFill>
            <a:srgbClr val="FEA3EA"/>
          </a:solidFill>
          <a:ln w="95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72638" y="5713717"/>
            <a:ext cx="301558" cy="243191"/>
          </a:xfrm>
          <a:prstGeom prst="rect">
            <a:avLst/>
          </a:prstGeom>
          <a:solidFill>
            <a:srgbClr val="F5E4F1"/>
          </a:solidFill>
          <a:ln w="95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696093" y="5639854"/>
            <a:ext cx="1517522" cy="37446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100"/>
              </a:lnSpc>
              <a:spcBef>
                <a:spcPct val="20000"/>
              </a:spcBef>
            </a:pPr>
            <a:r>
              <a:rPr lang="ru-RU" altLang="ru-RU" sz="1200" dirty="0" smtClean="0">
                <a:solidFill>
                  <a:schemeClr val="tx2"/>
                </a:solidFill>
              </a:rPr>
              <a:t>Листы ГК-200 второго поколения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47154" y="5644690"/>
            <a:ext cx="1517522" cy="37446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100"/>
              </a:lnSpc>
              <a:spcBef>
                <a:spcPct val="20000"/>
              </a:spcBef>
            </a:pPr>
            <a:r>
              <a:rPr lang="ru-RU" altLang="ru-RU" sz="1200" dirty="0" smtClean="0">
                <a:solidFill>
                  <a:schemeClr val="tx2"/>
                </a:solidFill>
              </a:rPr>
              <a:t>Листы ГК-200 первого поколения</a:t>
            </a:r>
            <a:endParaRPr lang="ru-RU" sz="1200" dirty="0">
              <a:solidFill>
                <a:schemeClr val="tx2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59" t="21418" r="2790" b="7234"/>
          <a:stretch/>
        </p:blipFill>
        <p:spPr>
          <a:xfrm>
            <a:off x="386071" y="2202552"/>
            <a:ext cx="5720654" cy="307752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438187" y="544077"/>
            <a:ext cx="8572500" cy="178202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90000"/>
              </a:lnSpc>
              <a:spcBef>
                <a:spcPct val="20000"/>
              </a:spcBef>
            </a:pPr>
            <a:r>
              <a:rPr lang="ru-RU" alt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Выдано лицензий на право пользование недрами (на </a:t>
            </a:r>
            <a:r>
              <a:rPr lang="ru-RU" alt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твердые полезные </a:t>
            </a:r>
            <a:r>
              <a:rPr lang="ru-RU" alt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ископаемые) по территории России:</a:t>
            </a:r>
          </a:p>
          <a:p>
            <a:pPr marL="171450" indent="171450" algn="just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ru-RU" alt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основе материалов листов </a:t>
            </a:r>
            <a:r>
              <a:rPr lang="ru-RU" alt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ГК-200 </a:t>
            </a:r>
            <a:r>
              <a:rPr lang="ru-RU" alt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первого поколения (2 821 лист) – </a:t>
            </a:r>
            <a:r>
              <a:rPr lang="ru-RU" alt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4802 лицензии</a:t>
            </a:r>
            <a:endParaRPr lang="ru-RU" altLang="ru-RU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171450" algn="just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ru-RU" alt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основе материалов листов ГК-200 второго поколения (1 090 листов) – </a:t>
            </a:r>
            <a:r>
              <a:rPr lang="ru-RU" altLang="ru-R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5723 лицензии</a:t>
            </a:r>
            <a:endParaRPr lang="ru-RU" altLang="ru-RU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</a:pP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Среднее количество выданных лицензий: </a:t>
            </a:r>
          </a:p>
          <a:p>
            <a:pPr marL="171450" indent="171450" algn="just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1 лист ГК-200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первого поколения – 1,7 лицензии</a:t>
            </a:r>
          </a:p>
          <a:p>
            <a:pPr marL="171450" indent="171450" algn="just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1 лист ГК-200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второго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поколения – 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5,2 </a:t>
            </a:r>
            <a:r>
              <a:rPr lang="ru-R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лицензии</a:t>
            </a:r>
          </a:p>
          <a:p>
            <a:pPr marL="171450" indent="171450" algn="just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ru-RU" sz="1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171450" algn="ctr">
              <a:lnSpc>
                <a:spcPct val="90000"/>
              </a:lnSpc>
              <a:spcBef>
                <a:spcPct val="20000"/>
              </a:spcBef>
            </a:pP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229654016"/>
              </p:ext>
            </p:extLst>
          </p:nvPr>
        </p:nvGraphicFramePr>
        <p:xfrm>
          <a:off x="5719482" y="2364346"/>
          <a:ext cx="3827929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4" name="Прямоугольник 23"/>
          <p:cNvSpPr/>
          <p:nvPr/>
        </p:nvSpPr>
        <p:spPr>
          <a:xfrm>
            <a:off x="7701755" y="4920315"/>
            <a:ext cx="1517522" cy="37446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1100"/>
              </a:lnSpc>
              <a:spcBef>
                <a:spcPct val="20000"/>
              </a:spcBef>
            </a:pPr>
            <a:r>
              <a:rPr lang="ru-RU" altLang="ru-RU" sz="1200" dirty="0" smtClean="0">
                <a:solidFill>
                  <a:schemeClr val="tx2"/>
                </a:solidFill>
              </a:rPr>
              <a:t>ГК-200 второго поколения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211727" y="4897659"/>
            <a:ext cx="1517522" cy="37446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1100"/>
              </a:lnSpc>
              <a:spcBef>
                <a:spcPct val="20000"/>
              </a:spcBef>
            </a:pPr>
            <a:r>
              <a:rPr lang="ru-RU" altLang="ru-RU" sz="1200" dirty="0" smtClean="0">
                <a:solidFill>
                  <a:schemeClr val="tx2"/>
                </a:solidFill>
              </a:rPr>
              <a:t>ГК-200 первого поколения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62712" y="2493011"/>
            <a:ext cx="338554" cy="94192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Кол-во листов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27825" y="3076257"/>
            <a:ext cx="338554" cy="94192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Кол-во листов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266379" y="3297651"/>
            <a:ext cx="338554" cy="109741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Кол-во лицензий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05113" y="3372745"/>
            <a:ext cx="338554" cy="109741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Кол-во лицензий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208454" y="1999365"/>
            <a:ext cx="29866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выданных лицензий после завершения листов ГК-200</a:t>
            </a:r>
            <a:endParaRPr lang="ru-RU" sz="12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75846" y="6492875"/>
            <a:ext cx="2057400" cy="365125"/>
          </a:xfrm>
        </p:spPr>
        <p:txBody>
          <a:bodyPr/>
          <a:lstStyle/>
          <a:p>
            <a:fld id="{3EF4D88D-46EA-498E-9F2D-332859E43048}" type="slidenum">
              <a:rPr lang="ru-RU" b="1" smtClean="0">
                <a:solidFill>
                  <a:srgbClr val="002060"/>
                </a:solidFill>
              </a:rPr>
              <a:pPr/>
              <a:t>10</a:t>
            </a:fld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10" name="Группа 29"/>
          <p:cNvGrpSpPr/>
          <p:nvPr/>
        </p:nvGrpSpPr>
        <p:grpSpPr>
          <a:xfrm>
            <a:off x="4259808" y="5705489"/>
            <a:ext cx="301558" cy="243191"/>
            <a:chOff x="10539919" y="3312267"/>
            <a:chExt cx="301558" cy="243191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10539919" y="3312267"/>
              <a:ext cx="301558" cy="243191"/>
            </a:xfrm>
            <a:prstGeom prst="rect">
              <a:avLst/>
            </a:prstGeom>
            <a:noFill/>
            <a:ln w="952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олилиния 31"/>
            <p:cNvSpPr/>
            <p:nvPr/>
          </p:nvSpPr>
          <p:spPr>
            <a:xfrm>
              <a:off x="10612877" y="3404681"/>
              <a:ext cx="174075" cy="97276"/>
            </a:xfrm>
            <a:custGeom>
              <a:avLst/>
              <a:gdLst>
                <a:gd name="connsiteX0" fmla="*/ 0 w 174075"/>
                <a:gd name="connsiteY0" fmla="*/ 0 h 97276"/>
                <a:gd name="connsiteX1" fmla="*/ 165370 w 174075"/>
                <a:gd name="connsiteY1" fmla="*/ 38910 h 97276"/>
                <a:gd name="connsiteX2" fmla="*/ 136187 w 174075"/>
                <a:gd name="connsiteY2" fmla="*/ 97276 h 97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4075" h="97276">
                  <a:moveTo>
                    <a:pt x="0" y="0"/>
                  </a:moveTo>
                  <a:cubicBezTo>
                    <a:pt x="71336" y="11348"/>
                    <a:pt x="142672" y="22697"/>
                    <a:pt x="165370" y="38910"/>
                  </a:cubicBezTo>
                  <a:cubicBezTo>
                    <a:pt x="188068" y="55123"/>
                    <a:pt x="162127" y="76199"/>
                    <a:pt x="136187" y="97276"/>
                  </a:cubicBezTo>
                </a:path>
              </a:pathLst>
            </a:cu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3" name="Прямоугольник 32"/>
          <p:cNvSpPr/>
          <p:nvPr/>
        </p:nvSpPr>
        <p:spPr>
          <a:xfrm>
            <a:off x="4608495" y="5695815"/>
            <a:ext cx="2677258" cy="41139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100"/>
              </a:lnSpc>
              <a:spcBef>
                <a:spcPct val="20000"/>
              </a:spcBef>
            </a:pPr>
            <a:r>
              <a:rPr lang="ru-RU" alt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Контур лицензионного </a:t>
            </a:r>
          </a:p>
          <a:p>
            <a:pPr>
              <a:lnSpc>
                <a:spcPts val="1100"/>
              </a:lnSpc>
              <a:spcBef>
                <a:spcPct val="20000"/>
              </a:spcBef>
            </a:pPr>
            <a:r>
              <a:rPr lang="ru-RU" alt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участка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4" descr="http://tmregister.ru/base/1991/DOC/DOCURUTM/DOC207V1/D20711D1/20711200/00000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094" y="75305"/>
            <a:ext cx="787400" cy="3154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282296" y="6165622"/>
            <a:ext cx="8487529" cy="6001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100" dirty="0" smtClean="0"/>
              <a:t>По данным:</a:t>
            </a:r>
          </a:p>
          <a:p>
            <a:r>
              <a:rPr lang="en-US" sz="1100" dirty="0">
                <a:hlinkClick r:id="rId7"/>
              </a:rPr>
              <a:t>http://www.vsegei.ru/ru/info/izuchennost</a:t>
            </a:r>
            <a:r>
              <a:rPr lang="en-US" sz="1100" dirty="0" smtClean="0">
                <a:hlinkClick r:id="rId7"/>
              </a:rPr>
              <a:t>/</a:t>
            </a:r>
            <a:r>
              <a:rPr lang="ru-RU" sz="1100" dirty="0" smtClean="0"/>
              <a:t> - Изученность территории РФ и ее континентального шельфа </a:t>
            </a:r>
            <a:r>
              <a:rPr lang="ru-RU" sz="1100" dirty="0" err="1" smtClean="0"/>
              <a:t>Госгеолкартой</a:t>
            </a:r>
            <a:r>
              <a:rPr lang="ru-RU" sz="1100" dirty="0" smtClean="0"/>
              <a:t> масштаба</a:t>
            </a:r>
            <a:r>
              <a:rPr lang="ru-RU" sz="1100" i="1" dirty="0" smtClean="0"/>
              <a:t> </a:t>
            </a:r>
            <a:r>
              <a:rPr lang="ru-RU" sz="1100" dirty="0" smtClean="0"/>
              <a:t>1:200 </a:t>
            </a:r>
            <a:r>
              <a:rPr lang="ru-RU" sz="1100" dirty="0"/>
              <a:t>000</a:t>
            </a:r>
            <a:endParaRPr lang="ru-RU" sz="1100" dirty="0" smtClean="0"/>
          </a:p>
          <a:p>
            <a:r>
              <a:rPr lang="ru-RU" sz="1100" u="sng" dirty="0" smtClean="0">
                <a:hlinkClick r:id="rId8"/>
              </a:rPr>
              <a:t>https</a:t>
            </a:r>
            <a:r>
              <a:rPr lang="ru-RU" sz="1100" u="sng" dirty="0">
                <a:hlinkClick r:id="rId8"/>
              </a:rPr>
              <a:t>://map.mineral.ru</a:t>
            </a:r>
            <a:r>
              <a:rPr lang="ru-RU" sz="1100" u="sng" dirty="0" smtClean="0">
                <a:hlinkClick r:id="rId8"/>
              </a:rPr>
              <a:t>/</a:t>
            </a:r>
            <a:r>
              <a:rPr lang="ru-RU" sz="1100" u="sng" dirty="0" smtClean="0"/>
              <a:t> -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Интерактивная электронная карта недропользования РФ (доступ по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IP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-адресу)</a:t>
            </a:r>
            <a:endParaRPr lang="ru-RU" sz="11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1152128" y="1772816"/>
            <a:ext cx="4572000" cy="10895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171450" algn="ctr">
              <a:lnSpc>
                <a:spcPct val="90000"/>
              </a:lnSpc>
              <a:spcBef>
                <a:spcPct val="20000"/>
              </a:spcBef>
            </a:pPr>
            <a:r>
              <a:rPr lang="ru-RU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24%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ГХО не соответствуют требованиям </a:t>
            </a:r>
          </a:p>
          <a:p>
            <a:pPr marL="171450" indent="171450" algn="ctr">
              <a:lnSpc>
                <a:spcPct val="90000"/>
              </a:lnSpc>
              <a:spcBef>
                <a:spcPct val="20000"/>
              </a:spcBef>
            </a:pP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(не составлялись)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994000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60432" y="1"/>
            <a:ext cx="683568" cy="590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475656" y="980728"/>
            <a:ext cx="6552728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310992"/>
            <a:ext cx="6264696" cy="485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971600" y="548680"/>
            <a:ext cx="7128792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Картограмма состояние подготовки ГХО </a:t>
            </a:r>
          </a:p>
          <a:p>
            <a:pPr algn="ctr">
              <a:lnSpc>
                <a:spcPct val="80000"/>
              </a:lnSpc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err="1" smtClean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Госгеолкарты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 200/2 (по состоянию на 01.04.2018)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03648" y="5517232"/>
            <a:ext cx="432048" cy="43204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Безымянный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5695528"/>
            <a:ext cx="3892850" cy="1045840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8B78-2120-4283-A4D6-D6482C9FD728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95536" y="476672"/>
            <a:ext cx="8496944" cy="63408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Проблемы геохимического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 обеспечения создания ГГК-200 в части подготовки перспективный участков постановки ПР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52120" y="2780928"/>
            <a:ext cx="2664296" cy="9361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50" b="1" i="1" dirty="0" smtClean="0">
                <a:latin typeface="Times New Roman" pitchFamily="18" charset="0"/>
                <a:cs typeface="Times New Roman" pitchFamily="18" charset="0"/>
              </a:rPr>
              <a:t> неясные перспективы и</a:t>
            </a:r>
          </a:p>
          <a:p>
            <a:pPr algn="ctr"/>
            <a:r>
              <a:rPr lang="ru-RU" sz="1450" b="1" i="1" dirty="0" smtClean="0">
                <a:latin typeface="Times New Roman" pitchFamily="18" charset="0"/>
                <a:cs typeface="Times New Roman" pitchFamily="18" charset="0"/>
              </a:rPr>
              <a:t> большие затраты на ГРР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2780928"/>
            <a:ext cx="2664296" cy="9361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50" b="1" i="1" dirty="0" err="1" smtClean="0">
                <a:latin typeface="Times New Roman" pitchFamily="18" charset="0"/>
                <a:cs typeface="Times New Roman" pitchFamily="18" charset="0"/>
              </a:rPr>
              <a:t>Невостребованность</a:t>
            </a:r>
            <a:r>
              <a:rPr lang="ru-RU" sz="1450" b="1" i="1" dirty="0" smtClean="0">
                <a:latin typeface="Times New Roman" pitchFamily="18" charset="0"/>
                <a:cs typeface="Times New Roman" pitchFamily="18" charset="0"/>
              </a:rPr>
              <a:t> участков недр, выявленных при региональном  геологическом изучении недр </a:t>
            </a:r>
            <a:endParaRPr lang="ru-RU" sz="145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95736" y="1340768"/>
            <a:ext cx="4464496" cy="10801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50" b="1" i="1" dirty="0" smtClean="0">
                <a:latin typeface="Times New Roman" pitchFamily="18" charset="0"/>
                <a:cs typeface="Times New Roman" pitchFamily="18" charset="0"/>
              </a:rPr>
              <a:t>Нарушение телескопирования между региональным  геологическим изучением и поисковыми работами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4283968" y="2492896"/>
            <a:ext cx="504056" cy="14401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987824" y="4005064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u="sng" dirty="0" smtClean="0">
                <a:solidFill>
                  <a:srgbClr val="FF0000"/>
                </a:solidFill>
              </a:rPr>
              <a:t>Необходимые меры</a:t>
            </a:r>
            <a:endParaRPr lang="ru-RU" sz="1600" u="sng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600" y="4293096"/>
            <a:ext cx="7560840" cy="2435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145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sz="1450" b="1" dirty="0" err="1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детализационных</a:t>
            </a:r>
            <a:r>
              <a:rPr lang="ru-RU" sz="1450" b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работ </a:t>
            </a:r>
            <a:r>
              <a:rPr lang="ru-RU" sz="145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в пределах конкретных </a:t>
            </a:r>
            <a:r>
              <a:rPr lang="ru-RU" sz="1450" dirty="0" err="1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рудоперспективных</a:t>
            </a:r>
            <a:r>
              <a:rPr lang="ru-RU" sz="145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площадей с геохимическим опробованием по вторичным ореолам рассеяния </a:t>
            </a:r>
          </a:p>
          <a:p>
            <a:pPr marL="342900" indent="-342900">
              <a:lnSpc>
                <a:spcPct val="150000"/>
              </a:lnSpc>
            </a:pPr>
            <a:r>
              <a:rPr lang="ru-RU" sz="145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      (в т.ч. с применением геофизических методов изучения и небольшого объема открытых горных выработок;</a:t>
            </a:r>
          </a:p>
          <a:p>
            <a:pPr>
              <a:lnSpc>
                <a:spcPct val="150000"/>
              </a:lnSpc>
            </a:pPr>
            <a:r>
              <a:rPr lang="ru-RU" sz="1450" b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2.   </a:t>
            </a:r>
            <a:r>
              <a:rPr lang="ru-RU" sz="145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переход на </a:t>
            </a:r>
            <a:r>
              <a:rPr lang="ru-RU" sz="1450" b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прецизионную аналитику</a:t>
            </a:r>
            <a:r>
              <a:rPr lang="ru-RU" sz="145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ru-RU" sz="1450" b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3.   </a:t>
            </a:r>
            <a:r>
              <a:rPr lang="ru-RU" sz="145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создание центральной </a:t>
            </a:r>
            <a:r>
              <a:rPr lang="ru-RU" sz="1450" b="1" dirty="0" err="1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проболитотеки</a:t>
            </a:r>
            <a:r>
              <a:rPr lang="ru-RU" sz="1450" b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5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дубликатов геохимических проб, отобранных при региональных работах.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60432" y="1"/>
            <a:ext cx="683568" cy="590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8B78-2120-4283-A4D6-D6482C9FD728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539750" y="44450"/>
            <a:ext cx="7993063" cy="720725"/>
          </a:xfrm>
        </p:spPr>
        <p:txBody>
          <a:bodyPr>
            <a:noAutofit/>
          </a:bodyPr>
          <a:lstStyle/>
          <a:p>
            <a:pPr algn="ctr">
              <a:lnSpc>
                <a:spcPct val="105000"/>
              </a:lnSpc>
            </a:pP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Times New Roman" pitchFamily="18" charset="0"/>
              </a:rPr>
              <a:t>Геохимические основы Госгеолкарты-1000/3, созданные по инновационной технологии многоцелевого геохимического картирования (МГХК) </a:t>
            </a:r>
            <a:b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Times New Roman" pitchFamily="18" charset="0"/>
              </a:rPr>
            </a:b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Times New Roman" pitchFamily="18" charset="0"/>
              </a:rPr>
              <a:t>наиболее информативны и эффективны</a:t>
            </a:r>
          </a:p>
        </p:txBody>
      </p:sp>
      <p:grpSp>
        <p:nvGrpSpPr>
          <p:cNvPr id="2" name="Группа 31"/>
          <p:cNvGrpSpPr>
            <a:grpSpLocks/>
          </p:cNvGrpSpPr>
          <p:nvPr/>
        </p:nvGrpSpPr>
        <p:grpSpPr bwMode="auto">
          <a:xfrm>
            <a:off x="935038" y="901700"/>
            <a:ext cx="7200900" cy="1547813"/>
            <a:chOff x="934453" y="764704"/>
            <a:chExt cx="7200800" cy="1548000"/>
          </a:xfrm>
        </p:grpSpPr>
        <p:sp>
          <p:nvSpPr>
            <p:cNvPr id="9" name="Скругленный прямоугольник 8"/>
            <p:cNvSpPr/>
            <p:nvPr/>
          </p:nvSpPr>
          <p:spPr bwMode="auto">
            <a:xfrm>
              <a:off x="934453" y="764704"/>
              <a:ext cx="7200800" cy="1548000"/>
            </a:xfrm>
            <a:prstGeom prst="roundRect">
              <a:avLst>
                <a:gd name="adj" fmla="val 21146"/>
              </a:avLst>
            </a:prstGeom>
            <a:solidFill>
              <a:srgbClr val="D3EBE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35865" name="Picture 2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80" y="799182"/>
              <a:ext cx="2232280" cy="1479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66" name="TextBox 10"/>
            <p:cNvSpPr txBox="1">
              <a:spLocks noChangeArrowheads="1"/>
            </p:cNvSpPr>
            <p:nvPr/>
          </p:nvSpPr>
          <p:spPr bwMode="auto">
            <a:xfrm>
              <a:off x="1115616" y="1036841"/>
              <a:ext cx="4392488" cy="1003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10000"/>
                </a:lnSpc>
              </a:pPr>
              <a:r>
                <a:rPr lang="ru-RU" sz="1100" b="1">
                  <a:solidFill>
                    <a:schemeClr val="accent2"/>
                  </a:solidFill>
                </a:rPr>
                <a:t>Подготовительные работы: </a:t>
              </a:r>
            </a:p>
            <a:p>
              <a:pPr algn="ctr" eaLnBrk="1" hangingPunct="1">
                <a:lnSpc>
                  <a:spcPct val="110000"/>
                </a:lnSpc>
              </a:pPr>
              <a:r>
                <a:rPr lang="ru-RU" sz="1100" b="1">
                  <a:solidFill>
                    <a:schemeClr val="accent2"/>
                  </a:solidFill>
                </a:rPr>
                <a:t>составление карты планируемого пробоотбора </a:t>
              </a:r>
            </a:p>
            <a:p>
              <a:pPr algn="ctr" eaLnBrk="1" hangingPunct="1">
                <a:lnSpc>
                  <a:spcPct val="110000"/>
                </a:lnSpc>
              </a:pPr>
              <a:r>
                <a:rPr lang="ru-RU" sz="1100" b="1">
                  <a:solidFill>
                    <a:schemeClr val="accent2"/>
                  </a:solidFill>
                </a:rPr>
                <a:t>на основе многофакторного районирования территории </a:t>
              </a:r>
            </a:p>
            <a:p>
              <a:pPr algn="ctr" eaLnBrk="1" hangingPunct="1">
                <a:lnSpc>
                  <a:spcPct val="110000"/>
                </a:lnSpc>
              </a:pPr>
              <a:r>
                <a:rPr lang="ru-RU" sz="1100" b="1">
                  <a:solidFill>
                    <a:schemeClr val="accent2"/>
                  </a:solidFill>
                </a:rPr>
                <a:t>с выделением квазиоднородных площадей на основе иерархического подхода в соответствии с масштабом РГХР.</a:t>
              </a:r>
            </a:p>
          </p:txBody>
        </p:sp>
      </p:grpSp>
      <p:grpSp>
        <p:nvGrpSpPr>
          <p:cNvPr id="3" name="Группа 33"/>
          <p:cNvGrpSpPr>
            <a:grpSpLocks/>
          </p:cNvGrpSpPr>
          <p:nvPr/>
        </p:nvGrpSpPr>
        <p:grpSpPr bwMode="auto">
          <a:xfrm>
            <a:off x="935038" y="3602038"/>
            <a:ext cx="7199312" cy="503237"/>
            <a:chOff x="934853" y="3529888"/>
            <a:chExt cx="7200000" cy="504582"/>
          </a:xfrm>
        </p:grpSpPr>
        <p:sp>
          <p:nvSpPr>
            <p:cNvPr id="35862" name="TextBox 15"/>
            <p:cNvSpPr txBox="1">
              <a:spLocks noChangeArrowheads="1"/>
            </p:cNvSpPr>
            <p:nvPr/>
          </p:nvSpPr>
          <p:spPr bwMode="auto">
            <a:xfrm>
              <a:off x="934853" y="3746470"/>
              <a:ext cx="7200000" cy="288000"/>
            </a:xfrm>
            <a:prstGeom prst="rect">
              <a:avLst/>
            </a:prstGeom>
            <a:solidFill>
              <a:srgbClr val="D3EBED"/>
            </a:solidFill>
            <a:ln w="25400">
              <a:solidFill>
                <a:srgbClr val="89A4A7"/>
              </a:solidFill>
              <a:miter lim="800000"/>
              <a:headEnd/>
              <a:tailEnd/>
            </a:ln>
          </p:spPr>
          <p:txBody>
            <a:bodyPr lIns="36000" tIns="36000" rIns="36000" bIns="36000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sz="1100" b="1">
                  <a:solidFill>
                    <a:schemeClr val="accent2"/>
                  </a:solidFill>
                </a:rPr>
                <a:t>Аналитические работы: комплекс аналитических прецизионных методов.</a:t>
              </a:r>
            </a:p>
          </p:txBody>
        </p:sp>
        <p:sp>
          <p:nvSpPr>
            <p:cNvPr id="27" name="Стрелка вниз 26"/>
            <p:cNvSpPr/>
            <p:nvPr/>
          </p:nvSpPr>
          <p:spPr bwMode="auto">
            <a:xfrm>
              <a:off x="4427687" y="3529888"/>
              <a:ext cx="214332" cy="216477"/>
            </a:xfrm>
            <a:prstGeom prst="downArrow">
              <a:avLst/>
            </a:prstGeom>
            <a:solidFill>
              <a:srgbClr val="A0D4D8"/>
            </a:solidFill>
            <a:ln>
              <a:solidFill>
                <a:srgbClr val="6E8F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4" name="Группа 34"/>
          <p:cNvGrpSpPr>
            <a:grpSpLocks/>
          </p:cNvGrpSpPr>
          <p:nvPr/>
        </p:nvGrpSpPr>
        <p:grpSpPr bwMode="auto">
          <a:xfrm>
            <a:off x="936625" y="4127500"/>
            <a:ext cx="7200900" cy="625475"/>
            <a:chOff x="936000" y="4034626"/>
            <a:chExt cx="7200800" cy="624079"/>
          </a:xfrm>
        </p:grpSpPr>
        <p:sp>
          <p:nvSpPr>
            <p:cNvPr id="35860" name="TextBox 16"/>
            <p:cNvSpPr txBox="1">
              <a:spLocks noChangeArrowheads="1"/>
            </p:cNvSpPr>
            <p:nvPr/>
          </p:nvSpPr>
          <p:spPr bwMode="auto">
            <a:xfrm>
              <a:off x="936000" y="4248003"/>
              <a:ext cx="7200800" cy="410702"/>
            </a:xfrm>
            <a:prstGeom prst="rect">
              <a:avLst/>
            </a:prstGeom>
            <a:solidFill>
              <a:srgbClr val="D3EBED"/>
            </a:solidFill>
            <a:ln w="25400">
              <a:solidFill>
                <a:srgbClr val="89A4A7"/>
              </a:solidFill>
              <a:miter lim="800000"/>
              <a:headEnd/>
              <a:tailEnd/>
            </a:ln>
          </p:spPr>
          <p:txBody>
            <a:bodyPr lIns="36000" tIns="36000" rIns="36000" bIns="36000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sz="1100" b="1">
                  <a:solidFill>
                    <a:srgbClr val="006666"/>
                  </a:solidFill>
                </a:rPr>
                <a:t>Камеральные интерпретационно-оценочные работы на основе комплекса прямых количественных прогнозных критериев  с использованием современных компьютерных технологий.</a:t>
              </a:r>
            </a:p>
          </p:txBody>
        </p:sp>
        <p:sp>
          <p:nvSpPr>
            <p:cNvPr id="28" name="Стрелка вниз 27"/>
            <p:cNvSpPr/>
            <p:nvPr/>
          </p:nvSpPr>
          <p:spPr bwMode="auto">
            <a:xfrm>
              <a:off x="4426865" y="4034626"/>
              <a:ext cx="215897" cy="215418"/>
            </a:xfrm>
            <a:prstGeom prst="downArrow">
              <a:avLst/>
            </a:prstGeom>
            <a:solidFill>
              <a:srgbClr val="A0D4D8"/>
            </a:solidFill>
            <a:ln>
              <a:solidFill>
                <a:srgbClr val="6E8F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5" name="Группа 32"/>
          <p:cNvGrpSpPr>
            <a:grpSpLocks/>
          </p:cNvGrpSpPr>
          <p:nvPr/>
        </p:nvGrpSpPr>
        <p:grpSpPr bwMode="auto">
          <a:xfrm>
            <a:off x="935038" y="2449513"/>
            <a:ext cx="7200900" cy="1152525"/>
            <a:chOff x="934453" y="2378272"/>
            <a:chExt cx="7200800" cy="1152062"/>
          </a:xfrm>
        </p:grpSpPr>
        <p:sp>
          <p:nvSpPr>
            <p:cNvPr id="13" name="Скругленный прямоугольник 12"/>
            <p:cNvSpPr/>
            <p:nvPr/>
          </p:nvSpPr>
          <p:spPr bwMode="auto">
            <a:xfrm>
              <a:off x="934453" y="2522676"/>
              <a:ext cx="7200800" cy="1007658"/>
            </a:xfrm>
            <a:prstGeom prst="roundRect">
              <a:avLst>
                <a:gd name="adj" fmla="val 21146"/>
              </a:avLst>
            </a:prstGeom>
            <a:solidFill>
              <a:srgbClr val="D3EBE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5857" name="TextBox 13"/>
            <p:cNvSpPr txBox="1">
              <a:spLocks noChangeArrowheads="1"/>
            </p:cNvSpPr>
            <p:nvPr/>
          </p:nvSpPr>
          <p:spPr bwMode="auto">
            <a:xfrm>
              <a:off x="1043608" y="2566789"/>
              <a:ext cx="4392488" cy="918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sz="1100" b="1">
                  <a:solidFill>
                    <a:srgbClr val="006666"/>
                  </a:solidFill>
                </a:rPr>
                <a:t>Полевые работы: </a:t>
              </a:r>
            </a:p>
            <a:p>
              <a:pPr algn="ctr" eaLnBrk="1" hangingPunct="1"/>
              <a:r>
                <a:rPr lang="ru-RU" sz="1100" b="1">
                  <a:solidFill>
                    <a:srgbClr val="006666"/>
                  </a:solidFill>
                </a:rPr>
                <a:t>детерминированное геохимическое опробование сопряженных компонентов по квазиоднородным площадям.  Отбор проб со средней плотностью </a:t>
              </a:r>
            </a:p>
            <a:p>
              <a:pPr algn="ctr" eaLnBrk="1" hangingPunct="1"/>
              <a:r>
                <a:rPr lang="ru-RU" sz="1100" b="1">
                  <a:solidFill>
                    <a:srgbClr val="006666"/>
                  </a:solidFill>
                </a:rPr>
                <a:t>1 пункт на 1 кв. см. карты.</a:t>
              </a:r>
            </a:p>
          </p:txBody>
        </p:sp>
        <p:pic>
          <p:nvPicPr>
            <p:cNvPr id="35858" name="Picture 2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3851" y="2564372"/>
              <a:ext cx="2422525" cy="92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Стрелка вниз 25"/>
            <p:cNvSpPr/>
            <p:nvPr/>
          </p:nvSpPr>
          <p:spPr bwMode="auto">
            <a:xfrm>
              <a:off x="4426904" y="2378272"/>
              <a:ext cx="215897" cy="215813"/>
            </a:xfrm>
            <a:prstGeom prst="downArrow">
              <a:avLst/>
            </a:prstGeom>
            <a:solidFill>
              <a:srgbClr val="A0D4D8"/>
            </a:solidFill>
            <a:ln>
              <a:solidFill>
                <a:srgbClr val="6E8F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6" name="Группа 35"/>
          <p:cNvGrpSpPr>
            <a:grpSpLocks/>
          </p:cNvGrpSpPr>
          <p:nvPr/>
        </p:nvGrpSpPr>
        <p:grpSpPr bwMode="auto">
          <a:xfrm>
            <a:off x="935038" y="4752975"/>
            <a:ext cx="7199312" cy="2060575"/>
            <a:chOff x="934853" y="4725829"/>
            <a:chExt cx="7200000" cy="2059693"/>
          </a:xfrm>
        </p:grpSpPr>
        <p:sp>
          <p:nvSpPr>
            <p:cNvPr id="18" name="Скругленный прямоугольник 17"/>
            <p:cNvSpPr/>
            <p:nvPr/>
          </p:nvSpPr>
          <p:spPr bwMode="auto">
            <a:xfrm>
              <a:off x="934853" y="4870230"/>
              <a:ext cx="7200000" cy="1915292"/>
            </a:xfrm>
            <a:prstGeom prst="roundRect">
              <a:avLst>
                <a:gd name="adj" fmla="val 21146"/>
              </a:avLst>
            </a:prstGeom>
            <a:solidFill>
              <a:srgbClr val="D3EBE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5853" name="TextBox 18"/>
            <p:cNvSpPr txBox="1">
              <a:spLocks noChangeArrowheads="1"/>
            </p:cNvSpPr>
            <p:nvPr/>
          </p:nvSpPr>
          <p:spPr bwMode="auto">
            <a:xfrm>
              <a:off x="1115616" y="4869160"/>
              <a:ext cx="6691527" cy="241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sz="1100" b="1">
                  <a:solidFill>
                    <a:schemeClr val="accent2"/>
                  </a:solidFill>
                </a:rPr>
                <a:t>Создание комплектов цифровых карт многоцелевого назначения на основе ГИС-технологий.</a:t>
              </a:r>
            </a:p>
          </p:txBody>
        </p:sp>
        <p:pic>
          <p:nvPicPr>
            <p:cNvPr id="35854" name="Picture 2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5129338"/>
              <a:ext cx="6835428" cy="1594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Стрелка вниз 28"/>
            <p:cNvSpPr/>
            <p:nvPr/>
          </p:nvSpPr>
          <p:spPr bwMode="auto">
            <a:xfrm>
              <a:off x="4427687" y="4725829"/>
              <a:ext cx="214332" cy="215808"/>
            </a:xfrm>
            <a:prstGeom prst="downArrow">
              <a:avLst/>
            </a:prstGeom>
            <a:solidFill>
              <a:srgbClr val="A0D4D8"/>
            </a:solidFill>
            <a:ln>
              <a:solidFill>
                <a:srgbClr val="6E8F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0" y="836613"/>
            <a:ext cx="8458200" cy="25400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9" tIns="45715" rIns="91429" bIns="45715" anchor="ctr"/>
          <a:lstStyle/>
          <a:p>
            <a:pPr algn="ctr">
              <a:defRPr/>
            </a:pPr>
            <a:endParaRPr kumimoji="1" lang="ru-RU" sz="2400" dirty="0"/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60432" y="1"/>
            <a:ext cx="683568" cy="590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8B78-2120-4283-A4D6-D6482C9FD72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7998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ост_ГХО-20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403" y="269262"/>
            <a:ext cx="8863093" cy="6544114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0432" y="1"/>
            <a:ext cx="683568" cy="590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475656" y="260648"/>
            <a:ext cx="6408712" cy="36004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5536" y="186376"/>
            <a:ext cx="8229600" cy="722344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Картограмма состояния подготовки геохимических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 основ Госгеолкарты-1000/3 и направлений работ до 2020 г. (по состоянию 01.04.2018 г.)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3728" y="836712"/>
            <a:ext cx="561662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ГХО-1000 созданы на </a:t>
            </a:r>
            <a:r>
              <a:rPr lang="ru-RU" sz="3200" b="1" dirty="0" smtClean="0">
                <a:solidFill>
                  <a:srgbClr val="FF0000"/>
                </a:solidFill>
              </a:rPr>
              <a:t>146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листах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58,9%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территории России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32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листа – некондиционная основа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21,9%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территории России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8B78-2120-4283-A4D6-D6482C9FD728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40466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Times New Roman" pitchFamily="18" charset="0"/>
              </a:rPr>
              <a:t>Расширенный паспорт перспективной площади</a:t>
            </a:r>
          </a:p>
        </p:txBody>
      </p:sp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77800" y="808038"/>
            <a:ext cx="7596188" cy="6049962"/>
            <a:chOff x="750910" y="1412776"/>
            <a:chExt cx="6269239" cy="4511252"/>
          </a:xfrm>
        </p:grpSpPr>
        <p:pic>
          <p:nvPicPr>
            <p:cNvPr id="48139" name="Picture 2" descr="D:\VAK\Докуметы\Отдел\Геокарт\Рисунки\паспорт\I_M_44 Страница_02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11960" y="1412776"/>
              <a:ext cx="2808189" cy="451125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8140" name="Picture 3" descr="D:\VAK\Докуметы\Отдел\Геокарт\Рисунки\паспорт\I_M_44 Страница_0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0910" y="1412776"/>
              <a:ext cx="3288030" cy="451125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grpSp>
        <p:nvGrpSpPr>
          <p:cNvPr id="3" name="Группа 14"/>
          <p:cNvGrpSpPr>
            <a:grpSpLocks/>
          </p:cNvGrpSpPr>
          <p:nvPr/>
        </p:nvGrpSpPr>
        <p:grpSpPr bwMode="auto">
          <a:xfrm>
            <a:off x="1960563" y="3813175"/>
            <a:ext cx="4643437" cy="2971800"/>
            <a:chOff x="1853698" y="3697287"/>
            <a:chExt cx="4644516" cy="2972073"/>
          </a:xfrm>
        </p:grpSpPr>
        <p:pic>
          <p:nvPicPr>
            <p:cNvPr id="48137" name="Picture 5" descr="D:\VAK\Докуметы\Отдел\Геокарт\Рисунки\паспорт\модель паспорта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71700" y="3903680"/>
              <a:ext cx="4608512" cy="2765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38" name="TextBox 13"/>
            <p:cNvSpPr txBox="1">
              <a:spLocks noChangeArrowheads="1"/>
            </p:cNvSpPr>
            <p:nvPr/>
          </p:nvSpPr>
          <p:spPr bwMode="auto">
            <a:xfrm>
              <a:off x="1853698" y="3697287"/>
              <a:ext cx="4644516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400" b="1">
                  <a:latin typeface="Times New Roman" pitchFamily="18" charset="0"/>
                  <a:cs typeface="Times New Roman" pitchFamily="18" charset="0"/>
                </a:rPr>
                <a:t>Прогнозно-минерагеническая модель</a:t>
              </a:r>
            </a:p>
          </p:txBody>
        </p:sp>
      </p:grpSp>
      <p:grpSp>
        <p:nvGrpSpPr>
          <p:cNvPr id="4" name="Группа 16"/>
          <p:cNvGrpSpPr>
            <a:grpSpLocks/>
          </p:cNvGrpSpPr>
          <p:nvPr/>
        </p:nvGrpSpPr>
        <p:grpSpPr bwMode="auto">
          <a:xfrm>
            <a:off x="6334125" y="790575"/>
            <a:ext cx="2809875" cy="4483100"/>
            <a:chOff x="6228184" y="816967"/>
            <a:chExt cx="2809942" cy="4484241"/>
          </a:xfrm>
        </p:grpSpPr>
        <p:pic>
          <p:nvPicPr>
            <p:cNvPr id="48135" name="Picture 4" descr="D:\VAK\Докуметы\Отдел\Геокарт\Рисунки\паспорт\карта паспорта.jpg"/>
            <p:cNvPicPr>
              <a:picLocks noChangeAspect="1" noChangeArrowheads="1"/>
            </p:cNvPicPr>
            <p:nvPr/>
          </p:nvPicPr>
          <p:blipFill>
            <a:blip r:embed="rId5" cstate="print"/>
            <a:srcRect b="4861"/>
            <a:stretch>
              <a:fillRect/>
            </a:stretch>
          </p:blipFill>
          <p:spPr bwMode="auto">
            <a:xfrm>
              <a:off x="6228184" y="1124744"/>
              <a:ext cx="2809942" cy="4176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36" name="TextBox 15"/>
            <p:cNvSpPr txBox="1">
              <a:spLocks noChangeArrowheads="1"/>
            </p:cNvSpPr>
            <p:nvPr/>
          </p:nvSpPr>
          <p:spPr bwMode="auto">
            <a:xfrm>
              <a:off x="6228184" y="816967"/>
              <a:ext cx="2808313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400" b="1">
                  <a:latin typeface="Times New Roman" pitchFamily="18" charset="0"/>
                  <a:cs typeface="Times New Roman" pitchFamily="18" charset="0"/>
                </a:rPr>
                <a:t>Геологическая карта</a:t>
              </a:r>
            </a:p>
          </p:txBody>
        </p:sp>
      </p:grp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60432" y="1"/>
            <a:ext cx="683568" cy="590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8B78-2120-4283-A4D6-D6482C9FD728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16949" cy="45849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Times New Roman" pitchFamily="18" charset="0"/>
              </a:rPr>
              <a:t>Проблемы создание ГХО </a:t>
            </a:r>
            <a:r>
              <a:rPr lang="ru-RU" sz="2000" b="1" dirty="0" err="1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Times New Roman" pitchFamily="18" charset="0"/>
              </a:rPr>
              <a:t>м-ба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Times New Roman" pitchFamily="18" charset="0"/>
              </a:rPr>
              <a:t>1:1000 000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Times New Roman" pitchFamily="18" charset="0"/>
              </a:rPr>
              <a:t>.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+mn-lt"/>
              <a:ea typeface="+mn-ea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836712"/>
            <a:ext cx="8784976" cy="5976664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457200">
              <a:buNone/>
            </a:pPr>
            <a:r>
              <a:rPr lang="ru-RU" sz="145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Сеть опробования</a:t>
            </a:r>
            <a:r>
              <a:rPr lang="ru-RU" sz="1450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50" dirty="0">
                <a:latin typeface="Times New Roman" pitchFamily="18" charset="0"/>
                <a:cs typeface="Times New Roman" pitchFamily="18" charset="0"/>
              </a:rPr>
              <a:t>– 10</a:t>
            </a:r>
            <a:r>
              <a:rPr lang="en-US" sz="1450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sz="1450" dirty="0">
                <a:latin typeface="Times New Roman" pitchFamily="18" charset="0"/>
                <a:cs typeface="Times New Roman" pitchFamily="18" charset="0"/>
              </a:rPr>
              <a:t>10 км или 1 проба на 100 </a:t>
            </a:r>
            <a:r>
              <a:rPr lang="ru-RU" sz="1450" dirty="0" smtClean="0">
                <a:latin typeface="Times New Roman" pitchFamily="18" charset="0"/>
                <a:cs typeface="Times New Roman" pitchFamily="18" charset="0"/>
              </a:rPr>
              <a:t>км</a:t>
            </a:r>
            <a:r>
              <a:rPr lang="ru-RU" sz="145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marL="0" indent="457200">
              <a:buNone/>
            </a:pPr>
            <a:r>
              <a:rPr lang="ru-RU" sz="145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Ожидаемый </a:t>
            </a:r>
            <a:r>
              <a:rPr lang="ru-RU" sz="145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</a:t>
            </a:r>
            <a:r>
              <a:rPr lang="ru-RU" sz="14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145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457200">
              <a:buNone/>
            </a:pPr>
            <a:r>
              <a:rPr lang="ru-RU" sz="1450" dirty="0">
                <a:latin typeface="Times New Roman" pitchFamily="18" charset="0"/>
                <a:cs typeface="Times New Roman" pitchFamily="18" charset="0"/>
              </a:rPr>
              <a:t>Локализация (уточнение, подтверждение)  контуров и оценка металлогенического потенциала известных рудных зон и рудных районов </a:t>
            </a:r>
            <a:r>
              <a:rPr lang="ru-RU" sz="1450" dirty="0" smtClean="0">
                <a:latin typeface="Times New Roman" pitchFamily="18" charset="0"/>
                <a:cs typeface="Times New Roman" pitchFamily="18" charset="0"/>
              </a:rPr>
              <a:t>– как  ареола </a:t>
            </a:r>
            <a:r>
              <a:rPr lang="ru-RU" sz="1450" dirty="0">
                <a:latin typeface="Times New Roman" pitchFamily="18" charset="0"/>
                <a:cs typeface="Times New Roman" pitchFamily="18" charset="0"/>
              </a:rPr>
              <a:t>АГХП над рудными </a:t>
            </a:r>
            <a:r>
              <a:rPr lang="ru-RU" sz="1450" dirty="0" smtClean="0">
                <a:latin typeface="Times New Roman" pitchFamily="18" charset="0"/>
                <a:cs typeface="Times New Roman" pitchFamily="18" charset="0"/>
              </a:rPr>
              <a:t>объектами.</a:t>
            </a:r>
          </a:p>
          <a:p>
            <a:pPr marL="0" indent="457200">
              <a:buNone/>
            </a:pPr>
            <a:endParaRPr lang="ru-RU" sz="145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457200">
              <a:buNone/>
            </a:pPr>
            <a:r>
              <a:rPr lang="ru-RU" sz="145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Вероятность </a:t>
            </a:r>
            <a:r>
              <a:rPr lang="ru-RU" sz="145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обнаружения АГХП</a:t>
            </a:r>
            <a:r>
              <a:rPr lang="ru-RU" sz="14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рудных объектов: </a:t>
            </a:r>
          </a:p>
          <a:p>
            <a:pPr marL="0" indent="457200">
              <a:lnSpc>
                <a:spcPts val="800"/>
              </a:lnSpc>
              <a:spcBef>
                <a:spcPts val="600"/>
              </a:spcBef>
              <a:buNone/>
            </a:pPr>
            <a:r>
              <a:rPr lang="ru-RU" sz="1450" dirty="0">
                <a:latin typeface="Times New Roman" pitchFamily="18" charset="0"/>
                <a:cs typeface="Times New Roman" pitchFamily="18" charset="0"/>
              </a:rPr>
              <a:t>рудный объект – </a:t>
            </a:r>
            <a:r>
              <a:rPr lang="en-US" sz="1450" b="1" dirty="0">
                <a:latin typeface="Times New Roman" pitchFamily="18" charset="0"/>
                <a:cs typeface="Times New Roman" pitchFamily="18" charset="0"/>
              </a:rPr>
              <a:t>&lt;</a:t>
            </a:r>
            <a:r>
              <a:rPr lang="ru-RU" sz="1450" b="1" dirty="0">
                <a:latin typeface="Times New Roman" pitchFamily="18" charset="0"/>
                <a:cs typeface="Times New Roman" pitchFamily="18" charset="0"/>
              </a:rPr>
              <a:t>1%</a:t>
            </a:r>
            <a:r>
              <a:rPr lang="ru-RU" sz="1450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0" indent="457200">
              <a:lnSpc>
                <a:spcPts val="800"/>
              </a:lnSpc>
              <a:spcBef>
                <a:spcPts val="600"/>
              </a:spcBef>
              <a:buNone/>
            </a:pPr>
            <a:r>
              <a:rPr lang="ru-RU" sz="1450" dirty="0">
                <a:latin typeface="Times New Roman" pitchFamily="18" charset="0"/>
                <a:cs typeface="Times New Roman" pitchFamily="18" charset="0"/>
              </a:rPr>
              <a:t>зон минерализации – </a:t>
            </a:r>
            <a:r>
              <a:rPr lang="ru-RU" sz="1450" b="1" dirty="0">
                <a:latin typeface="Times New Roman" pitchFamily="18" charset="0"/>
                <a:cs typeface="Times New Roman" pitchFamily="18" charset="0"/>
              </a:rPr>
              <a:t>5-10% </a:t>
            </a:r>
            <a:r>
              <a:rPr lang="ru-RU" sz="1450" dirty="0">
                <a:latin typeface="Times New Roman" pitchFamily="18" charset="0"/>
                <a:cs typeface="Times New Roman" pitchFamily="18" charset="0"/>
              </a:rPr>
              <a:t>(в рыхлых отложениях – 15-20%),</a:t>
            </a:r>
          </a:p>
          <a:p>
            <a:pPr marL="0" indent="457200">
              <a:lnSpc>
                <a:spcPts val="800"/>
              </a:lnSpc>
              <a:spcBef>
                <a:spcPts val="600"/>
              </a:spcBef>
              <a:buNone/>
            </a:pPr>
            <a:r>
              <a:rPr lang="ru-RU" sz="1450" dirty="0">
                <a:latin typeface="Times New Roman" pitchFamily="18" charset="0"/>
                <a:cs typeface="Times New Roman" pitchFamily="18" charset="0"/>
              </a:rPr>
              <a:t>местный региональный фон – 80-90</a:t>
            </a:r>
            <a:r>
              <a:rPr lang="ru-RU" sz="1450" dirty="0" smtClean="0">
                <a:latin typeface="Times New Roman" pitchFamily="18" charset="0"/>
                <a:cs typeface="Times New Roman" pitchFamily="18" charset="0"/>
              </a:rPr>
              <a:t>%</a:t>
            </a:r>
          </a:p>
          <a:p>
            <a:pPr marL="0" indent="457200">
              <a:buNone/>
            </a:pPr>
            <a:r>
              <a:rPr lang="ru-RU" sz="1450" b="1" u="sng" dirty="0" smtClean="0">
                <a:latin typeface="Times New Roman" pitchFamily="18" charset="0"/>
                <a:cs typeface="Times New Roman" pitchFamily="18" charset="0"/>
              </a:rPr>
              <a:t>Следствие</a:t>
            </a:r>
            <a:r>
              <a:rPr lang="ru-RU" sz="145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50" dirty="0">
                <a:latin typeface="Times New Roman" pitchFamily="18" charset="0"/>
                <a:cs typeface="Times New Roman" pitchFamily="18" charset="0"/>
              </a:rPr>
              <a:t>– локализация АГХП и перспективных площадей этого ранга, а также оценка их металлогенического потенциала </a:t>
            </a:r>
            <a:r>
              <a:rPr lang="ru-RU" sz="1450" u="sng" dirty="0">
                <a:latin typeface="Times New Roman" pitchFamily="18" charset="0"/>
                <a:cs typeface="Times New Roman" pitchFamily="18" charset="0"/>
              </a:rPr>
              <a:t>не надёжны</a:t>
            </a:r>
            <a:r>
              <a:rPr lang="ru-RU" sz="1450" dirty="0">
                <a:latin typeface="Times New Roman" pitchFamily="18" charset="0"/>
                <a:cs typeface="Times New Roman" pitchFamily="18" charset="0"/>
              </a:rPr>
              <a:t>, т.к. заданное расстояние между точками (10 км) значительно превышает максимальные размеры площадных зон минерализации  и областей привноса-выноса (0,5-1 км</a:t>
            </a:r>
            <a:r>
              <a:rPr lang="ru-RU" sz="145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0" indent="457200">
              <a:buNone/>
            </a:pPr>
            <a:endParaRPr lang="ru-RU" sz="145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457200">
              <a:buNone/>
            </a:pPr>
            <a:r>
              <a:rPr lang="ru-RU" sz="145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Проблемы</a:t>
            </a:r>
            <a:r>
              <a:rPr lang="ru-RU" sz="14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50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indent="457200"/>
            <a:r>
              <a:rPr lang="ru-RU" sz="1450" b="1" dirty="0">
                <a:latin typeface="Times New Roman" pitchFamily="18" charset="0"/>
                <a:cs typeface="Times New Roman" pitchFamily="18" charset="0"/>
              </a:rPr>
              <a:t>Недостаточное качество исходных </a:t>
            </a:r>
            <a:r>
              <a:rPr lang="ru-RU" sz="1450" dirty="0">
                <a:latin typeface="Times New Roman" pitchFamily="18" charset="0"/>
                <a:cs typeface="Times New Roman" pitchFamily="18" charset="0"/>
              </a:rPr>
              <a:t>(прежде всего ретроспективных) геохимических </a:t>
            </a:r>
            <a:r>
              <a:rPr lang="ru-RU" sz="1450" b="1" dirty="0">
                <a:latin typeface="Times New Roman" pitchFamily="18" charset="0"/>
                <a:cs typeface="Times New Roman" pitchFamily="18" charset="0"/>
              </a:rPr>
              <a:t>данных</a:t>
            </a:r>
            <a:r>
              <a:rPr lang="ru-RU" sz="1450" dirty="0">
                <a:latin typeface="Times New Roman" pitchFamily="18" charset="0"/>
                <a:cs typeface="Times New Roman" pitchFamily="18" charset="0"/>
              </a:rPr>
              <a:t> для локализации АГХП и оценки металлогенического потенциала. Выявляемые АГХП представлены, как правило, моноэлементными аномалиями, а не геохимическими ассоциациями, соответствующими известным геолого-промышленным типам ТПИ.</a:t>
            </a:r>
          </a:p>
          <a:p>
            <a:pPr lvl="0" indent="457200"/>
            <a:r>
              <a:rPr lang="ru-RU" sz="1450" b="1" dirty="0" smtClean="0">
                <a:latin typeface="Times New Roman" pitchFamily="18" charset="0"/>
                <a:cs typeface="Times New Roman" pitchFamily="18" charset="0"/>
              </a:rPr>
              <a:t>Низкая </a:t>
            </a:r>
            <a:r>
              <a:rPr lang="ru-RU" sz="1450" b="1" dirty="0" err="1" smtClean="0">
                <a:latin typeface="Times New Roman" pitchFamily="18" charset="0"/>
                <a:cs typeface="Times New Roman" pitchFamily="18" charset="0"/>
              </a:rPr>
              <a:t>востребованность</a:t>
            </a:r>
            <a:r>
              <a:rPr lang="ru-RU" sz="145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50" b="1" dirty="0">
                <a:latin typeface="Times New Roman" pitchFamily="18" charset="0"/>
                <a:cs typeface="Times New Roman" pitchFamily="18" charset="0"/>
              </a:rPr>
              <a:t>рекомендаций </a:t>
            </a:r>
            <a:r>
              <a:rPr lang="ru-RU" sz="1450" dirty="0">
                <a:latin typeface="Times New Roman" pitchFamily="18" charset="0"/>
                <a:cs typeface="Times New Roman" pitchFamily="18" charset="0"/>
              </a:rPr>
              <a:t>по результатам ГХО-1000 по перспективным площадям на ТПИ и УВ для постановки на них опережающих геохимических работ масштаба 1:200 000.</a:t>
            </a:r>
          </a:p>
          <a:p>
            <a:pPr indent="457200"/>
            <a:r>
              <a:rPr lang="ru-RU" sz="1450" dirty="0">
                <a:latin typeface="Times New Roman" pitchFamily="18" charset="0"/>
                <a:cs typeface="Times New Roman" pitchFamily="18" charset="0"/>
              </a:rPr>
              <a:t>Геохимическая </a:t>
            </a:r>
            <a:r>
              <a:rPr lang="ru-RU" sz="1450" b="1" dirty="0">
                <a:latin typeface="Times New Roman" pitchFamily="18" charset="0"/>
                <a:cs typeface="Times New Roman" pitchFamily="18" charset="0"/>
              </a:rPr>
              <a:t>основа </a:t>
            </a:r>
            <a:r>
              <a:rPr lang="ru-RU" sz="1450" dirty="0">
                <a:latin typeface="Times New Roman" pitchFamily="18" charset="0"/>
                <a:cs typeface="Times New Roman" pitchFamily="18" charset="0"/>
              </a:rPr>
              <a:t>прогнозной карты </a:t>
            </a:r>
            <a:r>
              <a:rPr lang="ru-RU" sz="1450" b="1" dirty="0">
                <a:latin typeface="Times New Roman" pitchFamily="18" charset="0"/>
                <a:cs typeface="Times New Roman" pitchFamily="18" charset="0"/>
              </a:rPr>
              <a:t>не входит в комплект </a:t>
            </a:r>
            <a:r>
              <a:rPr lang="ru-RU" sz="1450" b="1" dirty="0" err="1">
                <a:latin typeface="Times New Roman" pitchFamily="18" charset="0"/>
                <a:cs typeface="Times New Roman" pitchFamily="18" charset="0"/>
              </a:rPr>
              <a:t>Госгеолкарты</a:t>
            </a:r>
            <a:r>
              <a:rPr lang="ru-RU" sz="1450" b="1" dirty="0">
                <a:latin typeface="Times New Roman" pitchFamily="18" charset="0"/>
                <a:cs typeface="Times New Roman" pitchFamily="18" charset="0"/>
              </a:rPr>
              <a:t> – 1000/3</a:t>
            </a:r>
            <a:r>
              <a:rPr lang="ru-RU" sz="1450" dirty="0">
                <a:latin typeface="Times New Roman" pitchFamily="18" charset="0"/>
                <a:cs typeface="Times New Roman" pitchFamily="18" charset="0"/>
              </a:rPr>
              <a:t>, а используется составителями последней (наряду с геологическими и геофизическими материалами) при создании «Карты закономерностей размещения и прогноза ПИ».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60432" y="1"/>
            <a:ext cx="683568" cy="590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8B78-2120-4283-A4D6-D6482C9FD728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91264" cy="72008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Times New Roman" pitchFamily="18" charset="0"/>
              </a:rPr>
              <a:t>Меры повышения результативности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Times New Roman" pitchFamily="18" charset="0"/>
              </a:rPr>
              <a:t>работ</a:t>
            </a:r>
            <a:b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Times New Roman" pitchFamily="18" charset="0"/>
              </a:rPr>
              <a:t>при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Times New Roman" pitchFamily="18" charset="0"/>
              </a:rPr>
              <a:t>создании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Times New Roman" pitchFamily="18" charset="0"/>
              </a:rPr>
              <a:t>ГХО-1000.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+mn-lt"/>
              <a:ea typeface="+mn-ea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556792"/>
            <a:ext cx="8712968" cy="4320480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14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      </a:t>
            </a:r>
            <a:r>
              <a:rPr lang="ru-RU" sz="145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145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проектировании работ</a:t>
            </a:r>
            <a:r>
              <a:rPr lang="ru-RU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(на основе анализа ретроспективной геохимической и геолого-геофизической информации по размещению известных металлогенических зон и их возможного продолжения на территории со сложными ландшафтно-геологическими условиями), </a:t>
            </a:r>
            <a:r>
              <a:rPr lang="ru-RU" sz="145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корректировать параметры сети опробования</a:t>
            </a:r>
            <a:r>
              <a:rPr lang="ru-RU" sz="145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в т.ч. сгущая их на перспективных участках</a:t>
            </a:r>
            <a:r>
              <a:rPr lang="ru-RU" sz="145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468000">
              <a:buAutoNum type="arabicPeriod"/>
            </a:pPr>
            <a:endParaRPr lang="ru-RU" sz="145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    Создание </a:t>
            </a:r>
            <a:r>
              <a:rPr lang="ru-RU" sz="145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цифровых геохимических моделей</a:t>
            </a:r>
            <a:r>
              <a:rPr lang="ru-RU" sz="14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площадей </a:t>
            </a:r>
            <a:r>
              <a:rPr lang="ru-RU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перспективных на ТПИ и УВ и эталонных объектов</a:t>
            </a:r>
            <a:r>
              <a:rPr lang="ru-RU" sz="14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sz="145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     Включение </a:t>
            </a:r>
            <a:r>
              <a:rPr lang="ru-RU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состав работ </a:t>
            </a:r>
            <a:r>
              <a:rPr lang="ru-RU" sz="145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ОМР </a:t>
            </a:r>
            <a:r>
              <a:rPr lang="ru-RU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перспективных площадях с целью совершенствования методов пробоотбора, аналитики, обработки и интерпретации АГХП</a:t>
            </a:r>
            <a:r>
              <a:rPr lang="ru-RU" sz="14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sz="145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4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     </a:t>
            </a:r>
            <a:r>
              <a:rPr lang="ru-RU" sz="145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Ревизия </a:t>
            </a:r>
            <a:r>
              <a:rPr lang="ru-RU" sz="145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традиционных структурно-тектонических и металлогенических построений;</a:t>
            </a:r>
            <a:r>
              <a:rPr lang="ru-RU" sz="14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поиск противоречий; </a:t>
            </a:r>
            <a:r>
              <a:rPr lang="ru-RU" sz="145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разработка новых парадигм</a:t>
            </a:r>
            <a:r>
              <a:rPr lang="ru-RU" sz="145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sz="145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4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      Построение </a:t>
            </a:r>
            <a:r>
              <a:rPr lang="ru-RU" sz="145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глубинных геолого-геохимических моделей</a:t>
            </a:r>
            <a:r>
              <a:rPr lang="ru-RU" sz="14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генерации, транзита и локализации металлоносных  и </a:t>
            </a:r>
            <a:r>
              <a:rPr lang="ru-RU" sz="145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нефте</a:t>
            </a:r>
            <a:r>
              <a:rPr lang="ru-RU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-газоносных систем.</a:t>
            </a:r>
          </a:p>
          <a:p>
            <a:pPr marL="0" indent="457200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60432" y="1"/>
            <a:ext cx="683568" cy="590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8B78-2120-4283-A4D6-D6482C9FD728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476672"/>
            <a:ext cx="8172000" cy="432048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</a:rPr>
              <a:t>Геохимическая карта России м-ба 1:2 500 000. </a:t>
            </a:r>
            <a:br>
              <a:rPr lang="ru-RU" sz="2000" dirty="0" smtClean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</a:rPr>
            </a:br>
            <a:endParaRPr lang="ru-RU" sz="2000" dirty="0">
              <a:solidFill>
                <a:schemeClr val="accent3">
                  <a:lumMod val="50000"/>
                </a:schemeClr>
              </a:solidFill>
              <a:effectLst/>
              <a:latin typeface="+mn-lt"/>
              <a:ea typeface="+mn-ea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328" y="1059756"/>
            <a:ext cx="8891845" cy="515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38" y="4895589"/>
            <a:ext cx="8582067" cy="10535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0432" y="1"/>
            <a:ext cx="683568" cy="590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2846704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4624"/>
            <a:ext cx="9118353" cy="7078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Сводная геохимическая карта российского </a:t>
            </a:r>
          </a:p>
          <a:p>
            <a:pPr algn="ctr">
              <a:spcAft>
                <a:spcPts val="0"/>
              </a:spcAft>
            </a:pP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полярного 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сектора 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Арктики. Масштаб 1:2 500 000.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81" y="1059678"/>
            <a:ext cx="8849581" cy="5117758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0432" y="1"/>
            <a:ext cx="683568" cy="590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8159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67544" y="996399"/>
            <a:ext cx="8208268" cy="5816977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152400" indent="-152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b="1" i="1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Arial" charset="0"/>
            </a:endParaRPr>
          </a:p>
          <a:p>
            <a:pPr marL="152400" indent="-152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Цель</a:t>
            </a:r>
            <a:r>
              <a:rPr lang="ru-RU" sz="1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: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 </a:t>
            </a:r>
          </a:p>
          <a:p>
            <a:pPr marL="152400" indent="-152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b="1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marL="152400" indent="-152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               Обеспечение повышения качества и эффективности прогнозно-поисковых работ путем    </a:t>
            </a:r>
          </a:p>
          <a:p>
            <a:pPr marL="152400" indent="-152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               организации высокопрофессионального производства геохимических исследований на </a:t>
            </a:r>
          </a:p>
          <a:p>
            <a:pPr marL="152400" indent="-152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               основе современных методов и рациональных технологий их ведения. </a:t>
            </a:r>
          </a:p>
          <a:p>
            <a:pPr marL="152400" indent="-152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b="1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marL="152400" indent="-152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Решаемые задачи: </a:t>
            </a:r>
          </a:p>
          <a:p>
            <a:pPr marL="609600" lvl="1" indent="-152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b="1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marL="609600" lvl="1" indent="-1524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Научно-методическое сопровождение организации и постановки геохимических поисков на перспективных территориях с учетом их природных условий.</a:t>
            </a:r>
          </a:p>
          <a:p>
            <a:pPr marL="609600" lvl="1" indent="-1524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endParaRPr lang="ru-RU" sz="1400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marL="609600" lvl="1" indent="-152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2. Создание 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эталонных геолого-геохимических поисковых моделей </a:t>
            </a:r>
            <a:r>
              <a:rPr lang="ru-RU" sz="1400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разноранговых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рудных объектов и совершенствование на их основе критериев оценки аномальных геохимических полей.</a:t>
            </a:r>
          </a:p>
          <a:p>
            <a:pPr marL="609600" lvl="1" indent="-152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marL="609600" lvl="1" indent="-152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3. Разработка, апробация и 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внедрение новых методов ведения геохимических поисков 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с применением дифференцированного опробования природных сред и прецизионных аналитических методов изучения их состава.</a:t>
            </a:r>
          </a:p>
          <a:p>
            <a:pPr marL="609600" lvl="1" indent="-152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marL="609600" lvl="1" indent="-152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4. Разработка 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технологии интерпретации и оценки 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аномальных геохимических полей на базе комплексного анализа геологической, геофизической и геохимической информации.</a:t>
            </a:r>
          </a:p>
          <a:p>
            <a:pPr marL="609600" lvl="1" indent="-152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marL="609600" lvl="1" indent="-152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5. Изучение структуры аномальных геохимических полей с применением современных 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компьютерных технологий (ГЕОСКАН) 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при оценке перспектив новых территорий. </a:t>
            </a:r>
          </a:p>
          <a:p>
            <a:pPr marL="609600" lvl="1" indent="-152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b="1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899592" y="605821"/>
            <a:ext cx="7128792" cy="590931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/>
        </p:spPr>
        <p:txBody>
          <a:bodyPr wrap="squar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Поисковые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и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поисково-оценочные геолого-геохимические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работы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60432" y="1"/>
            <a:ext cx="683568" cy="590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8B78-2120-4283-A4D6-D6482C9FD728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172000" cy="432048"/>
          </a:xfrm>
        </p:spPr>
        <p:txBody>
          <a:bodyPr>
            <a:noAutofit/>
          </a:bodyPr>
          <a:lstStyle/>
          <a:p>
            <a:pPr algn="ctr"/>
            <a:r>
              <a:rPr lang="ru-RU" sz="2000" b="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  <a:t>Схема прогноза на твердые полезные ископаемые, нефть и газ </a:t>
            </a:r>
            <a:r>
              <a:rPr lang="ru-RU" sz="2000" b="0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  <a:t/>
            </a:r>
            <a:br>
              <a:rPr lang="ru-RU" sz="2000" b="0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</a:br>
            <a:r>
              <a:rPr lang="ru-RU" sz="2000" b="0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  <a:t>российского полярного сектора Арктики. Масштаб </a:t>
            </a:r>
            <a:r>
              <a:rPr lang="ru-RU" sz="2000" b="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  <a:t>1:2 500 000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31081"/>
            <a:ext cx="8756366" cy="5112567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0432" y="1"/>
            <a:ext cx="683568" cy="590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7196343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0" y="412081"/>
            <a:ext cx="9144000" cy="928687"/>
          </a:xfrm>
        </p:spPr>
        <p:txBody>
          <a:bodyPr>
            <a:noAutofit/>
          </a:bodyPr>
          <a:lstStyle/>
          <a:p>
            <a:pPr algn="ctr">
              <a:spcBef>
                <a:spcPts val="600"/>
              </a:spcBef>
            </a:pP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Times New Roman" pitchFamily="18" charset="0"/>
              </a:rPr>
              <a:t>Расположение информационных пакетов </a:t>
            </a:r>
            <a:b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Times New Roman" pitchFamily="18" charset="0"/>
              </a:rPr>
              <a:t>интегрированной геолого-геохимической информации </a:t>
            </a:r>
            <a:b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Times New Roman" pitchFamily="18" charset="0"/>
              </a:rPr>
              <a:t>для оценки прогнозных ресурсов категории Р3</a:t>
            </a:r>
          </a:p>
        </p:txBody>
      </p:sp>
      <p:pic>
        <p:nvPicPr>
          <p:cNvPr id="82947" name="Picture 2"/>
          <p:cNvPicPr>
            <a:picLocks noChangeAspect="1" noChangeArrowheads="1"/>
          </p:cNvPicPr>
          <p:nvPr/>
        </p:nvPicPr>
        <p:blipFill>
          <a:blip r:embed="rId2" cstate="print"/>
          <a:srcRect l="2750" t="4134" r="2750" b="2167"/>
          <a:stretch>
            <a:fillRect/>
          </a:stretch>
        </p:blipFill>
        <p:spPr bwMode="auto">
          <a:xfrm>
            <a:off x="0" y="1601043"/>
            <a:ext cx="9070975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8" name="TextBox 4"/>
          <p:cNvSpPr txBox="1">
            <a:spLocks noChangeArrowheads="1"/>
          </p:cNvSpPr>
          <p:nvPr/>
        </p:nvSpPr>
        <p:spPr bwMode="auto">
          <a:xfrm>
            <a:off x="3131840" y="5633491"/>
            <a:ext cx="2016125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5696"/>
                </a:solidFill>
              </a:rPr>
              <a:t>Алтае-Саяно-Енисейская</a:t>
            </a:r>
            <a:r>
              <a:rPr lang="ru-RU" b="1">
                <a:solidFill>
                  <a:srgbClr val="005696"/>
                </a:solidFill>
              </a:rPr>
              <a:t> </a:t>
            </a:r>
          </a:p>
          <a:p>
            <a:pPr algn="ctr"/>
            <a:r>
              <a:rPr lang="ru-RU" sz="1400" b="1">
                <a:solidFill>
                  <a:srgbClr val="005696"/>
                </a:solidFill>
              </a:rPr>
              <a:t>область</a:t>
            </a:r>
          </a:p>
        </p:txBody>
      </p:sp>
      <p:sp>
        <p:nvSpPr>
          <p:cNvPr id="82949" name="TextBox 5"/>
          <p:cNvSpPr txBox="1">
            <a:spLocks noChangeArrowheads="1"/>
          </p:cNvSpPr>
          <p:nvPr/>
        </p:nvSpPr>
        <p:spPr bwMode="auto">
          <a:xfrm>
            <a:off x="5003800" y="5704954"/>
            <a:ext cx="158432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/>
              <a:t>Байкало-Витимская</a:t>
            </a:r>
          </a:p>
          <a:p>
            <a:pPr algn="ctr"/>
            <a:r>
              <a:rPr lang="ru-RU" sz="1400" b="1"/>
              <a:t>область</a:t>
            </a:r>
          </a:p>
        </p:txBody>
      </p:sp>
      <p:sp>
        <p:nvSpPr>
          <p:cNvPr id="82950" name="TextBox 6"/>
          <p:cNvSpPr txBox="1">
            <a:spLocks noChangeArrowheads="1"/>
          </p:cNvSpPr>
          <p:nvPr/>
        </p:nvSpPr>
        <p:spPr bwMode="auto">
          <a:xfrm>
            <a:off x="6804025" y="5417616"/>
            <a:ext cx="140493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/>
              <a:t>Сихотэ-Алинская</a:t>
            </a:r>
          </a:p>
          <a:p>
            <a:pPr algn="ctr"/>
            <a:r>
              <a:rPr lang="ru-RU" sz="1400" b="1"/>
              <a:t>область</a:t>
            </a:r>
          </a:p>
        </p:txBody>
      </p:sp>
      <p:sp>
        <p:nvSpPr>
          <p:cNvPr id="82951" name="TextBox 7"/>
          <p:cNvSpPr txBox="1">
            <a:spLocks noChangeArrowheads="1"/>
          </p:cNvSpPr>
          <p:nvPr/>
        </p:nvSpPr>
        <p:spPr bwMode="auto">
          <a:xfrm>
            <a:off x="6084168" y="3617267"/>
            <a:ext cx="187166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FF0000"/>
                </a:solidFill>
              </a:rPr>
              <a:t>Верхояно-Колымская</a:t>
            </a:r>
          </a:p>
          <a:p>
            <a:pPr algn="ctr"/>
            <a:r>
              <a:rPr lang="ru-RU" sz="1400" b="1" dirty="0">
                <a:solidFill>
                  <a:srgbClr val="FF0000"/>
                </a:solidFill>
              </a:rPr>
              <a:t>область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0432" y="1"/>
            <a:ext cx="683568" cy="590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8B78-2120-4283-A4D6-D6482C9FD728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pictur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227106"/>
            <a:ext cx="6552728" cy="6370246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8B78-2120-4283-A4D6-D6482C9FD728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67744" y="2836093"/>
            <a:ext cx="49685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ПЕРСПЕКТИВНЫЙ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УЧАСТОК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НЕДР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65672"/>
            <a:ext cx="827584" cy="715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 descr="http://tmregister.ru/base/1991/DOC/DOCURUTM/DOC207V1/D20711D1/20711200/0000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4" y="216024"/>
            <a:ext cx="1189708" cy="4766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877272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53336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user\Desktop\Безымянный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2" y="5589240"/>
            <a:ext cx="895350" cy="116205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51"/>
          <p:cNvSpPr>
            <a:spLocks noChangeArrowheads="1"/>
          </p:cNvSpPr>
          <p:nvPr/>
        </p:nvSpPr>
        <p:spPr bwMode="auto">
          <a:xfrm>
            <a:off x="611188" y="5589588"/>
            <a:ext cx="2333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69636" name="Rectangle 54"/>
          <p:cNvSpPr>
            <a:spLocks noChangeArrowheads="1"/>
          </p:cNvSpPr>
          <p:nvPr/>
        </p:nvSpPr>
        <p:spPr bwMode="auto">
          <a:xfrm>
            <a:off x="395288" y="4581525"/>
            <a:ext cx="24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prstClr val="black"/>
                </a:solidFill>
                <a:latin typeface="Arial" charset="0"/>
              </a:rPr>
              <a:t> </a:t>
            </a:r>
            <a:endParaRPr lang="ru-RU" sz="14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9637" name="Rectangle 55"/>
          <p:cNvSpPr>
            <a:spLocks noChangeArrowheads="1"/>
          </p:cNvSpPr>
          <p:nvPr/>
        </p:nvSpPr>
        <p:spPr bwMode="auto">
          <a:xfrm>
            <a:off x="395288" y="5157788"/>
            <a:ext cx="2333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59398" name="Rectangle 56"/>
          <p:cNvSpPr>
            <a:spLocks noChangeArrowheads="1"/>
          </p:cNvSpPr>
          <p:nvPr/>
        </p:nvSpPr>
        <p:spPr bwMode="auto">
          <a:xfrm>
            <a:off x="971600" y="476672"/>
            <a:ext cx="7016986" cy="1015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Задачи научно-методического сопровождения </a:t>
            </a:r>
            <a:br>
              <a:rPr lang="ru-RU" sz="2000" b="1" dirty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</a:b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геохимических работ для повышения эффективности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прогноза и поиска ТПИ</a:t>
            </a:r>
          </a:p>
        </p:txBody>
      </p:sp>
      <p:sp>
        <p:nvSpPr>
          <p:cNvPr id="69639" name="Rectangle 57"/>
          <p:cNvSpPr>
            <a:spLocks noChangeArrowheads="1"/>
          </p:cNvSpPr>
          <p:nvPr/>
        </p:nvSpPr>
        <p:spPr bwMode="auto">
          <a:xfrm>
            <a:off x="323528" y="1556792"/>
            <a:ext cx="8604448" cy="4778231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14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Экспертная оценка геолого-геохимических материалов по территориям, </a:t>
            </a:r>
            <a:r>
              <a:rPr lang="ru-RU" sz="14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планируемым </a:t>
            </a:r>
            <a:r>
              <a:rPr lang="ru-RU" sz="14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для ОГХР и ППР </a:t>
            </a:r>
            <a:r>
              <a:rPr lang="ru-RU" sz="14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целью выявления и локализации </a:t>
            </a:r>
            <a:r>
              <a:rPr lang="ru-RU" sz="14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экономически </a:t>
            </a:r>
            <a:r>
              <a:rPr lang="ru-RU" sz="14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рентабельных объектов.</a:t>
            </a:r>
          </a:p>
          <a:p>
            <a:pPr marL="342900" indent="-342900"/>
            <a:endParaRPr lang="ru-RU" sz="14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14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  Предварительная </a:t>
            </a:r>
            <a:r>
              <a:rPr lang="ru-RU" sz="14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оценка</a:t>
            </a:r>
            <a:r>
              <a:rPr lang="ru-RU" sz="14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территорий </a:t>
            </a:r>
            <a:r>
              <a:rPr lang="ru-RU" sz="14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условиям ведения </a:t>
            </a:r>
            <a:r>
              <a:rPr lang="ru-RU" sz="14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геохимических </a:t>
            </a:r>
            <a:r>
              <a:rPr lang="ru-RU" sz="14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работ </a:t>
            </a:r>
            <a:r>
              <a:rPr lang="ru-RU" sz="14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ландшафтной </a:t>
            </a:r>
            <a:r>
              <a:rPr lang="ru-RU" sz="14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основе.</a:t>
            </a:r>
          </a:p>
          <a:p>
            <a:pPr marL="342900" indent="-342900"/>
            <a:endParaRPr lang="ru-RU" sz="1450" dirty="0">
              <a:solidFill>
                <a:srgbClr val="C41AE6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14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1450" dirty="0" smtClean="0">
                <a:solidFill>
                  <a:srgbClr val="C41AE6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Расчет оптимальной </a:t>
            </a:r>
            <a:r>
              <a:rPr lang="ru-RU" sz="14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плотности сети </a:t>
            </a:r>
            <a:r>
              <a:rPr lang="ru-RU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обоснование методики отбора и </a:t>
            </a:r>
            <a:r>
              <a:rPr lang="ru-RU" sz="14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обработки </a:t>
            </a:r>
            <a:r>
              <a:rPr lang="ru-RU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геохимических проб с целью наиболее экономически </a:t>
            </a:r>
            <a:r>
              <a:rPr lang="ru-RU" sz="14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целесообразного </a:t>
            </a:r>
            <a:r>
              <a:rPr lang="ru-RU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эффективного ведения работ.</a:t>
            </a:r>
          </a:p>
          <a:p>
            <a:pPr marL="342900" indent="-342900"/>
            <a:endParaRPr lang="ru-RU" sz="1450" dirty="0">
              <a:solidFill>
                <a:srgbClr val="F4120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14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4.   Обоснование </a:t>
            </a:r>
            <a:r>
              <a:rPr lang="ru-RU" sz="14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комплекса лабораторно-аналитических исследований </a:t>
            </a:r>
            <a:r>
              <a:rPr lang="ru-RU" sz="14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4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необходимого </a:t>
            </a:r>
            <a:r>
              <a:rPr lang="ru-RU" sz="14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спектра определяемых элементов.</a:t>
            </a:r>
          </a:p>
          <a:p>
            <a:pPr marL="342900" indent="-342900"/>
            <a:endParaRPr lang="ru-RU" sz="14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rabicPeriod" startAt="5"/>
            </a:pPr>
            <a:r>
              <a:rPr lang="ru-RU" sz="14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Применение современных </a:t>
            </a:r>
            <a:r>
              <a:rPr lang="ru-RU" sz="14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компьютерных технологий </a:t>
            </a:r>
            <a:r>
              <a:rPr lang="ru-RU" sz="14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14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обработке</a:t>
            </a:r>
            <a:r>
              <a:rPr lang="ru-RU" sz="14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геохимических </a:t>
            </a:r>
            <a:r>
              <a:rPr lang="ru-RU" sz="14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данных.</a:t>
            </a:r>
          </a:p>
          <a:p>
            <a:pPr marL="342900" indent="-342900"/>
            <a:endParaRPr lang="ru-RU" sz="14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 startAt="6"/>
            </a:pPr>
            <a:r>
              <a:rPr lang="ru-RU" sz="14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Разработка </a:t>
            </a:r>
            <a:r>
              <a:rPr lang="ru-RU" sz="14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поисковых геохимических моделей </a:t>
            </a:r>
            <a:r>
              <a:rPr lang="ru-RU" sz="145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разноранговых</a:t>
            </a:r>
            <a:r>
              <a:rPr lang="ru-RU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рудных объектов. </a:t>
            </a:r>
            <a:endParaRPr lang="ru-RU" sz="145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 startAt="6"/>
            </a:pPr>
            <a:endParaRPr lang="ru-RU" sz="145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 startAt="7"/>
            </a:pPr>
            <a:r>
              <a:rPr lang="ru-RU" sz="14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Разработка </a:t>
            </a:r>
            <a:r>
              <a:rPr lang="ru-RU" sz="14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критериев разбраковки АГХП </a:t>
            </a:r>
            <a:r>
              <a:rPr lang="ru-RU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учетом условий конкретных площадей</a:t>
            </a:r>
            <a:r>
              <a:rPr lang="ru-RU" sz="14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AutoNum type="arabicPeriod" startAt="7"/>
            </a:pPr>
            <a:endParaRPr lang="ru-RU" sz="145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 startAt="8"/>
            </a:pPr>
            <a:r>
              <a:rPr lang="ru-RU" sz="14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Оценка </a:t>
            </a:r>
            <a:r>
              <a:rPr lang="ru-RU" sz="14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ресурсного потенциала</a:t>
            </a:r>
            <a:r>
              <a:rPr lang="ru-RU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 геохимической информации</a:t>
            </a:r>
            <a:r>
              <a:rPr lang="ru-RU" sz="14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/>
            <a:endParaRPr lang="ru-RU" sz="1450" dirty="0">
              <a:solidFill>
                <a:srgbClr val="F4120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14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9. Обоснование </a:t>
            </a:r>
            <a:r>
              <a:rPr lang="ru-RU" sz="14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критериев выбора</a:t>
            </a:r>
            <a:r>
              <a:rPr lang="ru-RU" sz="14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первоочередных </a:t>
            </a:r>
            <a:r>
              <a:rPr lang="ru-RU" sz="14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перспективных объектов</a:t>
            </a:r>
            <a:r>
              <a:rPr lang="ru-RU" sz="14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60432" y="1"/>
            <a:ext cx="683568" cy="590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8B78-2120-4283-A4D6-D6482C9FD728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xmlns="" val="3640126469"/>
              </p:ext>
            </p:extLst>
          </p:nvPr>
        </p:nvGraphicFramePr>
        <p:xfrm>
          <a:off x="611560" y="1124744"/>
          <a:ext cx="7785174" cy="5418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03648" y="437763"/>
            <a:ext cx="6480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Количество подготовленных в результате ГРР по ФБ условных запасов С2 </a:t>
            </a:r>
            <a:r>
              <a:rPr lang="ru-RU" sz="2000" b="1" dirty="0" err="1" smtClean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усл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. = (Р1+0,6*Р2)*0,7 </a:t>
            </a:r>
          </a:p>
          <a:p>
            <a:pPr algn="ctr">
              <a:lnSpc>
                <a:spcPct val="80000"/>
              </a:lnSpc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(в 2018-2020 г. - ожидаемое)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8B78-2120-4283-A4D6-D6482C9FD72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513116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xmlns="" val="3973491535"/>
              </p:ext>
            </p:extLst>
          </p:nvPr>
        </p:nvGraphicFramePr>
        <p:xfrm>
          <a:off x="539552" y="1556792"/>
          <a:ext cx="7884343" cy="5026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9139" y="476672"/>
            <a:ext cx="7901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Стоимость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подготовки прогнозных ресурсов Р1+0,6 Р2 </a:t>
            </a:r>
          </a:p>
          <a:p>
            <a:pPr algn="ctr">
              <a:lnSpc>
                <a:spcPct val="80000"/>
              </a:lnSpc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(млн. руб./т) фактическая (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синим), ожидаемая (оранжевым)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cs typeface="Times New Roman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 и с учетом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инфляции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(желтым цветом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)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8B78-2120-4283-A4D6-D6482C9FD72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04169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712968" cy="648072"/>
          </a:xfrm>
        </p:spPr>
        <p:txBody>
          <a:bodyPr>
            <a:noAutofit/>
          </a:bodyPr>
          <a:lstStyle/>
          <a:p>
            <a:pPr algn="ctr" fontAlgn="base">
              <a:lnSpc>
                <a:spcPct val="80000"/>
              </a:lnSpc>
              <a:spcAft>
                <a:spcPct val="0"/>
              </a:spcAft>
              <a:defRPr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Times New Roman" pitchFamily="18" charset="0"/>
              </a:rPr>
              <a:t>Проблемы поисковых и поисково-оценочных геохимических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Times New Roman" pitchFamily="18" charset="0"/>
              </a:rPr>
              <a:t>работ</a:t>
            </a:r>
            <a:b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Times New Roman" pitchFamily="18" charset="0"/>
              </a:rPr>
              <a:t>м-ба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Times New Roman" pitchFamily="18" charset="0"/>
              </a:rPr>
              <a:t>1:50 000-1:10 000 при выполнении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Times New Roman" pitchFamily="18" charset="0"/>
              </a:rPr>
              <a:t>госзаказа.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+mn-lt"/>
              <a:ea typeface="+mn-ea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9024" y="1340768"/>
            <a:ext cx="8784976" cy="5472608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4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   </a:t>
            </a:r>
            <a:r>
              <a:rPr lang="ru-RU" sz="145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450" dirty="0">
                <a:latin typeface="Times New Roman" pitchFamily="18" charset="0"/>
                <a:cs typeface="Times New Roman" pitchFamily="18" charset="0"/>
              </a:rPr>
              <a:t>стадии проектирования </a:t>
            </a:r>
            <a:r>
              <a:rPr lang="ru-RU" sz="1450" b="1" u="sng" dirty="0">
                <a:latin typeface="Times New Roman" pitchFamily="18" charset="0"/>
                <a:cs typeface="Times New Roman" pitchFamily="18" charset="0"/>
              </a:rPr>
              <a:t>формальное или некорректное составление «Карты районирования </a:t>
            </a:r>
            <a:r>
              <a:rPr lang="ru-RU" sz="1450" u="sng" dirty="0">
                <a:latin typeface="Times New Roman" pitchFamily="18" charset="0"/>
                <a:cs typeface="Times New Roman" pitchFamily="18" charset="0"/>
              </a:rPr>
              <a:t>территории по условиям проведения геохимических поисков на ландшафтно-геоморфологической основе»</a:t>
            </a:r>
            <a:r>
              <a:rPr lang="ru-RU" sz="1450" dirty="0">
                <a:latin typeface="Times New Roman" pitchFamily="18" charset="0"/>
                <a:cs typeface="Times New Roman" pitchFamily="18" charset="0"/>
              </a:rPr>
              <a:t> без учёта увеличения мощности рыхлых отложений на отдельных участках.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50" b="1" u="sng" dirty="0">
                <a:latin typeface="Times New Roman" pitchFamily="18" charset="0"/>
                <a:cs typeface="Times New Roman" pitchFamily="18" charset="0"/>
              </a:rPr>
              <a:t>Следствие</a:t>
            </a:r>
            <a:r>
              <a:rPr lang="ru-RU" sz="1450" dirty="0">
                <a:latin typeface="Times New Roman" pitchFamily="18" charset="0"/>
                <a:cs typeface="Times New Roman" pitchFamily="18" charset="0"/>
              </a:rPr>
              <a:t> – опробуются дальнеприносные аллювиальные отложения или площади не </a:t>
            </a:r>
            <a:r>
              <a:rPr lang="ru-RU" sz="1450" dirty="0" smtClean="0">
                <a:latin typeface="Times New Roman" pitchFamily="18" charset="0"/>
                <a:cs typeface="Times New Roman" pitchFamily="18" charset="0"/>
              </a:rPr>
              <a:t>эффективные для геохимических работ.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5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145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450" b="1" u="sng" dirty="0" smtClean="0">
                <a:latin typeface="Times New Roman" pitchFamily="18" charset="0"/>
                <a:cs typeface="Times New Roman" pitchFamily="18" charset="0"/>
              </a:rPr>
              <a:t>Не адаптируются</a:t>
            </a:r>
            <a:r>
              <a:rPr lang="ru-RU" sz="1450" u="sng" dirty="0" smtClean="0">
                <a:latin typeface="Times New Roman" pitchFamily="18" charset="0"/>
                <a:cs typeface="Times New Roman" pitchFamily="18" charset="0"/>
              </a:rPr>
              <a:t> известные </a:t>
            </a:r>
            <a:r>
              <a:rPr lang="ru-RU" sz="1450" b="1" u="sng" dirty="0" smtClean="0">
                <a:latin typeface="Times New Roman" pitchFamily="18" charset="0"/>
                <a:cs typeface="Times New Roman" pitchFamily="18" charset="0"/>
              </a:rPr>
              <a:t>поисковые геолого-геохимические модели </a:t>
            </a:r>
            <a:r>
              <a:rPr lang="ru-RU" sz="1450" u="sng" dirty="0" smtClean="0">
                <a:latin typeface="Times New Roman" pitchFamily="18" charset="0"/>
                <a:cs typeface="Times New Roman" pitchFamily="18" charset="0"/>
              </a:rPr>
              <a:t>месторождений ТПИ искомого типа</a:t>
            </a:r>
            <a:r>
              <a:rPr lang="ru-RU" sz="14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50" dirty="0" err="1" smtClean="0">
                <a:latin typeface="Times New Roman" pitchFamily="18" charset="0"/>
                <a:cs typeface="Times New Roman" pitchFamily="18" charset="0"/>
              </a:rPr>
              <a:t>оруденения</a:t>
            </a:r>
            <a:r>
              <a:rPr lang="ru-RU" sz="1450" dirty="0" smtClean="0">
                <a:latin typeface="Times New Roman" pitchFamily="18" charset="0"/>
                <a:cs typeface="Times New Roman" pitchFamily="18" charset="0"/>
              </a:rPr>
              <a:t> к условиям конкретных территорий.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50" b="1" u="sng" dirty="0" smtClean="0">
                <a:latin typeface="Times New Roman" pitchFamily="18" charset="0"/>
                <a:cs typeface="Times New Roman" pitchFamily="18" charset="0"/>
              </a:rPr>
              <a:t>Следствие</a:t>
            </a:r>
            <a:r>
              <a:rPr lang="ru-RU" sz="145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50" dirty="0">
                <a:latin typeface="Times New Roman" pitchFamily="18" charset="0"/>
                <a:cs typeface="Times New Roman" pitchFamily="18" charset="0"/>
              </a:rPr>
              <a:t>– например, неверная оценка уровня эрозионного среза и др.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5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   </a:t>
            </a:r>
            <a:r>
              <a:rPr lang="ru-RU" sz="1450" b="1" u="sng" dirty="0" smtClean="0">
                <a:latin typeface="Times New Roman" pitchFamily="18" charset="0"/>
                <a:cs typeface="Times New Roman" pitchFamily="18" charset="0"/>
              </a:rPr>
              <a:t>Отсутствие </a:t>
            </a:r>
            <a:r>
              <a:rPr lang="ru-RU" sz="1450" b="1" u="sng" dirty="0">
                <a:latin typeface="Times New Roman" pitchFamily="18" charset="0"/>
                <a:cs typeface="Times New Roman" pitchFamily="18" charset="0"/>
              </a:rPr>
              <a:t>количественных определений </a:t>
            </a:r>
            <a:r>
              <a:rPr lang="ru-RU" sz="1450" u="sng" dirty="0">
                <a:latin typeface="Times New Roman" pitchFamily="18" charset="0"/>
                <a:cs typeface="Times New Roman" pitchFamily="18" charset="0"/>
              </a:rPr>
              <a:t>для ряда элементов-индикаторов (</a:t>
            </a:r>
            <a:r>
              <a:rPr lang="en-US" sz="1450" u="sng" dirty="0"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ru-RU" sz="1450" u="sng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50" u="sng" dirty="0"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ru-RU" sz="1450" u="sng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50" u="sng" dirty="0">
                <a:latin typeface="Times New Roman" pitchFamily="18" charset="0"/>
                <a:cs typeface="Times New Roman" pitchFamily="18" charset="0"/>
              </a:rPr>
              <a:t>Hg </a:t>
            </a:r>
            <a:r>
              <a:rPr lang="ru-RU" sz="1450" u="sng" dirty="0">
                <a:latin typeface="Times New Roman" pitchFamily="18" charset="0"/>
                <a:cs typeface="Times New Roman" pitchFamily="18" charset="0"/>
              </a:rPr>
              <a:t>и др.)</a:t>
            </a:r>
            <a:r>
              <a:rPr lang="ru-RU" sz="1450" dirty="0">
                <a:latin typeface="Times New Roman" pitchFamily="18" charset="0"/>
                <a:cs typeface="Times New Roman" pitchFamily="18" charset="0"/>
              </a:rPr>
              <a:t>, фиксируемых ПКСА с недостаточным пределом чувствительности.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50" b="1" u="sng" dirty="0">
                <a:latin typeface="Times New Roman" pitchFamily="18" charset="0"/>
                <a:cs typeface="Times New Roman" pitchFamily="18" charset="0"/>
              </a:rPr>
              <a:t>Следствие</a:t>
            </a:r>
            <a:r>
              <a:rPr lang="ru-RU" sz="1450" dirty="0">
                <a:latin typeface="Times New Roman" pitchFamily="18" charset="0"/>
                <a:cs typeface="Times New Roman" pitchFamily="18" charset="0"/>
              </a:rPr>
              <a:t> – низкое качество ГХО прогнозных карт, в т.ч. оценок состава АГХП, особенной геохимических ассоциаций зональности, уровня эрозионного среза и ресурсного потенциала.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5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4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   </a:t>
            </a:r>
            <a:r>
              <a:rPr lang="ru-RU" sz="1450" b="1" u="sng" dirty="0" smtClean="0">
                <a:latin typeface="Times New Roman" pitchFamily="18" charset="0"/>
                <a:cs typeface="Times New Roman" pitchFamily="18" charset="0"/>
              </a:rPr>
              <a:t>Некорректное </a:t>
            </a:r>
            <a:r>
              <a:rPr lang="ru-RU" sz="1450" b="1" u="sng" dirty="0">
                <a:latin typeface="Times New Roman" pitchFamily="18" charset="0"/>
                <a:cs typeface="Times New Roman" pitchFamily="18" charset="0"/>
              </a:rPr>
              <a:t>использование компьютерных</a:t>
            </a:r>
            <a:r>
              <a:rPr lang="ru-RU" sz="1450" u="sng" dirty="0">
                <a:latin typeface="Times New Roman" pitchFamily="18" charset="0"/>
                <a:cs typeface="Times New Roman" pitchFamily="18" charset="0"/>
              </a:rPr>
              <a:t>  статистических </a:t>
            </a:r>
            <a:r>
              <a:rPr lang="ru-RU" sz="1450" b="1" u="sng" dirty="0">
                <a:latin typeface="Times New Roman" pitchFamily="18" charset="0"/>
                <a:cs typeface="Times New Roman" pitchFamily="18" charset="0"/>
              </a:rPr>
              <a:t>программ</a:t>
            </a:r>
            <a:r>
              <a:rPr lang="ru-RU" sz="1450" b="1" dirty="0">
                <a:latin typeface="Times New Roman" pitchFamily="18" charset="0"/>
                <a:cs typeface="Times New Roman" pitchFamily="18" charset="0"/>
              </a:rPr>
              <a:t> обработки </a:t>
            </a:r>
            <a:r>
              <a:rPr lang="ru-RU" sz="1450" dirty="0">
                <a:latin typeface="Times New Roman" pitchFamily="18" charset="0"/>
                <a:cs typeface="Times New Roman" pitchFamily="18" charset="0"/>
              </a:rPr>
              <a:t>геохимических данных; оконтуривание статистических АГХП без учёта геолого-структурных и геоморфологических условий.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50" b="1" u="sng" dirty="0">
                <a:latin typeface="Times New Roman" pitchFamily="18" charset="0"/>
                <a:cs typeface="Times New Roman" pitchFamily="18" charset="0"/>
              </a:rPr>
              <a:t>Следствие</a:t>
            </a:r>
            <a:r>
              <a:rPr lang="ru-RU" sz="145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50" dirty="0">
                <a:latin typeface="Times New Roman" pitchFamily="18" charset="0"/>
                <a:cs typeface="Times New Roman" pitchFamily="18" charset="0"/>
              </a:rPr>
              <a:t>– моноэлементные и ложные АГХП.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5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4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   </a:t>
            </a:r>
            <a:r>
              <a:rPr lang="ru-RU" sz="1450" dirty="0" smtClean="0">
                <a:latin typeface="Times New Roman" pitchFamily="18" charset="0"/>
                <a:cs typeface="Times New Roman" pitchFamily="18" charset="0"/>
              </a:rPr>
              <a:t>Формальный </a:t>
            </a:r>
            <a:r>
              <a:rPr lang="ru-RU" sz="1450" dirty="0">
                <a:latin typeface="Times New Roman" pitchFamily="18" charset="0"/>
                <a:cs typeface="Times New Roman" pitchFamily="18" charset="0"/>
              </a:rPr>
              <a:t>расчёт ресурсного потенциала ТПИ без учёта коррекции параметров которые должны корректироваться при ОМР.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50" b="1" u="sng" dirty="0">
                <a:latin typeface="Times New Roman" pitchFamily="18" charset="0"/>
                <a:cs typeface="Times New Roman" pitchFamily="18" charset="0"/>
              </a:rPr>
              <a:t>Следствие</a:t>
            </a:r>
            <a:r>
              <a:rPr lang="ru-RU" sz="145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50" dirty="0">
                <a:latin typeface="Times New Roman" pitchFamily="18" charset="0"/>
                <a:cs typeface="Times New Roman" pitchFamily="18" charset="0"/>
              </a:rPr>
              <a:t>– недостоверная оценка ресурсного потенциала.</a:t>
            </a:r>
          </a:p>
          <a:p>
            <a:pPr marL="0" indent="457200">
              <a:buNone/>
            </a:pPr>
            <a:endParaRPr lang="ru-RU" sz="14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60432" y="1"/>
            <a:ext cx="683568" cy="590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8B78-2120-4283-A4D6-D6482C9FD728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496944" cy="634082"/>
          </a:xfrm>
        </p:spPr>
        <p:txBody>
          <a:bodyPr>
            <a:noAutofit/>
          </a:bodyPr>
          <a:lstStyle/>
          <a:p>
            <a:pPr algn="ctr">
              <a:lnSpc>
                <a:spcPts val="2400"/>
              </a:lnSpc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Times New Roman" pitchFamily="18" charset="0"/>
              </a:rPr>
              <a:t>Меры повышения эффективности поисковых и поисково-оценочных работ </a:t>
            </a:r>
            <a:r>
              <a:rPr lang="ru-RU" sz="2000" b="1" dirty="0" err="1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Times New Roman" pitchFamily="18" charset="0"/>
              </a:rPr>
              <a:t>м-ба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Times New Roman" pitchFamily="18" charset="0"/>
              </a:rPr>
              <a:t>1:50 000-1:10 000 при выполнении госзаказа.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12776"/>
            <a:ext cx="8784976" cy="5112568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14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    Необходимо </a:t>
            </a:r>
            <a:r>
              <a:rPr lang="ru-RU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выполнение всего объёма аналитических работ </a:t>
            </a:r>
            <a:r>
              <a:rPr lang="ru-RU" sz="145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исключительно </a:t>
            </a:r>
            <a:r>
              <a:rPr lang="ru-RU" sz="145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прецизионными методами</a:t>
            </a:r>
            <a:r>
              <a:rPr lang="ru-RU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ICP</a:t>
            </a:r>
            <a:r>
              <a:rPr lang="ru-RU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MS </a:t>
            </a:r>
            <a:r>
              <a:rPr lang="ru-RU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представительной (50 г) навеской для растворения, </a:t>
            </a:r>
            <a:r>
              <a:rPr lang="en-US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AA</a:t>
            </a:r>
            <a:r>
              <a:rPr lang="ru-RU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др</a:t>
            </a:r>
            <a:r>
              <a:rPr lang="ru-RU" sz="14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457200">
              <a:lnSpc>
                <a:spcPts val="1000"/>
              </a:lnSpc>
              <a:buAutoNum type="arabicPeriod"/>
            </a:pPr>
            <a:endParaRPr lang="ru-RU" sz="145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4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    </a:t>
            </a:r>
            <a:r>
              <a:rPr lang="ru-RU" sz="145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Уточнение коэффициентов </a:t>
            </a:r>
            <a:r>
              <a:rPr lang="ru-RU" sz="145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соответствия</a:t>
            </a:r>
            <a:r>
              <a:rPr lang="ru-RU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между потоками рассеяния, вторичными ореолами и коренными породами – для оценки ресурсного потенциала АГХП</a:t>
            </a:r>
            <a:r>
              <a:rPr lang="ru-RU" sz="14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ts val="1000"/>
              </a:lnSpc>
              <a:buNone/>
            </a:pPr>
            <a:endParaRPr lang="ru-RU" sz="145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4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Обязательное </a:t>
            </a:r>
            <a:r>
              <a:rPr lang="ru-RU" sz="145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включение в </a:t>
            </a:r>
            <a:r>
              <a:rPr lang="ru-RU" sz="145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состав поисковых геохимических работ </a:t>
            </a:r>
            <a:r>
              <a:rPr lang="ru-RU" sz="14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145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5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ОМР</a:t>
            </a:r>
            <a:r>
              <a:rPr lang="ru-RU" sz="14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(10% стоимости от общего объёма по объекту) </a:t>
            </a:r>
            <a:r>
              <a:rPr lang="ru-RU" sz="145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целью</a:t>
            </a:r>
            <a:r>
              <a:rPr lang="ru-RU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457200">
              <a:buNone/>
            </a:pPr>
            <a:r>
              <a:rPr lang="ru-RU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Апробации </a:t>
            </a:r>
            <a:r>
              <a:rPr lang="ru-RU" sz="145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новых методов геохимических поисков</a:t>
            </a:r>
            <a:r>
              <a:rPr lang="ru-RU" sz="14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(МАСФ, ОСРК, </a:t>
            </a:r>
            <a:r>
              <a:rPr lang="ru-RU" sz="145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ГеоГаз</a:t>
            </a:r>
            <a:r>
              <a:rPr lang="ru-RU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5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ГеоПочва</a:t>
            </a:r>
            <a:r>
              <a:rPr lang="ru-RU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5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ЭлектроГеохимия</a:t>
            </a:r>
            <a:r>
              <a:rPr lang="ru-RU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др.) на эталонных объектах искомого типа оруденения.</a:t>
            </a:r>
          </a:p>
          <a:p>
            <a:pPr marL="0" indent="457200">
              <a:buNone/>
            </a:pPr>
            <a:r>
              <a:rPr lang="ru-RU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Апробации </a:t>
            </a:r>
            <a:r>
              <a:rPr lang="ru-RU" sz="145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оперативных полевых методов полуколичественного анализа</a:t>
            </a:r>
            <a:r>
              <a:rPr lang="ru-RU" sz="14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RF</a:t>
            </a:r>
            <a:r>
              <a:rPr lang="ru-RU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-анализаторы </a:t>
            </a:r>
            <a:r>
              <a:rPr lang="en-US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</a:t>
            </a:r>
            <a:r>
              <a:rPr lang="ru-RU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5000 и 7500 и др.) разных сред для </a:t>
            </a:r>
            <a:r>
              <a:rPr lang="ru-RU" sz="145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прослежевания</a:t>
            </a:r>
            <a:r>
              <a:rPr lang="ru-RU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выявленных слепых и перекрытых рудных тел и рудных зон; предварительной оценки их перспектив и выбора методики поисково-разведочных работ.</a:t>
            </a:r>
          </a:p>
          <a:p>
            <a:pPr marL="0" indent="457200">
              <a:buNone/>
            </a:pPr>
            <a:r>
              <a:rPr lang="ru-RU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Апробации </a:t>
            </a:r>
            <a:r>
              <a:rPr lang="ru-RU" sz="145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новых и нетрадиционных методов обработки и интерпретации АГХП</a:t>
            </a:r>
            <a:r>
              <a:rPr lang="ru-RU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применительно к сложным ландшафтно-геологическим условиям</a:t>
            </a:r>
            <a:r>
              <a:rPr lang="ru-RU" sz="14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ts val="1000"/>
              </a:lnSpc>
              <a:buNone/>
            </a:pPr>
            <a:endParaRPr lang="ru-RU" sz="145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4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    </a:t>
            </a:r>
            <a:r>
              <a:rPr lang="ru-RU" sz="145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Увеличение сроков проведения поисковых геохимических работ до </a:t>
            </a:r>
            <a:r>
              <a:rPr lang="ru-RU" sz="145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4-х </a:t>
            </a:r>
            <a:r>
              <a:rPr lang="ru-RU" sz="145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  <a:r>
              <a:rPr lang="ru-RU" sz="14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особенно в случае сложных ландшафтно-геологических условий. </a:t>
            </a:r>
          </a:p>
          <a:p>
            <a:pPr marL="0" indent="0">
              <a:buNone/>
            </a:pPr>
            <a:endParaRPr lang="ru-RU" sz="1450" i="1" dirty="0">
              <a:solidFill>
                <a:schemeClr val="tx1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60432" y="1"/>
            <a:ext cx="683568" cy="590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8B78-2120-4283-A4D6-D6482C9FD728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ownloads\Слайд_15_04 3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8B78-2120-4283-A4D6-D6482C9FD728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Подгот_ГХО-200_01-2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06518"/>
            <a:ext cx="8963472" cy="5453016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0432" y="1"/>
            <a:ext cx="683568" cy="590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475656" y="980728"/>
            <a:ext cx="6552728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930206"/>
            <a:ext cx="7128792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Картограмма состояние подготовки ГХО </a:t>
            </a:r>
          </a:p>
          <a:p>
            <a:pPr algn="ctr">
              <a:lnSpc>
                <a:spcPct val="80000"/>
              </a:lnSpc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err="1" smtClean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Госгеолкарты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 200/2 (по состоянию на 01.04.2018)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43608" y="2204864"/>
            <a:ext cx="7128792" cy="1815882"/>
          </a:xfrm>
          <a:prstGeom prst="rect">
            <a:avLst/>
          </a:prstGeom>
          <a:blipFill dpi="0" rotWithShape="1">
            <a:blip r:embed="rId4" cstate="print">
              <a:alphaModFix amt="3000"/>
            </a:blip>
            <a:srcRect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По </a:t>
            </a:r>
            <a:r>
              <a:rPr lang="ru-RU" sz="5400" b="1" dirty="0" smtClean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203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 листам ГХО  составлены</a:t>
            </a:r>
          </a:p>
          <a:p>
            <a:pPr algn="ctr">
              <a:lnSpc>
                <a:spcPct val="80000"/>
              </a:lnSpc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endParaRPr lang="ru-RU" sz="3200" b="1" dirty="0" smtClean="0">
              <a:solidFill>
                <a:schemeClr val="accent3">
                  <a:lumMod val="50000"/>
                </a:schemeClr>
              </a:solidFill>
              <a:cs typeface="Times New Roman" pitchFamily="18" charset="0"/>
            </a:endParaRPr>
          </a:p>
          <a:p>
            <a:pPr algn="ctr">
              <a:lnSpc>
                <a:spcPct val="80000"/>
              </a:lnSpc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(</a:t>
            </a:r>
            <a:r>
              <a:rPr lang="ru-RU" sz="5400" b="1" dirty="0" smtClean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4%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 территории России) </a:t>
            </a:r>
            <a:endParaRPr lang="ru-RU" sz="3200" b="1" dirty="0">
              <a:solidFill>
                <a:schemeClr val="accent3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8B78-2120-4283-A4D6-D6482C9FD728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2064</TotalTime>
  <Words>1431</Words>
  <Application>Microsoft Office PowerPoint</Application>
  <PresentationFormat>Экран (4:3)</PresentationFormat>
  <Paragraphs>200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Flow</vt:lpstr>
      <vt:lpstr>Слайд 1</vt:lpstr>
      <vt:lpstr>Слайд 2</vt:lpstr>
      <vt:lpstr>Слайд 3</vt:lpstr>
      <vt:lpstr>Слайд 4</vt:lpstr>
      <vt:lpstr>Слайд 5</vt:lpstr>
      <vt:lpstr>Проблемы поисковых и поисково-оценочных геохимических работ  м-ба 1:50 000-1:10 000 при выполнении госзаказа.</vt:lpstr>
      <vt:lpstr>Меры повышения эффективности поисковых и поисково-оценочных работ м-ба 1:50 000-1:10 000 при выполнении госзаказа.</vt:lpstr>
      <vt:lpstr>Слайд 8</vt:lpstr>
      <vt:lpstr>Слайд 9</vt:lpstr>
      <vt:lpstr>Слайд 10</vt:lpstr>
      <vt:lpstr>Слайд 11</vt:lpstr>
      <vt:lpstr>Слайд 12</vt:lpstr>
      <vt:lpstr>Геохимические основы Госгеолкарты-1000/3, созданные по инновационной технологии многоцелевого геохимического картирования (МГХК)  наиболее информативны и эффективны</vt:lpstr>
      <vt:lpstr>Слайд 14</vt:lpstr>
      <vt:lpstr>Расширенный паспорт перспективной площади</vt:lpstr>
      <vt:lpstr>Проблемы создание ГХО м-ба 1:1000 000.</vt:lpstr>
      <vt:lpstr>Меры повышения результативности работ при создании ГХО-1000.</vt:lpstr>
      <vt:lpstr>Геохимическая карта России м-ба 1:2 500 000.  </vt:lpstr>
      <vt:lpstr>Слайд 19</vt:lpstr>
      <vt:lpstr>Схема прогноза на твердые полезные ископаемые, нефть и газ  российского полярного сектора Арктики. Масштаб 1:2 500 000</vt:lpstr>
      <vt:lpstr>Расположение информационных пакетов  интегрированной геолого-геохимической информации  для оценки прогнозных ресурсов категории Р3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Gotovsuren</dc:creator>
  <cp:lastModifiedBy>Workgroup</cp:lastModifiedBy>
  <cp:revision>196</cp:revision>
  <dcterms:created xsi:type="dcterms:W3CDTF">2014-09-04T00:38:51Z</dcterms:created>
  <dcterms:modified xsi:type="dcterms:W3CDTF">2018-05-17T12:59:55Z</dcterms:modified>
</cp:coreProperties>
</file>