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drawings/drawing4.xml" ContentType="application/vnd.openxmlformats-officedocument.drawingml.chartshapes+xml"/>
  <Override PartName="/ppt/charts/style2.xml" ContentType="application/vnd.ms-office.chart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3.xml" ContentType="application/vnd.ms-office.chartcolorstyl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rts/colors1.xml" ContentType="application/vnd.ms-office.chartcolorstyle+xml"/>
  <Default Extension="tiff" ContentType="image/tif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charts/style3.xml" ContentType="application/vnd.ms-office.chartstyl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Default Extension="png" ContentType="image/png"/>
  <Override PartName="/ppt/drawings/drawing3.xml" ContentType="application/vnd.openxmlformats-officedocument.drawingml.chartshapes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handoutMasterIdLst>
    <p:handoutMasterId r:id="rId21"/>
  </p:handoutMasterIdLst>
  <p:sldIdLst>
    <p:sldId id="260" r:id="rId6"/>
    <p:sldId id="268" r:id="rId7"/>
    <p:sldId id="272" r:id="rId8"/>
    <p:sldId id="270" r:id="rId9"/>
    <p:sldId id="263" r:id="rId10"/>
    <p:sldId id="264" r:id="rId11"/>
    <p:sldId id="273" r:id="rId12"/>
    <p:sldId id="266" r:id="rId13"/>
    <p:sldId id="265" r:id="rId14"/>
    <p:sldId id="271" r:id="rId15"/>
    <p:sldId id="274" r:id="rId16"/>
    <p:sldId id="275" r:id="rId17"/>
    <p:sldId id="277" r:id="rId18"/>
    <p:sldId id="276" r:id="rId19"/>
    <p:sldId id="267" r:id="rId20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C82"/>
    <a:srgbClr val="B0B1C6"/>
    <a:srgbClr val="9A9CB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8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72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DIMA\&#1053;&#1086;&#1088;&#1080;&#1083;&#1100;&#1089;&#1082;\&#1040;&#1089;&#1087;&#1080;&#1088;&#1072;&#1085;&#1090;&#1091;&#1088;&#1072;\&#1040;&#1085;&#1072;&#1083;&#1080;&#1090;&#1080;&#1082;&#1072;_&#1076;&#1083;&#1103;_&#1076;&#1080;&#1089;&#1089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KM\Desktop\&#1057;&#1084;&#1086;&#1083;&#1100;&#1082;&#1080;&#1085;_&#1055;&#1077;&#1095;&#1077;&#1085;&#1075;&#1072;\&#1044;&#1080;&#1072;&#1075;&#1088;&#1072;&#1084;&#1084;&#1099;_&#1055;&#1077;&#1095;&#1077;&#1085;&#1075;&#1072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D:\DIMA\&#1053;&#1086;&#1088;&#1080;&#1083;&#1100;&#1089;&#1082;\&#1044;&#1102;&#1084;&#1090;&#1072;&#1083;&#1077;&#1081;\&#1042;&#1072;&#1088;&#1080;&#1072;&#1094;&#1080;&#1086;&#1085;&#1085;&#1099;&#1077;_&#1076;&#1080;&#1072;&#1075;&#1088;&#1072;&#1084;&#1084;&#1099;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4.xml"/><Relationship Id="rId1" Type="http://schemas.openxmlformats.org/officeDocument/2006/relationships/oleObject" Target="file:///D:\DIMA\&#1053;&#1086;&#1088;&#1080;&#1083;&#1100;&#1089;&#1082;\&#1040;&#1089;&#1087;&#1080;&#1088;&#1072;&#1085;&#1090;&#1091;&#1088;&#1072;\&#1040;&#1085;&#1072;&#1083;&#1080;&#1090;&#1080;&#1082;&#1072;_&#1076;&#1083;&#1103;_&#1076;&#1080;&#1089;&#1089;.xlsx" TargetMode="External"/><Relationship Id="rId4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KM\Desktop\&#1057;&#1084;&#1086;&#1083;&#1100;&#1082;&#1080;&#1085;_&#1055;&#1077;&#1095;&#1077;&#1085;&#1075;&#1072;\16251_16_ELAN&#1087;&#1083;&#1072;&#1074;&#1083;%20%20%20.xls" TargetMode="External"/><Relationship Id="rId4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6.xml"/><Relationship Id="rId1" Type="http://schemas.openxmlformats.org/officeDocument/2006/relationships/oleObject" Target="file:///D:\DIMA\&#1053;&#1086;&#1088;&#1080;&#1083;&#1100;&#1089;&#1082;\&#1044;&#1102;&#1084;&#1090;&#1072;&#1083;&#1077;&#1081;\10441_15_ELAN&#1087;&#1083;&#1072;&#1074;&#1083;.xls" TargetMode="External"/><Relationship Id="rId4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D:\DIMA\&#1053;&#1086;&#1088;&#1080;&#1083;&#1100;&#1089;&#1082;\&#1040;&#1089;&#1087;&#1080;&#1088;&#1072;&#1085;&#1090;&#1091;&#1088;&#1072;\&#1040;&#1085;&#1072;&#1083;&#1080;&#1090;&#1080;&#1082;&#1072;_&#1076;&#1083;&#1103;_&#1076;&#1080;&#1089;&#108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537893863779998"/>
          <c:y val="5.2565450616672386E-2"/>
          <c:w val="0.6594149431216727"/>
          <c:h val="0.72508302176681139"/>
        </c:manualLayout>
      </c:layout>
      <c:scatterChart>
        <c:scatterStyle val="lineMarker"/>
        <c:ser>
          <c:idx val="0"/>
          <c:order val="0"/>
          <c:tx>
            <c:v>Западный фланг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Вариационные!$B$3:$B$49</c:f>
              <c:numCache>
                <c:formatCode>General</c:formatCode>
                <c:ptCount val="47"/>
                <c:pt idx="0">
                  <c:v>1980</c:v>
                </c:pt>
                <c:pt idx="1">
                  <c:v>889</c:v>
                </c:pt>
                <c:pt idx="2">
                  <c:v>1220</c:v>
                </c:pt>
                <c:pt idx="3">
                  <c:v>975</c:v>
                </c:pt>
                <c:pt idx="4">
                  <c:v>6000</c:v>
                </c:pt>
                <c:pt idx="5">
                  <c:v>63.7</c:v>
                </c:pt>
                <c:pt idx="6">
                  <c:v>144</c:v>
                </c:pt>
                <c:pt idx="7">
                  <c:v>318</c:v>
                </c:pt>
                <c:pt idx="8">
                  <c:v>774</c:v>
                </c:pt>
                <c:pt idx="9">
                  <c:v>3610</c:v>
                </c:pt>
                <c:pt idx="10">
                  <c:v>2630</c:v>
                </c:pt>
                <c:pt idx="11">
                  <c:v>362</c:v>
                </c:pt>
                <c:pt idx="12">
                  <c:v>2330</c:v>
                </c:pt>
                <c:pt idx="13">
                  <c:v>1240</c:v>
                </c:pt>
                <c:pt idx="14">
                  <c:v>1530</c:v>
                </c:pt>
                <c:pt idx="15">
                  <c:v>78.400000000000006</c:v>
                </c:pt>
                <c:pt idx="16">
                  <c:v>487</c:v>
                </c:pt>
                <c:pt idx="17">
                  <c:v>467</c:v>
                </c:pt>
                <c:pt idx="18">
                  <c:v>392</c:v>
                </c:pt>
                <c:pt idx="19">
                  <c:v>126</c:v>
                </c:pt>
                <c:pt idx="20">
                  <c:v>480</c:v>
                </c:pt>
                <c:pt idx="21">
                  <c:v>553</c:v>
                </c:pt>
                <c:pt idx="22">
                  <c:v>284</c:v>
                </c:pt>
                <c:pt idx="23">
                  <c:v>131</c:v>
                </c:pt>
                <c:pt idx="24">
                  <c:v>184</c:v>
                </c:pt>
                <c:pt idx="25">
                  <c:v>3180</c:v>
                </c:pt>
                <c:pt idx="26">
                  <c:v>1850</c:v>
                </c:pt>
                <c:pt idx="27">
                  <c:v>1420</c:v>
                </c:pt>
                <c:pt idx="28">
                  <c:v>1930</c:v>
                </c:pt>
                <c:pt idx="29">
                  <c:v>123</c:v>
                </c:pt>
                <c:pt idx="30">
                  <c:v>980</c:v>
                </c:pt>
                <c:pt idx="31">
                  <c:v>329</c:v>
                </c:pt>
                <c:pt idx="32">
                  <c:v>17700</c:v>
                </c:pt>
                <c:pt idx="33">
                  <c:v>58.3</c:v>
                </c:pt>
                <c:pt idx="34">
                  <c:v>161</c:v>
                </c:pt>
                <c:pt idx="35">
                  <c:v>336</c:v>
                </c:pt>
                <c:pt idx="36">
                  <c:v>168</c:v>
                </c:pt>
                <c:pt idx="37">
                  <c:v>2540</c:v>
                </c:pt>
                <c:pt idx="38">
                  <c:v>152</c:v>
                </c:pt>
                <c:pt idx="39">
                  <c:v>231</c:v>
                </c:pt>
                <c:pt idx="40">
                  <c:v>1910</c:v>
                </c:pt>
                <c:pt idx="41">
                  <c:v>933</c:v>
                </c:pt>
                <c:pt idx="42">
                  <c:v>87.4</c:v>
                </c:pt>
                <c:pt idx="43">
                  <c:v>124</c:v>
                </c:pt>
                <c:pt idx="44">
                  <c:v>1210</c:v>
                </c:pt>
                <c:pt idx="45">
                  <c:v>760</c:v>
                </c:pt>
                <c:pt idx="46">
                  <c:v>3640</c:v>
                </c:pt>
              </c:numCache>
            </c:numRef>
          </c:xVal>
          <c:yVal>
            <c:numRef>
              <c:f>Вариационные!$C$3:$C$49</c:f>
              <c:numCache>
                <c:formatCode>General</c:formatCode>
                <c:ptCount val="47"/>
                <c:pt idx="0">
                  <c:v>3480</c:v>
                </c:pt>
                <c:pt idx="1">
                  <c:v>2310</c:v>
                </c:pt>
                <c:pt idx="2">
                  <c:v>2820</c:v>
                </c:pt>
                <c:pt idx="3">
                  <c:v>2260</c:v>
                </c:pt>
                <c:pt idx="4">
                  <c:v>7920</c:v>
                </c:pt>
                <c:pt idx="5">
                  <c:v>676</c:v>
                </c:pt>
                <c:pt idx="6">
                  <c:v>119</c:v>
                </c:pt>
                <c:pt idx="7">
                  <c:v>410</c:v>
                </c:pt>
                <c:pt idx="8">
                  <c:v>1030</c:v>
                </c:pt>
                <c:pt idx="9">
                  <c:v>7830</c:v>
                </c:pt>
                <c:pt idx="10">
                  <c:v>5750</c:v>
                </c:pt>
                <c:pt idx="11">
                  <c:v>642</c:v>
                </c:pt>
                <c:pt idx="12">
                  <c:v>5280</c:v>
                </c:pt>
                <c:pt idx="13">
                  <c:v>2980</c:v>
                </c:pt>
                <c:pt idx="14">
                  <c:v>2720</c:v>
                </c:pt>
                <c:pt idx="15">
                  <c:v>82.3</c:v>
                </c:pt>
                <c:pt idx="16">
                  <c:v>662</c:v>
                </c:pt>
                <c:pt idx="17">
                  <c:v>684</c:v>
                </c:pt>
                <c:pt idx="18">
                  <c:v>458</c:v>
                </c:pt>
                <c:pt idx="19">
                  <c:v>205</c:v>
                </c:pt>
                <c:pt idx="20">
                  <c:v>755</c:v>
                </c:pt>
                <c:pt idx="21">
                  <c:v>2030</c:v>
                </c:pt>
                <c:pt idx="22">
                  <c:v>454</c:v>
                </c:pt>
                <c:pt idx="23">
                  <c:v>128</c:v>
                </c:pt>
                <c:pt idx="24">
                  <c:v>153</c:v>
                </c:pt>
                <c:pt idx="25">
                  <c:v>6000</c:v>
                </c:pt>
                <c:pt idx="26">
                  <c:v>3120</c:v>
                </c:pt>
                <c:pt idx="27">
                  <c:v>1900</c:v>
                </c:pt>
                <c:pt idx="28">
                  <c:v>2400</c:v>
                </c:pt>
                <c:pt idx="29">
                  <c:v>194</c:v>
                </c:pt>
                <c:pt idx="30">
                  <c:v>8700</c:v>
                </c:pt>
                <c:pt idx="31">
                  <c:v>1780</c:v>
                </c:pt>
                <c:pt idx="32">
                  <c:v>11900</c:v>
                </c:pt>
                <c:pt idx="33">
                  <c:v>108</c:v>
                </c:pt>
                <c:pt idx="34">
                  <c:v>124</c:v>
                </c:pt>
                <c:pt idx="35">
                  <c:v>528</c:v>
                </c:pt>
                <c:pt idx="36">
                  <c:v>1350</c:v>
                </c:pt>
                <c:pt idx="37">
                  <c:v>21800</c:v>
                </c:pt>
                <c:pt idx="38">
                  <c:v>120</c:v>
                </c:pt>
                <c:pt idx="39">
                  <c:v>141</c:v>
                </c:pt>
                <c:pt idx="40">
                  <c:v>3680</c:v>
                </c:pt>
                <c:pt idx="41">
                  <c:v>6820</c:v>
                </c:pt>
                <c:pt idx="42">
                  <c:v>86.8</c:v>
                </c:pt>
                <c:pt idx="43">
                  <c:v>171</c:v>
                </c:pt>
                <c:pt idx="44">
                  <c:v>742</c:v>
                </c:pt>
                <c:pt idx="45">
                  <c:v>7770</c:v>
                </c:pt>
                <c:pt idx="46">
                  <c:v>6930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348E-4D72-B9B9-FA540E5AE4D9}"/>
            </c:ext>
          </c:extLst>
        </c:ser>
        <c:ser>
          <c:idx val="1"/>
          <c:order val="1"/>
          <c:tx>
            <c:v>Центральная часть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Вариационные!$B$51:$B$83</c:f>
              <c:numCache>
                <c:formatCode>General</c:formatCode>
                <c:ptCount val="33"/>
                <c:pt idx="0">
                  <c:v>162</c:v>
                </c:pt>
                <c:pt idx="1">
                  <c:v>113</c:v>
                </c:pt>
                <c:pt idx="2">
                  <c:v>350</c:v>
                </c:pt>
                <c:pt idx="3">
                  <c:v>3380</c:v>
                </c:pt>
                <c:pt idx="4">
                  <c:v>2730</c:v>
                </c:pt>
                <c:pt idx="5">
                  <c:v>7780</c:v>
                </c:pt>
                <c:pt idx="6">
                  <c:v>7760</c:v>
                </c:pt>
                <c:pt idx="7">
                  <c:v>11100</c:v>
                </c:pt>
                <c:pt idx="8">
                  <c:v>10400</c:v>
                </c:pt>
                <c:pt idx="9">
                  <c:v>9670</c:v>
                </c:pt>
                <c:pt idx="10">
                  <c:v>5660</c:v>
                </c:pt>
                <c:pt idx="11">
                  <c:v>2920</c:v>
                </c:pt>
                <c:pt idx="12">
                  <c:v>6370</c:v>
                </c:pt>
                <c:pt idx="13">
                  <c:v>2210</c:v>
                </c:pt>
                <c:pt idx="14">
                  <c:v>2640</c:v>
                </c:pt>
                <c:pt idx="15">
                  <c:v>3800</c:v>
                </c:pt>
                <c:pt idx="16">
                  <c:v>5170</c:v>
                </c:pt>
                <c:pt idx="17">
                  <c:v>2240</c:v>
                </c:pt>
                <c:pt idx="18">
                  <c:v>7800</c:v>
                </c:pt>
                <c:pt idx="19">
                  <c:v>2720</c:v>
                </c:pt>
                <c:pt idx="20">
                  <c:v>2380</c:v>
                </c:pt>
                <c:pt idx="21">
                  <c:v>2270</c:v>
                </c:pt>
                <c:pt idx="22">
                  <c:v>1310</c:v>
                </c:pt>
                <c:pt idx="23">
                  <c:v>3870</c:v>
                </c:pt>
                <c:pt idx="24">
                  <c:v>7150</c:v>
                </c:pt>
                <c:pt idx="25">
                  <c:v>3300</c:v>
                </c:pt>
                <c:pt idx="26">
                  <c:v>4020</c:v>
                </c:pt>
                <c:pt idx="27">
                  <c:v>2610</c:v>
                </c:pt>
                <c:pt idx="28">
                  <c:v>1620</c:v>
                </c:pt>
                <c:pt idx="29">
                  <c:v>1610</c:v>
                </c:pt>
                <c:pt idx="30">
                  <c:v>3820</c:v>
                </c:pt>
                <c:pt idx="31">
                  <c:v>3600</c:v>
                </c:pt>
                <c:pt idx="32">
                  <c:v>6060</c:v>
                </c:pt>
              </c:numCache>
            </c:numRef>
          </c:xVal>
          <c:yVal>
            <c:numRef>
              <c:f>Вариационные!$C$51:$C$83</c:f>
              <c:numCache>
                <c:formatCode>General</c:formatCode>
                <c:ptCount val="33"/>
                <c:pt idx="0">
                  <c:v>83.6</c:v>
                </c:pt>
                <c:pt idx="1">
                  <c:v>147</c:v>
                </c:pt>
                <c:pt idx="2">
                  <c:v>157</c:v>
                </c:pt>
                <c:pt idx="3">
                  <c:v>4260</c:v>
                </c:pt>
                <c:pt idx="4">
                  <c:v>5270</c:v>
                </c:pt>
                <c:pt idx="5">
                  <c:v>14200</c:v>
                </c:pt>
                <c:pt idx="6">
                  <c:v>16700</c:v>
                </c:pt>
                <c:pt idx="7">
                  <c:v>34200</c:v>
                </c:pt>
                <c:pt idx="8">
                  <c:v>22700</c:v>
                </c:pt>
                <c:pt idx="9">
                  <c:v>24600</c:v>
                </c:pt>
                <c:pt idx="10">
                  <c:v>14400</c:v>
                </c:pt>
                <c:pt idx="11">
                  <c:v>6800</c:v>
                </c:pt>
                <c:pt idx="12">
                  <c:v>12300</c:v>
                </c:pt>
                <c:pt idx="13">
                  <c:v>4060</c:v>
                </c:pt>
                <c:pt idx="14">
                  <c:v>5910</c:v>
                </c:pt>
                <c:pt idx="15">
                  <c:v>7520</c:v>
                </c:pt>
                <c:pt idx="16">
                  <c:v>13300</c:v>
                </c:pt>
                <c:pt idx="17">
                  <c:v>4690</c:v>
                </c:pt>
                <c:pt idx="18">
                  <c:v>16700</c:v>
                </c:pt>
                <c:pt idx="19">
                  <c:v>12800</c:v>
                </c:pt>
                <c:pt idx="20">
                  <c:v>4960</c:v>
                </c:pt>
                <c:pt idx="21">
                  <c:v>4940</c:v>
                </c:pt>
                <c:pt idx="22">
                  <c:v>2860</c:v>
                </c:pt>
                <c:pt idx="23">
                  <c:v>10100</c:v>
                </c:pt>
                <c:pt idx="24">
                  <c:v>13200</c:v>
                </c:pt>
                <c:pt idx="25">
                  <c:v>6800</c:v>
                </c:pt>
                <c:pt idx="26">
                  <c:v>7040</c:v>
                </c:pt>
                <c:pt idx="27">
                  <c:v>4120</c:v>
                </c:pt>
                <c:pt idx="28">
                  <c:v>7520</c:v>
                </c:pt>
                <c:pt idx="29">
                  <c:v>2480</c:v>
                </c:pt>
                <c:pt idx="30">
                  <c:v>5870</c:v>
                </c:pt>
                <c:pt idx="31">
                  <c:v>5730</c:v>
                </c:pt>
                <c:pt idx="32">
                  <c:v>11200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1-348E-4D72-B9B9-FA540E5AE4D9}"/>
            </c:ext>
          </c:extLst>
        </c:ser>
        <c:dLbls/>
        <c:axId val="69534080"/>
        <c:axId val="69535616"/>
      </c:scatterChart>
      <c:valAx>
        <c:axId val="69534080"/>
        <c:scaling>
          <c:logBase val="10"/>
          <c:orientation val="minMax"/>
        </c:scaling>
        <c:axPos val="b"/>
        <c:majorGridlines/>
        <c:numFmt formatCode="General" sourceLinked="1"/>
        <c:tickLblPos val="nextTo"/>
        <c:crossAx val="69535616"/>
        <c:crosses val="autoZero"/>
        <c:crossBetween val="midCat"/>
      </c:valAx>
      <c:valAx>
        <c:axId val="69535616"/>
        <c:scaling>
          <c:logBase val="10"/>
          <c:orientation val="minMax"/>
        </c:scaling>
        <c:axPos val="l"/>
        <c:majorGridlines>
          <c:spPr>
            <a:ln w="0"/>
          </c:spPr>
        </c:majorGridlines>
        <c:numFmt formatCode="General" sourceLinked="1"/>
        <c:tickLblPos val="nextTo"/>
        <c:crossAx val="69534080"/>
        <c:crosses val="autoZero"/>
        <c:crossBetween val="midCat"/>
      </c:valAx>
    </c:plotArea>
    <c:plotVisOnly val="1"/>
    <c:dispBlanksAs val="gap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650717997223841"/>
          <c:y val="3.5162374299412089E-2"/>
          <c:w val="0.69479905495432515"/>
          <c:h val="0.82396394037443654"/>
        </c:manualLayout>
      </c:layout>
      <c:scatterChart>
        <c:scatterStyle val="lineMarker"/>
        <c:ser>
          <c:idx val="0"/>
          <c:order val="0"/>
          <c:tx>
            <c:v>Печенга</c:v>
          </c:tx>
          <c:spPr>
            <a:ln w="28575">
              <a:noFill/>
            </a:ln>
          </c:spPr>
          <c:xVal>
            <c:numRef>
              <c:f>'Co,Ni,Cu,Cr'!$F$3:$F$57</c:f>
              <c:numCache>
                <c:formatCode>General</c:formatCode>
                <c:ptCount val="55"/>
                <c:pt idx="0">
                  <c:v>132</c:v>
                </c:pt>
                <c:pt idx="1">
                  <c:v>1420</c:v>
                </c:pt>
                <c:pt idx="2">
                  <c:v>4540</c:v>
                </c:pt>
                <c:pt idx="3">
                  <c:v>310</c:v>
                </c:pt>
                <c:pt idx="4">
                  <c:v>1970</c:v>
                </c:pt>
                <c:pt idx="5">
                  <c:v>4570</c:v>
                </c:pt>
                <c:pt idx="6">
                  <c:v>1700</c:v>
                </c:pt>
                <c:pt idx="7">
                  <c:v>497</c:v>
                </c:pt>
                <c:pt idx="8">
                  <c:v>91.3</c:v>
                </c:pt>
                <c:pt idx="9">
                  <c:v>203</c:v>
                </c:pt>
                <c:pt idx="10">
                  <c:v>4.46</c:v>
                </c:pt>
                <c:pt idx="11">
                  <c:v>19.7</c:v>
                </c:pt>
                <c:pt idx="12">
                  <c:v>1850</c:v>
                </c:pt>
                <c:pt idx="13">
                  <c:v>125</c:v>
                </c:pt>
                <c:pt idx="14">
                  <c:v>74.599999999999994</c:v>
                </c:pt>
                <c:pt idx="15">
                  <c:v>72.099999999999994</c:v>
                </c:pt>
                <c:pt idx="16">
                  <c:v>38.200000000000003</c:v>
                </c:pt>
                <c:pt idx="17">
                  <c:v>2270</c:v>
                </c:pt>
                <c:pt idx="18">
                  <c:v>2340</c:v>
                </c:pt>
                <c:pt idx="19">
                  <c:v>2030</c:v>
                </c:pt>
                <c:pt idx="20">
                  <c:v>2040</c:v>
                </c:pt>
                <c:pt idx="21">
                  <c:v>1880</c:v>
                </c:pt>
                <c:pt idx="22">
                  <c:v>1230</c:v>
                </c:pt>
                <c:pt idx="23">
                  <c:v>49.7</c:v>
                </c:pt>
                <c:pt idx="24">
                  <c:v>2510</c:v>
                </c:pt>
                <c:pt idx="25">
                  <c:v>212</c:v>
                </c:pt>
                <c:pt idx="26">
                  <c:v>761</c:v>
                </c:pt>
                <c:pt idx="27">
                  <c:v>540</c:v>
                </c:pt>
                <c:pt idx="28">
                  <c:v>1890</c:v>
                </c:pt>
                <c:pt idx="29">
                  <c:v>1920</c:v>
                </c:pt>
                <c:pt idx="30">
                  <c:v>2190</c:v>
                </c:pt>
                <c:pt idx="31">
                  <c:v>2730</c:v>
                </c:pt>
                <c:pt idx="32">
                  <c:v>1400</c:v>
                </c:pt>
                <c:pt idx="33">
                  <c:v>1980</c:v>
                </c:pt>
                <c:pt idx="34">
                  <c:v>2660</c:v>
                </c:pt>
                <c:pt idx="35">
                  <c:v>647</c:v>
                </c:pt>
                <c:pt idx="36">
                  <c:v>1650</c:v>
                </c:pt>
                <c:pt idx="37">
                  <c:v>1660</c:v>
                </c:pt>
                <c:pt idx="38">
                  <c:v>1810</c:v>
                </c:pt>
                <c:pt idx="39">
                  <c:v>1880</c:v>
                </c:pt>
                <c:pt idx="40">
                  <c:v>1810</c:v>
                </c:pt>
                <c:pt idx="41">
                  <c:v>1820</c:v>
                </c:pt>
                <c:pt idx="42">
                  <c:v>3020</c:v>
                </c:pt>
                <c:pt idx="43">
                  <c:v>1920</c:v>
                </c:pt>
                <c:pt idx="44">
                  <c:v>2160</c:v>
                </c:pt>
                <c:pt idx="45">
                  <c:v>2500</c:v>
                </c:pt>
                <c:pt idx="46">
                  <c:v>835</c:v>
                </c:pt>
                <c:pt idx="47">
                  <c:v>1610</c:v>
                </c:pt>
                <c:pt idx="48">
                  <c:v>63.7</c:v>
                </c:pt>
                <c:pt idx="49">
                  <c:v>977</c:v>
                </c:pt>
                <c:pt idx="50">
                  <c:v>859</c:v>
                </c:pt>
                <c:pt idx="51">
                  <c:v>790</c:v>
                </c:pt>
                <c:pt idx="52">
                  <c:v>1230</c:v>
                </c:pt>
                <c:pt idx="53">
                  <c:v>2130</c:v>
                </c:pt>
                <c:pt idx="54">
                  <c:v>182</c:v>
                </c:pt>
              </c:numCache>
            </c:numRef>
          </c:xVal>
          <c:yVal>
            <c:numRef>
              <c:f>'Co,Ni,Cu,Cr'!$E$3:$E$57</c:f>
              <c:numCache>
                <c:formatCode>General</c:formatCode>
                <c:ptCount val="55"/>
                <c:pt idx="0">
                  <c:v>207</c:v>
                </c:pt>
                <c:pt idx="1">
                  <c:v>180</c:v>
                </c:pt>
                <c:pt idx="2">
                  <c:v>1740</c:v>
                </c:pt>
                <c:pt idx="3">
                  <c:v>166</c:v>
                </c:pt>
                <c:pt idx="4">
                  <c:v>215</c:v>
                </c:pt>
                <c:pt idx="5">
                  <c:v>1130</c:v>
                </c:pt>
                <c:pt idx="6">
                  <c:v>120</c:v>
                </c:pt>
                <c:pt idx="7">
                  <c:v>279</c:v>
                </c:pt>
                <c:pt idx="8">
                  <c:v>197</c:v>
                </c:pt>
                <c:pt idx="9">
                  <c:v>96.2</c:v>
                </c:pt>
                <c:pt idx="10">
                  <c:v>18</c:v>
                </c:pt>
                <c:pt idx="11">
                  <c:v>8.64</c:v>
                </c:pt>
                <c:pt idx="12">
                  <c:v>379</c:v>
                </c:pt>
                <c:pt idx="13">
                  <c:v>25.4</c:v>
                </c:pt>
                <c:pt idx="14">
                  <c:v>84.8</c:v>
                </c:pt>
                <c:pt idx="15">
                  <c:v>31.6</c:v>
                </c:pt>
                <c:pt idx="16">
                  <c:v>53.6</c:v>
                </c:pt>
                <c:pt idx="17">
                  <c:v>323</c:v>
                </c:pt>
                <c:pt idx="18">
                  <c:v>224</c:v>
                </c:pt>
                <c:pt idx="19">
                  <c:v>217</c:v>
                </c:pt>
                <c:pt idx="20">
                  <c:v>298</c:v>
                </c:pt>
                <c:pt idx="21">
                  <c:v>187</c:v>
                </c:pt>
                <c:pt idx="22">
                  <c:v>183</c:v>
                </c:pt>
                <c:pt idx="23">
                  <c:v>58.8</c:v>
                </c:pt>
                <c:pt idx="24">
                  <c:v>354</c:v>
                </c:pt>
                <c:pt idx="25">
                  <c:v>125</c:v>
                </c:pt>
                <c:pt idx="26">
                  <c:v>259</c:v>
                </c:pt>
                <c:pt idx="27">
                  <c:v>201</c:v>
                </c:pt>
                <c:pt idx="28">
                  <c:v>498</c:v>
                </c:pt>
                <c:pt idx="29">
                  <c:v>644</c:v>
                </c:pt>
                <c:pt idx="30">
                  <c:v>167</c:v>
                </c:pt>
                <c:pt idx="31">
                  <c:v>299</c:v>
                </c:pt>
                <c:pt idx="32">
                  <c:v>225</c:v>
                </c:pt>
                <c:pt idx="33">
                  <c:v>194</c:v>
                </c:pt>
                <c:pt idx="34">
                  <c:v>576</c:v>
                </c:pt>
                <c:pt idx="35">
                  <c:v>365</c:v>
                </c:pt>
                <c:pt idx="36">
                  <c:v>434</c:v>
                </c:pt>
                <c:pt idx="37">
                  <c:v>332</c:v>
                </c:pt>
                <c:pt idx="38">
                  <c:v>102</c:v>
                </c:pt>
                <c:pt idx="39">
                  <c:v>532</c:v>
                </c:pt>
                <c:pt idx="40">
                  <c:v>278</c:v>
                </c:pt>
                <c:pt idx="41">
                  <c:v>201</c:v>
                </c:pt>
                <c:pt idx="42">
                  <c:v>393</c:v>
                </c:pt>
                <c:pt idx="43">
                  <c:v>122</c:v>
                </c:pt>
                <c:pt idx="44">
                  <c:v>139</c:v>
                </c:pt>
                <c:pt idx="45">
                  <c:v>401</c:v>
                </c:pt>
                <c:pt idx="46">
                  <c:v>235</c:v>
                </c:pt>
                <c:pt idx="47">
                  <c:v>366</c:v>
                </c:pt>
                <c:pt idx="48">
                  <c:v>47.1</c:v>
                </c:pt>
                <c:pt idx="49">
                  <c:v>347</c:v>
                </c:pt>
                <c:pt idx="50">
                  <c:v>483</c:v>
                </c:pt>
                <c:pt idx="51">
                  <c:v>408</c:v>
                </c:pt>
                <c:pt idx="52">
                  <c:v>358</c:v>
                </c:pt>
                <c:pt idx="53">
                  <c:v>465</c:v>
                </c:pt>
                <c:pt idx="54">
                  <c:v>195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E57E-4E05-AE92-200F65B6B3CF}"/>
            </c:ext>
          </c:extLst>
        </c:ser>
        <c:dLbls/>
        <c:axId val="68945408"/>
        <c:axId val="68946944"/>
      </c:scatterChart>
      <c:valAx>
        <c:axId val="68945408"/>
        <c:scaling>
          <c:logBase val="10"/>
          <c:orientation val="minMax"/>
          <c:max val="100000"/>
        </c:scaling>
        <c:axPos val="b"/>
        <c:majorGridlines/>
        <c:numFmt formatCode="General" sourceLinked="1"/>
        <c:tickLblPos val="nextTo"/>
        <c:crossAx val="68946944"/>
        <c:crosses val="autoZero"/>
        <c:crossBetween val="midCat"/>
      </c:valAx>
      <c:valAx>
        <c:axId val="68946944"/>
        <c:scaling>
          <c:logBase val="10"/>
          <c:orientation val="minMax"/>
          <c:max val="100000"/>
        </c:scaling>
        <c:axPos val="l"/>
        <c:majorGridlines/>
        <c:numFmt formatCode="General" sourceLinked="1"/>
        <c:tickLblPos val="nextTo"/>
        <c:crossAx val="68945408"/>
        <c:crosses val="autoZero"/>
        <c:crossBetween val="midCat"/>
      </c:valAx>
    </c:plotArea>
    <c:plotVisOnly val="1"/>
    <c:dispBlanksAs val="gap"/>
  </c:chart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01694915254244"/>
          <c:y val="2.6565464895635656E-2"/>
          <c:w val="0.71045197740113042"/>
          <c:h val="0.83301707779886169"/>
        </c:manualLayout>
      </c:layout>
      <c:scatterChart>
        <c:scatterStyle val="lineMarker"/>
        <c:ser>
          <c:idx val="0"/>
          <c:order val="0"/>
          <c:tx>
            <c:v>ЛП-1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FFFF00"/>
              </a:solidFill>
            </c:spPr>
          </c:marker>
          <c:xVal>
            <c:numRef>
              <c:f>вариационные!$A$4:$A$44</c:f>
              <c:numCache>
                <c:formatCode>General</c:formatCode>
                <c:ptCount val="41"/>
                <c:pt idx="0">
                  <c:v>2700</c:v>
                </c:pt>
                <c:pt idx="1">
                  <c:v>1600</c:v>
                </c:pt>
                <c:pt idx="2">
                  <c:v>3000</c:v>
                </c:pt>
                <c:pt idx="3">
                  <c:v>2600</c:v>
                </c:pt>
                <c:pt idx="4">
                  <c:v>2500</c:v>
                </c:pt>
                <c:pt idx="5">
                  <c:v>1000</c:v>
                </c:pt>
                <c:pt idx="6">
                  <c:v>1800</c:v>
                </c:pt>
                <c:pt idx="7">
                  <c:v>1000</c:v>
                </c:pt>
                <c:pt idx="8">
                  <c:v>2400</c:v>
                </c:pt>
                <c:pt idx="9">
                  <c:v>2600</c:v>
                </c:pt>
                <c:pt idx="10">
                  <c:v>3800</c:v>
                </c:pt>
                <c:pt idx="11">
                  <c:v>2800.0000000000005</c:v>
                </c:pt>
                <c:pt idx="12">
                  <c:v>600</c:v>
                </c:pt>
                <c:pt idx="13">
                  <c:v>3500</c:v>
                </c:pt>
                <c:pt idx="14">
                  <c:v>11800</c:v>
                </c:pt>
                <c:pt idx="15">
                  <c:v>3900</c:v>
                </c:pt>
                <c:pt idx="16">
                  <c:v>14700</c:v>
                </c:pt>
                <c:pt idx="17">
                  <c:v>1300</c:v>
                </c:pt>
                <c:pt idx="18">
                  <c:v>12800</c:v>
                </c:pt>
                <c:pt idx="19">
                  <c:v>560</c:v>
                </c:pt>
                <c:pt idx="20">
                  <c:v>410</c:v>
                </c:pt>
                <c:pt idx="21">
                  <c:v>1600</c:v>
                </c:pt>
                <c:pt idx="22">
                  <c:v>6700</c:v>
                </c:pt>
                <c:pt idx="23">
                  <c:v>2300</c:v>
                </c:pt>
                <c:pt idx="24">
                  <c:v>5800</c:v>
                </c:pt>
                <c:pt idx="25">
                  <c:v>2600</c:v>
                </c:pt>
                <c:pt idx="26">
                  <c:v>2200</c:v>
                </c:pt>
                <c:pt idx="27">
                  <c:v>2000</c:v>
                </c:pt>
                <c:pt idx="28">
                  <c:v>2000</c:v>
                </c:pt>
                <c:pt idx="29">
                  <c:v>2200</c:v>
                </c:pt>
                <c:pt idx="30">
                  <c:v>2400</c:v>
                </c:pt>
                <c:pt idx="31">
                  <c:v>3200</c:v>
                </c:pt>
                <c:pt idx="32">
                  <c:v>2600</c:v>
                </c:pt>
                <c:pt idx="33">
                  <c:v>3300</c:v>
                </c:pt>
                <c:pt idx="34">
                  <c:v>2000</c:v>
                </c:pt>
                <c:pt idx="35">
                  <c:v>2700</c:v>
                </c:pt>
                <c:pt idx="36">
                  <c:v>2000</c:v>
                </c:pt>
                <c:pt idx="37">
                  <c:v>6200</c:v>
                </c:pt>
                <c:pt idx="38">
                  <c:v>2500</c:v>
                </c:pt>
                <c:pt idx="39">
                  <c:v>3100</c:v>
                </c:pt>
                <c:pt idx="40">
                  <c:v>2400</c:v>
                </c:pt>
              </c:numCache>
            </c:numRef>
          </c:xVal>
          <c:yVal>
            <c:numRef>
              <c:f>вариационные!$B$4:$B$44</c:f>
              <c:numCache>
                <c:formatCode>General</c:formatCode>
                <c:ptCount val="41"/>
                <c:pt idx="0">
                  <c:v>3100</c:v>
                </c:pt>
                <c:pt idx="1">
                  <c:v>2600</c:v>
                </c:pt>
                <c:pt idx="2">
                  <c:v>4700</c:v>
                </c:pt>
                <c:pt idx="3">
                  <c:v>2600</c:v>
                </c:pt>
                <c:pt idx="4">
                  <c:v>2800.0000000000005</c:v>
                </c:pt>
                <c:pt idx="5">
                  <c:v>600</c:v>
                </c:pt>
                <c:pt idx="6">
                  <c:v>1300</c:v>
                </c:pt>
                <c:pt idx="7">
                  <c:v>770</c:v>
                </c:pt>
                <c:pt idx="8">
                  <c:v>1900</c:v>
                </c:pt>
                <c:pt idx="9">
                  <c:v>2400</c:v>
                </c:pt>
                <c:pt idx="10">
                  <c:v>10000</c:v>
                </c:pt>
                <c:pt idx="11">
                  <c:v>1600</c:v>
                </c:pt>
                <c:pt idx="12">
                  <c:v>520</c:v>
                </c:pt>
                <c:pt idx="13">
                  <c:v>5600.0000000000009</c:v>
                </c:pt>
                <c:pt idx="14">
                  <c:v>13799.999999999993</c:v>
                </c:pt>
                <c:pt idx="15">
                  <c:v>6000</c:v>
                </c:pt>
                <c:pt idx="16">
                  <c:v>16800</c:v>
                </c:pt>
                <c:pt idx="17">
                  <c:v>2000</c:v>
                </c:pt>
                <c:pt idx="18">
                  <c:v>15900</c:v>
                </c:pt>
                <c:pt idx="19">
                  <c:v>830</c:v>
                </c:pt>
                <c:pt idx="20">
                  <c:v>200</c:v>
                </c:pt>
                <c:pt idx="21">
                  <c:v>1000</c:v>
                </c:pt>
                <c:pt idx="22">
                  <c:v>4600</c:v>
                </c:pt>
                <c:pt idx="23">
                  <c:v>1700.0000000000002</c:v>
                </c:pt>
                <c:pt idx="24">
                  <c:v>4800</c:v>
                </c:pt>
                <c:pt idx="25">
                  <c:v>1700.0000000000002</c:v>
                </c:pt>
                <c:pt idx="26">
                  <c:v>1900</c:v>
                </c:pt>
                <c:pt idx="27">
                  <c:v>1800</c:v>
                </c:pt>
                <c:pt idx="28">
                  <c:v>1800</c:v>
                </c:pt>
                <c:pt idx="29">
                  <c:v>2600</c:v>
                </c:pt>
                <c:pt idx="30">
                  <c:v>2300</c:v>
                </c:pt>
                <c:pt idx="31">
                  <c:v>2600</c:v>
                </c:pt>
                <c:pt idx="32">
                  <c:v>2400</c:v>
                </c:pt>
                <c:pt idx="33">
                  <c:v>3100</c:v>
                </c:pt>
                <c:pt idx="34">
                  <c:v>1900</c:v>
                </c:pt>
                <c:pt idx="35">
                  <c:v>2800.0000000000005</c:v>
                </c:pt>
                <c:pt idx="36">
                  <c:v>2400</c:v>
                </c:pt>
                <c:pt idx="37">
                  <c:v>5300</c:v>
                </c:pt>
                <c:pt idx="38">
                  <c:v>2600</c:v>
                </c:pt>
                <c:pt idx="39">
                  <c:v>3300</c:v>
                </c:pt>
                <c:pt idx="40">
                  <c:v>2200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E7E2-4683-81D4-4A6402122800}"/>
            </c:ext>
          </c:extLst>
        </c:ser>
        <c:dLbls/>
        <c:axId val="70107904"/>
        <c:axId val="70109440"/>
      </c:scatterChart>
      <c:valAx>
        <c:axId val="70107904"/>
        <c:scaling>
          <c:logBase val="10"/>
          <c:orientation val="minMax"/>
        </c:scaling>
        <c:axPos val="b"/>
        <c:majorGridlines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0109440"/>
        <c:crossesAt val="1"/>
        <c:crossBetween val="midCat"/>
      </c:valAx>
      <c:valAx>
        <c:axId val="70109440"/>
        <c:scaling>
          <c:logBase val="10"/>
          <c:orientation val="minMax"/>
        </c:scaling>
        <c:axPos val="l"/>
        <c:majorGridlines/>
        <c:numFmt formatCode="General" sourceLinked="1"/>
        <c:tickLblPos val="nextTo"/>
        <c:crossAx val="70107904"/>
        <c:crossesAt val="1"/>
        <c:crossBetween val="midCat"/>
      </c:valAx>
    </c:plotArea>
    <c:plotVisOnly val="1"/>
    <c:dispBlanksAs val="gap"/>
  </c:chart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plotArea>
      <c:layout>
        <c:manualLayout>
          <c:layoutTarget val="inner"/>
          <c:xMode val="edge"/>
          <c:yMode val="edge"/>
          <c:x val="9.7817320468604821E-2"/>
          <c:y val="4.164356850738235E-2"/>
          <c:w val="0.8772336136260106"/>
          <c:h val="0.82472525721436885"/>
        </c:manualLayout>
      </c:layout>
      <c:lineChart>
        <c:grouping val="standard"/>
        <c:ser>
          <c:idx val="0"/>
          <c:order val="0"/>
          <c:tx>
            <c:strRef>
              <c:f>REE!$A$28</c:f>
              <c:strCache>
                <c:ptCount val="1"/>
                <c:pt idx="0">
                  <c:v>ЗФ2-478,3</c:v>
                </c:pt>
              </c:strCache>
            </c:strRef>
          </c:tx>
          <c:spPr>
            <a:ln w="28575" cap="rnd">
              <a:solidFill>
                <a:schemeClr val="accent2">
                  <a:shade val="3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shade val="36000"/>
                </a:schemeClr>
              </a:solidFill>
              <a:ln w="9525">
                <a:solidFill>
                  <a:schemeClr val="accent2">
                    <a:shade val="36000"/>
                  </a:schemeClr>
                </a:solidFill>
              </a:ln>
              <a:effectLst/>
            </c:spPr>
          </c:marker>
          <c:cat>
            <c:strRef>
              <c:f>REE!$B$27:$O$27</c:f>
              <c:strCache>
                <c:ptCount val="14"/>
                <c:pt idx="0">
                  <c:v>La </c:v>
                </c:pt>
                <c:pt idx="1">
                  <c:v>Ce</c:v>
                </c:pt>
                <c:pt idx="2">
                  <c:v>Pr </c:v>
                </c:pt>
                <c:pt idx="3">
                  <c:v>Nd </c:v>
                </c:pt>
                <c:pt idx="4">
                  <c:v>Sm</c:v>
                </c:pt>
                <c:pt idx="5">
                  <c:v>Eu </c:v>
                </c:pt>
                <c:pt idx="6">
                  <c:v>Gd </c:v>
                </c:pt>
                <c:pt idx="7">
                  <c:v>Tb </c:v>
                </c:pt>
                <c:pt idx="8">
                  <c:v>Dy </c:v>
                </c:pt>
                <c:pt idx="9">
                  <c:v>Ho </c:v>
                </c:pt>
                <c:pt idx="10">
                  <c:v>Er </c:v>
                </c:pt>
                <c:pt idx="11">
                  <c:v>Tm </c:v>
                </c:pt>
                <c:pt idx="12">
                  <c:v>Yb</c:v>
                </c:pt>
                <c:pt idx="13">
                  <c:v>Lu </c:v>
                </c:pt>
              </c:strCache>
            </c:strRef>
          </c:cat>
          <c:val>
            <c:numRef>
              <c:f>REE!$B$28:$O$28</c:f>
              <c:numCache>
                <c:formatCode>0.00</c:formatCode>
                <c:ptCount val="14"/>
                <c:pt idx="0">
                  <c:v>25.063291139240508</c:v>
                </c:pt>
                <c:pt idx="1">
                  <c:v>21.533442088091341</c:v>
                </c:pt>
                <c:pt idx="2">
                  <c:v>19.7198275862069</c:v>
                </c:pt>
                <c:pt idx="3">
                  <c:v>19.518599562363224</c:v>
                </c:pt>
                <c:pt idx="4">
                  <c:v>16.689189189189189</c:v>
                </c:pt>
                <c:pt idx="5">
                  <c:v>14.387211367673176</c:v>
                </c:pt>
                <c:pt idx="6">
                  <c:v>14.070351758793969</c:v>
                </c:pt>
                <c:pt idx="7">
                  <c:v>12.742382271468149</c:v>
                </c:pt>
                <c:pt idx="8">
                  <c:v>13.333333333333332</c:v>
                </c:pt>
                <c:pt idx="9">
                  <c:v>13.003663003663002</c:v>
                </c:pt>
                <c:pt idx="10">
                  <c:v>12.312500000000004</c:v>
                </c:pt>
                <c:pt idx="11">
                  <c:v>13.765182186234819</c:v>
                </c:pt>
                <c:pt idx="12">
                  <c:v>12.36024844720497</c:v>
                </c:pt>
                <c:pt idx="13">
                  <c:v>12.601626016260164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1C-4CF3-AE78-536B7A26812E}"/>
            </c:ext>
          </c:extLst>
        </c:ser>
        <c:ser>
          <c:idx val="1"/>
          <c:order val="1"/>
          <c:tx>
            <c:strRef>
              <c:f>REE!$A$29</c:f>
              <c:strCache>
                <c:ptCount val="1"/>
                <c:pt idx="0">
                  <c:v>ЗФ2-507,3</c:v>
                </c:pt>
              </c:strCache>
            </c:strRef>
          </c:tx>
          <c:spPr>
            <a:ln w="28575" cap="rnd">
              <a:solidFill>
                <a:schemeClr val="accent2">
                  <a:shade val="43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shade val="43000"/>
                </a:schemeClr>
              </a:solidFill>
              <a:ln w="9525">
                <a:solidFill>
                  <a:schemeClr val="accent2">
                    <a:shade val="43000"/>
                  </a:schemeClr>
                </a:solidFill>
              </a:ln>
              <a:effectLst/>
            </c:spPr>
          </c:marker>
          <c:cat>
            <c:strRef>
              <c:f>REE!$B$27:$O$27</c:f>
              <c:strCache>
                <c:ptCount val="14"/>
                <c:pt idx="0">
                  <c:v>La </c:v>
                </c:pt>
                <c:pt idx="1">
                  <c:v>Ce</c:v>
                </c:pt>
                <c:pt idx="2">
                  <c:v>Pr </c:v>
                </c:pt>
                <c:pt idx="3">
                  <c:v>Nd </c:v>
                </c:pt>
                <c:pt idx="4">
                  <c:v>Sm</c:v>
                </c:pt>
                <c:pt idx="5">
                  <c:v>Eu </c:v>
                </c:pt>
                <c:pt idx="6">
                  <c:v>Gd </c:v>
                </c:pt>
                <c:pt idx="7">
                  <c:v>Tb </c:v>
                </c:pt>
                <c:pt idx="8">
                  <c:v>Dy </c:v>
                </c:pt>
                <c:pt idx="9">
                  <c:v>Ho </c:v>
                </c:pt>
                <c:pt idx="10">
                  <c:v>Er </c:v>
                </c:pt>
                <c:pt idx="11">
                  <c:v>Tm </c:v>
                </c:pt>
                <c:pt idx="12">
                  <c:v>Yb</c:v>
                </c:pt>
                <c:pt idx="13">
                  <c:v>Lu </c:v>
                </c:pt>
              </c:strCache>
            </c:strRef>
          </c:cat>
          <c:val>
            <c:numRef>
              <c:f>REE!$B$29:$O$29</c:f>
              <c:numCache>
                <c:formatCode>0.00</c:formatCode>
                <c:ptCount val="14"/>
                <c:pt idx="0">
                  <c:v>32.911392405063268</c:v>
                </c:pt>
                <c:pt idx="1">
                  <c:v>34.58401305057096</c:v>
                </c:pt>
                <c:pt idx="2">
                  <c:v>32.650862068965502</c:v>
                </c:pt>
                <c:pt idx="3">
                  <c:v>31.07221006564551</c:v>
                </c:pt>
                <c:pt idx="4">
                  <c:v>23.243243243243231</c:v>
                </c:pt>
                <c:pt idx="5">
                  <c:v>13.321492007104798</c:v>
                </c:pt>
                <c:pt idx="6">
                  <c:v>18.542713567839183</c:v>
                </c:pt>
                <c:pt idx="7">
                  <c:v>16.343490304709128</c:v>
                </c:pt>
                <c:pt idx="8">
                  <c:v>15.772357723577235</c:v>
                </c:pt>
                <c:pt idx="9">
                  <c:v>15.567765567765566</c:v>
                </c:pt>
                <c:pt idx="10">
                  <c:v>14.000000000000002</c:v>
                </c:pt>
                <c:pt idx="11">
                  <c:v>16.194331983805668</c:v>
                </c:pt>
                <c:pt idx="12">
                  <c:v>12.111801242236021</c:v>
                </c:pt>
                <c:pt idx="13">
                  <c:v>13.414634146341466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1C-4CF3-AE78-536B7A26812E}"/>
            </c:ext>
          </c:extLst>
        </c:ser>
        <c:ser>
          <c:idx val="2"/>
          <c:order val="2"/>
          <c:tx>
            <c:strRef>
              <c:f>REE!$A$30</c:f>
              <c:strCache>
                <c:ptCount val="1"/>
                <c:pt idx="0">
                  <c:v>ЗФ2-533,3</c:v>
                </c:pt>
              </c:strCache>
            </c:strRef>
          </c:tx>
          <c:spPr>
            <a:ln w="28575" cap="rnd">
              <a:solidFill>
                <a:schemeClr val="accent2">
                  <a:shade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shade val="50000"/>
                </a:schemeClr>
              </a:solidFill>
              <a:ln w="9525">
                <a:solidFill>
                  <a:schemeClr val="accent2">
                    <a:shade val="50000"/>
                  </a:schemeClr>
                </a:solidFill>
              </a:ln>
              <a:effectLst/>
            </c:spPr>
          </c:marker>
          <c:cat>
            <c:strRef>
              <c:f>REE!$B$27:$O$27</c:f>
              <c:strCache>
                <c:ptCount val="14"/>
                <c:pt idx="0">
                  <c:v>La </c:v>
                </c:pt>
                <c:pt idx="1">
                  <c:v>Ce</c:v>
                </c:pt>
                <c:pt idx="2">
                  <c:v>Pr </c:v>
                </c:pt>
                <c:pt idx="3">
                  <c:v>Nd </c:v>
                </c:pt>
                <c:pt idx="4">
                  <c:v>Sm</c:v>
                </c:pt>
                <c:pt idx="5">
                  <c:v>Eu </c:v>
                </c:pt>
                <c:pt idx="6">
                  <c:v>Gd </c:v>
                </c:pt>
                <c:pt idx="7">
                  <c:v>Tb </c:v>
                </c:pt>
                <c:pt idx="8">
                  <c:v>Dy </c:v>
                </c:pt>
                <c:pt idx="9">
                  <c:v>Ho </c:v>
                </c:pt>
                <c:pt idx="10">
                  <c:v>Er </c:v>
                </c:pt>
                <c:pt idx="11">
                  <c:v>Tm </c:v>
                </c:pt>
                <c:pt idx="12">
                  <c:v>Yb</c:v>
                </c:pt>
                <c:pt idx="13">
                  <c:v>Lu </c:v>
                </c:pt>
              </c:strCache>
            </c:strRef>
          </c:cat>
          <c:val>
            <c:numRef>
              <c:f>REE!$B$30:$O$30</c:f>
              <c:numCache>
                <c:formatCode>0.00</c:formatCode>
                <c:ptCount val="14"/>
                <c:pt idx="0">
                  <c:v>25.864978902953595</c:v>
                </c:pt>
                <c:pt idx="1">
                  <c:v>22.185970636215327</c:v>
                </c:pt>
                <c:pt idx="2">
                  <c:v>19.18103448275863</c:v>
                </c:pt>
                <c:pt idx="3">
                  <c:v>18.599562363238515</c:v>
                </c:pt>
                <c:pt idx="4">
                  <c:v>15.135135135135137</c:v>
                </c:pt>
                <c:pt idx="5">
                  <c:v>12.966252220248672</c:v>
                </c:pt>
                <c:pt idx="6">
                  <c:v>12.61306532663316</c:v>
                </c:pt>
                <c:pt idx="7">
                  <c:v>13.019390581717451</c:v>
                </c:pt>
                <c:pt idx="8">
                  <c:v>11.504065040650401</c:v>
                </c:pt>
                <c:pt idx="9">
                  <c:v>11.721611721611714</c:v>
                </c:pt>
                <c:pt idx="10">
                  <c:v>9.8750000000000036</c:v>
                </c:pt>
                <c:pt idx="11">
                  <c:v>12.145748987854251</c:v>
                </c:pt>
                <c:pt idx="12">
                  <c:v>11.614906832298137</c:v>
                </c:pt>
                <c:pt idx="13">
                  <c:v>12.195121951219511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41C-4CF3-AE78-536B7A26812E}"/>
            </c:ext>
          </c:extLst>
        </c:ser>
        <c:ser>
          <c:idx val="3"/>
          <c:order val="3"/>
          <c:tx>
            <c:strRef>
              <c:f>REE!$A$31</c:f>
              <c:strCache>
                <c:ptCount val="1"/>
                <c:pt idx="0">
                  <c:v>ЗФ2-536,4</c:v>
                </c:pt>
              </c:strCache>
            </c:strRef>
          </c:tx>
          <c:spPr>
            <a:ln w="28575" cap="rnd">
              <a:solidFill>
                <a:schemeClr val="accent2">
                  <a:shade val="5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shade val="56000"/>
                </a:schemeClr>
              </a:solidFill>
              <a:ln w="9525">
                <a:solidFill>
                  <a:schemeClr val="accent2">
                    <a:shade val="56000"/>
                  </a:schemeClr>
                </a:solidFill>
              </a:ln>
              <a:effectLst/>
            </c:spPr>
          </c:marker>
          <c:cat>
            <c:strRef>
              <c:f>REE!$B$27:$O$27</c:f>
              <c:strCache>
                <c:ptCount val="14"/>
                <c:pt idx="0">
                  <c:v>La </c:v>
                </c:pt>
                <c:pt idx="1">
                  <c:v>Ce</c:v>
                </c:pt>
                <c:pt idx="2">
                  <c:v>Pr </c:v>
                </c:pt>
                <c:pt idx="3">
                  <c:v>Nd </c:v>
                </c:pt>
                <c:pt idx="4">
                  <c:v>Sm</c:v>
                </c:pt>
                <c:pt idx="5">
                  <c:v>Eu </c:v>
                </c:pt>
                <c:pt idx="6">
                  <c:v>Gd </c:v>
                </c:pt>
                <c:pt idx="7">
                  <c:v>Tb </c:v>
                </c:pt>
                <c:pt idx="8">
                  <c:v>Dy </c:v>
                </c:pt>
                <c:pt idx="9">
                  <c:v>Ho </c:v>
                </c:pt>
                <c:pt idx="10">
                  <c:v>Er </c:v>
                </c:pt>
                <c:pt idx="11">
                  <c:v>Tm </c:v>
                </c:pt>
                <c:pt idx="12">
                  <c:v>Yb</c:v>
                </c:pt>
                <c:pt idx="13">
                  <c:v>Lu </c:v>
                </c:pt>
              </c:strCache>
            </c:strRef>
          </c:cat>
          <c:val>
            <c:numRef>
              <c:f>REE!$B$31:$O$31</c:f>
              <c:numCache>
                <c:formatCode>0.00</c:formatCode>
                <c:ptCount val="14"/>
                <c:pt idx="0">
                  <c:v>25.907172995780588</c:v>
                </c:pt>
                <c:pt idx="1">
                  <c:v>22.512234910277318</c:v>
                </c:pt>
                <c:pt idx="2">
                  <c:v>20.150862068965527</c:v>
                </c:pt>
                <c:pt idx="3">
                  <c:v>18.533916849015316</c:v>
                </c:pt>
                <c:pt idx="4">
                  <c:v>15.945945945945949</c:v>
                </c:pt>
                <c:pt idx="5">
                  <c:v>12.433392539964474</c:v>
                </c:pt>
                <c:pt idx="6">
                  <c:v>12.914572864321606</c:v>
                </c:pt>
                <c:pt idx="7">
                  <c:v>11.911357340720221</c:v>
                </c:pt>
                <c:pt idx="8">
                  <c:v>11.260162601626016</c:v>
                </c:pt>
                <c:pt idx="9">
                  <c:v>10.439560439560442</c:v>
                </c:pt>
                <c:pt idx="10">
                  <c:v>10.4375</c:v>
                </c:pt>
                <c:pt idx="11">
                  <c:v>11.336032388663973</c:v>
                </c:pt>
                <c:pt idx="12">
                  <c:v>10.745341614906831</c:v>
                </c:pt>
                <c:pt idx="13">
                  <c:v>10.162601626016263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41C-4CF3-AE78-536B7A26812E}"/>
            </c:ext>
          </c:extLst>
        </c:ser>
        <c:ser>
          <c:idx val="4"/>
          <c:order val="4"/>
          <c:tx>
            <c:strRef>
              <c:f>REE!$A$32</c:f>
              <c:strCache>
                <c:ptCount val="1"/>
                <c:pt idx="0">
                  <c:v>ЗФ2-538,7</c:v>
                </c:pt>
              </c:strCache>
            </c:strRef>
          </c:tx>
          <c:spPr>
            <a:ln w="28575" cap="rnd">
              <a:solidFill>
                <a:schemeClr val="accent2">
                  <a:shade val="63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shade val="63000"/>
                </a:schemeClr>
              </a:solidFill>
              <a:ln w="9525">
                <a:solidFill>
                  <a:schemeClr val="accent2">
                    <a:shade val="63000"/>
                  </a:schemeClr>
                </a:solidFill>
              </a:ln>
              <a:effectLst/>
            </c:spPr>
          </c:marker>
          <c:cat>
            <c:strRef>
              <c:f>REE!$B$27:$O$27</c:f>
              <c:strCache>
                <c:ptCount val="14"/>
                <c:pt idx="0">
                  <c:v>La </c:v>
                </c:pt>
                <c:pt idx="1">
                  <c:v>Ce</c:v>
                </c:pt>
                <c:pt idx="2">
                  <c:v>Pr </c:v>
                </c:pt>
                <c:pt idx="3">
                  <c:v>Nd </c:v>
                </c:pt>
                <c:pt idx="4">
                  <c:v>Sm</c:v>
                </c:pt>
                <c:pt idx="5">
                  <c:v>Eu </c:v>
                </c:pt>
                <c:pt idx="6">
                  <c:v>Gd </c:v>
                </c:pt>
                <c:pt idx="7">
                  <c:v>Tb </c:v>
                </c:pt>
                <c:pt idx="8">
                  <c:v>Dy </c:v>
                </c:pt>
                <c:pt idx="9">
                  <c:v>Ho </c:v>
                </c:pt>
                <c:pt idx="10">
                  <c:v>Er </c:v>
                </c:pt>
                <c:pt idx="11">
                  <c:v>Tm </c:v>
                </c:pt>
                <c:pt idx="12">
                  <c:v>Yb</c:v>
                </c:pt>
                <c:pt idx="13">
                  <c:v>Lu </c:v>
                </c:pt>
              </c:strCache>
            </c:strRef>
          </c:cat>
          <c:val>
            <c:numRef>
              <c:f>REE!$B$32:$O$32</c:f>
              <c:numCache>
                <c:formatCode>0.00</c:formatCode>
                <c:ptCount val="14"/>
                <c:pt idx="0">
                  <c:v>40.590717299578074</c:v>
                </c:pt>
                <c:pt idx="1">
                  <c:v>38.009787928221861</c:v>
                </c:pt>
                <c:pt idx="2">
                  <c:v>32.435344827586206</c:v>
                </c:pt>
                <c:pt idx="3">
                  <c:v>27.133479212253828</c:v>
                </c:pt>
                <c:pt idx="4">
                  <c:v>17.837837837837839</c:v>
                </c:pt>
                <c:pt idx="5">
                  <c:v>11.367673179396094</c:v>
                </c:pt>
                <c:pt idx="6">
                  <c:v>14.321608040201005</c:v>
                </c:pt>
                <c:pt idx="7">
                  <c:v>11.0803324099723</c:v>
                </c:pt>
                <c:pt idx="8">
                  <c:v>10.975609756097565</c:v>
                </c:pt>
                <c:pt idx="9">
                  <c:v>10.622710622710619</c:v>
                </c:pt>
                <c:pt idx="10">
                  <c:v>9.8750000000000036</c:v>
                </c:pt>
                <c:pt idx="11">
                  <c:v>11.336032388663973</c:v>
                </c:pt>
                <c:pt idx="12">
                  <c:v>10.559006211180128</c:v>
                </c:pt>
                <c:pt idx="13">
                  <c:v>10.162601626016263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41C-4CF3-AE78-536B7A26812E}"/>
            </c:ext>
          </c:extLst>
        </c:ser>
        <c:ser>
          <c:idx val="5"/>
          <c:order val="5"/>
          <c:tx>
            <c:strRef>
              <c:f>REE!$A$33</c:f>
              <c:strCache>
                <c:ptCount val="1"/>
                <c:pt idx="0">
                  <c:v>ЗФ2-545,6</c:v>
                </c:pt>
              </c:strCache>
            </c:strRef>
          </c:tx>
          <c:spPr>
            <a:ln w="28575" cap="rnd">
              <a:solidFill>
                <a:schemeClr val="accent2">
                  <a:shade val="7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shade val="70000"/>
                </a:schemeClr>
              </a:solidFill>
              <a:ln w="9525">
                <a:solidFill>
                  <a:schemeClr val="accent2">
                    <a:shade val="70000"/>
                  </a:schemeClr>
                </a:solidFill>
              </a:ln>
              <a:effectLst/>
            </c:spPr>
          </c:marker>
          <c:cat>
            <c:strRef>
              <c:f>REE!$B$27:$O$27</c:f>
              <c:strCache>
                <c:ptCount val="14"/>
                <c:pt idx="0">
                  <c:v>La </c:v>
                </c:pt>
                <c:pt idx="1">
                  <c:v>Ce</c:v>
                </c:pt>
                <c:pt idx="2">
                  <c:v>Pr </c:v>
                </c:pt>
                <c:pt idx="3">
                  <c:v>Nd </c:v>
                </c:pt>
                <c:pt idx="4">
                  <c:v>Sm</c:v>
                </c:pt>
                <c:pt idx="5">
                  <c:v>Eu </c:v>
                </c:pt>
                <c:pt idx="6">
                  <c:v>Gd </c:v>
                </c:pt>
                <c:pt idx="7">
                  <c:v>Tb </c:v>
                </c:pt>
                <c:pt idx="8">
                  <c:v>Dy </c:v>
                </c:pt>
                <c:pt idx="9">
                  <c:v>Ho </c:v>
                </c:pt>
                <c:pt idx="10">
                  <c:v>Er </c:v>
                </c:pt>
                <c:pt idx="11">
                  <c:v>Tm </c:v>
                </c:pt>
                <c:pt idx="12">
                  <c:v>Yb</c:v>
                </c:pt>
                <c:pt idx="13">
                  <c:v>Lu </c:v>
                </c:pt>
              </c:strCache>
            </c:strRef>
          </c:cat>
          <c:val>
            <c:numRef>
              <c:f>REE!$B$33:$O$33</c:f>
              <c:numCache>
                <c:formatCode>0.00</c:formatCode>
                <c:ptCount val="14"/>
                <c:pt idx="0">
                  <c:v>55.274261603375514</c:v>
                </c:pt>
                <c:pt idx="1">
                  <c:v>48.939641109298506</c:v>
                </c:pt>
                <c:pt idx="2">
                  <c:v>43.75</c:v>
                </c:pt>
                <c:pt idx="3">
                  <c:v>36.105032822757124</c:v>
                </c:pt>
                <c:pt idx="4">
                  <c:v>24.864864864864874</c:v>
                </c:pt>
                <c:pt idx="5">
                  <c:v>18.827708703374778</c:v>
                </c:pt>
                <c:pt idx="6">
                  <c:v>18.291457286432159</c:v>
                </c:pt>
                <c:pt idx="7">
                  <c:v>15.789473684210519</c:v>
                </c:pt>
                <c:pt idx="8">
                  <c:v>14.30894308943089</c:v>
                </c:pt>
                <c:pt idx="9">
                  <c:v>14.835164835164841</c:v>
                </c:pt>
                <c:pt idx="10">
                  <c:v>13</c:v>
                </c:pt>
                <c:pt idx="11">
                  <c:v>14.574898785425098</c:v>
                </c:pt>
                <c:pt idx="12">
                  <c:v>12.17391304347826</c:v>
                </c:pt>
                <c:pt idx="13">
                  <c:v>11.788617886178857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41C-4CF3-AE78-536B7A26812E}"/>
            </c:ext>
          </c:extLst>
        </c:ser>
        <c:ser>
          <c:idx val="6"/>
          <c:order val="6"/>
          <c:tx>
            <c:strRef>
              <c:f>REE!$A$34</c:f>
              <c:strCache>
                <c:ptCount val="1"/>
                <c:pt idx="0">
                  <c:v>ЗФ2-551,0</c:v>
                </c:pt>
              </c:strCache>
            </c:strRef>
          </c:tx>
          <c:spPr>
            <a:ln w="28575" cap="rnd">
              <a:solidFill>
                <a:schemeClr val="accent2">
                  <a:shade val="7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shade val="76000"/>
                </a:schemeClr>
              </a:solidFill>
              <a:ln w="9525">
                <a:solidFill>
                  <a:schemeClr val="accent2">
                    <a:shade val="76000"/>
                  </a:schemeClr>
                </a:solidFill>
              </a:ln>
              <a:effectLst/>
            </c:spPr>
          </c:marker>
          <c:cat>
            <c:strRef>
              <c:f>REE!$B$27:$O$27</c:f>
              <c:strCache>
                <c:ptCount val="14"/>
                <c:pt idx="0">
                  <c:v>La </c:v>
                </c:pt>
                <c:pt idx="1">
                  <c:v>Ce</c:v>
                </c:pt>
                <c:pt idx="2">
                  <c:v>Pr </c:v>
                </c:pt>
                <c:pt idx="3">
                  <c:v>Nd </c:v>
                </c:pt>
                <c:pt idx="4">
                  <c:v>Sm</c:v>
                </c:pt>
                <c:pt idx="5">
                  <c:v>Eu </c:v>
                </c:pt>
                <c:pt idx="6">
                  <c:v>Gd </c:v>
                </c:pt>
                <c:pt idx="7">
                  <c:v>Tb </c:v>
                </c:pt>
                <c:pt idx="8">
                  <c:v>Dy </c:v>
                </c:pt>
                <c:pt idx="9">
                  <c:v>Ho </c:v>
                </c:pt>
                <c:pt idx="10">
                  <c:v>Er </c:v>
                </c:pt>
                <c:pt idx="11">
                  <c:v>Tm </c:v>
                </c:pt>
                <c:pt idx="12">
                  <c:v>Yb</c:v>
                </c:pt>
                <c:pt idx="13">
                  <c:v>Lu </c:v>
                </c:pt>
              </c:strCache>
            </c:strRef>
          </c:cat>
          <c:val>
            <c:numRef>
              <c:f>REE!$B$34:$O$34</c:f>
              <c:numCache>
                <c:formatCode>0.00</c:formatCode>
                <c:ptCount val="14"/>
                <c:pt idx="0">
                  <c:v>64.135021097046419</c:v>
                </c:pt>
                <c:pt idx="1">
                  <c:v>51.549755301794455</c:v>
                </c:pt>
                <c:pt idx="2">
                  <c:v>44.181034482758598</c:v>
                </c:pt>
                <c:pt idx="3">
                  <c:v>38.293216630196959</c:v>
                </c:pt>
                <c:pt idx="4">
                  <c:v>27.162162162162154</c:v>
                </c:pt>
                <c:pt idx="5">
                  <c:v>21.492007104795729</c:v>
                </c:pt>
                <c:pt idx="6">
                  <c:v>18.542713567839183</c:v>
                </c:pt>
                <c:pt idx="7">
                  <c:v>14.958448753462608</c:v>
                </c:pt>
                <c:pt idx="8">
                  <c:v>12.88617886178862</c:v>
                </c:pt>
                <c:pt idx="9">
                  <c:v>12.637362637362635</c:v>
                </c:pt>
                <c:pt idx="10">
                  <c:v>12.562500000000005</c:v>
                </c:pt>
                <c:pt idx="11">
                  <c:v>14.170040485829963</c:v>
                </c:pt>
                <c:pt idx="12">
                  <c:v>12.546583850931677</c:v>
                </c:pt>
                <c:pt idx="13">
                  <c:v>16.260162601626011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41C-4CF3-AE78-536B7A26812E}"/>
            </c:ext>
          </c:extLst>
        </c:ser>
        <c:ser>
          <c:idx val="7"/>
          <c:order val="7"/>
          <c:tx>
            <c:strRef>
              <c:f>REE!$A$35</c:f>
              <c:strCache>
                <c:ptCount val="1"/>
                <c:pt idx="0">
                  <c:v>ЗФ18-402,5</c:v>
                </c:pt>
              </c:strCache>
            </c:strRef>
          </c:tx>
          <c:spPr>
            <a:ln w="28575" cap="rnd">
              <a:solidFill>
                <a:schemeClr val="accent2">
                  <a:shade val="83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shade val="83000"/>
                </a:schemeClr>
              </a:solidFill>
              <a:ln w="9525">
                <a:solidFill>
                  <a:schemeClr val="accent2">
                    <a:shade val="83000"/>
                  </a:schemeClr>
                </a:solidFill>
              </a:ln>
              <a:effectLst/>
            </c:spPr>
          </c:marker>
          <c:cat>
            <c:strRef>
              <c:f>REE!$B$27:$O$27</c:f>
              <c:strCache>
                <c:ptCount val="14"/>
                <c:pt idx="0">
                  <c:v>La </c:v>
                </c:pt>
                <c:pt idx="1">
                  <c:v>Ce</c:v>
                </c:pt>
                <c:pt idx="2">
                  <c:v>Pr </c:v>
                </c:pt>
                <c:pt idx="3">
                  <c:v>Nd </c:v>
                </c:pt>
                <c:pt idx="4">
                  <c:v>Sm</c:v>
                </c:pt>
                <c:pt idx="5">
                  <c:v>Eu </c:v>
                </c:pt>
                <c:pt idx="6">
                  <c:v>Gd </c:v>
                </c:pt>
                <c:pt idx="7">
                  <c:v>Tb </c:v>
                </c:pt>
                <c:pt idx="8">
                  <c:v>Dy </c:v>
                </c:pt>
                <c:pt idx="9">
                  <c:v>Ho </c:v>
                </c:pt>
                <c:pt idx="10">
                  <c:v>Er </c:v>
                </c:pt>
                <c:pt idx="11">
                  <c:v>Tm </c:v>
                </c:pt>
                <c:pt idx="12">
                  <c:v>Yb</c:v>
                </c:pt>
                <c:pt idx="13">
                  <c:v>Lu </c:v>
                </c:pt>
              </c:strCache>
            </c:strRef>
          </c:cat>
          <c:val>
            <c:numRef>
              <c:f>REE!$B$35:$O$35</c:f>
              <c:numCache>
                <c:formatCode>0.00</c:formatCode>
                <c:ptCount val="14"/>
                <c:pt idx="0">
                  <c:v>32.911392405063268</c:v>
                </c:pt>
                <c:pt idx="1">
                  <c:v>27.569331158238171</c:v>
                </c:pt>
                <c:pt idx="2">
                  <c:v>24.030172413793103</c:v>
                </c:pt>
                <c:pt idx="3">
                  <c:v>23.851203501094091</c:v>
                </c:pt>
                <c:pt idx="4">
                  <c:v>17.094594594594593</c:v>
                </c:pt>
                <c:pt idx="5">
                  <c:v>15.630550621669625</c:v>
                </c:pt>
                <c:pt idx="6">
                  <c:v>16.582914572864304</c:v>
                </c:pt>
                <c:pt idx="7">
                  <c:v>14.958448753462608</c:v>
                </c:pt>
                <c:pt idx="8">
                  <c:v>15</c:v>
                </c:pt>
                <c:pt idx="9">
                  <c:v>15.750915750915748</c:v>
                </c:pt>
                <c:pt idx="10">
                  <c:v>14.062500000000004</c:v>
                </c:pt>
                <c:pt idx="11">
                  <c:v>12.955465587044538</c:v>
                </c:pt>
                <c:pt idx="12">
                  <c:v>13.602484472049696</c:v>
                </c:pt>
                <c:pt idx="13">
                  <c:v>12.195121951219511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41C-4CF3-AE78-536B7A26812E}"/>
            </c:ext>
          </c:extLst>
        </c:ser>
        <c:ser>
          <c:idx val="8"/>
          <c:order val="8"/>
          <c:tx>
            <c:strRef>
              <c:f>REE!$A$36</c:f>
              <c:strCache>
                <c:ptCount val="1"/>
                <c:pt idx="0">
                  <c:v>ЗФ18-409,2</c:v>
                </c:pt>
              </c:strCache>
            </c:strRef>
          </c:tx>
          <c:spPr>
            <a:ln w="28575" cap="rnd">
              <a:solidFill>
                <a:schemeClr val="accent2">
                  <a:shade val="9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shade val="90000"/>
                </a:schemeClr>
              </a:solidFill>
              <a:ln w="9525">
                <a:solidFill>
                  <a:schemeClr val="accent2">
                    <a:shade val="90000"/>
                  </a:schemeClr>
                </a:solidFill>
              </a:ln>
              <a:effectLst/>
            </c:spPr>
          </c:marker>
          <c:cat>
            <c:strRef>
              <c:f>REE!$B$27:$O$27</c:f>
              <c:strCache>
                <c:ptCount val="14"/>
                <c:pt idx="0">
                  <c:v>La </c:v>
                </c:pt>
                <c:pt idx="1">
                  <c:v>Ce</c:v>
                </c:pt>
                <c:pt idx="2">
                  <c:v>Pr </c:v>
                </c:pt>
                <c:pt idx="3">
                  <c:v>Nd </c:v>
                </c:pt>
                <c:pt idx="4">
                  <c:v>Sm</c:v>
                </c:pt>
                <c:pt idx="5">
                  <c:v>Eu </c:v>
                </c:pt>
                <c:pt idx="6">
                  <c:v>Gd </c:v>
                </c:pt>
                <c:pt idx="7">
                  <c:v>Tb </c:v>
                </c:pt>
                <c:pt idx="8">
                  <c:v>Dy </c:v>
                </c:pt>
                <c:pt idx="9">
                  <c:v>Ho </c:v>
                </c:pt>
                <c:pt idx="10">
                  <c:v>Er </c:v>
                </c:pt>
                <c:pt idx="11">
                  <c:v>Tm </c:v>
                </c:pt>
                <c:pt idx="12">
                  <c:v>Yb</c:v>
                </c:pt>
                <c:pt idx="13">
                  <c:v>Lu </c:v>
                </c:pt>
              </c:strCache>
            </c:strRef>
          </c:cat>
          <c:val>
            <c:numRef>
              <c:f>REE!$B$36:$O$36</c:f>
              <c:numCache>
                <c:formatCode>0.00</c:formatCode>
                <c:ptCount val="14"/>
                <c:pt idx="0">
                  <c:v>27.341772151898738</c:v>
                </c:pt>
                <c:pt idx="1">
                  <c:v>22.022838499184331</c:v>
                </c:pt>
                <c:pt idx="2">
                  <c:v>18.965517241379292</c:v>
                </c:pt>
                <c:pt idx="3">
                  <c:v>17.789934354485776</c:v>
                </c:pt>
                <c:pt idx="4">
                  <c:v>14.7972972972973</c:v>
                </c:pt>
                <c:pt idx="5">
                  <c:v>13.499111900532856</c:v>
                </c:pt>
                <c:pt idx="6">
                  <c:v>12.160804020100501</c:v>
                </c:pt>
                <c:pt idx="7">
                  <c:v>12.188365650969526</c:v>
                </c:pt>
                <c:pt idx="8">
                  <c:v>12.357723577235772</c:v>
                </c:pt>
                <c:pt idx="9">
                  <c:v>12.271062271062272</c:v>
                </c:pt>
                <c:pt idx="10">
                  <c:v>11.312500000000004</c:v>
                </c:pt>
                <c:pt idx="11">
                  <c:v>10.931174089068824</c:v>
                </c:pt>
                <c:pt idx="12">
                  <c:v>11.304347826086961</c:v>
                </c:pt>
                <c:pt idx="13">
                  <c:v>11.382113821138216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41C-4CF3-AE78-536B7A26812E}"/>
            </c:ext>
          </c:extLst>
        </c:ser>
        <c:ser>
          <c:idx val="9"/>
          <c:order val="9"/>
          <c:tx>
            <c:strRef>
              <c:f>REE!$A$37</c:f>
              <c:strCache>
                <c:ptCount val="1"/>
                <c:pt idx="0">
                  <c:v>ЗФ18-415,3</c:v>
                </c:pt>
              </c:strCache>
            </c:strRef>
          </c:tx>
          <c:spPr>
            <a:ln w="28575" cap="rnd">
              <a:solidFill>
                <a:schemeClr val="accent2">
                  <a:shade val="9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shade val="96000"/>
                </a:schemeClr>
              </a:solidFill>
              <a:ln w="9525">
                <a:solidFill>
                  <a:schemeClr val="accent2">
                    <a:shade val="96000"/>
                  </a:schemeClr>
                </a:solidFill>
              </a:ln>
              <a:effectLst/>
            </c:spPr>
          </c:marker>
          <c:cat>
            <c:strRef>
              <c:f>REE!$B$27:$O$27</c:f>
              <c:strCache>
                <c:ptCount val="14"/>
                <c:pt idx="0">
                  <c:v>La </c:v>
                </c:pt>
                <c:pt idx="1">
                  <c:v>Ce</c:v>
                </c:pt>
                <c:pt idx="2">
                  <c:v>Pr </c:v>
                </c:pt>
                <c:pt idx="3">
                  <c:v>Nd </c:v>
                </c:pt>
                <c:pt idx="4">
                  <c:v>Sm</c:v>
                </c:pt>
                <c:pt idx="5">
                  <c:v>Eu </c:v>
                </c:pt>
                <c:pt idx="6">
                  <c:v>Gd </c:v>
                </c:pt>
                <c:pt idx="7">
                  <c:v>Tb </c:v>
                </c:pt>
                <c:pt idx="8">
                  <c:v>Dy </c:v>
                </c:pt>
                <c:pt idx="9">
                  <c:v>Ho </c:v>
                </c:pt>
                <c:pt idx="10">
                  <c:v>Er </c:v>
                </c:pt>
                <c:pt idx="11">
                  <c:v>Tm </c:v>
                </c:pt>
                <c:pt idx="12">
                  <c:v>Yb</c:v>
                </c:pt>
                <c:pt idx="13">
                  <c:v>Lu </c:v>
                </c:pt>
              </c:strCache>
            </c:strRef>
          </c:cat>
          <c:val>
            <c:numRef>
              <c:f>REE!$B$37:$O$37</c:f>
              <c:numCache>
                <c:formatCode>0.00</c:formatCode>
                <c:ptCount val="14"/>
                <c:pt idx="0">
                  <c:v>30.421940928270043</c:v>
                </c:pt>
                <c:pt idx="1">
                  <c:v>25.611745513866232</c:v>
                </c:pt>
                <c:pt idx="2">
                  <c:v>21.012931034482758</c:v>
                </c:pt>
                <c:pt idx="3">
                  <c:v>19.146608315098483</c:v>
                </c:pt>
                <c:pt idx="4">
                  <c:v>13.04054054054054</c:v>
                </c:pt>
                <c:pt idx="5">
                  <c:v>13.854351687388991</c:v>
                </c:pt>
                <c:pt idx="6">
                  <c:v>11.758793969849249</c:v>
                </c:pt>
                <c:pt idx="7">
                  <c:v>9.6952908587257642</c:v>
                </c:pt>
                <c:pt idx="8">
                  <c:v>9.9186991869918657</c:v>
                </c:pt>
                <c:pt idx="9">
                  <c:v>10.073260073260073</c:v>
                </c:pt>
                <c:pt idx="10">
                  <c:v>8.6875</c:v>
                </c:pt>
                <c:pt idx="11">
                  <c:v>7.6923076923076925</c:v>
                </c:pt>
                <c:pt idx="12">
                  <c:v>9.4409937888198687</c:v>
                </c:pt>
                <c:pt idx="13">
                  <c:v>8.9430894308943092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41C-4CF3-AE78-536B7A26812E}"/>
            </c:ext>
          </c:extLst>
        </c:ser>
        <c:ser>
          <c:idx val="10"/>
          <c:order val="10"/>
          <c:tx>
            <c:strRef>
              <c:f>REE!$A$38</c:f>
              <c:strCache>
                <c:ptCount val="1"/>
                <c:pt idx="0">
                  <c:v>ЗФ18-437,2</c:v>
                </c:pt>
              </c:strCache>
            </c:strRef>
          </c:tx>
          <c:spPr>
            <a:ln w="28575" cap="rnd">
              <a:solidFill>
                <a:schemeClr val="accent2">
                  <a:tint val="97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tint val="97000"/>
                </a:schemeClr>
              </a:solidFill>
              <a:ln w="9525">
                <a:solidFill>
                  <a:schemeClr val="accent2">
                    <a:tint val="97000"/>
                  </a:schemeClr>
                </a:solidFill>
              </a:ln>
              <a:effectLst/>
            </c:spPr>
          </c:marker>
          <c:cat>
            <c:strRef>
              <c:f>REE!$B$27:$O$27</c:f>
              <c:strCache>
                <c:ptCount val="14"/>
                <c:pt idx="0">
                  <c:v>La </c:v>
                </c:pt>
                <c:pt idx="1">
                  <c:v>Ce</c:v>
                </c:pt>
                <c:pt idx="2">
                  <c:v>Pr </c:v>
                </c:pt>
                <c:pt idx="3">
                  <c:v>Nd </c:v>
                </c:pt>
                <c:pt idx="4">
                  <c:v>Sm</c:v>
                </c:pt>
                <c:pt idx="5">
                  <c:v>Eu </c:v>
                </c:pt>
                <c:pt idx="6">
                  <c:v>Gd </c:v>
                </c:pt>
                <c:pt idx="7">
                  <c:v>Tb </c:v>
                </c:pt>
                <c:pt idx="8">
                  <c:v>Dy </c:v>
                </c:pt>
                <c:pt idx="9">
                  <c:v>Ho </c:v>
                </c:pt>
                <c:pt idx="10">
                  <c:v>Er </c:v>
                </c:pt>
                <c:pt idx="11">
                  <c:v>Tm </c:v>
                </c:pt>
                <c:pt idx="12">
                  <c:v>Yb</c:v>
                </c:pt>
                <c:pt idx="13">
                  <c:v>Lu </c:v>
                </c:pt>
              </c:strCache>
            </c:strRef>
          </c:cat>
          <c:val>
            <c:numRef>
              <c:f>REE!$B$38:$O$38</c:f>
              <c:numCache>
                <c:formatCode>0.00</c:formatCode>
                <c:ptCount val="14"/>
                <c:pt idx="0">
                  <c:v>23.797468354430386</c:v>
                </c:pt>
                <c:pt idx="1">
                  <c:v>22.512234910277318</c:v>
                </c:pt>
                <c:pt idx="2">
                  <c:v>19.827586206896555</c:v>
                </c:pt>
                <c:pt idx="3">
                  <c:v>20.371991247264777</c:v>
                </c:pt>
                <c:pt idx="4">
                  <c:v>16.486486486486488</c:v>
                </c:pt>
                <c:pt idx="5">
                  <c:v>17.761989342806388</c:v>
                </c:pt>
                <c:pt idx="6">
                  <c:v>14.170854271356784</c:v>
                </c:pt>
                <c:pt idx="7">
                  <c:v>13.85041551246538</c:v>
                </c:pt>
                <c:pt idx="8">
                  <c:v>13.577235772357723</c:v>
                </c:pt>
                <c:pt idx="9">
                  <c:v>13.003663003663002</c:v>
                </c:pt>
                <c:pt idx="10">
                  <c:v>11.625</c:v>
                </c:pt>
                <c:pt idx="11">
                  <c:v>13.765182186234819</c:v>
                </c:pt>
                <c:pt idx="12">
                  <c:v>13.850931677018636</c:v>
                </c:pt>
                <c:pt idx="13">
                  <c:v>12.601626016260164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41C-4CF3-AE78-536B7A26812E}"/>
            </c:ext>
          </c:extLst>
        </c:ser>
        <c:ser>
          <c:idx val="11"/>
          <c:order val="11"/>
          <c:tx>
            <c:strRef>
              <c:f>REE!$A$39</c:f>
              <c:strCache>
                <c:ptCount val="1"/>
                <c:pt idx="0">
                  <c:v>ЗФ18-450,4</c:v>
                </c:pt>
              </c:strCache>
            </c:strRef>
          </c:tx>
          <c:spPr>
            <a:ln w="28575" cap="rnd">
              <a:solidFill>
                <a:schemeClr val="accent2">
                  <a:tint val="9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tint val="90000"/>
                </a:schemeClr>
              </a:solidFill>
              <a:ln w="9525">
                <a:solidFill>
                  <a:schemeClr val="accent2">
                    <a:tint val="90000"/>
                  </a:schemeClr>
                </a:solidFill>
              </a:ln>
              <a:effectLst/>
            </c:spPr>
          </c:marker>
          <c:cat>
            <c:strRef>
              <c:f>REE!$B$27:$O$27</c:f>
              <c:strCache>
                <c:ptCount val="14"/>
                <c:pt idx="0">
                  <c:v>La </c:v>
                </c:pt>
                <c:pt idx="1">
                  <c:v>Ce</c:v>
                </c:pt>
                <c:pt idx="2">
                  <c:v>Pr </c:v>
                </c:pt>
                <c:pt idx="3">
                  <c:v>Nd </c:v>
                </c:pt>
                <c:pt idx="4">
                  <c:v>Sm</c:v>
                </c:pt>
                <c:pt idx="5">
                  <c:v>Eu </c:v>
                </c:pt>
                <c:pt idx="6">
                  <c:v>Gd </c:v>
                </c:pt>
                <c:pt idx="7">
                  <c:v>Tb </c:v>
                </c:pt>
                <c:pt idx="8">
                  <c:v>Dy </c:v>
                </c:pt>
                <c:pt idx="9">
                  <c:v>Ho </c:v>
                </c:pt>
                <c:pt idx="10">
                  <c:v>Er </c:v>
                </c:pt>
                <c:pt idx="11">
                  <c:v>Tm </c:v>
                </c:pt>
                <c:pt idx="12">
                  <c:v>Yb</c:v>
                </c:pt>
                <c:pt idx="13">
                  <c:v>Lu </c:v>
                </c:pt>
              </c:strCache>
            </c:strRef>
          </c:cat>
          <c:val>
            <c:numRef>
              <c:f>REE!$B$39:$O$39</c:f>
              <c:numCache>
                <c:formatCode>0.00</c:formatCode>
                <c:ptCount val="14"/>
                <c:pt idx="0">
                  <c:v>29.367088607594937</c:v>
                </c:pt>
                <c:pt idx="1">
                  <c:v>25.611745513866232</c:v>
                </c:pt>
                <c:pt idx="2">
                  <c:v>21.65948275862069</c:v>
                </c:pt>
                <c:pt idx="3">
                  <c:v>22.975929978118153</c:v>
                </c:pt>
                <c:pt idx="4">
                  <c:v>20.13513513513513</c:v>
                </c:pt>
                <c:pt idx="5">
                  <c:v>19.893428063943162</c:v>
                </c:pt>
                <c:pt idx="6">
                  <c:v>15.226130653266329</c:v>
                </c:pt>
                <c:pt idx="7">
                  <c:v>14.958448753462608</c:v>
                </c:pt>
                <c:pt idx="8">
                  <c:v>14.430894308943092</c:v>
                </c:pt>
                <c:pt idx="9">
                  <c:v>13.186813186813181</c:v>
                </c:pt>
                <c:pt idx="10">
                  <c:v>13.812500000000004</c:v>
                </c:pt>
                <c:pt idx="11">
                  <c:v>12.955465587044538</c:v>
                </c:pt>
                <c:pt idx="12">
                  <c:v>13.664596273291929</c:v>
                </c:pt>
                <c:pt idx="13">
                  <c:v>14.227642276422767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41C-4CF3-AE78-536B7A26812E}"/>
            </c:ext>
          </c:extLst>
        </c:ser>
        <c:ser>
          <c:idx val="12"/>
          <c:order val="12"/>
          <c:tx>
            <c:strRef>
              <c:f>REE!$A$40</c:f>
              <c:strCache>
                <c:ptCount val="1"/>
                <c:pt idx="0">
                  <c:v>РТ2-1415,0</c:v>
                </c:pt>
              </c:strCache>
            </c:strRef>
          </c:tx>
          <c:spPr>
            <a:ln w="28575" cap="rnd">
              <a:solidFill>
                <a:schemeClr val="accent2">
                  <a:tint val="84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tint val="84000"/>
                </a:schemeClr>
              </a:solidFill>
              <a:ln w="9525">
                <a:solidFill>
                  <a:schemeClr val="accent2">
                    <a:tint val="84000"/>
                  </a:schemeClr>
                </a:solidFill>
              </a:ln>
              <a:effectLst/>
            </c:spPr>
          </c:marker>
          <c:cat>
            <c:strRef>
              <c:f>REE!$B$27:$O$27</c:f>
              <c:strCache>
                <c:ptCount val="14"/>
                <c:pt idx="0">
                  <c:v>La </c:v>
                </c:pt>
                <c:pt idx="1">
                  <c:v>Ce</c:v>
                </c:pt>
                <c:pt idx="2">
                  <c:v>Pr </c:v>
                </c:pt>
                <c:pt idx="3">
                  <c:v>Nd </c:v>
                </c:pt>
                <c:pt idx="4">
                  <c:v>Sm</c:v>
                </c:pt>
                <c:pt idx="5">
                  <c:v>Eu </c:v>
                </c:pt>
                <c:pt idx="6">
                  <c:v>Gd </c:v>
                </c:pt>
                <c:pt idx="7">
                  <c:v>Tb </c:v>
                </c:pt>
                <c:pt idx="8">
                  <c:v>Dy </c:v>
                </c:pt>
                <c:pt idx="9">
                  <c:v>Ho </c:v>
                </c:pt>
                <c:pt idx="10">
                  <c:v>Er </c:v>
                </c:pt>
                <c:pt idx="11">
                  <c:v>Tm </c:v>
                </c:pt>
                <c:pt idx="12">
                  <c:v>Yb</c:v>
                </c:pt>
                <c:pt idx="13">
                  <c:v>Lu </c:v>
                </c:pt>
              </c:strCache>
            </c:strRef>
          </c:cat>
          <c:val>
            <c:numRef>
              <c:f>REE!$B$40:$O$40</c:f>
              <c:numCache>
                <c:formatCode>0.00</c:formatCode>
                <c:ptCount val="14"/>
                <c:pt idx="0">
                  <c:v>18.227848101265824</c:v>
                </c:pt>
                <c:pt idx="1">
                  <c:v>15.106035889070149</c:v>
                </c:pt>
                <c:pt idx="2">
                  <c:v>13.038793103448272</c:v>
                </c:pt>
                <c:pt idx="3">
                  <c:v>13.12910284463895</c:v>
                </c:pt>
                <c:pt idx="4">
                  <c:v>11.621621621621619</c:v>
                </c:pt>
                <c:pt idx="5">
                  <c:v>11.900532859680293</c:v>
                </c:pt>
                <c:pt idx="6">
                  <c:v>9.6482412060301463</c:v>
                </c:pt>
                <c:pt idx="7">
                  <c:v>9.97229916897507</c:v>
                </c:pt>
                <c:pt idx="8">
                  <c:v>9.5934959349593534</c:v>
                </c:pt>
                <c:pt idx="9">
                  <c:v>8.6080586080586059</c:v>
                </c:pt>
                <c:pt idx="10">
                  <c:v>8.25</c:v>
                </c:pt>
                <c:pt idx="11">
                  <c:v>9.3117408906882648</c:v>
                </c:pt>
                <c:pt idx="12">
                  <c:v>8.1987577639751485</c:v>
                </c:pt>
                <c:pt idx="13">
                  <c:v>8.1300813008130053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41C-4CF3-AE78-536B7A26812E}"/>
            </c:ext>
          </c:extLst>
        </c:ser>
        <c:ser>
          <c:idx val="13"/>
          <c:order val="13"/>
          <c:tx>
            <c:strRef>
              <c:f>REE!$A$41</c:f>
              <c:strCache>
                <c:ptCount val="1"/>
                <c:pt idx="0">
                  <c:v>РТ2-1419,0</c:v>
                </c:pt>
              </c:strCache>
            </c:strRef>
          </c:tx>
          <c:spPr>
            <a:ln w="28575" cap="rnd">
              <a:solidFill>
                <a:schemeClr val="accent2">
                  <a:tint val="77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tint val="77000"/>
                </a:schemeClr>
              </a:solidFill>
              <a:ln w="9525">
                <a:solidFill>
                  <a:schemeClr val="accent2">
                    <a:tint val="77000"/>
                  </a:schemeClr>
                </a:solidFill>
              </a:ln>
              <a:effectLst/>
            </c:spPr>
          </c:marker>
          <c:cat>
            <c:strRef>
              <c:f>REE!$B$27:$O$27</c:f>
              <c:strCache>
                <c:ptCount val="14"/>
                <c:pt idx="0">
                  <c:v>La </c:v>
                </c:pt>
                <c:pt idx="1">
                  <c:v>Ce</c:v>
                </c:pt>
                <c:pt idx="2">
                  <c:v>Pr </c:v>
                </c:pt>
                <c:pt idx="3">
                  <c:v>Nd </c:v>
                </c:pt>
                <c:pt idx="4">
                  <c:v>Sm</c:v>
                </c:pt>
                <c:pt idx="5">
                  <c:v>Eu </c:v>
                </c:pt>
                <c:pt idx="6">
                  <c:v>Gd </c:v>
                </c:pt>
                <c:pt idx="7">
                  <c:v>Tb </c:v>
                </c:pt>
                <c:pt idx="8">
                  <c:v>Dy </c:v>
                </c:pt>
                <c:pt idx="9">
                  <c:v>Ho </c:v>
                </c:pt>
                <c:pt idx="10">
                  <c:v>Er </c:v>
                </c:pt>
                <c:pt idx="11">
                  <c:v>Tm </c:v>
                </c:pt>
                <c:pt idx="12">
                  <c:v>Yb</c:v>
                </c:pt>
                <c:pt idx="13">
                  <c:v>Lu </c:v>
                </c:pt>
              </c:strCache>
            </c:strRef>
          </c:cat>
          <c:val>
            <c:numRef>
              <c:f>REE!$B$41:$O$41</c:f>
              <c:numCache>
                <c:formatCode>0.00</c:formatCode>
                <c:ptCount val="14"/>
                <c:pt idx="0">
                  <c:v>11.476793248945153</c:v>
                </c:pt>
                <c:pt idx="1">
                  <c:v>10.097879282218598</c:v>
                </c:pt>
                <c:pt idx="2">
                  <c:v>8.943965517241379</c:v>
                </c:pt>
                <c:pt idx="3">
                  <c:v>8.5776805251641193</c:v>
                </c:pt>
                <c:pt idx="4">
                  <c:v>7.3648648648648658</c:v>
                </c:pt>
                <c:pt idx="5">
                  <c:v>6.3943161634102994</c:v>
                </c:pt>
                <c:pt idx="6">
                  <c:v>6.482412060301507</c:v>
                </c:pt>
                <c:pt idx="7">
                  <c:v>6.371191135734076</c:v>
                </c:pt>
                <c:pt idx="8">
                  <c:v>6.1382113821138242</c:v>
                </c:pt>
                <c:pt idx="9">
                  <c:v>6.043956043956042</c:v>
                </c:pt>
                <c:pt idx="10">
                  <c:v>5.0624999999999982</c:v>
                </c:pt>
                <c:pt idx="11">
                  <c:v>4.8582995951417018</c:v>
                </c:pt>
                <c:pt idx="12">
                  <c:v>5.1552795031055885</c:v>
                </c:pt>
                <c:pt idx="13">
                  <c:v>5.691056910569106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141C-4CF3-AE78-536B7A26812E}"/>
            </c:ext>
          </c:extLst>
        </c:ser>
        <c:ser>
          <c:idx val="14"/>
          <c:order val="14"/>
          <c:tx>
            <c:strRef>
              <c:f>REE!$A$42</c:f>
              <c:strCache>
                <c:ptCount val="1"/>
                <c:pt idx="0">
                  <c:v>РТ2-1423,2</c:v>
                </c:pt>
              </c:strCache>
            </c:strRef>
          </c:tx>
          <c:spPr>
            <a:ln w="28575" cap="rnd">
              <a:solidFill>
                <a:schemeClr val="accent2">
                  <a:tint val="7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tint val="70000"/>
                </a:schemeClr>
              </a:solidFill>
              <a:ln w="9525">
                <a:solidFill>
                  <a:schemeClr val="accent2">
                    <a:tint val="70000"/>
                  </a:schemeClr>
                </a:solidFill>
              </a:ln>
              <a:effectLst/>
            </c:spPr>
          </c:marker>
          <c:cat>
            <c:strRef>
              <c:f>REE!$B$27:$O$27</c:f>
              <c:strCache>
                <c:ptCount val="14"/>
                <c:pt idx="0">
                  <c:v>La </c:v>
                </c:pt>
                <c:pt idx="1">
                  <c:v>Ce</c:v>
                </c:pt>
                <c:pt idx="2">
                  <c:v>Pr </c:v>
                </c:pt>
                <c:pt idx="3">
                  <c:v>Nd </c:v>
                </c:pt>
                <c:pt idx="4">
                  <c:v>Sm</c:v>
                </c:pt>
                <c:pt idx="5">
                  <c:v>Eu </c:v>
                </c:pt>
                <c:pt idx="6">
                  <c:v>Gd </c:v>
                </c:pt>
                <c:pt idx="7">
                  <c:v>Tb </c:v>
                </c:pt>
                <c:pt idx="8">
                  <c:v>Dy </c:v>
                </c:pt>
                <c:pt idx="9">
                  <c:v>Ho </c:v>
                </c:pt>
                <c:pt idx="10">
                  <c:v>Er </c:v>
                </c:pt>
                <c:pt idx="11">
                  <c:v>Tm </c:v>
                </c:pt>
                <c:pt idx="12">
                  <c:v>Yb</c:v>
                </c:pt>
                <c:pt idx="13">
                  <c:v>Lu </c:v>
                </c:pt>
              </c:strCache>
            </c:strRef>
          </c:cat>
          <c:val>
            <c:numRef>
              <c:f>REE!$B$42:$O$42</c:f>
              <c:numCache>
                <c:formatCode>0.00</c:formatCode>
                <c:ptCount val="14"/>
                <c:pt idx="0">
                  <c:v>20.253164556962027</c:v>
                </c:pt>
                <c:pt idx="1">
                  <c:v>17.128874388254498</c:v>
                </c:pt>
                <c:pt idx="2">
                  <c:v>14.762931034482765</c:v>
                </c:pt>
                <c:pt idx="3">
                  <c:v>13.807439824945304</c:v>
                </c:pt>
                <c:pt idx="4">
                  <c:v>11.216216216216221</c:v>
                </c:pt>
                <c:pt idx="5">
                  <c:v>13.676731793960924</c:v>
                </c:pt>
                <c:pt idx="6">
                  <c:v>10.100502512562816</c:v>
                </c:pt>
                <c:pt idx="7">
                  <c:v>9.418282548476455</c:v>
                </c:pt>
                <c:pt idx="8">
                  <c:v>8.5772357723577191</c:v>
                </c:pt>
                <c:pt idx="9">
                  <c:v>8.058608058608062</c:v>
                </c:pt>
                <c:pt idx="10">
                  <c:v>6.3124999999999982</c:v>
                </c:pt>
                <c:pt idx="11">
                  <c:v>7.6923076923076925</c:v>
                </c:pt>
                <c:pt idx="12">
                  <c:v>7.7639751552795015</c:v>
                </c:pt>
                <c:pt idx="13">
                  <c:v>6.0975609756097544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141C-4CF3-AE78-536B7A26812E}"/>
            </c:ext>
          </c:extLst>
        </c:ser>
        <c:ser>
          <c:idx val="15"/>
          <c:order val="15"/>
          <c:tx>
            <c:strRef>
              <c:f>REE!$A$43</c:f>
              <c:strCache>
                <c:ptCount val="1"/>
                <c:pt idx="0">
                  <c:v>РТ2-1425,0</c:v>
                </c:pt>
              </c:strCache>
            </c:strRef>
          </c:tx>
          <c:spPr>
            <a:ln w="28575" cap="rnd">
              <a:solidFill>
                <a:schemeClr val="accent2">
                  <a:tint val="64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tint val="64000"/>
                </a:schemeClr>
              </a:solidFill>
              <a:ln w="9525">
                <a:solidFill>
                  <a:schemeClr val="accent2">
                    <a:tint val="64000"/>
                  </a:schemeClr>
                </a:solidFill>
              </a:ln>
              <a:effectLst/>
            </c:spPr>
          </c:marker>
          <c:cat>
            <c:strRef>
              <c:f>REE!$B$27:$O$27</c:f>
              <c:strCache>
                <c:ptCount val="14"/>
                <c:pt idx="0">
                  <c:v>La </c:v>
                </c:pt>
                <c:pt idx="1">
                  <c:v>Ce</c:v>
                </c:pt>
                <c:pt idx="2">
                  <c:v>Pr </c:v>
                </c:pt>
                <c:pt idx="3">
                  <c:v>Nd </c:v>
                </c:pt>
                <c:pt idx="4">
                  <c:v>Sm</c:v>
                </c:pt>
                <c:pt idx="5">
                  <c:v>Eu </c:v>
                </c:pt>
                <c:pt idx="6">
                  <c:v>Gd </c:v>
                </c:pt>
                <c:pt idx="7">
                  <c:v>Tb </c:v>
                </c:pt>
                <c:pt idx="8">
                  <c:v>Dy </c:v>
                </c:pt>
                <c:pt idx="9">
                  <c:v>Ho </c:v>
                </c:pt>
                <c:pt idx="10">
                  <c:v>Er </c:v>
                </c:pt>
                <c:pt idx="11">
                  <c:v>Tm </c:v>
                </c:pt>
                <c:pt idx="12">
                  <c:v>Yb</c:v>
                </c:pt>
                <c:pt idx="13">
                  <c:v>Lu </c:v>
                </c:pt>
              </c:strCache>
            </c:strRef>
          </c:cat>
          <c:val>
            <c:numRef>
              <c:f>REE!$B$43:$O$43</c:f>
              <c:numCache>
                <c:formatCode>0.00</c:formatCode>
                <c:ptCount val="14"/>
                <c:pt idx="0">
                  <c:v>15.316455696202535</c:v>
                </c:pt>
                <c:pt idx="1">
                  <c:v>12.512234910277328</c:v>
                </c:pt>
                <c:pt idx="2">
                  <c:v>11.745689655172416</c:v>
                </c:pt>
                <c:pt idx="3">
                  <c:v>10.459518599562371</c:v>
                </c:pt>
                <c:pt idx="4">
                  <c:v>8.5810810810810789</c:v>
                </c:pt>
                <c:pt idx="5">
                  <c:v>8.7033747779751298</c:v>
                </c:pt>
                <c:pt idx="6">
                  <c:v>7.5879396984924616</c:v>
                </c:pt>
                <c:pt idx="7">
                  <c:v>6.371191135734076</c:v>
                </c:pt>
                <c:pt idx="8">
                  <c:v>7.4390243902439046</c:v>
                </c:pt>
                <c:pt idx="9">
                  <c:v>7.1428571428571415</c:v>
                </c:pt>
                <c:pt idx="10">
                  <c:v>6.6249999999999973</c:v>
                </c:pt>
                <c:pt idx="11">
                  <c:v>6.4777327935222706</c:v>
                </c:pt>
                <c:pt idx="12">
                  <c:v>6.645962732919255</c:v>
                </c:pt>
                <c:pt idx="13">
                  <c:v>6.0975609756097544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41C-4CF3-AE78-536B7A26812E}"/>
            </c:ext>
          </c:extLst>
        </c:ser>
        <c:ser>
          <c:idx val="16"/>
          <c:order val="16"/>
          <c:tx>
            <c:strRef>
              <c:f>REE!$A$44</c:f>
              <c:strCache>
                <c:ptCount val="1"/>
                <c:pt idx="0">
                  <c:v>РТ2-1427,3</c:v>
                </c:pt>
              </c:strCache>
            </c:strRef>
          </c:tx>
          <c:spPr>
            <a:ln w="28575" cap="rnd">
              <a:solidFill>
                <a:schemeClr val="accent2">
                  <a:tint val="57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tint val="57000"/>
                </a:schemeClr>
              </a:solidFill>
              <a:ln w="9525">
                <a:solidFill>
                  <a:schemeClr val="accent2">
                    <a:tint val="57000"/>
                  </a:schemeClr>
                </a:solidFill>
              </a:ln>
              <a:effectLst/>
            </c:spPr>
          </c:marker>
          <c:cat>
            <c:strRef>
              <c:f>REE!$B$27:$O$27</c:f>
              <c:strCache>
                <c:ptCount val="14"/>
                <c:pt idx="0">
                  <c:v>La </c:v>
                </c:pt>
                <c:pt idx="1">
                  <c:v>Ce</c:v>
                </c:pt>
                <c:pt idx="2">
                  <c:v>Pr </c:v>
                </c:pt>
                <c:pt idx="3">
                  <c:v>Nd </c:v>
                </c:pt>
                <c:pt idx="4">
                  <c:v>Sm</c:v>
                </c:pt>
                <c:pt idx="5">
                  <c:v>Eu </c:v>
                </c:pt>
                <c:pt idx="6">
                  <c:v>Gd </c:v>
                </c:pt>
                <c:pt idx="7">
                  <c:v>Tb </c:v>
                </c:pt>
                <c:pt idx="8">
                  <c:v>Dy </c:v>
                </c:pt>
                <c:pt idx="9">
                  <c:v>Ho </c:v>
                </c:pt>
                <c:pt idx="10">
                  <c:v>Er </c:v>
                </c:pt>
                <c:pt idx="11">
                  <c:v>Tm </c:v>
                </c:pt>
                <c:pt idx="12">
                  <c:v>Yb</c:v>
                </c:pt>
                <c:pt idx="13">
                  <c:v>Lu </c:v>
                </c:pt>
              </c:strCache>
            </c:strRef>
          </c:cat>
          <c:val>
            <c:numRef>
              <c:f>REE!$B$44:$O$44</c:f>
              <c:numCache>
                <c:formatCode>0.00</c:formatCode>
                <c:ptCount val="14"/>
                <c:pt idx="0">
                  <c:v>16.582278481012661</c:v>
                </c:pt>
                <c:pt idx="1">
                  <c:v>14.274061990212067</c:v>
                </c:pt>
                <c:pt idx="2">
                  <c:v>12.5</c:v>
                </c:pt>
                <c:pt idx="3">
                  <c:v>11.969365426695841</c:v>
                </c:pt>
                <c:pt idx="4">
                  <c:v>9.5270270270270228</c:v>
                </c:pt>
                <c:pt idx="5">
                  <c:v>9.2362344582593252</c:v>
                </c:pt>
                <c:pt idx="6">
                  <c:v>8.4924623115577944</c:v>
                </c:pt>
                <c:pt idx="7">
                  <c:v>8.3102493074792267</c:v>
                </c:pt>
                <c:pt idx="8">
                  <c:v>8.0894308943089541</c:v>
                </c:pt>
                <c:pt idx="9">
                  <c:v>7.5091575091575065</c:v>
                </c:pt>
                <c:pt idx="10">
                  <c:v>7.1874999999999973</c:v>
                </c:pt>
                <c:pt idx="11">
                  <c:v>7.2874493927125519</c:v>
                </c:pt>
                <c:pt idx="12">
                  <c:v>7.3913043478260843</c:v>
                </c:pt>
                <c:pt idx="13">
                  <c:v>6.9105691056910592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141C-4CF3-AE78-536B7A26812E}"/>
            </c:ext>
          </c:extLst>
        </c:ser>
        <c:ser>
          <c:idx val="17"/>
          <c:order val="17"/>
          <c:tx>
            <c:strRef>
              <c:f>REE!$A$45</c:f>
              <c:strCache>
                <c:ptCount val="1"/>
                <c:pt idx="0">
                  <c:v>РТ2-1432,8</c:v>
                </c:pt>
              </c:strCache>
            </c:strRef>
          </c:tx>
          <c:spPr>
            <a:ln w="28575" cap="rnd">
              <a:solidFill>
                <a:schemeClr val="accent2">
                  <a:tint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tint val="50000"/>
                </a:schemeClr>
              </a:solidFill>
              <a:ln w="9525">
                <a:solidFill>
                  <a:schemeClr val="accent2">
                    <a:tint val="50000"/>
                  </a:schemeClr>
                </a:solidFill>
              </a:ln>
              <a:effectLst/>
            </c:spPr>
          </c:marker>
          <c:cat>
            <c:strRef>
              <c:f>REE!$B$27:$O$27</c:f>
              <c:strCache>
                <c:ptCount val="14"/>
                <c:pt idx="0">
                  <c:v>La </c:v>
                </c:pt>
                <c:pt idx="1">
                  <c:v>Ce</c:v>
                </c:pt>
                <c:pt idx="2">
                  <c:v>Pr </c:v>
                </c:pt>
                <c:pt idx="3">
                  <c:v>Nd </c:v>
                </c:pt>
                <c:pt idx="4">
                  <c:v>Sm</c:v>
                </c:pt>
                <c:pt idx="5">
                  <c:v>Eu </c:v>
                </c:pt>
                <c:pt idx="6">
                  <c:v>Gd </c:v>
                </c:pt>
                <c:pt idx="7">
                  <c:v>Tb </c:v>
                </c:pt>
                <c:pt idx="8">
                  <c:v>Dy </c:v>
                </c:pt>
                <c:pt idx="9">
                  <c:v>Ho </c:v>
                </c:pt>
                <c:pt idx="10">
                  <c:v>Er </c:v>
                </c:pt>
                <c:pt idx="11">
                  <c:v>Tm </c:v>
                </c:pt>
                <c:pt idx="12">
                  <c:v>Yb</c:v>
                </c:pt>
                <c:pt idx="13">
                  <c:v>Lu </c:v>
                </c:pt>
              </c:strCache>
            </c:strRef>
          </c:cat>
          <c:val>
            <c:numRef>
              <c:f>REE!$B$45:$O$45</c:f>
              <c:numCache>
                <c:formatCode>0.00</c:formatCode>
                <c:ptCount val="14"/>
                <c:pt idx="0">
                  <c:v>12.700421940928269</c:v>
                </c:pt>
                <c:pt idx="1">
                  <c:v>10.505709624796086</c:v>
                </c:pt>
                <c:pt idx="2">
                  <c:v>9.1594827586206993</c:v>
                </c:pt>
                <c:pt idx="3">
                  <c:v>9.1466083150984669</c:v>
                </c:pt>
                <c:pt idx="4">
                  <c:v>7.1621621621621632</c:v>
                </c:pt>
                <c:pt idx="5">
                  <c:v>9.2362344582593252</c:v>
                </c:pt>
                <c:pt idx="6">
                  <c:v>5.8793969849246279</c:v>
                </c:pt>
                <c:pt idx="7">
                  <c:v>5.54016620498615</c:v>
                </c:pt>
                <c:pt idx="8">
                  <c:v>5.8536585365853657</c:v>
                </c:pt>
                <c:pt idx="9">
                  <c:v>5.8608058608058569</c:v>
                </c:pt>
                <c:pt idx="10">
                  <c:v>5.3124999999999982</c:v>
                </c:pt>
                <c:pt idx="11">
                  <c:v>5.668016194331984</c:v>
                </c:pt>
                <c:pt idx="12">
                  <c:v>4.9068322981366475</c:v>
                </c:pt>
                <c:pt idx="13">
                  <c:v>4.4715447154471573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141C-4CF3-AE78-536B7A26812E}"/>
            </c:ext>
          </c:extLst>
        </c:ser>
        <c:ser>
          <c:idx val="18"/>
          <c:order val="18"/>
          <c:tx>
            <c:strRef>
              <c:f>REE!$A$46</c:f>
              <c:strCache>
                <c:ptCount val="1"/>
                <c:pt idx="0">
                  <c:v>РТ2-1436,2</c:v>
                </c:pt>
              </c:strCache>
            </c:strRef>
          </c:tx>
          <c:spPr>
            <a:ln w="28575" cap="rnd">
              <a:solidFill>
                <a:schemeClr val="accent2">
                  <a:tint val="44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tint val="44000"/>
                </a:schemeClr>
              </a:solidFill>
              <a:ln w="9525">
                <a:solidFill>
                  <a:schemeClr val="accent2">
                    <a:tint val="44000"/>
                  </a:schemeClr>
                </a:solidFill>
              </a:ln>
              <a:effectLst/>
            </c:spPr>
          </c:marker>
          <c:cat>
            <c:strRef>
              <c:f>REE!$B$27:$O$27</c:f>
              <c:strCache>
                <c:ptCount val="14"/>
                <c:pt idx="0">
                  <c:v>La </c:v>
                </c:pt>
                <c:pt idx="1">
                  <c:v>Ce</c:v>
                </c:pt>
                <c:pt idx="2">
                  <c:v>Pr </c:v>
                </c:pt>
                <c:pt idx="3">
                  <c:v>Nd </c:v>
                </c:pt>
                <c:pt idx="4">
                  <c:v>Sm</c:v>
                </c:pt>
                <c:pt idx="5">
                  <c:v>Eu </c:v>
                </c:pt>
                <c:pt idx="6">
                  <c:v>Gd </c:v>
                </c:pt>
                <c:pt idx="7">
                  <c:v>Tb </c:v>
                </c:pt>
                <c:pt idx="8">
                  <c:v>Dy </c:v>
                </c:pt>
                <c:pt idx="9">
                  <c:v>Ho </c:v>
                </c:pt>
                <c:pt idx="10">
                  <c:v>Er </c:v>
                </c:pt>
                <c:pt idx="11">
                  <c:v>Tm </c:v>
                </c:pt>
                <c:pt idx="12">
                  <c:v>Yb</c:v>
                </c:pt>
                <c:pt idx="13">
                  <c:v>Lu </c:v>
                </c:pt>
              </c:strCache>
            </c:strRef>
          </c:cat>
          <c:val>
            <c:numRef>
              <c:f>REE!$B$46:$O$46</c:f>
              <c:numCache>
                <c:formatCode>0.00</c:formatCode>
                <c:ptCount val="14"/>
                <c:pt idx="0">
                  <c:v>11.645569620253163</c:v>
                </c:pt>
                <c:pt idx="1">
                  <c:v>10.0163132137031</c:v>
                </c:pt>
                <c:pt idx="2">
                  <c:v>9.0517241379310356</c:v>
                </c:pt>
                <c:pt idx="3">
                  <c:v>8.9934354485776851</c:v>
                </c:pt>
                <c:pt idx="4">
                  <c:v>7.0270270270270254</c:v>
                </c:pt>
                <c:pt idx="5">
                  <c:v>6.9271758436944904</c:v>
                </c:pt>
                <c:pt idx="6">
                  <c:v>6.0804020100502507</c:v>
                </c:pt>
                <c:pt idx="7">
                  <c:v>6.094182825484765</c:v>
                </c:pt>
                <c:pt idx="8">
                  <c:v>5.2439024390243913</c:v>
                </c:pt>
                <c:pt idx="9">
                  <c:v>5.8608058608058569</c:v>
                </c:pt>
                <c:pt idx="10">
                  <c:v>5.25</c:v>
                </c:pt>
                <c:pt idx="11">
                  <c:v>4.8582995951417018</c:v>
                </c:pt>
                <c:pt idx="12">
                  <c:v>4.4099378881987565</c:v>
                </c:pt>
                <c:pt idx="13">
                  <c:v>4.8780487804878083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141C-4CF3-AE78-536B7A26812E}"/>
            </c:ext>
          </c:extLst>
        </c:ser>
        <c:ser>
          <c:idx val="19"/>
          <c:order val="19"/>
          <c:tx>
            <c:strRef>
              <c:f>REE!$A$47</c:f>
              <c:strCache>
                <c:ptCount val="1"/>
                <c:pt idx="0">
                  <c:v>РТ2-1438,7</c:v>
                </c:pt>
              </c:strCache>
            </c:strRef>
          </c:tx>
          <c:spPr>
            <a:ln w="28575" cap="rnd">
              <a:solidFill>
                <a:schemeClr val="accent2">
                  <a:tint val="37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tint val="37000"/>
                </a:schemeClr>
              </a:solidFill>
              <a:ln w="9525">
                <a:solidFill>
                  <a:schemeClr val="accent2">
                    <a:tint val="37000"/>
                  </a:schemeClr>
                </a:solidFill>
              </a:ln>
              <a:effectLst/>
            </c:spPr>
          </c:marker>
          <c:cat>
            <c:strRef>
              <c:f>REE!$B$27:$O$27</c:f>
              <c:strCache>
                <c:ptCount val="14"/>
                <c:pt idx="0">
                  <c:v>La </c:v>
                </c:pt>
                <c:pt idx="1">
                  <c:v>Ce</c:v>
                </c:pt>
                <c:pt idx="2">
                  <c:v>Pr </c:v>
                </c:pt>
                <c:pt idx="3">
                  <c:v>Nd </c:v>
                </c:pt>
                <c:pt idx="4">
                  <c:v>Sm</c:v>
                </c:pt>
                <c:pt idx="5">
                  <c:v>Eu </c:v>
                </c:pt>
                <c:pt idx="6">
                  <c:v>Gd </c:v>
                </c:pt>
                <c:pt idx="7">
                  <c:v>Tb </c:v>
                </c:pt>
                <c:pt idx="8">
                  <c:v>Dy </c:v>
                </c:pt>
                <c:pt idx="9">
                  <c:v>Ho </c:v>
                </c:pt>
                <c:pt idx="10">
                  <c:v>Er </c:v>
                </c:pt>
                <c:pt idx="11">
                  <c:v>Tm </c:v>
                </c:pt>
                <c:pt idx="12">
                  <c:v>Yb</c:v>
                </c:pt>
                <c:pt idx="13">
                  <c:v>Lu </c:v>
                </c:pt>
              </c:strCache>
            </c:strRef>
          </c:cat>
          <c:val>
            <c:numRef>
              <c:f>REE!$B$47:$O$47</c:f>
              <c:numCache>
                <c:formatCode>0.00</c:formatCode>
                <c:ptCount val="14"/>
                <c:pt idx="0">
                  <c:v>11.518987341772149</c:v>
                </c:pt>
                <c:pt idx="1">
                  <c:v>9.1680261011419226</c:v>
                </c:pt>
                <c:pt idx="2">
                  <c:v>7.9741379310344813</c:v>
                </c:pt>
                <c:pt idx="3">
                  <c:v>8.0087527352297592</c:v>
                </c:pt>
                <c:pt idx="4">
                  <c:v>6.8243243243243263</c:v>
                </c:pt>
                <c:pt idx="5">
                  <c:v>6.9271758436944904</c:v>
                </c:pt>
                <c:pt idx="6">
                  <c:v>6.2814070351758806</c:v>
                </c:pt>
                <c:pt idx="7">
                  <c:v>6.094182825484765</c:v>
                </c:pt>
                <c:pt idx="8">
                  <c:v>5.2845528455284541</c:v>
                </c:pt>
                <c:pt idx="9">
                  <c:v>5.4945054945054919</c:v>
                </c:pt>
                <c:pt idx="10">
                  <c:v>4.5</c:v>
                </c:pt>
                <c:pt idx="11">
                  <c:v>4.4534412955465594</c:v>
                </c:pt>
                <c:pt idx="12">
                  <c:v>5.9006211180124239</c:v>
                </c:pt>
                <c:pt idx="13">
                  <c:v>4.4715447154471573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141C-4CF3-AE78-536B7A26812E}"/>
            </c:ext>
          </c:extLst>
        </c:ser>
        <c:dLbls/>
        <c:marker val="1"/>
        <c:axId val="70439680"/>
        <c:axId val="70441216"/>
      </c:lineChart>
      <c:catAx>
        <c:axId val="70439680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441216"/>
        <c:crosses val="autoZero"/>
        <c:auto val="1"/>
        <c:lblAlgn val="ctr"/>
        <c:lblOffset val="100"/>
      </c:catAx>
      <c:valAx>
        <c:axId val="70441216"/>
        <c:scaling>
          <c:logBase val="10"/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439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plotArea>
      <c:layout>
        <c:manualLayout>
          <c:layoutTarget val="inner"/>
          <c:xMode val="edge"/>
          <c:yMode val="edge"/>
          <c:x val="0.11012235817575083"/>
          <c:y val="2.8513238289205722E-2"/>
          <c:w val="0.8625365924073195"/>
          <c:h val="0.90020366598777957"/>
        </c:manualLayout>
      </c:layout>
      <c:lineChart>
        <c:grouping val="standard"/>
        <c:ser>
          <c:idx val="0"/>
          <c:order val="0"/>
          <c:tx>
            <c:strRef>
              <c:f>Лист2!$B$33</c:f>
              <c:strCache>
                <c:ptCount val="1"/>
                <c:pt idx="0">
                  <c:v>СА-31</c:v>
                </c:pt>
              </c:strCache>
            </c:strRef>
          </c:tx>
          <c:spPr>
            <a:ln w="28575" cap="rnd">
              <a:solidFill>
                <a:schemeClr val="accent5">
                  <a:tint val="3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tint val="35000"/>
                </a:schemeClr>
              </a:solidFill>
              <a:ln w="9525">
                <a:solidFill>
                  <a:schemeClr val="accent5">
                    <a:tint val="35000"/>
                  </a:schemeClr>
                </a:solidFill>
              </a:ln>
              <a:effectLst/>
            </c:spPr>
          </c:marker>
          <c:cat>
            <c:strRef>
              <c:f>Лист2!$E$32:$R$32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Лист2!$E$33:$R$33</c:f>
              <c:numCache>
                <c:formatCode>0.00</c:formatCode>
                <c:ptCount val="14"/>
                <c:pt idx="0">
                  <c:v>34.514767932489455</c:v>
                </c:pt>
                <c:pt idx="1">
                  <c:v>29.526916802610117</c:v>
                </c:pt>
                <c:pt idx="2">
                  <c:v>25.323275862068968</c:v>
                </c:pt>
                <c:pt idx="3">
                  <c:v>23.413566739606125</c:v>
                </c:pt>
                <c:pt idx="4">
                  <c:v>15.608108108108105</c:v>
                </c:pt>
                <c:pt idx="5">
                  <c:v>13.321492007104798</c:v>
                </c:pt>
                <c:pt idx="6">
                  <c:v>11.708542713567839</c:v>
                </c:pt>
                <c:pt idx="7">
                  <c:v>9.1412742382271475</c:v>
                </c:pt>
                <c:pt idx="8">
                  <c:v>7.7642276422764205</c:v>
                </c:pt>
                <c:pt idx="9">
                  <c:v>5.8608058608058569</c:v>
                </c:pt>
                <c:pt idx="10">
                  <c:v>5</c:v>
                </c:pt>
                <c:pt idx="11">
                  <c:v>3.9271255060728754</c:v>
                </c:pt>
                <c:pt idx="12">
                  <c:v>3.9130434782608683</c:v>
                </c:pt>
                <c:pt idx="13">
                  <c:v>3.8211382113821148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28-40F3-B3D3-0FE90318EBC7}"/>
            </c:ext>
          </c:extLst>
        </c:ser>
        <c:ser>
          <c:idx val="1"/>
          <c:order val="1"/>
          <c:tx>
            <c:strRef>
              <c:f>Лист2!$B$34</c:f>
              <c:strCache>
                <c:ptCount val="1"/>
                <c:pt idx="0">
                  <c:v>СА-32</c:v>
                </c:pt>
              </c:strCache>
            </c:strRef>
          </c:tx>
          <c:spPr>
            <a:ln w="28575" cap="rnd">
              <a:solidFill>
                <a:schemeClr val="accent5">
                  <a:tint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tint val="40000"/>
                </a:schemeClr>
              </a:solidFill>
              <a:ln w="9525">
                <a:solidFill>
                  <a:schemeClr val="accent5">
                    <a:tint val="40000"/>
                  </a:schemeClr>
                </a:solidFill>
              </a:ln>
              <a:effectLst/>
            </c:spPr>
          </c:marker>
          <c:cat>
            <c:strRef>
              <c:f>Лист2!$E$32:$R$32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Лист2!$E$34:$R$34</c:f>
              <c:numCache>
                <c:formatCode>0.00</c:formatCode>
                <c:ptCount val="14"/>
                <c:pt idx="0">
                  <c:v>29.451476793248947</c:v>
                </c:pt>
                <c:pt idx="1">
                  <c:v>25.448613376835219</c:v>
                </c:pt>
                <c:pt idx="2">
                  <c:v>21.982758620689651</c:v>
                </c:pt>
                <c:pt idx="3">
                  <c:v>19.890590809628009</c:v>
                </c:pt>
                <c:pt idx="4">
                  <c:v>13.986486486486491</c:v>
                </c:pt>
                <c:pt idx="5">
                  <c:v>13.143872113676727</c:v>
                </c:pt>
                <c:pt idx="6">
                  <c:v>9.5477386934673358</c:v>
                </c:pt>
                <c:pt idx="7">
                  <c:v>7.7562326869806117</c:v>
                </c:pt>
                <c:pt idx="8">
                  <c:v>6.3821138211382085</c:v>
                </c:pt>
                <c:pt idx="9">
                  <c:v>4.9450549450549453</c:v>
                </c:pt>
                <c:pt idx="10">
                  <c:v>3.8749999999999991</c:v>
                </c:pt>
                <c:pt idx="11">
                  <c:v>3.5627530364372468</c:v>
                </c:pt>
                <c:pt idx="12">
                  <c:v>3.2298136645962732</c:v>
                </c:pt>
                <c:pt idx="13">
                  <c:v>2.72357723577236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28-40F3-B3D3-0FE90318EBC7}"/>
            </c:ext>
          </c:extLst>
        </c:ser>
        <c:ser>
          <c:idx val="2"/>
          <c:order val="2"/>
          <c:tx>
            <c:strRef>
              <c:f>Лист2!$B$35</c:f>
              <c:strCache>
                <c:ptCount val="1"/>
                <c:pt idx="0">
                  <c:v>СА-83</c:v>
                </c:pt>
              </c:strCache>
            </c:strRef>
          </c:tx>
          <c:spPr>
            <a:ln w="28575" cap="rnd">
              <a:solidFill>
                <a:schemeClr val="accent5">
                  <a:tint val="44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tint val="44000"/>
                </a:schemeClr>
              </a:solidFill>
              <a:ln w="9525">
                <a:solidFill>
                  <a:schemeClr val="accent5">
                    <a:tint val="44000"/>
                  </a:schemeClr>
                </a:solidFill>
              </a:ln>
              <a:effectLst/>
            </c:spPr>
          </c:marker>
          <c:cat>
            <c:strRef>
              <c:f>Лист2!$E$32:$R$32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Лист2!$E$35:$R$35</c:f>
              <c:numCache>
                <c:formatCode>0.00</c:formatCode>
                <c:ptCount val="14"/>
                <c:pt idx="0">
                  <c:v>42.616033755274245</c:v>
                </c:pt>
                <c:pt idx="1">
                  <c:v>37.357259380097865</c:v>
                </c:pt>
                <c:pt idx="2">
                  <c:v>32.758620689655174</c:v>
                </c:pt>
                <c:pt idx="3">
                  <c:v>28.66520787746169</c:v>
                </c:pt>
                <c:pt idx="4">
                  <c:v>19.594594594594597</c:v>
                </c:pt>
                <c:pt idx="5">
                  <c:v>8.3481349911190037</c:v>
                </c:pt>
                <c:pt idx="6">
                  <c:v>14.070351758793969</c:v>
                </c:pt>
                <c:pt idx="7">
                  <c:v>10.803324099722996</c:v>
                </c:pt>
                <c:pt idx="8">
                  <c:v>8.7398373983739841</c:v>
                </c:pt>
                <c:pt idx="9">
                  <c:v>6.9597069597069581</c:v>
                </c:pt>
                <c:pt idx="10">
                  <c:v>5.75</c:v>
                </c:pt>
                <c:pt idx="11">
                  <c:v>4.8582995951417018</c:v>
                </c:pt>
                <c:pt idx="12">
                  <c:v>4.3478260869565215</c:v>
                </c:pt>
                <c:pt idx="13">
                  <c:v>3.6991869918699192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28-40F3-B3D3-0FE90318EBC7}"/>
            </c:ext>
          </c:extLst>
        </c:ser>
        <c:ser>
          <c:idx val="3"/>
          <c:order val="3"/>
          <c:tx>
            <c:strRef>
              <c:f>Лист2!$B$36</c:f>
              <c:strCache>
                <c:ptCount val="1"/>
                <c:pt idx="0">
                  <c:v>СА-84</c:v>
                </c:pt>
              </c:strCache>
            </c:strRef>
          </c:tx>
          <c:spPr>
            <a:ln w="28575" cap="rnd">
              <a:solidFill>
                <a:schemeClr val="accent5">
                  <a:tint val="49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tint val="49000"/>
                </a:schemeClr>
              </a:solidFill>
              <a:ln w="9525">
                <a:solidFill>
                  <a:schemeClr val="accent5">
                    <a:tint val="49000"/>
                  </a:schemeClr>
                </a:solidFill>
              </a:ln>
              <a:effectLst/>
            </c:spPr>
          </c:marker>
          <c:cat>
            <c:strRef>
              <c:f>Лист2!$E$32:$R$32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Лист2!$E$36:$R$36</c:f>
              <c:numCache>
                <c:formatCode>0.00</c:formatCode>
                <c:ptCount val="14"/>
                <c:pt idx="0">
                  <c:v>72.995780590717303</c:v>
                </c:pt>
                <c:pt idx="1">
                  <c:v>64.274061990212104</c:v>
                </c:pt>
                <c:pt idx="2">
                  <c:v>56.357758620689651</c:v>
                </c:pt>
                <c:pt idx="3">
                  <c:v>51.203501094091912</c:v>
                </c:pt>
                <c:pt idx="4">
                  <c:v>35.202702702702716</c:v>
                </c:pt>
                <c:pt idx="5">
                  <c:v>33.570159857904081</c:v>
                </c:pt>
                <c:pt idx="6">
                  <c:v>25.527638190954775</c:v>
                </c:pt>
                <c:pt idx="7">
                  <c:v>19.944598337950129</c:v>
                </c:pt>
                <c:pt idx="8">
                  <c:v>16.21951219512194</c:v>
                </c:pt>
                <c:pt idx="9">
                  <c:v>13.186813186813181</c:v>
                </c:pt>
                <c:pt idx="10">
                  <c:v>10.75</c:v>
                </c:pt>
                <c:pt idx="11">
                  <c:v>8.9068825910931224</c:v>
                </c:pt>
                <c:pt idx="12">
                  <c:v>8.5093167701863361</c:v>
                </c:pt>
                <c:pt idx="13">
                  <c:v>7.7235772357723578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228-40F3-B3D3-0FE90318EBC7}"/>
            </c:ext>
          </c:extLst>
        </c:ser>
        <c:ser>
          <c:idx val="4"/>
          <c:order val="4"/>
          <c:tx>
            <c:strRef>
              <c:f>Лист2!$B$37</c:f>
              <c:strCache>
                <c:ptCount val="1"/>
                <c:pt idx="0">
                  <c:v>СА-158</c:v>
                </c:pt>
              </c:strCache>
            </c:strRef>
          </c:tx>
          <c:spPr>
            <a:ln w="28575" cap="rnd">
              <a:solidFill>
                <a:schemeClr val="accent5">
                  <a:tint val="54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tint val="54000"/>
                </a:schemeClr>
              </a:solidFill>
              <a:ln w="9525">
                <a:solidFill>
                  <a:schemeClr val="accent5">
                    <a:tint val="54000"/>
                  </a:schemeClr>
                </a:solidFill>
              </a:ln>
              <a:effectLst/>
            </c:spPr>
          </c:marker>
          <c:cat>
            <c:strRef>
              <c:f>Лист2!$E$32:$R$32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Лист2!$E$37:$R$37</c:f>
              <c:numCache>
                <c:formatCode>0.00</c:formatCode>
                <c:ptCount val="14"/>
                <c:pt idx="0">
                  <c:v>56.118143459915601</c:v>
                </c:pt>
                <c:pt idx="1">
                  <c:v>50.081566068515485</c:v>
                </c:pt>
                <c:pt idx="2">
                  <c:v>45.689655172413801</c:v>
                </c:pt>
                <c:pt idx="3">
                  <c:v>42.231947483588598</c:v>
                </c:pt>
                <c:pt idx="4">
                  <c:v>31.081081081081081</c:v>
                </c:pt>
                <c:pt idx="5">
                  <c:v>34.635879218472468</c:v>
                </c:pt>
                <c:pt idx="6">
                  <c:v>24.020100502512562</c:v>
                </c:pt>
                <c:pt idx="7">
                  <c:v>19.390581717451528</c:v>
                </c:pt>
                <c:pt idx="8">
                  <c:v>15.528455284552845</c:v>
                </c:pt>
                <c:pt idx="9">
                  <c:v>12.271062271062272</c:v>
                </c:pt>
                <c:pt idx="10">
                  <c:v>10.25</c:v>
                </c:pt>
                <c:pt idx="11">
                  <c:v>8.9068825910931224</c:v>
                </c:pt>
                <c:pt idx="12">
                  <c:v>7.8260869565217366</c:v>
                </c:pt>
                <c:pt idx="13">
                  <c:v>7.3170731707317067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228-40F3-B3D3-0FE90318EBC7}"/>
            </c:ext>
          </c:extLst>
        </c:ser>
        <c:ser>
          <c:idx val="5"/>
          <c:order val="5"/>
          <c:tx>
            <c:strRef>
              <c:f>Лист2!$B$38</c:f>
              <c:strCache>
                <c:ptCount val="1"/>
                <c:pt idx="0">
                  <c:v>СА-92</c:v>
                </c:pt>
              </c:strCache>
            </c:strRef>
          </c:tx>
          <c:spPr>
            <a:ln w="28575" cap="rnd">
              <a:solidFill>
                <a:schemeClr val="accent5">
                  <a:tint val="58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tint val="58000"/>
                </a:schemeClr>
              </a:solidFill>
              <a:ln w="9525">
                <a:solidFill>
                  <a:schemeClr val="accent5">
                    <a:tint val="58000"/>
                  </a:schemeClr>
                </a:solidFill>
              </a:ln>
              <a:effectLst/>
            </c:spPr>
          </c:marker>
          <c:cat>
            <c:strRef>
              <c:f>Лист2!$E$32:$R$32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Лист2!$E$38:$R$38</c:f>
              <c:numCache>
                <c:formatCode>0.00</c:formatCode>
                <c:ptCount val="14"/>
                <c:pt idx="0">
                  <c:v>45.147679324894504</c:v>
                </c:pt>
                <c:pt idx="1">
                  <c:v>40.783034257748774</c:v>
                </c:pt>
                <c:pt idx="2">
                  <c:v>37.931034482758605</c:v>
                </c:pt>
                <c:pt idx="3">
                  <c:v>35.448577680525162</c:v>
                </c:pt>
                <c:pt idx="4">
                  <c:v>27.229729729729723</c:v>
                </c:pt>
                <c:pt idx="5">
                  <c:v>23.268206039076361</c:v>
                </c:pt>
                <c:pt idx="6">
                  <c:v>21.75879396984924</c:v>
                </c:pt>
                <c:pt idx="7">
                  <c:v>16.897506925207757</c:v>
                </c:pt>
                <c:pt idx="8">
                  <c:v>13.536585365853659</c:v>
                </c:pt>
                <c:pt idx="9">
                  <c:v>10.439560439560442</c:v>
                </c:pt>
                <c:pt idx="10">
                  <c:v>8.8125000000000036</c:v>
                </c:pt>
                <c:pt idx="11">
                  <c:v>7.2874493927125519</c:v>
                </c:pt>
                <c:pt idx="12">
                  <c:v>6.3354037267080754</c:v>
                </c:pt>
                <c:pt idx="13">
                  <c:v>5.691056910569106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228-40F3-B3D3-0FE90318EBC7}"/>
            </c:ext>
          </c:extLst>
        </c:ser>
        <c:ser>
          <c:idx val="6"/>
          <c:order val="6"/>
          <c:tx>
            <c:strRef>
              <c:f>Лист2!$B$39</c:f>
              <c:strCache>
                <c:ptCount val="1"/>
                <c:pt idx="0">
                  <c:v>СА-93</c:v>
                </c:pt>
              </c:strCache>
            </c:strRef>
          </c:tx>
          <c:spPr>
            <a:ln w="28575" cap="rnd">
              <a:solidFill>
                <a:schemeClr val="accent5">
                  <a:tint val="63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tint val="63000"/>
                </a:schemeClr>
              </a:solidFill>
              <a:ln w="9525">
                <a:solidFill>
                  <a:schemeClr val="accent5">
                    <a:tint val="63000"/>
                  </a:schemeClr>
                </a:solidFill>
              </a:ln>
              <a:effectLst/>
            </c:spPr>
          </c:marker>
          <c:cat>
            <c:strRef>
              <c:f>Лист2!$E$32:$R$32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Лист2!$E$39:$R$39</c:f>
              <c:numCache>
                <c:formatCode>0.00</c:formatCode>
                <c:ptCount val="14"/>
                <c:pt idx="0">
                  <c:v>17.468354430379733</c:v>
                </c:pt>
                <c:pt idx="1">
                  <c:v>15.187601957585649</c:v>
                </c:pt>
                <c:pt idx="2">
                  <c:v>13.146551724137931</c:v>
                </c:pt>
                <c:pt idx="3">
                  <c:v>11.509846827133481</c:v>
                </c:pt>
                <c:pt idx="4">
                  <c:v>7.8378378378378359</c:v>
                </c:pt>
                <c:pt idx="5">
                  <c:v>6.9271758436944904</c:v>
                </c:pt>
                <c:pt idx="6">
                  <c:v>5.9296482412060314</c:v>
                </c:pt>
                <c:pt idx="7">
                  <c:v>4.43213296398892</c:v>
                </c:pt>
                <c:pt idx="8">
                  <c:v>3.6178861788617889</c:v>
                </c:pt>
                <c:pt idx="9">
                  <c:v>2.9304029304029293</c:v>
                </c:pt>
                <c:pt idx="10">
                  <c:v>2.5625</c:v>
                </c:pt>
                <c:pt idx="11">
                  <c:v>2.0242914979757085</c:v>
                </c:pt>
                <c:pt idx="12">
                  <c:v>2.1739130434782608</c:v>
                </c:pt>
                <c:pt idx="13">
                  <c:v>1.7073170731707321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228-40F3-B3D3-0FE90318EBC7}"/>
            </c:ext>
          </c:extLst>
        </c:ser>
        <c:ser>
          <c:idx val="7"/>
          <c:order val="7"/>
          <c:tx>
            <c:strRef>
              <c:f>Лист2!$B$40</c:f>
              <c:strCache>
                <c:ptCount val="1"/>
                <c:pt idx="0">
                  <c:v>СА-254</c:v>
                </c:pt>
              </c:strCache>
            </c:strRef>
          </c:tx>
          <c:spPr>
            <a:ln w="28575" cap="rnd">
              <a:solidFill>
                <a:schemeClr val="accent5">
                  <a:tint val="68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tint val="68000"/>
                </a:schemeClr>
              </a:solidFill>
              <a:ln w="9525">
                <a:solidFill>
                  <a:schemeClr val="accent5">
                    <a:tint val="68000"/>
                  </a:schemeClr>
                </a:solidFill>
              </a:ln>
              <a:effectLst/>
            </c:spPr>
          </c:marker>
          <c:cat>
            <c:strRef>
              <c:f>Лист2!$E$32:$R$32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Лист2!$E$40:$R$40</c:f>
              <c:numCache>
                <c:formatCode>0.00</c:formatCode>
                <c:ptCount val="14"/>
                <c:pt idx="0">
                  <c:v>46.413502109704645</c:v>
                </c:pt>
                <c:pt idx="1">
                  <c:v>38.988580750407827</c:v>
                </c:pt>
                <c:pt idx="2">
                  <c:v>35.237068965517246</c:v>
                </c:pt>
                <c:pt idx="3">
                  <c:v>31.947483588621427</c:v>
                </c:pt>
                <c:pt idx="4">
                  <c:v>22.567567567567561</c:v>
                </c:pt>
                <c:pt idx="5">
                  <c:v>19.7158081705151</c:v>
                </c:pt>
                <c:pt idx="6">
                  <c:v>17.788944723618091</c:v>
                </c:pt>
                <c:pt idx="7">
                  <c:v>13.85041551246538</c:v>
                </c:pt>
                <c:pt idx="8">
                  <c:v>11.138211382113811</c:v>
                </c:pt>
                <c:pt idx="9">
                  <c:v>8.7912087912087866</c:v>
                </c:pt>
                <c:pt idx="10">
                  <c:v>7.5624999999999982</c:v>
                </c:pt>
                <c:pt idx="11">
                  <c:v>6.4777327935222706</c:v>
                </c:pt>
                <c:pt idx="12">
                  <c:v>5.2173913043478279</c:v>
                </c:pt>
                <c:pt idx="13">
                  <c:v>4.8780487804878083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228-40F3-B3D3-0FE90318EBC7}"/>
            </c:ext>
          </c:extLst>
        </c:ser>
        <c:ser>
          <c:idx val="8"/>
          <c:order val="8"/>
          <c:tx>
            <c:strRef>
              <c:f>Лист2!$B$41</c:f>
              <c:strCache>
                <c:ptCount val="1"/>
                <c:pt idx="0">
                  <c:v>СА-256</c:v>
                </c:pt>
              </c:strCache>
            </c:strRef>
          </c:tx>
          <c:spPr>
            <a:ln w="28575" cap="rnd">
              <a:solidFill>
                <a:schemeClr val="accent5">
                  <a:tint val="72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tint val="72000"/>
                </a:schemeClr>
              </a:solidFill>
              <a:ln w="9525">
                <a:solidFill>
                  <a:schemeClr val="accent5">
                    <a:tint val="72000"/>
                  </a:schemeClr>
                </a:solidFill>
              </a:ln>
              <a:effectLst/>
            </c:spPr>
          </c:marker>
          <c:cat>
            <c:strRef>
              <c:f>Лист2!$E$32:$R$32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Лист2!$E$41:$R$41</c:f>
              <c:numCache>
                <c:formatCode>0.00</c:formatCode>
                <c:ptCount val="14"/>
                <c:pt idx="0">
                  <c:v>19.28270042194092</c:v>
                </c:pt>
                <c:pt idx="1">
                  <c:v>16.476345840130499</c:v>
                </c:pt>
                <c:pt idx="2">
                  <c:v>14.439655172413795</c:v>
                </c:pt>
                <c:pt idx="3">
                  <c:v>12.88840262582057</c:v>
                </c:pt>
                <c:pt idx="4">
                  <c:v>8.9189189189189193</c:v>
                </c:pt>
                <c:pt idx="5">
                  <c:v>7.9928952042628794</c:v>
                </c:pt>
                <c:pt idx="6">
                  <c:v>6.8844221105527659</c:v>
                </c:pt>
                <c:pt idx="7">
                  <c:v>4.9861495844875376</c:v>
                </c:pt>
                <c:pt idx="8">
                  <c:v>4.1463414634146378</c:v>
                </c:pt>
                <c:pt idx="9">
                  <c:v>3.1135531135531127</c:v>
                </c:pt>
                <c:pt idx="10">
                  <c:v>2.8124999999999987</c:v>
                </c:pt>
                <c:pt idx="11">
                  <c:v>2.1862348178137654</c:v>
                </c:pt>
                <c:pt idx="12">
                  <c:v>2.1118012422360257</c:v>
                </c:pt>
                <c:pt idx="13">
                  <c:v>1.8699186991869918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228-40F3-B3D3-0FE90318EBC7}"/>
            </c:ext>
          </c:extLst>
        </c:ser>
        <c:ser>
          <c:idx val="9"/>
          <c:order val="9"/>
          <c:tx>
            <c:strRef>
              <c:f>Лист2!$B$42</c:f>
              <c:strCache>
                <c:ptCount val="1"/>
                <c:pt idx="0">
                  <c:v>СА-260</c:v>
                </c:pt>
              </c:strCache>
            </c:strRef>
          </c:tx>
          <c:spPr>
            <a:ln w="28575" cap="rnd">
              <a:solidFill>
                <a:schemeClr val="accent5">
                  <a:tint val="77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tint val="77000"/>
                </a:schemeClr>
              </a:solidFill>
              <a:ln w="9525">
                <a:solidFill>
                  <a:schemeClr val="accent5">
                    <a:tint val="77000"/>
                  </a:schemeClr>
                </a:solidFill>
              </a:ln>
              <a:effectLst/>
            </c:spPr>
          </c:marker>
          <c:cat>
            <c:strRef>
              <c:f>Лист2!$E$32:$R$32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Лист2!$E$42:$R$42</c:f>
              <c:numCache>
                <c:formatCode>0.00</c:formatCode>
                <c:ptCount val="14"/>
                <c:pt idx="0">
                  <c:v>23.924050632911385</c:v>
                </c:pt>
                <c:pt idx="1">
                  <c:v>20.391517128874391</c:v>
                </c:pt>
                <c:pt idx="2">
                  <c:v>18.426724137931021</c:v>
                </c:pt>
                <c:pt idx="3">
                  <c:v>15.929978118161925</c:v>
                </c:pt>
                <c:pt idx="4">
                  <c:v>11.216216216216221</c:v>
                </c:pt>
                <c:pt idx="5">
                  <c:v>11.367673179396094</c:v>
                </c:pt>
                <c:pt idx="6">
                  <c:v>7.8894472361809047</c:v>
                </c:pt>
                <c:pt idx="7">
                  <c:v>6.371191135734076</c:v>
                </c:pt>
                <c:pt idx="8">
                  <c:v>5.1626016260162579</c:v>
                </c:pt>
                <c:pt idx="9">
                  <c:v>4.2124542124542108</c:v>
                </c:pt>
                <c:pt idx="10">
                  <c:v>3.6874999999999996</c:v>
                </c:pt>
                <c:pt idx="11">
                  <c:v>2.874493927125505</c:v>
                </c:pt>
                <c:pt idx="12">
                  <c:v>2.7950310559006222</c:v>
                </c:pt>
                <c:pt idx="13">
                  <c:v>2.4796747967479682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228-40F3-B3D3-0FE90318EBC7}"/>
            </c:ext>
          </c:extLst>
        </c:ser>
        <c:ser>
          <c:idx val="10"/>
          <c:order val="10"/>
          <c:tx>
            <c:strRef>
              <c:f>Лист2!$B$43</c:f>
              <c:strCache>
                <c:ptCount val="1"/>
                <c:pt idx="0">
                  <c:v>СА-265</c:v>
                </c:pt>
              </c:strCache>
            </c:strRef>
          </c:tx>
          <c:spPr>
            <a:ln w="28575" cap="rnd">
              <a:solidFill>
                <a:schemeClr val="accent5">
                  <a:tint val="82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tint val="82000"/>
                </a:schemeClr>
              </a:solidFill>
              <a:ln w="9525">
                <a:solidFill>
                  <a:schemeClr val="accent5">
                    <a:tint val="82000"/>
                  </a:schemeClr>
                </a:solidFill>
              </a:ln>
              <a:effectLst/>
            </c:spPr>
          </c:marker>
          <c:cat>
            <c:strRef>
              <c:f>Лист2!$E$32:$R$32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Лист2!$E$43:$R$43</c:f>
              <c:numCache>
                <c:formatCode>0.00</c:formatCode>
                <c:ptCount val="14"/>
                <c:pt idx="0">
                  <c:v>40.88607594936709</c:v>
                </c:pt>
                <c:pt idx="1">
                  <c:v>36.541598694942905</c:v>
                </c:pt>
                <c:pt idx="2">
                  <c:v>33.405172413793096</c:v>
                </c:pt>
                <c:pt idx="3">
                  <c:v>29.75929978118161</c:v>
                </c:pt>
                <c:pt idx="4">
                  <c:v>20.675675675675677</c:v>
                </c:pt>
                <c:pt idx="5">
                  <c:v>19.005328596802833</c:v>
                </c:pt>
                <c:pt idx="6">
                  <c:v>15.527638190954768</c:v>
                </c:pt>
                <c:pt idx="7">
                  <c:v>12.188365650969526</c:v>
                </c:pt>
                <c:pt idx="8">
                  <c:v>10.121951219512193</c:v>
                </c:pt>
                <c:pt idx="9">
                  <c:v>7.875457875457875</c:v>
                </c:pt>
                <c:pt idx="10">
                  <c:v>6.4375</c:v>
                </c:pt>
                <c:pt idx="11">
                  <c:v>5.2631578947368425</c:v>
                </c:pt>
                <c:pt idx="12">
                  <c:v>4.7204968944099379</c:v>
                </c:pt>
                <c:pt idx="13">
                  <c:v>4.4715447154471573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228-40F3-B3D3-0FE90318EBC7}"/>
            </c:ext>
          </c:extLst>
        </c:ser>
        <c:ser>
          <c:idx val="11"/>
          <c:order val="11"/>
          <c:tx>
            <c:strRef>
              <c:f>Лист2!$B$44</c:f>
              <c:strCache>
                <c:ptCount val="1"/>
                <c:pt idx="0">
                  <c:v>СА-266</c:v>
                </c:pt>
              </c:strCache>
            </c:strRef>
          </c:tx>
          <c:spPr>
            <a:ln w="28575" cap="rnd">
              <a:solidFill>
                <a:schemeClr val="accent5">
                  <a:tint val="8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tint val="86000"/>
                </a:schemeClr>
              </a:solidFill>
              <a:ln w="9525">
                <a:solidFill>
                  <a:schemeClr val="accent5">
                    <a:tint val="86000"/>
                  </a:schemeClr>
                </a:solidFill>
              </a:ln>
              <a:effectLst/>
            </c:spPr>
          </c:marker>
          <c:cat>
            <c:strRef>
              <c:f>Лист2!$E$32:$R$32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Лист2!$E$44:$R$44</c:f>
              <c:numCache>
                <c:formatCode>0.00</c:formatCode>
                <c:ptCount val="14"/>
                <c:pt idx="0">
                  <c:v>35.400843881856524</c:v>
                </c:pt>
                <c:pt idx="1">
                  <c:v>30.668841761827085</c:v>
                </c:pt>
                <c:pt idx="2">
                  <c:v>27.047413793103441</c:v>
                </c:pt>
                <c:pt idx="3">
                  <c:v>23.851203501094091</c:v>
                </c:pt>
                <c:pt idx="4">
                  <c:v>16.689189189189189</c:v>
                </c:pt>
                <c:pt idx="5">
                  <c:v>10.479573712255771</c:v>
                </c:pt>
                <c:pt idx="6">
                  <c:v>11.758793969849249</c:v>
                </c:pt>
                <c:pt idx="7">
                  <c:v>8.86426592797784</c:v>
                </c:pt>
                <c:pt idx="8">
                  <c:v>7.47967479674797</c:v>
                </c:pt>
                <c:pt idx="9">
                  <c:v>5.6776556776556752</c:v>
                </c:pt>
                <c:pt idx="10">
                  <c:v>4.8124999999999982</c:v>
                </c:pt>
                <c:pt idx="11">
                  <c:v>3.8461538461538463</c:v>
                </c:pt>
                <c:pt idx="12">
                  <c:v>3.6024844720496887</c:v>
                </c:pt>
                <c:pt idx="13">
                  <c:v>3.2520325203252027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228-40F3-B3D3-0FE90318EBC7}"/>
            </c:ext>
          </c:extLst>
        </c:ser>
        <c:ser>
          <c:idx val="12"/>
          <c:order val="12"/>
          <c:tx>
            <c:strRef>
              <c:f>Лист2!$B$45</c:f>
              <c:strCache>
                <c:ptCount val="1"/>
                <c:pt idx="0">
                  <c:v>СА-267</c:v>
                </c:pt>
              </c:strCache>
            </c:strRef>
          </c:tx>
          <c:spPr>
            <a:ln w="28575" cap="rnd">
              <a:solidFill>
                <a:schemeClr val="accent5">
                  <a:tint val="91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tint val="91000"/>
                </a:schemeClr>
              </a:solidFill>
              <a:ln w="9525">
                <a:solidFill>
                  <a:schemeClr val="accent5">
                    <a:tint val="91000"/>
                  </a:schemeClr>
                </a:solidFill>
              </a:ln>
              <a:effectLst/>
            </c:spPr>
          </c:marker>
          <c:cat>
            <c:strRef>
              <c:f>Лист2!$E$32:$R$32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Лист2!$E$45:$R$45</c:f>
              <c:numCache>
                <c:formatCode>0.00</c:formatCode>
                <c:ptCount val="14"/>
                <c:pt idx="0">
                  <c:v>31.940928270042189</c:v>
                </c:pt>
                <c:pt idx="1">
                  <c:v>27.406199021207179</c:v>
                </c:pt>
                <c:pt idx="2">
                  <c:v>24.245689655172409</c:v>
                </c:pt>
                <c:pt idx="3">
                  <c:v>21.137855579868724</c:v>
                </c:pt>
                <c:pt idx="4">
                  <c:v>13.851351351351351</c:v>
                </c:pt>
                <c:pt idx="5">
                  <c:v>11.367673179396094</c:v>
                </c:pt>
                <c:pt idx="6">
                  <c:v>10.050251256281406</c:v>
                </c:pt>
                <c:pt idx="7">
                  <c:v>7.7562326869806117</c:v>
                </c:pt>
                <c:pt idx="8">
                  <c:v>6.1382113821138242</c:v>
                </c:pt>
                <c:pt idx="9">
                  <c:v>4.9450549450549453</c:v>
                </c:pt>
                <c:pt idx="10">
                  <c:v>4.1874999999999982</c:v>
                </c:pt>
                <c:pt idx="11">
                  <c:v>3.2388663967611335</c:v>
                </c:pt>
                <c:pt idx="12">
                  <c:v>3.043478260869565</c:v>
                </c:pt>
                <c:pt idx="13">
                  <c:v>3.2113821138211383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228-40F3-B3D3-0FE90318EBC7}"/>
            </c:ext>
          </c:extLst>
        </c:ser>
        <c:ser>
          <c:idx val="13"/>
          <c:order val="13"/>
          <c:tx>
            <c:strRef>
              <c:f>Лист2!$B$46</c:f>
              <c:strCache>
                <c:ptCount val="1"/>
                <c:pt idx="0">
                  <c:v>СА-268</c:v>
                </c:pt>
              </c:strCache>
            </c:strRef>
          </c:tx>
          <c:spPr>
            <a:ln w="28575" cap="rnd">
              <a:solidFill>
                <a:schemeClr val="accent5">
                  <a:tint val="9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tint val="96000"/>
                </a:schemeClr>
              </a:solidFill>
              <a:ln w="9525">
                <a:solidFill>
                  <a:schemeClr val="accent5">
                    <a:tint val="96000"/>
                  </a:schemeClr>
                </a:solidFill>
              </a:ln>
              <a:effectLst/>
            </c:spPr>
          </c:marker>
          <c:cat>
            <c:strRef>
              <c:f>Лист2!$E$32:$R$32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Лист2!$E$46:$R$46</c:f>
              <c:numCache>
                <c:formatCode>0.00</c:formatCode>
                <c:ptCount val="14"/>
                <c:pt idx="0">
                  <c:v>29.28270042194092</c:v>
                </c:pt>
                <c:pt idx="1">
                  <c:v>24.959216965742247</c:v>
                </c:pt>
                <c:pt idx="2">
                  <c:v>21.875</c:v>
                </c:pt>
                <c:pt idx="3">
                  <c:v>19.212253829321654</c:v>
                </c:pt>
                <c:pt idx="4">
                  <c:v>12.905405405405409</c:v>
                </c:pt>
                <c:pt idx="5">
                  <c:v>10.834813499111895</c:v>
                </c:pt>
                <c:pt idx="6">
                  <c:v>9.1457286432160725</c:v>
                </c:pt>
                <c:pt idx="7">
                  <c:v>6.9252077562326884</c:v>
                </c:pt>
                <c:pt idx="8">
                  <c:v>6.0569105691056873</c:v>
                </c:pt>
                <c:pt idx="9">
                  <c:v>4.3956043956043969</c:v>
                </c:pt>
                <c:pt idx="10">
                  <c:v>3.75</c:v>
                </c:pt>
                <c:pt idx="11">
                  <c:v>3.3198380566801613</c:v>
                </c:pt>
                <c:pt idx="12">
                  <c:v>2.7329192546583849</c:v>
                </c:pt>
                <c:pt idx="13">
                  <c:v>2.6016260162601625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228-40F3-B3D3-0FE90318EBC7}"/>
            </c:ext>
          </c:extLst>
        </c:ser>
        <c:ser>
          <c:idx val="14"/>
          <c:order val="14"/>
          <c:tx>
            <c:strRef>
              <c:f>Лист2!$B$47</c:f>
              <c:strCache>
                <c:ptCount val="1"/>
                <c:pt idx="0">
                  <c:v>СА-278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Лист2!$E$32:$R$32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Лист2!$E$47:$R$47</c:f>
              <c:numCache>
                <c:formatCode>0.00</c:formatCode>
                <c:ptCount val="14"/>
                <c:pt idx="0">
                  <c:v>98.734177215189845</c:v>
                </c:pt>
                <c:pt idx="1">
                  <c:v>84.502446982055432</c:v>
                </c:pt>
                <c:pt idx="2">
                  <c:v>73.49137931034484</c:v>
                </c:pt>
                <c:pt idx="3">
                  <c:v>65.864332603938706</c:v>
                </c:pt>
                <c:pt idx="4">
                  <c:v>43.716216216216203</c:v>
                </c:pt>
                <c:pt idx="5">
                  <c:v>35.879218472468914</c:v>
                </c:pt>
                <c:pt idx="6">
                  <c:v>30.502512562814069</c:v>
                </c:pt>
                <c:pt idx="7">
                  <c:v>24.376731301939053</c:v>
                </c:pt>
                <c:pt idx="8">
                  <c:v>18.617886178861795</c:v>
                </c:pt>
                <c:pt idx="9">
                  <c:v>15.567765567765566</c:v>
                </c:pt>
                <c:pt idx="10">
                  <c:v>12.687500000000002</c:v>
                </c:pt>
                <c:pt idx="11">
                  <c:v>10.526315789473681</c:v>
                </c:pt>
                <c:pt idx="12">
                  <c:v>9.5031055900621126</c:v>
                </c:pt>
                <c:pt idx="13">
                  <c:v>8.5365853658536572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228-40F3-B3D3-0FE90318EBC7}"/>
            </c:ext>
          </c:extLst>
        </c:ser>
        <c:ser>
          <c:idx val="15"/>
          <c:order val="15"/>
          <c:tx>
            <c:strRef>
              <c:f>Лист2!$B$48</c:f>
              <c:strCache>
                <c:ptCount val="1"/>
                <c:pt idx="0">
                  <c:v>СА-294</c:v>
                </c:pt>
              </c:strCache>
            </c:strRef>
          </c:tx>
          <c:spPr>
            <a:ln w="28575" cap="rnd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shade val="95000"/>
                </a:schemeClr>
              </a:solidFill>
              <a:ln w="9525">
                <a:solidFill>
                  <a:schemeClr val="accent5">
                    <a:shade val="95000"/>
                  </a:schemeClr>
                </a:solidFill>
              </a:ln>
              <a:effectLst/>
            </c:spPr>
          </c:marker>
          <c:cat>
            <c:strRef>
              <c:f>Лист2!$E$32:$R$32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Лист2!$E$48:$R$48</c:f>
              <c:numCache>
                <c:formatCode>0.00</c:formatCode>
                <c:ptCount val="14"/>
                <c:pt idx="0">
                  <c:v>37.341772151898724</c:v>
                </c:pt>
                <c:pt idx="1">
                  <c:v>32.626427406199021</c:v>
                </c:pt>
                <c:pt idx="2">
                  <c:v>29.633620689655174</c:v>
                </c:pt>
                <c:pt idx="3">
                  <c:v>27.571115973741787</c:v>
                </c:pt>
                <c:pt idx="4">
                  <c:v>20.608108108108116</c:v>
                </c:pt>
                <c:pt idx="5">
                  <c:v>17.761989342806388</c:v>
                </c:pt>
                <c:pt idx="6">
                  <c:v>15.025125628140703</c:v>
                </c:pt>
                <c:pt idx="7">
                  <c:v>12.188365650969526</c:v>
                </c:pt>
                <c:pt idx="8">
                  <c:v>9.7560975609756095</c:v>
                </c:pt>
                <c:pt idx="9">
                  <c:v>7.875457875457875</c:v>
                </c:pt>
                <c:pt idx="10">
                  <c:v>6.375</c:v>
                </c:pt>
                <c:pt idx="11">
                  <c:v>4.8582995951417018</c:v>
                </c:pt>
                <c:pt idx="12">
                  <c:v>4.8447204968944098</c:v>
                </c:pt>
                <c:pt idx="13">
                  <c:v>4.4715447154471573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228-40F3-B3D3-0FE90318EBC7}"/>
            </c:ext>
          </c:extLst>
        </c:ser>
        <c:ser>
          <c:idx val="16"/>
          <c:order val="16"/>
          <c:tx>
            <c:strRef>
              <c:f>Лист2!$B$49</c:f>
              <c:strCache>
                <c:ptCount val="1"/>
                <c:pt idx="0">
                  <c:v>СА-295</c:v>
                </c:pt>
              </c:strCache>
            </c:strRef>
          </c:tx>
          <c:spPr>
            <a:ln w="28575" cap="rnd">
              <a:solidFill>
                <a:schemeClr val="accent5">
                  <a:shade val="9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shade val="90000"/>
                </a:schemeClr>
              </a:solidFill>
              <a:ln w="9525">
                <a:solidFill>
                  <a:schemeClr val="accent5">
                    <a:shade val="90000"/>
                  </a:schemeClr>
                </a:solidFill>
              </a:ln>
              <a:effectLst/>
            </c:spPr>
          </c:marker>
          <c:cat>
            <c:strRef>
              <c:f>Лист2!$E$32:$R$32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Лист2!$E$49:$R$49</c:f>
              <c:numCache>
                <c:formatCode>0.00</c:formatCode>
                <c:ptCount val="14"/>
                <c:pt idx="0">
                  <c:v>31.898734177215189</c:v>
                </c:pt>
                <c:pt idx="1">
                  <c:v>29.690048939641109</c:v>
                </c:pt>
                <c:pt idx="2">
                  <c:v>27.909482758620687</c:v>
                </c:pt>
                <c:pt idx="3">
                  <c:v>26.039387308533911</c:v>
                </c:pt>
                <c:pt idx="4">
                  <c:v>18.783783783783775</c:v>
                </c:pt>
                <c:pt idx="5">
                  <c:v>18.117229129662533</c:v>
                </c:pt>
                <c:pt idx="6">
                  <c:v>13.919597989949754</c:v>
                </c:pt>
                <c:pt idx="7">
                  <c:v>10.803324099722996</c:v>
                </c:pt>
                <c:pt idx="8">
                  <c:v>8.6991869918699241</c:v>
                </c:pt>
                <c:pt idx="9">
                  <c:v>6.7765567765567765</c:v>
                </c:pt>
                <c:pt idx="10">
                  <c:v>5.3124999999999982</c:v>
                </c:pt>
                <c:pt idx="11">
                  <c:v>4.8582995951417018</c:v>
                </c:pt>
                <c:pt idx="12">
                  <c:v>4.1614906832298137</c:v>
                </c:pt>
                <c:pt idx="13">
                  <c:v>3.4146341463414642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228-40F3-B3D3-0FE90318EBC7}"/>
            </c:ext>
          </c:extLst>
        </c:ser>
        <c:ser>
          <c:idx val="17"/>
          <c:order val="17"/>
          <c:tx>
            <c:strRef>
              <c:f>Лист2!$B$50</c:f>
              <c:strCache>
                <c:ptCount val="1"/>
                <c:pt idx="0">
                  <c:v>СА-296</c:v>
                </c:pt>
              </c:strCache>
            </c:strRef>
          </c:tx>
          <c:spPr>
            <a:ln w="28575" cap="rnd">
              <a:solidFill>
                <a:schemeClr val="accent5">
                  <a:shade val="8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shade val="86000"/>
                </a:schemeClr>
              </a:solidFill>
              <a:ln w="9525">
                <a:solidFill>
                  <a:schemeClr val="accent5">
                    <a:shade val="86000"/>
                  </a:schemeClr>
                </a:solidFill>
              </a:ln>
              <a:effectLst/>
            </c:spPr>
          </c:marker>
          <c:cat>
            <c:strRef>
              <c:f>Лист2!$E$32:$R$32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Лист2!$E$50:$R$50</c:f>
              <c:numCache>
                <c:formatCode>0.00</c:formatCode>
                <c:ptCount val="14"/>
                <c:pt idx="0">
                  <c:v>43.037974683544292</c:v>
                </c:pt>
                <c:pt idx="1">
                  <c:v>37.520391517128893</c:v>
                </c:pt>
                <c:pt idx="2">
                  <c:v>33.943965517241352</c:v>
                </c:pt>
                <c:pt idx="3">
                  <c:v>31.07221006564551</c:v>
                </c:pt>
                <c:pt idx="4">
                  <c:v>22.297297297297291</c:v>
                </c:pt>
                <c:pt idx="5">
                  <c:v>19.182948490230906</c:v>
                </c:pt>
                <c:pt idx="6">
                  <c:v>16.984924623115578</c:v>
                </c:pt>
                <c:pt idx="7">
                  <c:v>13.573407202216069</c:v>
                </c:pt>
                <c:pt idx="8">
                  <c:v>10.528455284552845</c:v>
                </c:pt>
                <c:pt idx="9">
                  <c:v>8.058608058608062</c:v>
                </c:pt>
                <c:pt idx="10">
                  <c:v>6.5624999999999982</c:v>
                </c:pt>
                <c:pt idx="11">
                  <c:v>5.668016194331984</c:v>
                </c:pt>
                <c:pt idx="12">
                  <c:v>4.9068322981366475</c:v>
                </c:pt>
                <c:pt idx="13">
                  <c:v>4.4715447154471573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228-40F3-B3D3-0FE90318EBC7}"/>
            </c:ext>
          </c:extLst>
        </c:ser>
        <c:ser>
          <c:idx val="18"/>
          <c:order val="18"/>
          <c:tx>
            <c:strRef>
              <c:f>Лист2!$B$51</c:f>
              <c:strCache>
                <c:ptCount val="1"/>
                <c:pt idx="0">
                  <c:v>СА-297</c:v>
                </c:pt>
              </c:strCache>
            </c:strRef>
          </c:tx>
          <c:spPr>
            <a:ln w="28575" cap="rnd">
              <a:solidFill>
                <a:schemeClr val="accent5">
                  <a:shade val="81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shade val="81000"/>
                </a:schemeClr>
              </a:solidFill>
              <a:ln w="9525">
                <a:solidFill>
                  <a:schemeClr val="accent5">
                    <a:shade val="81000"/>
                  </a:schemeClr>
                </a:solidFill>
              </a:ln>
              <a:effectLst/>
            </c:spPr>
          </c:marker>
          <c:cat>
            <c:strRef>
              <c:f>Лист2!$E$32:$R$32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Лист2!$E$51:$R$51</c:f>
              <c:numCache>
                <c:formatCode>0.00</c:formatCode>
                <c:ptCount val="14"/>
                <c:pt idx="0">
                  <c:v>45.991561181434591</c:v>
                </c:pt>
                <c:pt idx="1">
                  <c:v>38.499184339314851</c:v>
                </c:pt>
                <c:pt idx="2">
                  <c:v>32.327586206896541</c:v>
                </c:pt>
                <c:pt idx="3">
                  <c:v>29.102844638949673</c:v>
                </c:pt>
                <c:pt idx="4">
                  <c:v>19.729729729729719</c:v>
                </c:pt>
                <c:pt idx="5">
                  <c:v>14.564831261101245</c:v>
                </c:pt>
                <c:pt idx="6">
                  <c:v>13.718592964824118</c:v>
                </c:pt>
                <c:pt idx="7">
                  <c:v>10.249307479224372</c:v>
                </c:pt>
                <c:pt idx="8">
                  <c:v>8.2520325203252085</c:v>
                </c:pt>
                <c:pt idx="9">
                  <c:v>6.5934065934065913</c:v>
                </c:pt>
                <c:pt idx="10">
                  <c:v>5.3124999999999982</c:v>
                </c:pt>
                <c:pt idx="11">
                  <c:v>4.4534412955465594</c:v>
                </c:pt>
                <c:pt idx="12">
                  <c:v>4.2236024844720523</c:v>
                </c:pt>
                <c:pt idx="13">
                  <c:v>3.6585365853658542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5228-40F3-B3D3-0FE90318EBC7}"/>
            </c:ext>
          </c:extLst>
        </c:ser>
        <c:ser>
          <c:idx val="19"/>
          <c:order val="19"/>
          <c:tx>
            <c:strRef>
              <c:f>Лист2!$B$52</c:f>
              <c:strCache>
                <c:ptCount val="1"/>
                <c:pt idx="0">
                  <c:v>СА-298</c:v>
                </c:pt>
              </c:strCache>
            </c:strRef>
          </c:tx>
          <c:spPr>
            <a:ln w="28575" cap="rnd">
              <a:solidFill>
                <a:schemeClr val="accent5">
                  <a:shade val="7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shade val="76000"/>
                </a:schemeClr>
              </a:solidFill>
              <a:ln w="9525">
                <a:solidFill>
                  <a:schemeClr val="accent5">
                    <a:shade val="76000"/>
                  </a:schemeClr>
                </a:solidFill>
              </a:ln>
              <a:effectLst/>
            </c:spPr>
          </c:marker>
          <c:cat>
            <c:strRef>
              <c:f>Лист2!$E$32:$R$32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Лист2!$E$52:$R$52</c:f>
              <c:numCache>
                <c:formatCode>0.00</c:formatCode>
                <c:ptCount val="14"/>
                <c:pt idx="0">
                  <c:v>33.080168776371309</c:v>
                </c:pt>
                <c:pt idx="1">
                  <c:v>28.384991843393138</c:v>
                </c:pt>
                <c:pt idx="2">
                  <c:v>25</c:v>
                </c:pt>
                <c:pt idx="3">
                  <c:v>21.684901531728666</c:v>
                </c:pt>
                <c:pt idx="4">
                  <c:v>14.527027027027025</c:v>
                </c:pt>
                <c:pt idx="5">
                  <c:v>11.545293072824157</c:v>
                </c:pt>
                <c:pt idx="6">
                  <c:v>10.753768844221105</c:v>
                </c:pt>
                <c:pt idx="7">
                  <c:v>7.7562326869806117</c:v>
                </c:pt>
                <c:pt idx="8">
                  <c:v>6.3414634146341511</c:v>
                </c:pt>
                <c:pt idx="9">
                  <c:v>4.9450549450549453</c:v>
                </c:pt>
                <c:pt idx="10">
                  <c:v>4.3124999999999982</c:v>
                </c:pt>
                <c:pt idx="11">
                  <c:v>3.5222672064777334</c:v>
                </c:pt>
                <c:pt idx="12">
                  <c:v>3.2298136645962732</c:v>
                </c:pt>
                <c:pt idx="13">
                  <c:v>2.5609756097560976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5228-40F3-B3D3-0FE90318EBC7}"/>
            </c:ext>
          </c:extLst>
        </c:ser>
        <c:ser>
          <c:idx val="20"/>
          <c:order val="20"/>
          <c:tx>
            <c:strRef>
              <c:f>Лист2!$B$53</c:f>
              <c:strCache>
                <c:ptCount val="1"/>
                <c:pt idx="0">
                  <c:v>СА-269</c:v>
                </c:pt>
              </c:strCache>
            </c:strRef>
          </c:tx>
          <c:spPr>
            <a:ln w="28575" cap="rnd">
              <a:solidFill>
                <a:schemeClr val="accent5">
                  <a:shade val="72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shade val="72000"/>
                </a:schemeClr>
              </a:solidFill>
              <a:ln w="9525">
                <a:solidFill>
                  <a:schemeClr val="accent5">
                    <a:shade val="72000"/>
                  </a:schemeClr>
                </a:solidFill>
              </a:ln>
              <a:effectLst/>
            </c:spPr>
          </c:marker>
          <c:cat>
            <c:strRef>
              <c:f>Лист2!$E$32:$R$32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Лист2!$E$53:$R$53</c:f>
              <c:numCache>
                <c:formatCode>0.00</c:formatCode>
                <c:ptCount val="14"/>
                <c:pt idx="0">
                  <c:v>53.586497890295341</c:v>
                </c:pt>
                <c:pt idx="1">
                  <c:v>46.655791190864605</c:v>
                </c:pt>
                <c:pt idx="2">
                  <c:v>41.27155172413795</c:v>
                </c:pt>
                <c:pt idx="3">
                  <c:v>38.074398249452962</c:v>
                </c:pt>
                <c:pt idx="4">
                  <c:v>26.95945945945947</c:v>
                </c:pt>
                <c:pt idx="5">
                  <c:v>25.577264653641205</c:v>
                </c:pt>
                <c:pt idx="6">
                  <c:v>19.547738693467323</c:v>
                </c:pt>
                <c:pt idx="7">
                  <c:v>14.958448753462608</c:v>
                </c:pt>
                <c:pt idx="8">
                  <c:v>12.113821138211378</c:v>
                </c:pt>
                <c:pt idx="9">
                  <c:v>9.5238095238095237</c:v>
                </c:pt>
                <c:pt idx="10">
                  <c:v>7.9375</c:v>
                </c:pt>
                <c:pt idx="11">
                  <c:v>6.4777327935222706</c:v>
                </c:pt>
                <c:pt idx="12">
                  <c:v>5.9627329192546581</c:v>
                </c:pt>
                <c:pt idx="13">
                  <c:v>5.691056910569106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5228-40F3-B3D3-0FE90318EBC7}"/>
            </c:ext>
          </c:extLst>
        </c:ser>
        <c:ser>
          <c:idx val="21"/>
          <c:order val="21"/>
          <c:tx>
            <c:strRef>
              <c:f>Лист2!$B$54</c:f>
              <c:strCache>
                <c:ptCount val="1"/>
                <c:pt idx="0">
                  <c:v>СА-270</c:v>
                </c:pt>
              </c:strCache>
            </c:strRef>
          </c:tx>
          <c:spPr>
            <a:ln w="28575" cap="rnd">
              <a:solidFill>
                <a:schemeClr val="accent5">
                  <a:shade val="67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shade val="67000"/>
                </a:schemeClr>
              </a:solidFill>
              <a:ln w="9525">
                <a:solidFill>
                  <a:schemeClr val="accent5">
                    <a:shade val="67000"/>
                  </a:schemeClr>
                </a:solidFill>
              </a:ln>
              <a:effectLst/>
            </c:spPr>
          </c:marker>
          <c:cat>
            <c:strRef>
              <c:f>Лист2!$E$32:$R$32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Лист2!$E$54:$R$54</c:f>
              <c:numCache>
                <c:formatCode>0.00</c:formatCode>
                <c:ptCount val="14"/>
                <c:pt idx="0">
                  <c:v>26.962025316455691</c:v>
                </c:pt>
                <c:pt idx="1">
                  <c:v>23.32789559543231</c:v>
                </c:pt>
                <c:pt idx="2">
                  <c:v>20.905172413793096</c:v>
                </c:pt>
                <c:pt idx="3">
                  <c:v>18.90590809628009</c:v>
                </c:pt>
                <c:pt idx="4">
                  <c:v>14.054054054054054</c:v>
                </c:pt>
                <c:pt idx="5">
                  <c:v>12.966252220248672</c:v>
                </c:pt>
                <c:pt idx="6">
                  <c:v>9.5979899497487455</c:v>
                </c:pt>
                <c:pt idx="7">
                  <c:v>8.0332409972299192</c:v>
                </c:pt>
                <c:pt idx="8">
                  <c:v>6.1788617886178878</c:v>
                </c:pt>
                <c:pt idx="9">
                  <c:v>4.7619047619047619</c:v>
                </c:pt>
                <c:pt idx="10">
                  <c:v>4.0624999999999982</c:v>
                </c:pt>
                <c:pt idx="11">
                  <c:v>3.6032388663967612</c:v>
                </c:pt>
                <c:pt idx="12">
                  <c:v>3.1055900621118022</c:v>
                </c:pt>
                <c:pt idx="13">
                  <c:v>2.6016260162601625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5228-40F3-B3D3-0FE90318EBC7}"/>
            </c:ext>
          </c:extLst>
        </c:ser>
        <c:ser>
          <c:idx val="22"/>
          <c:order val="22"/>
          <c:tx>
            <c:strRef>
              <c:f>Лист2!$B$55</c:f>
              <c:strCache>
                <c:ptCount val="1"/>
                <c:pt idx="0">
                  <c:v>СА-271</c:v>
                </c:pt>
              </c:strCache>
            </c:strRef>
          </c:tx>
          <c:spPr>
            <a:ln w="28575" cap="rnd">
              <a:solidFill>
                <a:schemeClr val="accent5">
                  <a:shade val="62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shade val="62000"/>
                </a:schemeClr>
              </a:solidFill>
              <a:ln w="9525">
                <a:solidFill>
                  <a:schemeClr val="accent5">
                    <a:shade val="62000"/>
                  </a:schemeClr>
                </a:solidFill>
              </a:ln>
              <a:effectLst/>
            </c:spPr>
          </c:marker>
          <c:cat>
            <c:strRef>
              <c:f>Лист2!$E$32:$R$32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Лист2!$E$55:$R$55</c:f>
              <c:numCache>
                <c:formatCode>0.00</c:formatCode>
                <c:ptCount val="14"/>
                <c:pt idx="0">
                  <c:v>24.050632911392402</c:v>
                </c:pt>
                <c:pt idx="1">
                  <c:v>20.880913539967359</c:v>
                </c:pt>
                <c:pt idx="2">
                  <c:v>18.318965517241388</c:v>
                </c:pt>
                <c:pt idx="3">
                  <c:v>16.739606126914669</c:v>
                </c:pt>
                <c:pt idx="4">
                  <c:v>12.162162162162163</c:v>
                </c:pt>
                <c:pt idx="5">
                  <c:v>10.301953818827711</c:v>
                </c:pt>
                <c:pt idx="6">
                  <c:v>8.4422110552763812</c:v>
                </c:pt>
                <c:pt idx="7">
                  <c:v>6.6481994459833809</c:v>
                </c:pt>
                <c:pt idx="8">
                  <c:v>5.4065040650406511</c:v>
                </c:pt>
                <c:pt idx="9">
                  <c:v>4.3956043956043969</c:v>
                </c:pt>
                <c:pt idx="10">
                  <c:v>3.6874999999999996</c:v>
                </c:pt>
                <c:pt idx="11">
                  <c:v>3.0769230769230771</c:v>
                </c:pt>
                <c:pt idx="12">
                  <c:v>2.7329192546583849</c:v>
                </c:pt>
                <c:pt idx="13">
                  <c:v>2.3577235772357734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5228-40F3-B3D3-0FE90318EBC7}"/>
            </c:ext>
          </c:extLst>
        </c:ser>
        <c:ser>
          <c:idx val="23"/>
          <c:order val="23"/>
          <c:tx>
            <c:strRef>
              <c:f>Лист2!$B$56</c:f>
              <c:strCache>
                <c:ptCount val="1"/>
                <c:pt idx="0">
                  <c:v>СА-272</c:v>
                </c:pt>
              </c:strCache>
            </c:strRef>
          </c:tx>
          <c:spPr>
            <a:ln w="28575" cap="rnd">
              <a:solidFill>
                <a:schemeClr val="accent5">
                  <a:shade val="58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shade val="58000"/>
                </a:schemeClr>
              </a:solidFill>
              <a:ln w="9525">
                <a:solidFill>
                  <a:schemeClr val="accent5">
                    <a:shade val="58000"/>
                  </a:schemeClr>
                </a:solidFill>
              </a:ln>
              <a:effectLst/>
            </c:spPr>
          </c:marker>
          <c:cat>
            <c:strRef>
              <c:f>Лист2!$E$32:$R$32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Лист2!$E$56:$R$56</c:f>
              <c:numCache>
                <c:formatCode>0.00</c:formatCode>
                <c:ptCount val="14"/>
                <c:pt idx="0">
                  <c:v>21.729957805907176</c:v>
                </c:pt>
                <c:pt idx="1">
                  <c:v>18.923327895595421</c:v>
                </c:pt>
                <c:pt idx="2">
                  <c:v>16.918103448275858</c:v>
                </c:pt>
                <c:pt idx="3">
                  <c:v>15.251641137855575</c:v>
                </c:pt>
                <c:pt idx="4">
                  <c:v>10.135135135135135</c:v>
                </c:pt>
                <c:pt idx="5">
                  <c:v>8.5257548845470712</c:v>
                </c:pt>
                <c:pt idx="6">
                  <c:v>7.6381909547738704</c:v>
                </c:pt>
                <c:pt idx="7">
                  <c:v>6.094182825484765</c:v>
                </c:pt>
                <c:pt idx="8">
                  <c:v>4.9186991869918737</c:v>
                </c:pt>
                <c:pt idx="9">
                  <c:v>4.0293040293040292</c:v>
                </c:pt>
                <c:pt idx="10">
                  <c:v>3.4375</c:v>
                </c:pt>
                <c:pt idx="11">
                  <c:v>2.5506072874493935</c:v>
                </c:pt>
                <c:pt idx="12">
                  <c:v>2.4223602484472058</c:v>
                </c:pt>
                <c:pt idx="13">
                  <c:v>1.9918699186991866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5228-40F3-B3D3-0FE90318EBC7}"/>
            </c:ext>
          </c:extLst>
        </c:ser>
        <c:ser>
          <c:idx val="24"/>
          <c:order val="24"/>
          <c:tx>
            <c:strRef>
              <c:f>Лист2!$B$57</c:f>
              <c:strCache>
                <c:ptCount val="1"/>
                <c:pt idx="0">
                  <c:v>СА-273</c:v>
                </c:pt>
              </c:strCache>
            </c:strRef>
          </c:tx>
          <c:spPr>
            <a:ln w="28575" cap="rnd">
              <a:solidFill>
                <a:schemeClr val="accent5">
                  <a:shade val="53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shade val="53000"/>
                </a:schemeClr>
              </a:solidFill>
              <a:ln w="9525">
                <a:solidFill>
                  <a:schemeClr val="accent5">
                    <a:shade val="53000"/>
                  </a:schemeClr>
                </a:solidFill>
              </a:ln>
              <a:effectLst/>
            </c:spPr>
          </c:marker>
          <c:cat>
            <c:strRef>
              <c:f>Лист2!$E$32:$R$32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Лист2!$E$57:$R$57</c:f>
              <c:numCache>
                <c:formatCode>0.00</c:formatCode>
                <c:ptCount val="14"/>
                <c:pt idx="0">
                  <c:v>26.371308016877638</c:v>
                </c:pt>
                <c:pt idx="1">
                  <c:v>22.349102773246329</c:v>
                </c:pt>
                <c:pt idx="2">
                  <c:v>19.396551724137932</c:v>
                </c:pt>
                <c:pt idx="3">
                  <c:v>17.724288840262581</c:v>
                </c:pt>
                <c:pt idx="4">
                  <c:v>12.500000000000002</c:v>
                </c:pt>
                <c:pt idx="5">
                  <c:v>9.5914742451154531</c:v>
                </c:pt>
                <c:pt idx="6">
                  <c:v>8.7939698492462348</c:v>
                </c:pt>
                <c:pt idx="7">
                  <c:v>6.6481994459833809</c:v>
                </c:pt>
                <c:pt idx="8">
                  <c:v>5.569105691056909</c:v>
                </c:pt>
                <c:pt idx="9">
                  <c:v>4.3956043956043969</c:v>
                </c:pt>
                <c:pt idx="10">
                  <c:v>3.4375</c:v>
                </c:pt>
                <c:pt idx="11">
                  <c:v>2.9554655870445337</c:v>
                </c:pt>
                <c:pt idx="12">
                  <c:v>2.4223602484472058</c:v>
                </c:pt>
                <c:pt idx="13">
                  <c:v>2.520325203252034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5228-40F3-B3D3-0FE90318EBC7}"/>
            </c:ext>
          </c:extLst>
        </c:ser>
        <c:ser>
          <c:idx val="25"/>
          <c:order val="25"/>
          <c:tx>
            <c:strRef>
              <c:f>Лист2!$B$58</c:f>
              <c:strCache>
                <c:ptCount val="1"/>
                <c:pt idx="0">
                  <c:v>СА-274</c:v>
                </c:pt>
              </c:strCache>
            </c:strRef>
          </c:tx>
          <c:spPr>
            <a:ln w="28575" cap="rnd">
              <a:solidFill>
                <a:schemeClr val="accent5">
                  <a:shade val="48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shade val="48000"/>
                </a:schemeClr>
              </a:solidFill>
              <a:ln w="9525">
                <a:solidFill>
                  <a:schemeClr val="accent5">
                    <a:shade val="48000"/>
                  </a:schemeClr>
                </a:solidFill>
              </a:ln>
              <a:effectLst/>
            </c:spPr>
          </c:marker>
          <c:cat>
            <c:strRef>
              <c:f>Лист2!$E$32:$R$32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Лист2!$E$58:$R$58</c:f>
              <c:numCache>
                <c:formatCode>0.00</c:formatCode>
                <c:ptCount val="14"/>
                <c:pt idx="0">
                  <c:v>24.767932489451486</c:v>
                </c:pt>
                <c:pt idx="1">
                  <c:v>21.044045676998369</c:v>
                </c:pt>
                <c:pt idx="2">
                  <c:v>17.887931034482758</c:v>
                </c:pt>
                <c:pt idx="3">
                  <c:v>16.126914660831517</c:v>
                </c:pt>
                <c:pt idx="4">
                  <c:v>10.472972972972974</c:v>
                </c:pt>
                <c:pt idx="5">
                  <c:v>9.4138543516873945</c:v>
                </c:pt>
                <c:pt idx="6">
                  <c:v>7.7889447236180906</c:v>
                </c:pt>
                <c:pt idx="7">
                  <c:v>5.817174515235453</c:v>
                </c:pt>
                <c:pt idx="8">
                  <c:v>4.8780487804878083</c:v>
                </c:pt>
                <c:pt idx="9">
                  <c:v>3.6630036630036629</c:v>
                </c:pt>
                <c:pt idx="10">
                  <c:v>3.125</c:v>
                </c:pt>
                <c:pt idx="11">
                  <c:v>2.7935222672064799</c:v>
                </c:pt>
                <c:pt idx="12">
                  <c:v>2.1739130434782608</c:v>
                </c:pt>
                <c:pt idx="13">
                  <c:v>2.1544715447154479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5228-40F3-B3D3-0FE90318EBC7}"/>
            </c:ext>
          </c:extLst>
        </c:ser>
        <c:ser>
          <c:idx val="26"/>
          <c:order val="26"/>
          <c:tx>
            <c:strRef>
              <c:f>Лист2!$B$59</c:f>
              <c:strCache>
                <c:ptCount val="1"/>
                <c:pt idx="0">
                  <c:v>СА-275</c:v>
                </c:pt>
              </c:strCache>
            </c:strRef>
          </c:tx>
          <c:spPr>
            <a:ln w="28575" cap="rnd">
              <a:solidFill>
                <a:schemeClr val="accent5">
                  <a:shade val="44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shade val="44000"/>
                </a:schemeClr>
              </a:solidFill>
              <a:ln w="9525">
                <a:solidFill>
                  <a:schemeClr val="accent5">
                    <a:shade val="44000"/>
                  </a:schemeClr>
                </a:solidFill>
              </a:ln>
              <a:effectLst/>
            </c:spPr>
          </c:marker>
          <c:cat>
            <c:strRef>
              <c:f>Лист2!$E$32:$R$32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Лист2!$E$59:$R$59</c:f>
              <c:numCache>
                <c:formatCode>0.00</c:formatCode>
                <c:ptCount val="14"/>
                <c:pt idx="0">
                  <c:v>28.691983122362878</c:v>
                </c:pt>
                <c:pt idx="1">
                  <c:v>24.46982055464926</c:v>
                </c:pt>
                <c:pt idx="2">
                  <c:v>21.551724137931028</c:v>
                </c:pt>
                <c:pt idx="3">
                  <c:v>18.51203501094092</c:v>
                </c:pt>
                <c:pt idx="4">
                  <c:v>12.2972972972973</c:v>
                </c:pt>
                <c:pt idx="5">
                  <c:v>9.7690941385435206</c:v>
                </c:pt>
                <c:pt idx="6">
                  <c:v>9.3969849246231192</c:v>
                </c:pt>
                <c:pt idx="7">
                  <c:v>6.6481994459833809</c:v>
                </c:pt>
                <c:pt idx="8">
                  <c:v>5.6910569105691051</c:v>
                </c:pt>
                <c:pt idx="9">
                  <c:v>4.3956043956043969</c:v>
                </c:pt>
                <c:pt idx="10">
                  <c:v>3.6874999999999996</c:v>
                </c:pt>
                <c:pt idx="11">
                  <c:v>2.9959514170040475</c:v>
                </c:pt>
                <c:pt idx="12">
                  <c:v>2.6708074534161481</c:v>
                </c:pt>
                <c:pt idx="13">
                  <c:v>2.7642276422764249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5228-40F3-B3D3-0FE90318EBC7}"/>
            </c:ext>
          </c:extLst>
        </c:ser>
        <c:ser>
          <c:idx val="27"/>
          <c:order val="27"/>
          <c:tx>
            <c:strRef>
              <c:f>Лист2!$B$60</c:f>
              <c:strCache>
                <c:ptCount val="1"/>
                <c:pt idx="0">
                  <c:v>СА-276</c:v>
                </c:pt>
              </c:strCache>
            </c:strRef>
          </c:tx>
          <c:spPr>
            <a:ln w="28575" cap="rnd">
              <a:solidFill>
                <a:schemeClr val="accent5">
                  <a:shade val="39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shade val="39000"/>
                </a:schemeClr>
              </a:solidFill>
              <a:ln w="9525">
                <a:solidFill>
                  <a:schemeClr val="accent5">
                    <a:shade val="39000"/>
                  </a:schemeClr>
                </a:solidFill>
              </a:ln>
              <a:effectLst/>
            </c:spPr>
          </c:marker>
          <c:cat>
            <c:strRef>
              <c:f>Лист2!$E$32:$R$32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Лист2!$E$60:$R$60</c:f>
              <c:numCache>
                <c:formatCode>0.00</c:formatCode>
                <c:ptCount val="14"/>
                <c:pt idx="0">
                  <c:v>56.118143459915601</c:v>
                </c:pt>
                <c:pt idx="1">
                  <c:v>48.287112561174553</c:v>
                </c:pt>
                <c:pt idx="2">
                  <c:v>40.193965517241374</c:v>
                </c:pt>
                <c:pt idx="3">
                  <c:v>35.886214442013113</c:v>
                </c:pt>
                <c:pt idx="4">
                  <c:v>24.797297297297291</c:v>
                </c:pt>
                <c:pt idx="5">
                  <c:v>17.406749555950253</c:v>
                </c:pt>
                <c:pt idx="6">
                  <c:v>16.783919597989932</c:v>
                </c:pt>
                <c:pt idx="7">
                  <c:v>13.296398891966758</c:v>
                </c:pt>
                <c:pt idx="8">
                  <c:v>10.65040650406505</c:v>
                </c:pt>
                <c:pt idx="9">
                  <c:v>8.2417582417582409</c:v>
                </c:pt>
                <c:pt idx="10">
                  <c:v>7.1874999999999973</c:v>
                </c:pt>
                <c:pt idx="11">
                  <c:v>6.0728744939271282</c:v>
                </c:pt>
                <c:pt idx="12">
                  <c:v>5.7763975155279503</c:v>
                </c:pt>
                <c:pt idx="13">
                  <c:v>5.2845528455284541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5228-40F3-B3D3-0FE90318EBC7}"/>
            </c:ext>
          </c:extLst>
        </c:ser>
        <c:ser>
          <c:idx val="28"/>
          <c:order val="28"/>
          <c:tx>
            <c:strRef>
              <c:f>Лист2!$B$61</c:f>
              <c:strCache>
                <c:ptCount val="1"/>
                <c:pt idx="0">
                  <c:v>СА-277</c:v>
                </c:pt>
              </c:strCache>
            </c:strRef>
          </c:tx>
          <c:spPr>
            <a:ln w="28575" cap="rnd">
              <a:solidFill>
                <a:schemeClr val="accent5">
                  <a:shade val="34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shade val="34000"/>
                </a:schemeClr>
              </a:solidFill>
              <a:ln w="9525">
                <a:solidFill>
                  <a:schemeClr val="accent5">
                    <a:shade val="34000"/>
                  </a:schemeClr>
                </a:solidFill>
              </a:ln>
              <a:effectLst/>
            </c:spPr>
          </c:marker>
          <c:cat>
            <c:strRef>
              <c:f>Лист2!$E$32:$R$32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Лист2!$E$61:$R$61</c:f>
              <c:numCache>
                <c:formatCode>0.00</c:formatCode>
                <c:ptCount val="14"/>
                <c:pt idx="0">
                  <c:v>36.455696202531648</c:v>
                </c:pt>
                <c:pt idx="1">
                  <c:v>31.158238172920061</c:v>
                </c:pt>
                <c:pt idx="2">
                  <c:v>27.370689655172416</c:v>
                </c:pt>
                <c:pt idx="3">
                  <c:v>24.288840262582049</c:v>
                </c:pt>
                <c:pt idx="4">
                  <c:v>16.756756756756758</c:v>
                </c:pt>
                <c:pt idx="5">
                  <c:v>13.321492007104798</c:v>
                </c:pt>
                <c:pt idx="6">
                  <c:v>12.412060301507537</c:v>
                </c:pt>
                <c:pt idx="7">
                  <c:v>9.418282548476455</c:v>
                </c:pt>
                <c:pt idx="8">
                  <c:v>7.9268292682926829</c:v>
                </c:pt>
                <c:pt idx="9">
                  <c:v>6.043956043956042</c:v>
                </c:pt>
                <c:pt idx="10">
                  <c:v>4.9375</c:v>
                </c:pt>
                <c:pt idx="11">
                  <c:v>4.4534412955465594</c:v>
                </c:pt>
                <c:pt idx="12">
                  <c:v>3.7267080745341605</c:v>
                </c:pt>
                <c:pt idx="13">
                  <c:v>3.2520325203252027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5228-40F3-B3D3-0FE90318EBC7}"/>
            </c:ext>
          </c:extLst>
        </c:ser>
        <c:dLbls/>
        <c:marker val="1"/>
        <c:axId val="70851200"/>
        <c:axId val="70881664"/>
      </c:lineChart>
      <c:catAx>
        <c:axId val="708512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881664"/>
        <c:crosses val="autoZero"/>
        <c:auto val="1"/>
        <c:lblAlgn val="ctr"/>
        <c:lblOffset val="100"/>
      </c:catAx>
      <c:valAx>
        <c:axId val="70881664"/>
        <c:scaling>
          <c:logBase val="10"/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8512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plotArea>
      <c:layout>
        <c:manualLayout>
          <c:layoutTarget val="inner"/>
          <c:xMode val="edge"/>
          <c:yMode val="edge"/>
          <c:x val="0.11984626135569533"/>
          <c:y val="4.0891636266937932E-2"/>
          <c:w val="0.85584968887642465"/>
          <c:h val="0.88992537313432862"/>
        </c:manualLayout>
      </c:layout>
      <c:lineChart>
        <c:grouping val="standard"/>
        <c:ser>
          <c:idx val="0"/>
          <c:order val="0"/>
          <c:tx>
            <c:strRef>
              <c:f>Выборка_РЗЭ!$C$41</c:f>
              <c:strCache>
                <c:ptCount val="1"/>
                <c:pt idx="0">
                  <c:v>    ТП-43/485</c:v>
                </c:pt>
              </c:strCache>
            </c:strRef>
          </c:tx>
          <c:spPr>
            <a:ln w="28575" cap="rnd">
              <a:solidFill>
                <a:schemeClr val="accent6">
                  <a:shade val="42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shade val="42000"/>
                </a:schemeClr>
              </a:solidFill>
              <a:ln w="9525">
                <a:solidFill>
                  <a:schemeClr val="accent6">
                    <a:shade val="42000"/>
                  </a:schemeClr>
                </a:solidFill>
              </a:ln>
              <a:effectLst/>
            </c:spPr>
          </c:marker>
          <c:cat>
            <c:strRef>
              <c:f>Выборка_РЗЭ!$D$26:$Q$26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Выборка_РЗЭ!$D$41:$Q$41</c:f>
              <c:numCache>
                <c:formatCode>0.00</c:formatCode>
                <c:ptCount val="14"/>
                <c:pt idx="0">
                  <c:v>79.746835443037966</c:v>
                </c:pt>
                <c:pt idx="1">
                  <c:v>79.445350734094589</c:v>
                </c:pt>
                <c:pt idx="2">
                  <c:v>74.892241379310363</c:v>
                </c:pt>
                <c:pt idx="3">
                  <c:v>75.054704595185981</c:v>
                </c:pt>
                <c:pt idx="4">
                  <c:v>53.581081081081052</c:v>
                </c:pt>
                <c:pt idx="5">
                  <c:v>46.181172291296605</c:v>
                </c:pt>
                <c:pt idx="6">
                  <c:v>38.341708542713548</c:v>
                </c:pt>
                <c:pt idx="7">
                  <c:v>26.038781163434901</c:v>
                </c:pt>
                <c:pt idx="8">
                  <c:v>25.000000000000004</c:v>
                </c:pt>
                <c:pt idx="9">
                  <c:v>16.84981684981685</c:v>
                </c:pt>
                <c:pt idx="10">
                  <c:v>14.625</c:v>
                </c:pt>
                <c:pt idx="11">
                  <c:v>12.550607287449401</c:v>
                </c:pt>
                <c:pt idx="12">
                  <c:v>13.1055900621118</c:v>
                </c:pt>
                <c:pt idx="13">
                  <c:v>10.162601626016263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CA-4780-9387-CF13E6C31664}"/>
            </c:ext>
          </c:extLst>
        </c:ser>
        <c:ser>
          <c:idx val="2"/>
          <c:order val="1"/>
          <c:tx>
            <c:strRef>
              <c:f>Выборка_РЗЭ!$C$43</c:f>
              <c:strCache>
                <c:ptCount val="1"/>
                <c:pt idx="0">
                  <c:v>    ТП-43/566,4</c:v>
                </c:pt>
              </c:strCache>
            </c:strRef>
          </c:tx>
          <c:spPr>
            <a:ln w="28575" cap="rnd">
              <a:solidFill>
                <a:schemeClr val="accent6">
                  <a:shade val="68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shade val="68000"/>
                </a:schemeClr>
              </a:solidFill>
              <a:ln w="9525">
                <a:solidFill>
                  <a:schemeClr val="accent6">
                    <a:shade val="68000"/>
                  </a:schemeClr>
                </a:solidFill>
              </a:ln>
              <a:effectLst/>
            </c:spPr>
          </c:marker>
          <c:cat>
            <c:strRef>
              <c:f>Выборка_РЗЭ!$D$26:$Q$26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Выборка_РЗЭ!$D$43:$Q$43</c:f>
              <c:numCache>
                <c:formatCode>0.00</c:formatCode>
                <c:ptCount val="14"/>
                <c:pt idx="0">
                  <c:v>60.759493670886066</c:v>
                </c:pt>
                <c:pt idx="1">
                  <c:v>61.174551386623165</c:v>
                </c:pt>
                <c:pt idx="2">
                  <c:v>61.314655172413794</c:v>
                </c:pt>
                <c:pt idx="3">
                  <c:v>61.269146608315111</c:v>
                </c:pt>
                <c:pt idx="4">
                  <c:v>45.202702702702723</c:v>
                </c:pt>
                <c:pt idx="5">
                  <c:v>40.497335701598573</c:v>
                </c:pt>
                <c:pt idx="6">
                  <c:v>32.412060301507523</c:v>
                </c:pt>
                <c:pt idx="7">
                  <c:v>24.930747922437668</c:v>
                </c:pt>
                <c:pt idx="8">
                  <c:v>22.235772357723569</c:v>
                </c:pt>
                <c:pt idx="9">
                  <c:v>15.934065934065934</c:v>
                </c:pt>
                <c:pt idx="10">
                  <c:v>13</c:v>
                </c:pt>
                <c:pt idx="11">
                  <c:v>12.955465587044538</c:v>
                </c:pt>
                <c:pt idx="12">
                  <c:v>10.683229813664596</c:v>
                </c:pt>
                <c:pt idx="13">
                  <c:v>9.7560975609756095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CA-4780-9387-CF13E6C31664}"/>
            </c:ext>
          </c:extLst>
        </c:ser>
        <c:ser>
          <c:idx val="3"/>
          <c:order val="2"/>
          <c:tx>
            <c:strRef>
              <c:f>Выборка_РЗЭ!$C$44</c:f>
              <c:strCache>
                <c:ptCount val="1"/>
                <c:pt idx="0">
                  <c:v>    ТП-43/586</c:v>
                </c:pt>
              </c:strCache>
            </c:strRef>
          </c:tx>
          <c:spPr>
            <a:ln w="28575" cap="rnd">
              <a:solidFill>
                <a:schemeClr val="accent6">
                  <a:shade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shade val="80000"/>
                </a:schemeClr>
              </a:solidFill>
              <a:ln w="9525">
                <a:solidFill>
                  <a:schemeClr val="accent6">
                    <a:shade val="80000"/>
                  </a:schemeClr>
                </a:solidFill>
              </a:ln>
              <a:effectLst/>
            </c:spPr>
          </c:marker>
          <c:cat>
            <c:strRef>
              <c:f>Выборка_РЗЭ!$D$26:$Q$26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Выборка_РЗЭ!$D$44:$Q$44</c:f>
              <c:numCache>
                <c:formatCode>0.00</c:formatCode>
                <c:ptCount val="14"/>
                <c:pt idx="0">
                  <c:v>51.05485232067511</c:v>
                </c:pt>
                <c:pt idx="1">
                  <c:v>48.287112561174553</c:v>
                </c:pt>
                <c:pt idx="2">
                  <c:v>45.043103448275879</c:v>
                </c:pt>
                <c:pt idx="3">
                  <c:v>48.796498905908116</c:v>
                </c:pt>
                <c:pt idx="4">
                  <c:v>41.148648648648646</c:v>
                </c:pt>
                <c:pt idx="5">
                  <c:v>33.570159857904081</c:v>
                </c:pt>
                <c:pt idx="6">
                  <c:v>26.432160804020089</c:v>
                </c:pt>
                <c:pt idx="7">
                  <c:v>18.836565096952917</c:v>
                </c:pt>
                <c:pt idx="8">
                  <c:v>16.626016260162594</c:v>
                </c:pt>
                <c:pt idx="9">
                  <c:v>12.087912087912088</c:v>
                </c:pt>
                <c:pt idx="10">
                  <c:v>10.062500000000004</c:v>
                </c:pt>
                <c:pt idx="11">
                  <c:v>8.0971659919028305</c:v>
                </c:pt>
                <c:pt idx="12">
                  <c:v>8.1366459627329188</c:v>
                </c:pt>
                <c:pt idx="13">
                  <c:v>8.1300813008130053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6CA-4780-9387-CF13E6C31664}"/>
            </c:ext>
          </c:extLst>
        </c:ser>
        <c:ser>
          <c:idx val="4"/>
          <c:order val="3"/>
          <c:tx>
            <c:strRef>
              <c:f>Выборка_РЗЭ!$C$45</c:f>
              <c:strCache>
                <c:ptCount val="1"/>
                <c:pt idx="0">
                  <c:v>    ТП-43/660,5</c:v>
                </c:pt>
              </c:strCache>
            </c:strRef>
          </c:tx>
          <c:spPr>
            <a:ln w="28575" cap="rnd">
              <a:solidFill>
                <a:schemeClr val="accent6">
                  <a:shade val="93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shade val="93000"/>
                </a:schemeClr>
              </a:solidFill>
              <a:ln w="9525">
                <a:solidFill>
                  <a:schemeClr val="accent6">
                    <a:shade val="93000"/>
                  </a:schemeClr>
                </a:solidFill>
              </a:ln>
              <a:effectLst/>
            </c:spPr>
          </c:marker>
          <c:cat>
            <c:strRef>
              <c:f>Выборка_РЗЭ!$D$26:$Q$26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Выборка_РЗЭ!$D$45:$Q$45</c:f>
              <c:numCache>
                <c:formatCode>0.00</c:formatCode>
                <c:ptCount val="14"/>
                <c:pt idx="0">
                  <c:v>67.932489451476798</c:v>
                </c:pt>
                <c:pt idx="1">
                  <c:v>59.706362153344195</c:v>
                </c:pt>
                <c:pt idx="2">
                  <c:v>53.23275862068968</c:v>
                </c:pt>
                <c:pt idx="3">
                  <c:v>54.048140043763674</c:v>
                </c:pt>
                <c:pt idx="4">
                  <c:v>38.310810810810814</c:v>
                </c:pt>
                <c:pt idx="5">
                  <c:v>32.32682060390762</c:v>
                </c:pt>
                <c:pt idx="6">
                  <c:v>27.1356783919598</c:v>
                </c:pt>
                <c:pt idx="7">
                  <c:v>19.944598337950129</c:v>
                </c:pt>
                <c:pt idx="8">
                  <c:v>16.422764227642276</c:v>
                </c:pt>
                <c:pt idx="9">
                  <c:v>13.003663003663002</c:v>
                </c:pt>
                <c:pt idx="10">
                  <c:v>11.75</c:v>
                </c:pt>
                <c:pt idx="11">
                  <c:v>8.9068825910931224</c:v>
                </c:pt>
                <c:pt idx="12">
                  <c:v>9.3167701863354004</c:v>
                </c:pt>
                <c:pt idx="13">
                  <c:v>8.9430894308943092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6CA-4780-9387-CF13E6C31664}"/>
            </c:ext>
          </c:extLst>
        </c:ser>
        <c:ser>
          <c:idx val="5"/>
          <c:order val="4"/>
          <c:tx>
            <c:strRef>
              <c:f>Выборка_РЗЭ!$C$46</c:f>
              <c:strCache>
                <c:ptCount val="1"/>
                <c:pt idx="0">
                  <c:v>    ТП-43/685</c:v>
                </c:pt>
              </c:strCache>
            </c:strRef>
          </c:tx>
          <c:spPr>
            <a:ln w="28575" cap="rnd">
              <a:solidFill>
                <a:schemeClr val="accent6">
                  <a:tint val="94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tint val="94000"/>
                </a:schemeClr>
              </a:solidFill>
              <a:ln w="9525">
                <a:solidFill>
                  <a:schemeClr val="accent6">
                    <a:tint val="94000"/>
                  </a:schemeClr>
                </a:solidFill>
              </a:ln>
              <a:effectLst/>
            </c:spPr>
          </c:marker>
          <c:cat>
            <c:strRef>
              <c:f>Выборка_РЗЭ!$D$26:$Q$26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Выборка_РЗЭ!$D$46:$Q$46</c:f>
              <c:numCache>
                <c:formatCode>0.00</c:formatCode>
                <c:ptCount val="14"/>
                <c:pt idx="0">
                  <c:v>92.405063291139271</c:v>
                </c:pt>
                <c:pt idx="1">
                  <c:v>75.856443719412709</c:v>
                </c:pt>
                <c:pt idx="2">
                  <c:v>63.254310344827616</c:v>
                </c:pt>
                <c:pt idx="3">
                  <c:v>61.487964989059066</c:v>
                </c:pt>
                <c:pt idx="4">
                  <c:v>37.972972972973004</c:v>
                </c:pt>
                <c:pt idx="5">
                  <c:v>33.747779751332125</c:v>
                </c:pt>
                <c:pt idx="6">
                  <c:v>25.376884422110564</c:v>
                </c:pt>
                <c:pt idx="7">
                  <c:v>17.728531855955673</c:v>
                </c:pt>
                <c:pt idx="8">
                  <c:v>15.284552845528454</c:v>
                </c:pt>
                <c:pt idx="9">
                  <c:v>9.8901098901098941</c:v>
                </c:pt>
                <c:pt idx="10">
                  <c:v>9.9375</c:v>
                </c:pt>
                <c:pt idx="11">
                  <c:v>8.5020242914979747</c:v>
                </c:pt>
                <c:pt idx="12">
                  <c:v>8.2608695652173907</c:v>
                </c:pt>
                <c:pt idx="13">
                  <c:v>6.5040650406504055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6CA-4780-9387-CF13E6C31664}"/>
            </c:ext>
          </c:extLst>
        </c:ser>
        <c:ser>
          <c:idx val="6"/>
          <c:order val="5"/>
          <c:tx>
            <c:strRef>
              <c:f>Выборка_РЗЭ!$C$47</c:f>
              <c:strCache>
                <c:ptCount val="1"/>
                <c:pt idx="0">
                  <c:v>    ТП-43/722</c:v>
                </c:pt>
              </c:strCache>
            </c:strRef>
          </c:tx>
          <c:spPr>
            <a:ln w="28575" cap="rnd">
              <a:solidFill>
                <a:schemeClr val="accent6">
                  <a:tint val="81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tint val="81000"/>
                </a:schemeClr>
              </a:solidFill>
              <a:ln w="9525">
                <a:solidFill>
                  <a:schemeClr val="accent6">
                    <a:tint val="81000"/>
                  </a:schemeClr>
                </a:solidFill>
              </a:ln>
              <a:effectLst/>
            </c:spPr>
          </c:marker>
          <c:cat>
            <c:strRef>
              <c:f>Выборка_РЗЭ!$D$26:$Q$26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Выборка_РЗЭ!$D$47:$Q$47</c:f>
              <c:numCache>
                <c:formatCode>0.00</c:formatCode>
                <c:ptCount val="14"/>
                <c:pt idx="0">
                  <c:v>56.118143459915601</c:v>
                </c:pt>
                <c:pt idx="1">
                  <c:v>52.365415986949444</c:v>
                </c:pt>
                <c:pt idx="2">
                  <c:v>50.107758620689665</c:v>
                </c:pt>
                <c:pt idx="3">
                  <c:v>51.641137855579885</c:v>
                </c:pt>
                <c:pt idx="4">
                  <c:v>38.918918918918941</c:v>
                </c:pt>
                <c:pt idx="5">
                  <c:v>37.477797513321477</c:v>
                </c:pt>
                <c:pt idx="6">
                  <c:v>28.391959798994986</c:v>
                </c:pt>
                <c:pt idx="7">
                  <c:v>22.4376731301939</c:v>
                </c:pt>
                <c:pt idx="8">
                  <c:v>17.601626016260163</c:v>
                </c:pt>
                <c:pt idx="9">
                  <c:v>12.271062271062272</c:v>
                </c:pt>
                <c:pt idx="10">
                  <c:v>11.75</c:v>
                </c:pt>
                <c:pt idx="11">
                  <c:v>9.7165991902834001</c:v>
                </c:pt>
                <c:pt idx="12">
                  <c:v>8.1987577639751485</c:v>
                </c:pt>
                <c:pt idx="13">
                  <c:v>7.3170731707317067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6CA-4780-9387-CF13E6C31664}"/>
            </c:ext>
          </c:extLst>
        </c:ser>
        <c:ser>
          <c:idx val="7"/>
          <c:order val="6"/>
          <c:tx>
            <c:strRef>
              <c:f>Выборка_РЗЭ!$C$48</c:f>
              <c:strCache>
                <c:ptCount val="1"/>
                <c:pt idx="0">
                  <c:v>    ТП-43/791</c:v>
                </c:pt>
              </c:strCache>
            </c:strRef>
          </c:tx>
          <c:spPr>
            <a:ln w="28575" cap="rnd">
              <a:solidFill>
                <a:schemeClr val="accent6">
                  <a:tint val="69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tint val="69000"/>
                </a:schemeClr>
              </a:solidFill>
              <a:ln w="9525">
                <a:solidFill>
                  <a:schemeClr val="accent6">
                    <a:tint val="69000"/>
                  </a:schemeClr>
                </a:solidFill>
              </a:ln>
              <a:effectLst/>
            </c:spPr>
          </c:marker>
          <c:cat>
            <c:strRef>
              <c:f>Выборка_РЗЭ!$D$26:$Q$26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Выборка_РЗЭ!$D$48:$Q$48</c:f>
              <c:numCache>
                <c:formatCode>0.00</c:formatCode>
                <c:ptCount val="14"/>
                <c:pt idx="0">
                  <c:v>58.649789029535867</c:v>
                </c:pt>
                <c:pt idx="1">
                  <c:v>54.812398042414358</c:v>
                </c:pt>
                <c:pt idx="2">
                  <c:v>50.323275862068968</c:v>
                </c:pt>
                <c:pt idx="3">
                  <c:v>56.017505470459504</c:v>
                </c:pt>
                <c:pt idx="4">
                  <c:v>41.891891891891895</c:v>
                </c:pt>
                <c:pt idx="5">
                  <c:v>36.589698046181169</c:v>
                </c:pt>
                <c:pt idx="6">
                  <c:v>29.748743718592955</c:v>
                </c:pt>
                <c:pt idx="7">
                  <c:v>24.099722991689738</c:v>
                </c:pt>
                <c:pt idx="8">
                  <c:v>18.333333333333318</c:v>
                </c:pt>
                <c:pt idx="9">
                  <c:v>12.820512820512819</c:v>
                </c:pt>
                <c:pt idx="10">
                  <c:v>13</c:v>
                </c:pt>
                <c:pt idx="11">
                  <c:v>9.7165991902834001</c:v>
                </c:pt>
                <c:pt idx="12">
                  <c:v>8.3850931677018643</c:v>
                </c:pt>
                <c:pt idx="13">
                  <c:v>8.9430894308943092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6CA-4780-9387-CF13E6C31664}"/>
            </c:ext>
          </c:extLst>
        </c:ser>
        <c:ser>
          <c:idx val="8"/>
          <c:order val="7"/>
          <c:tx>
            <c:strRef>
              <c:f>Выборка_РЗЭ!$C$49</c:f>
              <c:strCache>
                <c:ptCount val="1"/>
                <c:pt idx="0">
                  <c:v>    ТП-43/799,4</c:v>
                </c:pt>
              </c:strCache>
            </c:strRef>
          </c:tx>
          <c:spPr>
            <a:ln w="28575" cap="rnd">
              <a:solidFill>
                <a:schemeClr val="accent6">
                  <a:tint val="5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tint val="56000"/>
                </a:schemeClr>
              </a:solidFill>
              <a:ln w="9525">
                <a:solidFill>
                  <a:schemeClr val="accent6">
                    <a:tint val="56000"/>
                  </a:schemeClr>
                </a:solidFill>
              </a:ln>
              <a:effectLst/>
            </c:spPr>
          </c:marker>
          <c:cat>
            <c:strRef>
              <c:f>Выборка_РЗЭ!$D$26:$Q$26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Выборка_РЗЭ!$D$49:$Q$49</c:f>
              <c:numCache>
                <c:formatCode>0.00</c:formatCode>
                <c:ptCount val="14"/>
                <c:pt idx="0">
                  <c:v>67.510548523206751</c:v>
                </c:pt>
                <c:pt idx="1">
                  <c:v>60.522022838499218</c:v>
                </c:pt>
                <c:pt idx="2">
                  <c:v>51.616379310344833</c:v>
                </c:pt>
                <c:pt idx="3">
                  <c:v>56.673960612691445</c:v>
                </c:pt>
                <c:pt idx="4">
                  <c:v>38.85135135135134</c:v>
                </c:pt>
                <c:pt idx="5">
                  <c:v>35.346358792184745</c:v>
                </c:pt>
                <c:pt idx="6">
                  <c:v>26.532663316582916</c:v>
                </c:pt>
                <c:pt idx="7">
                  <c:v>20.775623268698062</c:v>
                </c:pt>
                <c:pt idx="8">
                  <c:v>16.585365853658537</c:v>
                </c:pt>
                <c:pt idx="9">
                  <c:v>12.271062271062272</c:v>
                </c:pt>
                <c:pt idx="10">
                  <c:v>11.4375</c:v>
                </c:pt>
                <c:pt idx="11">
                  <c:v>8.5020242914979747</c:v>
                </c:pt>
                <c:pt idx="12">
                  <c:v>7.5776397515527965</c:v>
                </c:pt>
                <c:pt idx="13">
                  <c:v>7.7235772357723578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6CA-4780-9387-CF13E6C31664}"/>
            </c:ext>
          </c:extLst>
        </c:ser>
        <c:ser>
          <c:idx val="9"/>
          <c:order val="8"/>
          <c:tx>
            <c:strRef>
              <c:f>Выборка_РЗЭ!$C$50</c:f>
              <c:strCache>
                <c:ptCount val="1"/>
                <c:pt idx="0">
                  <c:v>    ТП-43/817,5</c:v>
                </c:pt>
              </c:strCache>
            </c:strRef>
          </c:tx>
          <c:spPr>
            <a:ln w="28575" cap="rnd">
              <a:solidFill>
                <a:schemeClr val="accent6">
                  <a:tint val="43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tint val="43000"/>
                </a:schemeClr>
              </a:solidFill>
              <a:ln w="9525">
                <a:solidFill>
                  <a:schemeClr val="accent6">
                    <a:tint val="43000"/>
                  </a:schemeClr>
                </a:solidFill>
              </a:ln>
              <a:effectLst/>
            </c:spPr>
          </c:marker>
          <c:cat>
            <c:strRef>
              <c:f>Выборка_РЗЭ!$D$26:$Q$26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Выборка_РЗЭ!$D$50:$Q$50</c:f>
              <c:numCache>
                <c:formatCode>0.00</c:formatCode>
                <c:ptCount val="14"/>
                <c:pt idx="0">
                  <c:v>87.763713080168813</c:v>
                </c:pt>
                <c:pt idx="1">
                  <c:v>78.792822185970635</c:v>
                </c:pt>
                <c:pt idx="2">
                  <c:v>68.318965517241381</c:v>
                </c:pt>
                <c:pt idx="3">
                  <c:v>65.645514223194752</c:v>
                </c:pt>
                <c:pt idx="4">
                  <c:v>48.175675675675677</c:v>
                </c:pt>
                <c:pt idx="5">
                  <c:v>38.010657193605653</c:v>
                </c:pt>
                <c:pt idx="6">
                  <c:v>30.251256281407027</c:v>
                </c:pt>
                <c:pt idx="7">
                  <c:v>25.207756232686982</c:v>
                </c:pt>
                <c:pt idx="8">
                  <c:v>17.926829268292693</c:v>
                </c:pt>
                <c:pt idx="9">
                  <c:v>13.736263736263732</c:v>
                </c:pt>
                <c:pt idx="10">
                  <c:v>12.062500000000004</c:v>
                </c:pt>
                <c:pt idx="11">
                  <c:v>10.526315789473681</c:v>
                </c:pt>
                <c:pt idx="12">
                  <c:v>9.5031055900621126</c:v>
                </c:pt>
                <c:pt idx="13">
                  <c:v>7.7235772357723578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6CA-4780-9387-CF13E6C31664}"/>
            </c:ext>
          </c:extLst>
        </c:ser>
        <c:dLbls/>
        <c:marker val="1"/>
        <c:axId val="71144960"/>
        <c:axId val="71146496"/>
      </c:lineChart>
      <c:catAx>
        <c:axId val="711449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146496"/>
        <c:crossesAt val="0.1"/>
        <c:auto val="1"/>
        <c:lblAlgn val="ctr"/>
        <c:lblOffset val="100"/>
      </c:catAx>
      <c:valAx>
        <c:axId val="71146496"/>
        <c:scaling>
          <c:logBase val="10"/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1449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1627906976744186"/>
          <c:y val="2.1406727828746239E-2"/>
          <c:w val="0.6842105263157896"/>
          <c:h val="0.85779816513761453"/>
        </c:manualLayout>
      </c:layout>
      <c:scatterChart>
        <c:scatterStyle val="lineMarker"/>
        <c:ser>
          <c:idx val="0"/>
          <c:order val="0"/>
          <c:tx>
            <c:v>Хараелахский интрузив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('Nd-Sr'!$S$5;'Nd-Sr'!$S$6;'Nd-Sr'!$S$7;'Nd-Sr'!$S$9;'Nd-Sr'!$S$11;'Nd-Sr'!$S$12;'Nd-Sr'!$S$14;'Nd-Sr'!$S$17;'Nd-Sr'!$S$18;'Nd-Sr'!$S$20;'Nd-Sr'!$S$21;'Nd-Sr'!$S$22;'Nd-Sr'!$S$23)</c:f>
              <c:numCache>
                <c:formatCode>General</c:formatCode>
                <c:ptCount val="13"/>
                <c:pt idx="0">
                  <c:v>0.70713812772132334</c:v>
                </c:pt>
                <c:pt idx="1">
                  <c:v>0.70592379498236679</c:v>
                </c:pt>
                <c:pt idx="2">
                  <c:v>0.70553307866631942</c:v>
                </c:pt>
                <c:pt idx="3">
                  <c:v>0.70849726245713363</c:v>
                </c:pt>
                <c:pt idx="4">
                  <c:v>0.70758676281439037</c:v>
                </c:pt>
                <c:pt idx="5">
                  <c:v>0.70801263836424144</c:v>
                </c:pt>
                <c:pt idx="6">
                  <c:v>0.70866139879902246</c:v>
                </c:pt>
                <c:pt idx="7">
                  <c:v>0.70805621750585201</c:v>
                </c:pt>
                <c:pt idx="8">
                  <c:v>0.70852146480007128</c:v>
                </c:pt>
                <c:pt idx="9">
                  <c:v>0.70857864002933724</c:v>
                </c:pt>
                <c:pt idx="10">
                  <c:v>0.70780854269285998</c:v>
                </c:pt>
                <c:pt idx="11">
                  <c:v>0.7077596729708443</c:v>
                </c:pt>
                <c:pt idx="12">
                  <c:v>0.7072488373769874</c:v>
                </c:pt>
              </c:numCache>
            </c:numRef>
          </c:xVal>
          <c:yVal>
            <c:numRef>
              <c:f>('Nd-Sr'!$K$5;'Nd-Sr'!$K$6;'Nd-Sr'!$K$7;'Nd-Sr'!$K$9;'Nd-Sr'!$K$11;'Nd-Sr'!$K$12;'Nd-Sr'!$K$14;'Nd-Sr'!$K$17;'Nd-Sr'!$K$18;'Nd-Sr'!$K$20;'Nd-Sr'!$K$21;'Nd-Sr'!$K$22;'Nd-Sr'!$K$23)</c:f>
              <c:numCache>
                <c:formatCode>0.0</c:formatCode>
                <c:ptCount val="13"/>
                <c:pt idx="0">
                  <c:v>1.2626981328800468</c:v>
                </c:pt>
                <c:pt idx="1">
                  <c:v>2.1566768342107245</c:v>
                </c:pt>
                <c:pt idx="2">
                  <c:v>1.9217388768599797</c:v>
                </c:pt>
                <c:pt idx="3">
                  <c:v>1.5373905369031604</c:v>
                </c:pt>
                <c:pt idx="4">
                  <c:v>1.4124665408776771</c:v>
                </c:pt>
                <c:pt idx="5">
                  <c:v>1.5068657084338355</c:v>
                </c:pt>
                <c:pt idx="6">
                  <c:v>0.76903494481417312</c:v>
                </c:pt>
                <c:pt idx="7">
                  <c:v>0.65551130275842695</c:v>
                </c:pt>
                <c:pt idx="8">
                  <c:v>1.0302353010671617</c:v>
                </c:pt>
                <c:pt idx="9">
                  <c:v>1.0572193966096322</c:v>
                </c:pt>
                <c:pt idx="10">
                  <c:v>1.1005117532847386</c:v>
                </c:pt>
                <c:pt idx="11">
                  <c:v>1.5508656471086013</c:v>
                </c:pt>
                <c:pt idx="12">
                  <c:v>1.5611665185599755</c:v>
                </c:pt>
              </c:numCache>
            </c:numRef>
          </c:yVal>
        </c:ser>
        <c:ser>
          <c:idx val="1"/>
          <c:order val="1"/>
          <c:tx>
            <c:v>Дюмталейский интрузив</c:v>
          </c:tx>
          <c:spPr>
            <a:ln w="28575">
              <a:noFill/>
            </a:ln>
          </c:spPr>
          <c:marker>
            <c:spPr>
              <a:solidFill>
                <a:srgbClr val="0070C0"/>
              </a:solidFill>
              <a:ln>
                <a:noFill/>
              </a:ln>
            </c:spPr>
          </c:marker>
          <c:xVal>
            <c:numRef>
              <c:f>'Nd-Sr'!$S$26:$S$32</c:f>
              <c:numCache>
                <c:formatCode>General</c:formatCode>
                <c:ptCount val="7"/>
                <c:pt idx="0">
                  <c:v>0.70469599999999999</c:v>
                </c:pt>
                <c:pt idx="1">
                  <c:v>0.70464800000000005</c:v>
                </c:pt>
                <c:pt idx="2">
                  <c:v>0.70463900000000002</c:v>
                </c:pt>
                <c:pt idx="3">
                  <c:v>0.70450500000000005</c:v>
                </c:pt>
                <c:pt idx="4">
                  <c:v>0.706067</c:v>
                </c:pt>
                <c:pt idx="5">
                  <c:v>0.70492200000000005</c:v>
                </c:pt>
                <c:pt idx="6">
                  <c:v>0.70504100000000003</c:v>
                </c:pt>
              </c:numCache>
            </c:numRef>
          </c:xVal>
          <c:yVal>
            <c:numRef>
              <c:f>'Nd-Sr'!$K$26:$K$32</c:f>
              <c:numCache>
                <c:formatCode>0.00</c:formatCode>
                <c:ptCount val="7"/>
                <c:pt idx="0">
                  <c:v>4.3</c:v>
                </c:pt>
                <c:pt idx="1">
                  <c:v>4.5</c:v>
                </c:pt>
                <c:pt idx="2">
                  <c:v>4.5</c:v>
                </c:pt>
                <c:pt idx="3">
                  <c:v>4.7</c:v>
                </c:pt>
                <c:pt idx="4">
                  <c:v>-0.3</c:v>
                </c:pt>
                <c:pt idx="5">
                  <c:v>4.2</c:v>
                </c:pt>
                <c:pt idx="6">
                  <c:v>2.7</c:v>
                </c:pt>
              </c:numCache>
            </c:numRef>
          </c:yVal>
        </c:ser>
        <c:ser>
          <c:idx val="2"/>
          <c:order val="2"/>
          <c:tx>
            <c:strRef>
              <c:f>'Nd-Sr'!$B$24</c:f>
              <c:strCache>
                <c:ptCount val="1"/>
                <c:pt idx="0">
                  <c:v>PM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B050"/>
              </a:solidFill>
            </c:spPr>
          </c:marker>
          <c:xVal>
            <c:numRef>
              <c:f>'Nd-Sr'!$S$24</c:f>
              <c:numCache>
                <c:formatCode>General</c:formatCode>
                <c:ptCount val="1"/>
                <c:pt idx="0">
                  <c:v>0.70450000000000002</c:v>
                </c:pt>
              </c:numCache>
            </c:numRef>
          </c:xVal>
          <c:yVal>
            <c:numRef>
              <c:f>'Nd-Sr'!$K$24</c:f>
              <c:numCache>
                <c:formatCode>General</c:formatCode>
                <c:ptCount val="1"/>
                <c:pt idx="0">
                  <c:v>0.1</c:v>
                </c:pt>
              </c:numCache>
            </c:numRef>
          </c:yVal>
        </c:ser>
        <c:ser>
          <c:idx val="3"/>
          <c:order val="3"/>
          <c:tx>
            <c:strRef>
              <c:f>'Nd-Sr'!$B$25</c:f>
              <c:strCache>
                <c:ptCount val="1"/>
                <c:pt idx="0">
                  <c:v>DM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B050"/>
              </a:solidFill>
            </c:spPr>
          </c:marker>
          <c:xVal>
            <c:numRef>
              <c:f>'Nd-Sr'!$S$25</c:f>
              <c:numCache>
                <c:formatCode>General</c:formatCode>
                <c:ptCount val="1"/>
                <c:pt idx="0">
                  <c:v>0.70199999999999996</c:v>
                </c:pt>
              </c:numCache>
            </c:numRef>
          </c:xVal>
          <c:yVal>
            <c:numRef>
              <c:f>'Nd-Sr'!$K$25</c:f>
              <c:numCache>
                <c:formatCode>General</c:formatCode>
                <c:ptCount val="1"/>
                <c:pt idx="0">
                  <c:v>10.1</c:v>
                </c:pt>
              </c:numCache>
            </c:numRef>
          </c:yVal>
        </c:ser>
        <c:axId val="81065088"/>
        <c:axId val="81067392"/>
      </c:scatterChart>
      <c:valAx>
        <c:axId val="81065088"/>
        <c:scaling>
          <c:orientation val="minMax"/>
          <c:min val="0.70000000000000062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1067392"/>
        <c:crossesAt val="-5"/>
        <c:crossBetween val="midCat"/>
      </c:valAx>
      <c:valAx>
        <c:axId val="81067392"/>
        <c:scaling>
          <c:orientation val="minMax"/>
        </c:scaling>
        <c:axPos val="l"/>
        <c:majorGridlines/>
        <c:numFmt formatCode="0.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1065088"/>
        <c:crossesAt val="0.70000000000000062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1706325876952035"/>
          <c:y val="0.13337587388732386"/>
          <c:w val="0.18293674123047976"/>
          <c:h val="0.13959273439443934"/>
        </c:manualLayout>
      </c:layout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0.31207</cdr:y>
    </cdr:from>
    <cdr:to>
      <cdr:x>0.06455</cdr:x>
      <cdr:y>0.47589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071570"/>
          <a:ext cx="257002" cy="5625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en-US" sz="1200" b="1" dirty="0"/>
            <a:t>Cu, </a:t>
          </a:r>
          <a:r>
            <a:rPr lang="en-US" sz="1200" b="1" dirty="0" err="1"/>
            <a:t>ppm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0.41758</cdr:x>
      <cdr:y>0.85666</cdr:y>
    </cdr:from>
    <cdr:to>
      <cdr:x>0.62349</cdr:x>
      <cdr:y>0.9356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00304" y="2849186"/>
          <a:ext cx="690471" cy="2625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/>
            <a:t>Ni, </a:t>
          </a:r>
          <a:r>
            <a:rPr lang="en-US" sz="1200" b="1" dirty="0" err="1"/>
            <a:t>ppm</a:t>
          </a:r>
          <a:endParaRPr lang="ru-RU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0.38636</cdr:y>
    </cdr:from>
    <cdr:to>
      <cdr:x>0.07176</cdr:x>
      <cdr:y>0.63576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214446"/>
          <a:ext cx="276823" cy="7839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en-US" sz="1200" b="1" dirty="0"/>
            <a:t>Cu ,</a:t>
          </a:r>
          <a:r>
            <a:rPr lang="en-US" sz="1200" b="1" dirty="0" err="1"/>
            <a:t>ppm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0.36817</cdr:x>
      <cdr:y>0.91686</cdr:y>
    </cdr:from>
    <cdr:to>
      <cdr:x>0.51794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47901" y="3676651"/>
          <a:ext cx="914400" cy="3333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/>
            <a:t>Ni, </a:t>
          </a:r>
          <a:r>
            <a:rPr lang="en-US" sz="1200" b="1" dirty="0" err="1"/>
            <a:t>ppm</a:t>
          </a:r>
          <a:endParaRPr lang="ru-RU" sz="12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0.42041</cdr:y>
    </cdr:from>
    <cdr:to>
      <cdr:x>0.13559</cdr:x>
      <cdr:y>0.60257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295415"/>
          <a:ext cx="583111" cy="5612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en-US" sz="1200" b="1" dirty="0"/>
            <a:t>Cu, </a:t>
          </a:r>
          <a:r>
            <a:rPr lang="en-US" sz="1200" b="1" dirty="0" err="1"/>
            <a:t>ppm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0.48164</cdr:x>
      <cdr:y>0.92789</cdr:y>
    </cdr:from>
    <cdr:to>
      <cdr:x>0.61723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48025" y="4657725"/>
          <a:ext cx="914400" cy="361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/>
            <a:t>Ni, ppm</a:t>
          </a:r>
          <a:endParaRPr lang="ru-RU" sz="1200" b="1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0.09039</cdr:y>
    </cdr:from>
    <cdr:to>
      <cdr:x>0.04551</cdr:x>
      <cdr:y>0.76683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01379"/>
          <a:ext cx="408199" cy="1506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порода/хондрит</a:t>
          </a:r>
          <a:r>
            <a:rPr lang="ru-RU" sz="1200" b="1" baseline="0" dirty="0"/>
            <a:t> С1</a:t>
          </a:r>
          <a:endParaRPr lang="ru-RU" sz="12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0.01014</cdr:x>
      <cdr:y>0.55602</cdr:y>
    </cdr:from>
    <cdr:to>
      <cdr:x>0.05464</cdr:x>
      <cdr:y>0.93246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872" y="992827"/>
          <a:ext cx="403228" cy="67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/>
            <a:t>порода/хондрит</a:t>
          </a:r>
          <a:r>
            <a:rPr lang="ru-RU" sz="1200" b="1" baseline="0" dirty="0"/>
            <a:t> </a:t>
          </a:r>
          <a:r>
            <a:rPr lang="ru-RU" sz="1200" b="1" baseline="0" dirty="0" smtClean="0"/>
            <a:t>С1</a:t>
          </a:r>
          <a:endParaRPr lang="ru-RU" sz="12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0.02342</cdr:x>
      <cdr:y>0.28775</cdr:y>
    </cdr:from>
    <cdr:to>
      <cdr:x>0.05801</cdr:x>
      <cdr:y>0.9094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2796" y="571684"/>
          <a:ext cx="314314" cy="1235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порода/хондрит </a:t>
          </a:r>
          <a:r>
            <a:rPr lang="ru-RU" sz="1100" b="1" dirty="0" smtClean="0"/>
            <a:t>С1</a:t>
          </a:r>
          <a:endParaRPr lang="ru-RU" sz="11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0.39409</cdr:x>
      <cdr:y>0.93066</cdr:y>
    </cdr:from>
    <cdr:to>
      <cdr:x>0.55841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24175" y="5753099"/>
          <a:ext cx="1219200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baseline="30000"/>
            <a:t>87</a:t>
          </a:r>
          <a:r>
            <a:rPr lang="en-US" sz="1600" b="1"/>
            <a:t>Sr/</a:t>
          </a:r>
          <a:r>
            <a:rPr lang="en-US" sz="1600" b="1" baseline="30000"/>
            <a:t>86</a:t>
          </a:r>
          <a:r>
            <a:rPr lang="en-US" sz="1600" b="1"/>
            <a:t>Sr</a:t>
          </a:r>
          <a:endParaRPr lang="ru-RU" sz="1600" b="1"/>
        </a:p>
      </cdr:txBody>
    </cdr:sp>
  </cdr:relSizeAnchor>
  <cdr:relSizeAnchor xmlns:cdr="http://schemas.openxmlformats.org/drawingml/2006/chartDrawing">
    <cdr:from>
      <cdr:x>0.00513</cdr:x>
      <cdr:y>0.28152</cdr:y>
    </cdr:from>
    <cdr:to>
      <cdr:x>0.07574</cdr:x>
      <cdr:y>0.51772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935" y="1342768"/>
          <a:ext cx="535913" cy="11266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el-GR" sz="1600" b="1" dirty="0"/>
            <a:t>ε</a:t>
          </a:r>
          <a:r>
            <a:rPr lang="en-US" sz="1600" b="1" dirty="0" err="1" smtClean="0"/>
            <a:t>Nd</a:t>
          </a:r>
          <a:r>
            <a:rPr lang="ru-RU" sz="1600" b="1" baseline="-25000" dirty="0" smtClean="0"/>
            <a:t>250</a:t>
          </a:r>
          <a:endParaRPr lang="ru-RU" sz="1600" b="1" baseline="-25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F42EF-EF85-42B0-BD5A-5525AA3E9F42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023A-D07C-426F-886C-530179D74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3365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 userDrawn="1"/>
        </p:nvGrpSpPr>
        <p:grpSpPr>
          <a:xfrm>
            <a:off x="336529" y="273588"/>
            <a:ext cx="4413476" cy="420376"/>
            <a:chOff x="336529" y="273588"/>
            <a:chExt cx="4413476" cy="42037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6529" y="296068"/>
              <a:ext cx="1184130" cy="324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520659" y="416965"/>
              <a:ext cx="32293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50" b="1" dirty="0" smtClean="0">
                  <a:solidFill>
                    <a:srgbClr val="232C82"/>
                  </a:solidFill>
                </a:rPr>
                <a:t>геологический институт им. А.П. Карпинского</a:t>
              </a:r>
              <a:endParaRPr lang="ru-RU" sz="1150" b="1" dirty="0">
                <a:solidFill>
                  <a:srgbClr val="232C82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14527" y="273588"/>
              <a:ext cx="3025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50" b="1" dirty="0" smtClean="0">
                  <a:solidFill>
                    <a:srgbClr val="232C82"/>
                  </a:solidFill>
                </a:rPr>
                <a:t>Всероссийский научно-исследовательский</a:t>
              </a:r>
            </a:p>
          </p:txBody>
        </p:sp>
      </p:grp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4771" y="6110710"/>
            <a:ext cx="541526" cy="5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5821" y="6110710"/>
            <a:ext cx="538479" cy="54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644" y="6110710"/>
            <a:ext cx="540000" cy="5441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1527" y="6110710"/>
            <a:ext cx="540000" cy="54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68" t="8892" r="8860" b="8062"/>
          <a:stretch/>
        </p:blipFill>
        <p:spPr>
          <a:xfrm>
            <a:off x="292847" y="6093954"/>
            <a:ext cx="570354" cy="58066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2871" y="6108817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503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 userDrawn="1"/>
        </p:nvGrpSpPr>
        <p:grpSpPr>
          <a:xfrm>
            <a:off x="414137" y="6373288"/>
            <a:ext cx="3389574" cy="346248"/>
            <a:chOff x="244014" y="6373288"/>
            <a:chExt cx="3389574" cy="346248"/>
          </a:xfrm>
        </p:grpSpPr>
        <p:sp>
          <p:nvSpPr>
            <p:cNvPr id="4" name="TextBox 3"/>
            <p:cNvSpPr txBox="1"/>
            <p:nvPr/>
          </p:nvSpPr>
          <p:spPr>
            <a:xfrm>
              <a:off x="1153422" y="6488704"/>
              <a:ext cx="2480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rgbClr val="B0B1C6"/>
                  </a:solidFill>
                </a:rPr>
                <a:t>геологический институт им. А.П. Карпинского</a:t>
              </a:r>
              <a:endParaRPr lang="ru-RU" sz="900" b="1" dirty="0">
                <a:solidFill>
                  <a:srgbClr val="B0B1C6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60327" y="6373288"/>
              <a:ext cx="233429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rgbClr val="9A9CBB"/>
                  </a:solidFill>
                </a:rPr>
                <a:t>Всероссийский научно-исследовательский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4014" y="6395869"/>
              <a:ext cx="920990" cy="252000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7747" y="6327095"/>
            <a:ext cx="378000" cy="37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68" t="8892" r="8860" b="8062"/>
          <a:stretch/>
        </p:blipFill>
        <p:spPr>
          <a:xfrm>
            <a:off x="6111572" y="6305769"/>
            <a:ext cx="405966" cy="4133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8267" y="6322178"/>
            <a:ext cx="378000" cy="37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2433" y="6323770"/>
            <a:ext cx="375092" cy="37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4349" y="6323770"/>
            <a:ext cx="373566" cy="3764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1384" y="6323770"/>
            <a:ext cx="371464" cy="37640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478144" y="6322980"/>
            <a:ext cx="381208" cy="38160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030859" y="6323770"/>
            <a:ext cx="372513" cy="376408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589695" y="6323770"/>
            <a:ext cx="381600" cy="38160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22688" y="6320745"/>
            <a:ext cx="388039" cy="376408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931162" y="6323770"/>
            <a:ext cx="376753" cy="376408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386883" y="6327095"/>
            <a:ext cx="378000" cy="376408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140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9099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7" t="5394" r="4085" b="7361"/>
          <a:stretch/>
        </p:blipFill>
        <p:spPr>
          <a:xfrm>
            <a:off x="336529" y="921785"/>
            <a:ext cx="8412055" cy="2729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963" y="4238534"/>
            <a:ext cx="8572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232C82"/>
                </a:solidFill>
              </a:rPr>
              <a:t>Перспективный тип объектов на </a:t>
            </a:r>
            <a:r>
              <a:rPr lang="ru-RU" sz="2000" b="1" dirty="0" err="1">
                <a:solidFill>
                  <a:srgbClr val="232C82"/>
                </a:solidFill>
              </a:rPr>
              <a:t>титано</a:t>
            </a:r>
            <a:r>
              <a:rPr lang="ru-RU" sz="2000" b="1" dirty="0">
                <a:solidFill>
                  <a:srgbClr val="232C82"/>
                </a:solidFill>
              </a:rPr>
              <a:t>-магнетитовое и сульфидное медно-никелевое </a:t>
            </a:r>
            <a:r>
              <a:rPr lang="ru-RU" sz="2000" b="1" dirty="0" err="1">
                <a:solidFill>
                  <a:srgbClr val="232C82"/>
                </a:solidFill>
              </a:rPr>
              <a:t>оруденение</a:t>
            </a:r>
            <a:r>
              <a:rPr lang="ru-RU" sz="2000" b="1" dirty="0">
                <a:solidFill>
                  <a:srgbClr val="232C82"/>
                </a:solidFill>
              </a:rPr>
              <a:t> на примере </a:t>
            </a:r>
            <a:r>
              <a:rPr lang="ru-RU" sz="2000" b="1" dirty="0" err="1">
                <a:solidFill>
                  <a:srgbClr val="232C82"/>
                </a:solidFill>
              </a:rPr>
              <a:t>Дюмталейского</a:t>
            </a:r>
            <a:r>
              <a:rPr lang="ru-RU" sz="2000" b="1" dirty="0">
                <a:solidFill>
                  <a:srgbClr val="232C82"/>
                </a:solidFill>
              </a:rPr>
              <a:t> интрузива (Центральный Таймыр)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5414" y="3775704"/>
            <a:ext cx="4174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32C82"/>
                </a:solidFill>
              </a:rPr>
              <a:t>Д.К</a:t>
            </a:r>
            <a:r>
              <a:rPr lang="ru-RU" sz="1600" b="1" dirty="0" smtClean="0">
                <a:solidFill>
                  <a:srgbClr val="232C82"/>
                </a:solidFill>
              </a:rPr>
              <a:t>. Лохов, В.Ф. Проскурнин, Н.Н. </a:t>
            </a:r>
            <a:r>
              <a:rPr lang="ru-RU" sz="1600" b="1" dirty="0" err="1" smtClean="0">
                <a:solidFill>
                  <a:srgbClr val="232C82"/>
                </a:solidFill>
              </a:rPr>
              <a:t>Нагайцева</a:t>
            </a:r>
            <a:endParaRPr lang="ru-RU" sz="1600" b="1" dirty="0">
              <a:solidFill>
                <a:srgbClr val="232C8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2274" y="6137151"/>
            <a:ext cx="4027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rgbClr val="232C82"/>
                </a:solidFill>
              </a:rPr>
              <a:t>XI Международный горно-геологический форум </a:t>
            </a:r>
            <a:endParaRPr lang="ru-RU" sz="1400" b="1" dirty="0" smtClean="0">
              <a:solidFill>
                <a:srgbClr val="232C82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232C82"/>
                </a:solidFill>
              </a:rPr>
              <a:t>МИНГЕО СИБИРЬ. Красноярск</a:t>
            </a:r>
            <a:r>
              <a:rPr lang="ru-RU" sz="1400" b="1" dirty="0">
                <a:solidFill>
                  <a:srgbClr val="232C82"/>
                </a:solidFill>
              </a:rPr>
              <a:t>, 23-24 мая 2018 г.</a:t>
            </a:r>
          </a:p>
        </p:txBody>
      </p:sp>
    </p:spTree>
    <p:extLst>
      <p:ext uri="{BB962C8B-B14F-4D97-AF65-F5344CB8AC3E}">
        <p14:creationId xmlns:p14="http://schemas.microsoft.com/office/powerpoint/2010/main" xmlns="" val="70821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498009835"/>
              </p:ext>
            </p:extLst>
          </p:nvPr>
        </p:nvGraphicFramePr>
        <p:xfrm>
          <a:off x="108728" y="2498216"/>
          <a:ext cx="3353349" cy="3325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349032130"/>
              </p:ext>
            </p:extLst>
          </p:nvPr>
        </p:nvGraphicFramePr>
        <p:xfrm>
          <a:off x="5996798" y="2588095"/>
          <a:ext cx="3421522" cy="2873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86476055"/>
              </p:ext>
            </p:extLst>
          </p:nvPr>
        </p:nvGraphicFramePr>
        <p:xfrm>
          <a:off x="2914666" y="2588096"/>
          <a:ext cx="3471601" cy="287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65613" y="196303"/>
            <a:ext cx="47697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rgbClr val="232C82"/>
                </a:solidFill>
                <a:latin typeface="+mn-lt"/>
              </a:rPr>
              <a:t>Сопоставление с эталонными объектами</a:t>
            </a:r>
            <a:endParaRPr lang="ru-RU" altLang="ru-RU" b="1" baseline="30000" dirty="0">
              <a:solidFill>
                <a:srgbClr val="232C82"/>
              </a:solidFill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99293" y="2036550"/>
            <a:ext cx="2834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 dirty="0" smtClean="0">
                <a:latin typeface="+mn-lt"/>
                <a:cs typeface="Times New Roman" panose="02020603050405020304" pitchFamily="18" charset="0"/>
              </a:rPr>
              <a:t>Октябрьское месторождение</a:t>
            </a:r>
          </a:p>
          <a:p>
            <a:pPr algn="ctr"/>
            <a:r>
              <a:rPr lang="ru-RU" altLang="ru-RU" sz="1200" b="1" dirty="0" smtClean="0">
                <a:latin typeface="+mn-lt"/>
                <a:cs typeface="Times New Roman" panose="02020603050405020304" pitchFamily="18" charset="0"/>
              </a:rPr>
              <a:t>(Норильский промышленный район)</a:t>
            </a:r>
            <a:endParaRPr lang="ru-RU" altLang="ru-RU" sz="1200" b="1" dirty="0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233039" y="2159809"/>
            <a:ext cx="28348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 dirty="0" err="1" smtClean="0">
                <a:latin typeface="+mn-lt"/>
                <a:cs typeface="Times New Roman" panose="02020603050405020304" pitchFamily="18" charset="0"/>
              </a:rPr>
              <a:t>Дюмталейский</a:t>
            </a:r>
            <a:r>
              <a:rPr lang="ru-RU" altLang="ru-RU" sz="1200" b="1" dirty="0" smtClean="0">
                <a:latin typeface="+mn-lt"/>
                <a:cs typeface="Times New Roman" panose="02020603050405020304" pitchFamily="18" charset="0"/>
              </a:rPr>
              <a:t> интрузив</a:t>
            </a:r>
            <a:endParaRPr lang="ru-RU" altLang="ru-RU" sz="1200" b="1" dirty="0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187247" y="2163804"/>
            <a:ext cx="28348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 dirty="0" err="1" smtClean="0">
                <a:latin typeface="+mn-lt"/>
                <a:cs typeface="Times New Roman" panose="02020603050405020304" pitchFamily="18" charset="0"/>
              </a:rPr>
              <a:t>Печенгский</a:t>
            </a:r>
            <a:r>
              <a:rPr lang="ru-RU" altLang="ru-RU" sz="1200" b="1" dirty="0" smtClean="0">
                <a:latin typeface="+mn-lt"/>
                <a:cs typeface="Times New Roman" panose="02020603050405020304" pitchFamily="18" charset="0"/>
              </a:rPr>
              <a:t> рудный узел</a:t>
            </a:r>
            <a:endParaRPr lang="ru-RU" altLang="ru-RU" sz="1200" b="1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8134" y="743705"/>
            <a:ext cx="820466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500" dirty="0" smtClean="0"/>
              <a:t>Распределение меди и никеля</a:t>
            </a:r>
            <a:endParaRPr lang="ru-RU" altLang="ru-RU" sz="1500" dirty="0"/>
          </a:p>
        </p:txBody>
      </p:sp>
    </p:spTree>
    <p:extLst>
      <p:ext uri="{BB962C8B-B14F-4D97-AF65-F5344CB8AC3E}">
        <p14:creationId xmlns:p14="http://schemas.microsoft.com/office/powerpoint/2010/main" xmlns="" val="215601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3148454066"/>
              </p:ext>
            </p:extLst>
          </p:nvPr>
        </p:nvGraphicFramePr>
        <p:xfrm>
          <a:off x="128630" y="2335876"/>
          <a:ext cx="8969434" cy="2227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6226828"/>
              </p:ext>
            </p:extLst>
          </p:nvPr>
        </p:nvGraphicFramePr>
        <p:xfrm>
          <a:off x="82694" y="4680065"/>
          <a:ext cx="9061306" cy="206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67831" y="2402310"/>
            <a:ext cx="2834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 dirty="0" smtClean="0">
                <a:latin typeface="+mn-lt"/>
                <a:cs typeface="Times New Roman" panose="02020603050405020304" pitchFamily="18" charset="0"/>
              </a:rPr>
              <a:t>Октябрьское месторождение</a:t>
            </a:r>
          </a:p>
          <a:p>
            <a:pPr algn="ctr"/>
            <a:r>
              <a:rPr lang="ru-RU" altLang="ru-RU" sz="1200" b="1" dirty="0" smtClean="0">
                <a:latin typeface="+mn-lt"/>
                <a:cs typeface="Times New Roman" panose="02020603050405020304" pitchFamily="18" charset="0"/>
              </a:rPr>
              <a:t>(Норильский промышленный район)</a:t>
            </a:r>
            <a:endParaRPr lang="ru-RU" altLang="ru-RU" sz="1200" b="1" dirty="0"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167831" y="4823477"/>
            <a:ext cx="28348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 dirty="0" err="1" smtClean="0">
                <a:latin typeface="+mn-lt"/>
                <a:cs typeface="Times New Roman" panose="02020603050405020304" pitchFamily="18" charset="0"/>
              </a:rPr>
              <a:t>Печенгский</a:t>
            </a:r>
            <a:r>
              <a:rPr lang="ru-RU" altLang="ru-RU" sz="1200" b="1" dirty="0" smtClean="0">
                <a:latin typeface="+mn-lt"/>
                <a:cs typeface="Times New Roman" panose="02020603050405020304" pitchFamily="18" charset="0"/>
              </a:rPr>
              <a:t> рудный узел</a:t>
            </a:r>
            <a:endParaRPr lang="ru-RU" altLang="ru-RU" sz="1200" b="1" dirty="0">
              <a:latin typeface="+mn-lt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294716"/>
              </p:ext>
            </p:extLst>
          </p:nvPr>
        </p:nvGraphicFramePr>
        <p:xfrm>
          <a:off x="-130102" y="232756"/>
          <a:ext cx="9228166" cy="1986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649571" y="294685"/>
            <a:ext cx="23531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 dirty="0" err="1" smtClean="0">
                <a:latin typeface="+mn-lt"/>
                <a:cs typeface="Times New Roman" panose="02020603050405020304" pitchFamily="18" charset="0"/>
              </a:rPr>
              <a:t>Дюмталейский</a:t>
            </a:r>
            <a:r>
              <a:rPr lang="ru-RU" altLang="ru-RU" sz="1200" b="1" dirty="0" smtClean="0">
                <a:latin typeface="+mn-lt"/>
                <a:cs typeface="Times New Roman" panose="02020603050405020304" pitchFamily="18" charset="0"/>
              </a:rPr>
              <a:t> интрузив </a:t>
            </a:r>
            <a:endParaRPr lang="ru-RU" altLang="ru-RU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5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IMA\Норильск\Аспирантура\СТАТЬЯ\Кон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8495" y="1304625"/>
            <a:ext cx="6505575" cy="39814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8134" y="743705"/>
            <a:ext cx="820466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500" dirty="0" smtClean="0"/>
              <a:t>Классификационная диаграмма </a:t>
            </a:r>
            <a:r>
              <a:rPr lang="en-US" altLang="ru-RU" sz="1500" dirty="0" smtClean="0"/>
              <a:t>La/</a:t>
            </a:r>
            <a:r>
              <a:rPr lang="en-US" altLang="ru-RU" sz="1500" dirty="0" err="1" smtClean="0"/>
              <a:t>Yb</a:t>
            </a:r>
            <a:r>
              <a:rPr lang="en-US" altLang="ru-RU" sz="1500" dirty="0" smtClean="0"/>
              <a:t> – </a:t>
            </a:r>
            <a:r>
              <a:rPr lang="en-US" altLang="ru-RU" sz="1500" dirty="0" err="1" smtClean="0"/>
              <a:t>Th</a:t>
            </a:r>
            <a:r>
              <a:rPr lang="en-US" altLang="ru-RU" sz="1500" dirty="0" smtClean="0"/>
              <a:t>/Ta (</a:t>
            </a:r>
            <a:r>
              <a:rPr lang="en-US" altLang="ru-RU" sz="1500" dirty="0" err="1" smtClean="0"/>
              <a:t>Condie</a:t>
            </a:r>
            <a:r>
              <a:rPr lang="en-US" altLang="ru-RU" sz="1500" dirty="0" smtClean="0"/>
              <a:t>,</a:t>
            </a:r>
            <a:r>
              <a:rPr lang="en-US" altLang="ru-RU" sz="1500" dirty="0" smtClean="0"/>
              <a:t> 2001)</a:t>
            </a:r>
            <a:endParaRPr lang="ru-RU" altLang="ru-RU" sz="1500" dirty="0"/>
          </a:p>
        </p:txBody>
      </p:sp>
    </p:spTree>
    <p:extLst>
      <p:ext uri="{BB962C8B-B14F-4D97-AF65-F5344CB8AC3E}">
        <p14:creationId xmlns:p14="http://schemas.microsoft.com/office/powerpoint/2010/main" xmlns="" val="311341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8134" y="743705"/>
            <a:ext cx="820466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500" dirty="0" smtClean="0"/>
              <a:t>Классификационная диаграмма </a:t>
            </a:r>
            <a:r>
              <a:rPr lang="en-US" altLang="ru-RU" sz="1500" dirty="0" smtClean="0"/>
              <a:t>La/</a:t>
            </a:r>
            <a:r>
              <a:rPr lang="en-US" altLang="ru-RU" sz="1500" dirty="0" err="1" smtClean="0"/>
              <a:t>Sm</a:t>
            </a:r>
            <a:r>
              <a:rPr lang="en-US" altLang="ru-RU" sz="1500" dirty="0" smtClean="0"/>
              <a:t> – </a:t>
            </a:r>
            <a:r>
              <a:rPr lang="en-US" altLang="ru-RU" sz="1500" dirty="0" err="1" smtClean="0"/>
              <a:t>Gd</a:t>
            </a:r>
            <a:r>
              <a:rPr lang="en-US" altLang="ru-RU" sz="1500" dirty="0" smtClean="0"/>
              <a:t>/</a:t>
            </a:r>
            <a:r>
              <a:rPr lang="en-US" altLang="ru-RU" sz="1500" dirty="0" err="1" smtClean="0"/>
              <a:t>Yb</a:t>
            </a:r>
            <a:r>
              <a:rPr lang="en-US" altLang="ru-RU" sz="1500" dirty="0" smtClean="0"/>
              <a:t> </a:t>
            </a:r>
            <a:endParaRPr lang="ru-RU" altLang="ru-RU" sz="1500" dirty="0"/>
          </a:p>
        </p:txBody>
      </p:sp>
      <p:pic>
        <p:nvPicPr>
          <p:cNvPr id="2051" name="Picture 3" descr="D:\DIMA\Норильск\Аспирантура\СТАТЬЯ\крив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132" y="1226537"/>
            <a:ext cx="7067550" cy="4219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996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681038" y="1037968"/>
          <a:ext cx="7589752" cy="4769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8663" y="480094"/>
            <a:ext cx="820466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1500" dirty="0" err="1" smtClean="0"/>
              <a:t>Nd-Sr</a:t>
            </a:r>
            <a:r>
              <a:rPr lang="en-US" altLang="ru-RU" sz="1500" dirty="0" smtClean="0"/>
              <a:t> </a:t>
            </a:r>
            <a:r>
              <a:rPr lang="ru-RU" altLang="ru-RU" sz="1500" dirty="0" smtClean="0"/>
              <a:t>изотопная систематика</a:t>
            </a:r>
            <a:endParaRPr lang="ru-RU" altLang="ru-RU" sz="1500" dirty="0"/>
          </a:p>
        </p:txBody>
      </p:sp>
    </p:spTree>
    <p:extLst>
      <p:ext uri="{BB962C8B-B14F-4D97-AF65-F5344CB8AC3E}">
        <p14:creationId xmlns:p14="http://schemas.microsoft.com/office/powerpoint/2010/main" xmlns="" val="130352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005" y="991721"/>
            <a:ext cx="8572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32C82"/>
                </a:solidFill>
              </a:rPr>
              <a:t>СПАСИБО ЗА ВНИМАНИЕ!</a:t>
            </a:r>
            <a:endParaRPr lang="ru-RU" sz="2000" b="1" dirty="0">
              <a:solidFill>
                <a:srgbClr val="232C8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5957" y="2188390"/>
            <a:ext cx="847725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ctr"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ea typeface="Calibri" panose="020F0502020204030204" pitchFamily="34" charset="0"/>
              </a:rPr>
              <a:t>Литература</a:t>
            </a:r>
            <a:endParaRPr lang="ru-RU" sz="1200" dirty="0">
              <a:ea typeface="Calibri" panose="020F0502020204030204" pitchFamily="34" charset="0"/>
            </a:endParaRPr>
          </a:p>
          <a:p>
            <a:pPr indent="269875" algn="ctr"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ea typeface="Calibri" panose="020F0502020204030204" pitchFamily="34" charset="0"/>
              </a:rPr>
              <a:t> </a:t>
            </a:r>
            <a:endParaRPr lang="ru-RU" sz="1200" dirty="0"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200" dirty="0">
                <a:ea typeface="Calibri" panose="020F0502020204030204" pitchFamily="34" charset="0"/>
              </a:rPr>
              <a:t>Государственная геологическая карта Российской федерации. Масштаб 1:1 000 000 (третье поколение). Серия </a:t>
            </a:r>
            <a:r>
              <a:rPr lang="ru-RU" sz="1200" dirty="0" err="1">
                <a:ea typeface="Calibri" panose="020F0502020204030204" pitchFamily="34" charset="0"/>
              </a:rPr>
              <a:t>Таймыро</a:t>
            </a:r>
            <a:r>
              <a:rPr lang="ru-RU" sz="1200" dirty="0">
                <a:ea typeface="Calibri" panose="020F0502020204030204" pitchFamily="34" charset="0"/>
              </a:rPr>
              <a:t>-Североземельская. Лист S-46 – р. </a:t>
            </a:r>
            <a:r>
              <a:rPr lang="ru-RU" sz="1200" dirty="0" err="1">
                <a:ea typeface="Calibri" panose="020F0502020204030204" pitchFamily="34" charset="0"/>
              </a:rPr>
              <a:t>Тарея</a:t>
            </a:r>
            <a:r>
              <a:rPr lang="ru-RU" sz="1200" dirty="0">
                <a:ea typeface="Calibri" panose="020F0502020204030204" pitchFamily="34" charset="0"/>
              </a:rPr>
              <a:t>. Объяснительная записка. - СПб.: Картфабрика ВСЕГЕИ,, 2017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200" dirty="0">
                <a:ea typeface="Calibri" panose="020F0502020204030204" pitchFamily="34" charset="0"/>
              </a:rPr>
              <a:t>Кокорин Н.И., Морозов С.С., </a:t>
            </a:r>
            <a:r>
              <a:rPr lang="ru-RU" sz="1200" dirty="0" err="1">
                <a:ea typeface="Calibri" panose="020F0502020204030204" pitchFamily="34" charset="0"/>
              </a:rPr>
              <a:t>Лапковский</a:t>
            </a:r>
            <a:r>
              <a:rPr lang="ru-RU" sz="1200" dirty="0">
                <a:ea typeface="Calibri" panose="020F0502020204030204" pitchFamily="34" charset="0"/>
              </a:rPr>
              <a:t> А.В. и др. Отчет о результатах поисковых работ на сульфидные медно-никелевые руды на </a:t>
            </a:r>
            <a:r>
              <a:rPr lang="ru-RU" sz="1200" dirty="0" err="1">
                <a:ea typeface="Calibri" panose="020F0502020204030204" pitchFamily="34" charset="0"/>
              </a:rPr>
              <a:t>Дябакатаринском</a:t>
            </a:r>
            <a:r>
              <a:rPr lang="ru-RU" sz="1200" dirty="0">
                <a:ea typeface="Calibri" panose="020F0502020204030204" pitchFamily="34" charset="0"/>
              </a:rPr>
              <a:t> и </a:t>
            </a:r>
            <a:r>
              <a:rPr lang="ru-RU" sz="1200" dirty="0" err="1">
                <a:ea typeface="Calibri" panose="020F0502020204030204" pitchFamily="34" charset="0"/>
              </a:rPr>
              <a:t>Тальниковском</a:t>
            </a:r>
            <a:r>
              <a:rPr lang="ru-RU" sz="1200" dirty="0">
                <a:ea typeface="Calibri" panose="020F0502020204030204" pitchFamily="34" charset="0"/>
              </a:rPr>
              <a:t> </a:t>
            </a:r>
            <a:r>
              <a:rPr lang="ru-RU" sz="1200" dirty="0" smtClean="0">
                <a:ea typeface="Calibri" panose="020F0502020204030204" pitchFamily="34" charset="0"/>
              </a:rPr>
              <a:t>перспективных </a:t>
            </a:r>
            <a:r>
              <a:rPr lang="ru-RU" sz="1200" dirty="0">
                <a:ea typeface="Calibri" panose="020F0502020204030204" pitchFamily="34" charset="0"/>
              </a:rPr>
              <a:t>участках Центрального Таймыра за 1990-1997 гг. </a:t>
            </a:r>
            <a:r>
              <a:rPr lang="ru-RU" sz="1200" dirty="0" err="1">
                <a:ea typeface="Calibri" panose="020F0502020204030204" pitchFamily="34" charset="0"/>
              </a:rPr>
              <a:t>Талнах</a:t>
            </a:r>
            <a:r>
              <a:rPr lang="ru-RU" sz="1200" dirty="0">
                <a:ea typeface="Calibri" panose="020F0502020204030204" pitchFamily="34" charset="0"/>
              </a:rPr>
              <a:t>, 1998. Фонды ТФИ, Инв. 395.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200" dirty="0">
                <a:ea typeface="Calibri" panose="020F0502020204030204" pitchFamily="34" charset="0"/>
              </a:rPr>
              <a:t>Кокорин Н.И., Третьяк В.И., </a:t>
            </a:r>
            <a:r>
              <a:rPr lang="ru-RU" sz="1200" dirty="0" err="1">
                <a:ea typeface="Calibri" panose="020F0502020204030204" pitchFamily="34" charset="0"/>
              </a:rPr>
              <a:t>Канунников</a:t>
            </a:r>
            <a:r>
              <a:rPr lang="ru-RU" sz="1200" dirty="0">
                <a:ea typeface="Calibri" panose="020F0502020204030204" pitchFamily="34" charset="0"/>
              </a:rPr>
              <a:t> В.А. и др. Информационный отчет: Структурно-поисковое бурение по южному обрамлению Таймырской складчатой области на </a:t>
            </a:r>
            <a:r>
              <a:rPr lang="ru-RU" sz="1200" dirty="0" err="1">
                <a:ea typeface="Calibri" panose="020F0502020204030204" pitchFamily="34" charset="0"/>
              </a:rPr>
              <a:t>Луктахской</a:t>
            </a:r>
            <a:r>
              <a:rPr lang="ru-RU" sz="1200" dirty="0">
                <a:ea typeface="Calibri" panose="020F0502020204030204" pitchFamily="34" charset="0"/>
              </a:rPr>
              <a:t> площади за 1996-1998 гг. </a:t>
            </a:r>
            <a:r>
              <a:rPr lang="ru-RU" sz="1200" dirty="0" err="1">
                <a:ea typeface="Calibri" panose="020F0502020204030204" pitchFamily="34" charset="0"/>
              </a:rPr>
              <a:t>Талнах</a:t>
            </a:r>
            <a:r>
              <a:rPr lang="ru-RU" sz="1200" dirty="0">
                <a:ea typeface="Calibri" panose="020F0502020204030204" pitchFamily="34" charset="0"/>
              </a:rPr>
              <a:t>, 2002. Фонды ТФИ, Инв.1060.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200" dirty="0">
                <a:ea typeface="Calibri" panose="020F0502020204030204" pitchFamily="34" charset="0"/>
              </a:rPr>
              <a:t>Туганова Е.В. Формационные типы, генезис и закономерности размещения сульфидных </a:t>
            </a:r>
            <a:r>
              <a:rPr lang="ru-RU" sz="1200" dirty="0" err="1">
                <a:ea typeface="Calibri" panose="020F0502020204030204" pitchFamily="34" charset="0"/>
              </a:rPr>
              <a:t>платиноидно</a:t>
            </a:r>
            <a:r>
              <a:rPr lang="ru-RU" sz="1200" dirty="0">
                <a:ea typeface="Calibri" panose="020F0502020204030204" pitchFamily="34" charset="0"/>
              </a:rPr>
              <a:t>-медно-никелевых месторождений. СПб: Издательство ВСЕГЕИ, 2000</a:t>
            </a:r>
            <a:r>
              <a:rPr lang="ru-RU" sz="1200" dirty="0" smtClean="0">
                <a:ea typeface="Calibri" panose="020F0502020204030204" pitchFamily="34" charset="0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sz="1200" dirty="0" err="1" smtClean="0">
                <a:ea typeface="Calibri" panose="020F0502020204030204" pitchFamily="34" charset="0"/>
              </a:rPr>
              <a:t>Condie</a:t>
            </a:r>
            <a:r>
              <a:rPr lang="en-US" sz="1200" dirty="0" smtClean="0">
                <a:ea typeface="Calibri" panose="020F0502020204030204" pitchFamily="34" charset="0"/>
              </a:rPr>
              <a:t> K.C. Mantle Plumes and Their Record in Earth History. Oxford, UK: Cambridge Univ. Press, 2001. 306 p.</a:t>
            </a:r>
            <a:endParaRPr lang="ru-RU" sz="12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18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13543" y="378125"/>
            <a:ext cx="3159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32C82"/>
                </a:solidFill>
              </a:rPr>
              <a:t>Геологическая позиция</a:t>
            </a:r>
          </a:p>
          <a:p>
            <a:pPr algn="ctr"/>
            <a:r>
              <a:rPr lang="ru-RU" sz="2000" b="1" dirty="0" err="1" smtClean="0">
                <a:solidFill>
                  <a:srgbClr val="232C82"/>
                </a:solidFill>
              </a:rPr>
              <a:t>Дюмталейского</a:t>
            </a:r>
            <a:r>
              <a:rPr lang="ru-RU" sz="2000" b="1" dirty="0" smtClean="0">
                <a:solidFill>
                  <a:srgbClr val="232C82"/>
                </a:solidFill>
              </a:rPr>
              <a:t> интрузива</a:t>
            </a:r>
            <a:endParaRPr lang="ru-RU" sz="2000" b="1" dirty="0">
              <a:solidFill>
                <a:srgbClr val="232C8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844297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26307" y="3979502"/>
            <a:ext cx="157941" cy="157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16439" y="4137444"/>
            <a:ext cx="15776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err="1" smtClean="0"/>
              <a:t>Дюмталейский</a:t>
            </a:r>
            <a:r>
              <a:rPr lang="ru-RU" sz="1000" b="1" dirty="0" smtClean="0"/>
              <a:t> интрузив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xmlns="" val="261634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4054" y="962263"/>
            <a:ext cx="4267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076" y="408265"/>
            <a:ext cx="82046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500" dirty="0"/>
              <a:t>Карта гравитационного поля </a:t>
            </a:r>
            <a:r>
              <a:rPr lang="ru-RU" altLang="ru-RU" sz="1500" dirty="0" err="1"/>
              <a:t>Таймыро</a:t>
            </a:r>
            <a:r>
              <a:rPr lang="ru-RU" altLang="ru-RU" sz="1500" dirty="0"/>
              <a:t>-Североземельского региона. </a:t>
            </a:r>
            <a:endParaRPr lang="ru-RU" altLang="ru-RU" sz="1500" dirty="0" smtClean="0"/>
          </a:p>
          <a:p>
            <a:pPr algn="ctr">
              <a:spcBef>
                <a:spcPct val="0"/>
              </a:spcBef>
            </a:pPr>
            <a:r>
              <a:rPr lang="ru-RU" altLang="ru-RU" sz="1500" dirty="0" smtClean="0"/>
              <a:t>Масштаб </a:t>
            </a:r>
            <a:r>
              <a:rPr lang="ru-RU" altLang="ru-RU" sz="1500" dirty="0"/>
              <a:t>1:10 000 000.</a:t>
            </a:r>
          </a:p>
        </p:txBody>
      </p:sp>
    </p:spTree>
    <p:extLst>
      <p:ext uri="{BB962C8B-B14F-4D97-AF65-F5344CB8AC3E}">
        <p14:creationId xmlns:p14="http://schemas.microsoft.com/office/powerpoint/2010/main" xmlns="" val="17551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4139"/>
            <a:ext cx="4555375" cy="68621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38502" y="156950"/>
            <a:ext cx="43641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500" dirty="0"/>
              <a:t>Карта </a:t>
            </a:r>
            <a:r>
              <a:rPr lang="ru-RU" altLang="ru-RU" sz="1500" dirty="0" err="1" smtClean="0"/>
              <a:t>Луктах-Дюмталейского</a:t>
            </a:r>
            <a:r>
              <a:rPr lang="ru-RU" altLang="ru-RU" sz="1500" dirty="0" smtClean="0"/>
              <a:t> участка.</a:t>
            </a:r>
          </a:p>
          <a:p>
            <a:pPr algn="ctr">
              <a:spcBef>
                <a:spcPct val="0"/>
              </a:spcBef>
            </a:pPr>
            <a:r>
              <a:rPr lang="ru-RU" altLang="ru-RU" sz="1500" dirty="0" smtClean="0"/>
              <a:t>(Кокорин, 2002) </a:t>
            </a:r>
          </a:p>
          <a:p>
            <a:pPr algn="ctr">
              <a:spcBef>
                <a:spcPct val="0"/>
              </a:spcBef>
            </a:pPr>
            <a:r>
              <a:rPr lang="ru-RU" altLang="ru-RU" sz="1500" dirty="0" smtClean="0"/>
              <a:t>Масштаб 1:200 000.</a:t>
            </a:r>
            <a:endParaRPr lang="ru-RU" altLang="ru-RU" sz="1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0269" y="3657600"/>
            <a:ext cx="3873731" cy="3200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61" b="8858"/>
          <a:stretch/>
        </p:blipFill>
        <p:spPr>
          <a:xfrm>
            <a:off x="1" y="217646"/>
            <a:ext cx="3016306" cy="22943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-28575"/>
            <a:ext cx="301630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000" dirty="0" smtClean="0"/>
              <a:t>Карта аномального магнитного поля</a:t>
            </a:r>
            <a:endParaRPr lang="ru-RU" altLang="ru-RU" sz="1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65669" y="3426930"/>
            <a:ext cx="23525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000" dirty="0" smtClean="0"/>
              <a:t>Гравиметрическая карта</a:t>
            </a:r>
            <a:endParaRPr lang="ru-RU" alt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141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58775" y="382559"/>
            <a:ext cx="8785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dirty="0" err="1">
                <a:latin typeface="+mn-lt"/>
                <a:cs typeface="Times New Roman" panose="02020603050405020304" pitchFamily="18" charset="0"/>
              </a:rPr>
              <a:t>Луктах-Дюмталейский</a:t>
            </a:r>
            <a:r>
              <a:rPr lang="en-US" alt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latin typeface="+mn-lt"/>
                <a:cs typeface="Times New Roman" panose="02020603050405020304" pitchFamily="18" charset="0"/>
              </a:rPr>
              <a:t>участок</a:t>
            </a:r>
            <a:endParaRPr lang="ru-RU" altLang="ru-RU" sz="1600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dirty="0">
                <a:latin typeface="+mn-lt"/>
              </a:rPr>
              <a:t>(фрагмент Карты </a:t>
            </a:r>
            <a:r>
              <a:rPr lang="ru-RU" altLang="ru-RU" sz="1600" dirty="0" err="1" smtClean="0">
                <a:latin typeface="+mn-lt"/>
              </a:rPr>
              <a:t>дочетвертичных</a:t>
            </a:r>
            <a:r>
              <a:rPr lang="ru-RU" altLang="ru-RU" sz="1600" dirty="0" smtClean="0">
                <a:latin typeface="+mn-lt"/>
              </a:rPr>
              <a:t> образований </a:t>
            </a:r>
            <a:r>
              <a:rPr lang="ru-RU" altLang="ru-RU" sz="1600" dirty="0">
                <a:latin typeface="+mn-lt"/>
              </a:rPr>
              <a:t>листа </a:t>
            </a:r>
            <a:r>
              <a:rPr lang="en-US" altLang="ru-RU" sz="1600" dirty="0">
                <a:latin typeface="+mn-lt"/>
              </a:rPr>
              <a:t>S-46 </a:t>
            </a:r>
            <a:r>
              <a:rPr lang="ru-RU" altLang="ru-RU" sz="1600" dirty="0">
                <a:latin typeface="+mn-lt"/>
              </a:rPr>
              <a:t>ГГК РФ)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243" y="967334"/>
            <a:ext cx="7282234" cy="51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875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56867"/>
            <a:ext cx="9144000" cy="4944266"/>
          </a:xfrm>
          <a:prstGeom prst="rect">
            <a:avLst/>
          </a:prstGeom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58775" y="382559"/>
            <a:ext cx="8785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dirty="0" smtClean="0">
                <a:latin typeface="+mn-lt"/>
                <a:cs typeface="Times New Roman" panose="02020603050405020304" pitchFamily="18" charset="0"/>
              </a:rPr>
              <a:t>Схематические геологические разрезы по </a:t>
            </a:r>
            <a:r>
              <a:rPr lang="ru-RU" altLang="ru-RU" sz="1600" dirty="0" err="1" smtClean="0">
                <a:latin typeface="+mn-lt"/>
                <a:cs typeface="Times New Roman" panose="02020603050405020304" pitchFamily="18" charset="0"/>
              </a:rPr>
              <a:t>Луктах-Дюмталейскому</a:t>
            </a:r>
            <a:r>
              <a:rPr lang="ru-RU" altLang="ru-RU" sz="1600" dirty="0" smtClean="0">
                <a:latin typeface="+mn-lt"/>
                <a:cs typeface="Times New Roman" panose="02020603050405020304" pitchFamily="18" charset="0"/>
              </a:rPr>
              <a:t> участку</a:t>
            </a:r>
          </a:p>
          <a:p>
            <a:pPr algn="ctr"/>
            <a:r>
              <a:rPr lang="ru-RU" altLang="ru-RU" sz="16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ru-RU" altLang="ru-RU" sz="1600" dirty="0" err="1" smtClean="0">
                <a:latin typeface="+mn-lt"/>
                <a:cs typeface="Times New Roman" panose="02020603050405020304" pitchFamily="18" charset="0"/>
              </a:rPr>
              <a:t>Малич</a:t>
            </a:r>
            <a:r>
              <a:rPr lang="ru-RU" altLang="ru-RU" sz="1600" dirty="0" smtClean="0">
                <a:latin typeface="+mn-lt"/>
                <a:cs typeface="Times New Roman" panose="02020603050405020304" pitchFamily="18" charset="0"/>
              </a:rPr>
              <a:t> и др., 2008)</a:t>
            </a:r>
            <a:endParaRPr lang="ru-RU" alt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3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4544291" cy="34082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9708" y="0"/>
            <a:ext cx="4544291" cy="34082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449782"/>
            <a:ext cx="4544291" cy="34082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9708" y="3449782"/>
            <a:ext cx="4544291" cy="340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151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58775" y="382559"/>
            <a:ext cx="8785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dirty="0" err="1">
                <a:latin typeface="+mn-lt"/>
                <a:cs typeface="Times New Roman" panose="02020603050405020304" pitchFamily="18" charset="0"/>
              </a:rPr>
              <a:t>Луктах-Дюмталейский</a:t>
            </a:r>
            <a:r>
              <a:rPr lang="en-US" alt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+mn-lt"/>
                <a:cs typeface="Times New Roman" panose="02020603050405020304" pitchFamily="18" charset="0"/>
              </a:rPr>
              <a:t>потенциальный </a:t>
            </a:r>
            <a:r>
              <a:rPr lang="ru-RU" altLang="ru-RU" sz="1600" dirty="0" err="1">
                <a:latin typeface="+mn-lt"/>
                <a:cs typeface="Times New Roman" panose="02020603050405020304" pitchFamily="18" charset="0"/>
              </a:rPr>
              <a:t>платино</a:t>
            </a:r>
            <a:r>
              <a:rPr lang="ru-RU" altLang="ru-RU" sz="1600" dirty="0">
                <a:latin typeface="+mn-lt"/>
                <a:cs typeface="Times New Roman" panose="02020603050405020304" pitchFamily="18" charset="0"/>
              </a:rPr>
              <a:t>-никелево-меднорудный район</a:t>
            </a:r>
          </a:p>
          <a:p>
            <a:pPr algn="ctr"/>
            <a:r>
              <a:rPr lang="ru-RU" altLang="ru-RU" sz="1600" dirty="0">
                <a:latin typeface="+mn-lt"/>
              </a:rPr>
              <a:t>(фрагмент Карты полезных ископаемых листа </a:t>
            </a:r>
            <a:r>
              <a:rPr lang="en-US" altLang="ru-RU" sz="1600" dirty="0">
                <a:latin typeface="+mn-lt"/>
              </a:rPr>
              <a:t>S-46 </a:t>
            </a:r>
            <a:r>
              <a:rPr lang="ru-RU" altLang="ru-RU" sz="1600" dirty="0">
                <a:latin typeface="+mn-lt"/>
              </a:rPr>
              <a:t>ГГК РФ)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5274" y="1114424"/>
            <a:ext cx="7090818" cy="49632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3062" y="4056611"/>
            <a:ext cx="939338" cy="5237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134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73853" y="703377"/>
            <a:ext cx="79254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232C82"/>
                </a:solidFill>
                <a:latin typeface="+mn-lt"/>
              </a:rPr>
              <a:t>Площадь</a:t>
            </a:r>
            <a:r>
              <a:rPr lang="ru-RU" altLang="ru-RU" b="1" dirty="0">
                <a:solidFill>
                  <a:srgbClr val="232C82"/>
                </a:solidFill>
                <a:latin typeface="+mn-lt"/>
              </a:rPr>
              <a:t> </a:t>
            </a:r>
            <a:r>
              <a:rPr lang="ru-RU" altLang="ru-RU" sz="2000" b="1" dirty="0">
                <a:solidFill>
                  <a:srgbClr val="232C82"/>
                </a:solidFill>
                <a:latin typeface="+mn-lt"/>
              </a:rPr>
              <a:t>потенциального</a:t>
            </a:r>
            <a:r>
              <a:rPr lang="ru-RU" altLang="ru-RU" b="1" dirty="0">
                <a:solidFill>
                  <a:srgbClr val="232C82"/>
                </a:solidFill>
                <a:latin typeface="+mn-lt"/>
              </a:rPr>
              <a:t> </a:t>
            </a:r>
            <a:r>
              <a:rPr lang="ru-RU" altLang="ru-RU" sz="2000" b="1" dirty="0">
                <a:solidFill>
                  <a:srgbClr val="232C82"/>
                </a:solidFill>
                <a:latin typeface="+mn-lt"/>
              </a:rPr>
              <a:t>рудного района составляет около 2000 км</a:t>
            </a:r>
            <a:r>
              <a:rPr lang="ru-RU" altLang="ru-RU" sz="2000" b="1" baseline="30000" dirty="0">
                <a:solidFill>
                  <a:srgbClr val="232C82"/>
                </a:solidFill>
                <a:latin typeface="+mn-lt"/>
              </a:rPr>
              <a:t>2</a:t>
            </a:r>
            <a:endParaRPr lang="ru-RU" altLang="ru-RU" b="1" baseline="30000" dirty="0">
              <a:solidFill>
                <a:srgbClr val="232C82"/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4269188"/>
              </p:ext>
            </p:extLst>
          </p:nvPr>
        </p:nvGraphicFramePr>
        <p:xfrm>
          <a:off x="1190827" y="1349289"/>
          <a:ext cx="6911975" cy="4043681"/>
        </p:xfrm>
        <a:graphic>
          <a:graphicData uri="http://schemas.openxmlformats.org/drawingml/2006/table">
            <a:tbl>
              <a:tblPr/>
              <a:tblGrid>
                <a:gridCol w="1433512">
                  <a:extLst>
                    <a:ext uri="{9D8B030D-6E8A-4147-A177-3AD203B41FA5}">
                      <a16:colId xmlns:a16="http://schemas.microsoft.com/office/drawing/2014/main" xmlns="" val="621437147"/>
                    </a:ext>
                  </a:extLst>
                </a:gridCol>
                <a:gridCol w="782638">
                  <a:extLst>
                    <a:ext uri="{9D8B030D-6E8A-4147-A177-3AD203B41FA5}">
                      <a16:colId xmlns:a16="http://schemas.microsoft.com/office/drawing/2014/main" xmlns="" val="913358004"/>
                    </a:ext>
                  </a:extLst>
                </a:gridCol>
                <a:gridCol w="782637">
                  <a:extLst>
                    <a:ext uri="{9D8B030D-6E8A-4147-A177-3AD203B41FA5}">
                      <a16:colId xmlns:a16="http://schemas.microsoft.com/office/drawing/2014/main" xmlns="" val="1598939392"/>
                    </a:ext>
                  </a:extLst>
                </a:gridCol>
                <a:gridCol w="782638">
                  <a:extLst>
                    <a:ext uri="{9D8B030D-6E8A-4147-A177-3AD203B41FA5}">
                      <a16:colId xmlns:a16="http://schemas.microsoft.com/office/drawing/2014/main" xmlns="" val="48313172"/>
                    </a:ext>
                  </a:extLst>
                </a:gridCol>
                <a:gridCol w="1173162">
                  <a:extLst>
                    <a:ext uri="{9D8B030D-6E8A-4147-A177-3AD203B41FA5}">
                      <a16:colId xmlns:a16="http://schemas.microsoft.com/office/drawing/2014/main" xmlns="" val="3196534546"/>
                    </a:ext>
                  </a:extLst>
                </a:gridCol>
                <a:gridCol w="1957388">
                  <a:extLst>
                    <a:ext uri="{9D8B030D-6E8A-4147-A177-3AD203B41FA5}">
                      <a16:colId xmlns:a16="http://schemas.microsoft.com/office/drawing/2014/main" xmlns="" val="692353393"/>
                    </a:ext>
                  </a:extLst>
                </a:gridCol>
              </a:tblGrid>
              <a:tr h="108426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Полезные ископаемые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Прогнозные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ресурсы по категориям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(Кокорин, 2002ф)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Сумма ресурсов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Удельная продуктивность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14202695"/>
                  </a:ext>
                </a:extLst>
              </a:tr>
              <a:tr h="242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kumimoji="0" lang="ru-RU" altLang="ru-RU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kumimoji="0" lang="ru-RU" altLang="ru-RU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kumimoji="0" lang="ru-RU" altLang="ru-RU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7845305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Никель, тыс.т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3557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8520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12077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6,0 тыс.т/км</a:t>
                      </a:r>
                      <a:r>
                        <a:rPr kumimoji="0" lang="ru-RU" alt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7638231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Медь, тыс.т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-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4743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11360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16103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8,01 тыс.т/км</a:t>
                      </a:r>
                      <a:r>
                        <a:rPr kumimoji="0" lang="ru-RU" alt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15751144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Кобальт, тыс.т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568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879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0,44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тыс.т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/км</a:t>
                      </a:r>
                      <a:r>
                        <a:rPr kumimoji="0" lang="ru-RU" alt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67909446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Сумма платиноидов, 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667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2087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1,04 т/км</a:t>
                      </a:r>
                      <a:r>
                        <a:rPr kumimoji="0" lang="ru-RU" alt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97091111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Железо, млн.т.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-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381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795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1176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0,59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млн.т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/км</a:t>
                      </a:r>
                      <a:r>
                        <a:rPr kumimoji="0" lang="ru-RU" alt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68251816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Диоксид титана, млн.т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373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0,19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млн.т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/км</a:t>
                      </a:r>
                      <a:r>
                        <a:rPr kumimoji="0" lang="ru-RU" alt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69831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7058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0BEE0E39A853E4BA642C3B5416E94CC" ma:contentTypeVersion="1" ma:contentTypeDescription="Создание документа." ma:contentTypeScope="" ma:versionID="70e44cb0f70efbf996be193e08643b8b">
  <xsd:schema xmlns:xsd="http://www.w3.org/2001/XMLSchema" xmlns:xs="http://www.w3.org/2001/XMLSchema" xmlns:p="http://schemas.microsoft.com/office/2006/metadata/properties" xmlns:ns2="ead7e9e8-aee4-4293-900d-1b39f43043aa" targetNamespace="http://schemas.microsoft.com/office/2006/metadata/properties" ma:root="true" ma:fieldsID="f6022bbc62be2c33669f3a80dc673e04" ns2:_="">
    <xsd:import namespace="ead7e9e8-aee4-4293-900d-1b39f43043a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7e9e8-aee4-4293-900d-1b39f43043a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ad7e9e8-aee4-4293-900d-1b39f43043aa">3JWRRTHZRK3P-168445580-391</_dlc_DocId>
    <_dlc_DocIdUrl xmlns="ead7e9e8-aee4-4293-900d-1b39f43043aa">
      <Url>https://portal.vsegei.ru/CorporateDocuments/_layouts/15/DocIdRedir.aspx?ID=3JWRRTHZRK3P-168445580-391</Url>
      <Description>3JWRRTHZRK3P-168445580-391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EC0A9E1-5816-4226-88D4-61FA797D71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d7e9e8-aee4-4293-900d-1b39f43043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BEA943-5128-42CB-9A83-522E14AD08F1}">
  <ds:schemaRefs>
    <ds:schemaRef ds:uri="http://schemas.microsoft.com/office/2006/metadata/properties"/>
    <ds:schemaRef ds:uri="http://schemas.microsoft.com/office/infopath/2007/PartnerControls"/>
    <ds:schemaRef ds:uri="ead7e9e8-aee4-4293-900d-1b39f43043aa"/>
  </ds:schemaRefs>
</ds:datastoreItem>
</file>

<file path=customXml/itemProps3.xml><?xml version="1.0" encoding="utf-8"?>
<ds:datastoreItem xmlns:ds="http://schemas.openxmlformats.org/officeDocument/2006/customXml" ds:itemID="{EB85CCDB-33B0-48ED-BE3B-2F91991D381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DF23026-B935-45AD-970B-F23ECB40AA7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1020</TotalTime>
  <Words>286</Words>
  <Application>Microsoft Office PowerPoint</Application>
  <PresentationFormat>Экран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на русском</dc:title>
  <dc:creator>Остроумова Ирина Алексеевна</dc:creator>
  <cp:lastModifiedBy>KM</cp:lastModifiedBy>
  <cp:revision>59</cp:revision>
  <cp:lastPrinted>2018-02-01T08:07:10Z</cp:lastPrinted>
  <dcterms:created xsi:type="dcterms:W3CDTF">2018-01-22T07:17:49Z</dcterms:created>
  <dcterms:modified xsi:type="dcterms:W3CDTF">2018-05-19T21:11:39Z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0x010100B0BEE0E39A853E4BA642C3B5416E94CC</vt:lpwstr>
  </property>
  <property fmtid="{D5CDD505-2E9C-101B-9397-08002B2CF9AE}" pid="3" name="_dlc_DocIdItemGuid">
    <vt:lpwstr>71532b1c-270f-45a5-937e-4d6364bae161</vt:lpwstr>
  </property>
</Properties>
</file>