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</p:sldMasterIdLst>
  <p:notesMasterIdLst>
    <p:notesMasterId r:id="rId13"/>
  </p:notesMasterIdLst>
  <p:sldIdLst>
    <p:sldId id="340" r:id="rId3"/>
    <p:sldId id="389" r:id="rId4"/>
    <p:sldId id="391" r:id="rId5"/>
    <p:sldId id="392" r:id="rId6"/>
    <p:sldId id="390" r:id="rId7"/>
    <p:sldId id="393" r:id="rId8"/>
    <p:sldId id="394" r:id="rId9"/>
    <p:sldId id="395" r:id="rId10"/>
    <p:sldId id="396" r:id="rId11"/>
    <p:sldId id="341" r:id="rId12"/>
  </p:sldIdLst>
  <p:sldSz cx="10691813" cy="7559675"/>
  <p:notesSz cx="7559675" cy="10691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83F47"/>
    <a:srgbClr val="8B7857"/>
    <a:srgbClr val="383F00"/>
    <a:srgbClr val="DE6522"/>
    <a:srgbClr val="E3801D"/>
    <a:srgbClr val="713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/>
    <p:restoredTop sz="93548"/>
  </p:normalViewPr>
  <p:slideViewPr>
    <p:cSldViewPr>
      <p:cViewPr varScale="1">
        <p:scale>
          <a:sx n="76" d="100"/>
          <a:sy n="76" d="100"/>
        </p:scale>
        <p:origin x="15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/>
          </a:p>
        </p:txBody>
      </p:sp>
      <p:sp>
        <p:nvSpPr>
          <p:cNvPr id="205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F22EEA-AD88-4E85-977D-6FDA32ADC2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5175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umimoji="1" sz="1200" kern="1200">
        <a:solidFill>
          <a:srgbClr val="000000"/>
        </a:solidFill>
        <a:latin typeface="Times New Roman" pitchFamily="16" charset="0"/>
        <a:ea typeface="MS PGothic" panose="020B0600070205080204" pitchFamily="34" charset="-128"/>
        <a:cs typeface="Arial" pitchFamily="34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umimoji="1" sz="1200" kern="1200">
        <a:solidFill>
          <a:srgbClr val="000000"/>
        </a:solidFill>
        <a:latin typeface="Times New Roman" pitchFamily="16" charset="0"/>
        <a:ea typeface="Arial" charset="0"/>
        <a:cs typeface="Arial" pitchFamily="34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umimoji="1" sz="1200" kern="1200">
        <a:solidFill>
          <a:srgbClr val="000000"/>
        </a:solidFill>
        <a:latin typeface="Times New Roman" pitchFamily="16" charset="0"/>
        <a:ea typeface="Arial" charset="0"/>
        <a:cs typeface="Arial" pitchFamily="34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umimoji="1" sz="1200" kern="1200">
        <a:solidFill>
          <a:srgbClr val="000000"/>
        </a:solidFill>
        <a:latin typeface="Times New Roman" pitchFamily="16" charset="0"/>
        <a:ea typeface="Arial" charset="0"/>
        <a:cs typeface="Arial" pitchFamily="34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umimoji="1" sz="1200" kern="1200">
        <a:solidFill>
          <a:srgbClr val="000000"/>
        </a:solidFill>
        <a:latin typeface="Times New Roman" pitchFamily="16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xmlns="" id="{771FF401-6284-40C1-9A30-382497E95D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679450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046163" indent="-207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465263" indent="-207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84363" indent="-20796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341563" indent="-207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798763" indent="-207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255963" indent="-207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713163" indent="-2079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/>
            </a:pPr>
            <a:fld id="{8464BD45-2FE2-4905-9778-80972458DAEE}" type="slidenum">
              <a:rPr kumimoji="0" lang="ru-RU" alt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09575" algn="l"/>
                  <a:tab pos="820738" algn="l"/>
                  <a:tab pos="1233488" algn="l"/>
                  <a:tab pos="1644650" algn="l"/>
                  <a:tab pos="2055813" algn="l"/>
                  <a:tab pos="2468563" algn="l"/>
                  <a:tab pos="2879725" algn="l"/>
                  <a:tab pos="3290888" algn="l"/>
                  <a:tab pos="3703638" algn="l"/>
                  <a:tab pos="4114800" algn="l"/>
                  <a:tab pos="4525963" algn="l"/>
                  <a:tab pos="4938713" algn="l"/>
                  <a:tab pos="5349875" algn="l"/>
                  <a:tab pos="5761038" algn="l"/>
                  <a:tab pos="6173788" algn="l"/>
                  <a:tab pos="6584950" algn="l"/>
                  <a:tab pos="6996113" algn="l"/>
                  <a:tab pos="7408863" algn="l"/>
                  <a:tab pos="7820025" algn="l"/>
                  <a:tab pos="8231188" algn="l"/>
                </a:tabLst>
                <a:defRPr/>
              </a:pPr>
              <a:t>1</a:t>
            </a:fld>
            <a:endParaRPr kumimoji="0" lang="ru-RU" altLang="ru-R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xmlns="" id="{09A37C82-A3C0-4400-B77E-5BC5530F1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754063"/>
            <a:ext cx="4805362" cy="372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3796" tIns="41898" rIns="83796" bIns="418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umimoji="1" sz="12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xmlns="" id="{253EDB53-0111-42E5-AE9D-1C701734C02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37188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kumimoji="0"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4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C445F-D581-4C5B-A133-2C128C4E8E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558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3233C-4E0D-4EBC-AEA4-A1B6E8715D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8924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7AF0-634C-46E5-99F5-A693E67B87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18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F625B-7E5A-44E1-9CD0-A3C354D28D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642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3D12C-EACE-428B-8281-E76F39E0DF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731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9BEE9-EEC8-4459-9095-2B3F2E1808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208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A962D-FDE1-4260-B0B1-EC8A0843DB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5682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F2B57-9545-43B2-9388-34A9A52DFF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7695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02EE-8715-44AD-A1E8-1543450D0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5671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9E6AD-096B-4AB9-B455-30DAD15340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5748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7D8E7-B111-4682-A4CB-D4566D2466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0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443D8-A651-4924-BE9E-A2DEF6457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136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 rtlCol="0">
            <a:normAutofit/>
          </a:bodyPr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6AA97-3F27-4F4A-A12D-34B454312B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342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43ACD-FA01-4B4F-9E8D-FE7AA4926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6146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58C1D-D8D6-441F-8140-689526C52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136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64233-9FB2-410D-8CBF-D593D855D9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056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00B2F-2F1A-4785-ABB3-AEF630494F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323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51C1-55E6-46FC-8AE4-146F48A114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734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D8DD0-F4AD-4D83-B0D8-24538D273F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657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7F0B-E89B-4A88-82CE-65904D2ACE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50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C72A3-C673-4A74-AE2D-AB58F01A74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221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 rtlCol="0">
            <a:normAutofit/>
          </a:bodyPr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CD1D9-C429-43EB-B773-0863664BB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927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735013" y="403225"/>
            <a:ext cx="92217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735013" y="2012950"/>
            <a:ext cx="922178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FA5181-958C-4B4F-8750-EA6F25817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2pPr>
      <a:lvl3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3pPr>
      <a:lvl4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4pPr>
      <a:lvl5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0025" indent="-200025" algn="l" defTabSz="801688" rtl="0" eaLnBrk="0" fontAlgn="base" hangingPunct="0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13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35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40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735013" y="403225"/>
            <a:ext cx="9221787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735013" y="2012950"/>
            <a:ext cx="9221787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7225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7225"/>
            <a:ext cx="2405062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2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2FA785-5989-4916-B965-2FB6C0F987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40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2pPr>
      <a:lvl3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3pPr>
      <a:lvl4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4pPr>
      <a:lvl5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801688" rtl="0" fontAlgn="base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0025" indent="-200025" algn="l" defTabSz="801688" rtl="0" eaLnBrk="0" fontAlgn="base" hangingPunct="0">
        <a:lnSpc>
          <a:spcPct val="90000"/>
        </a:lnSpc>
        <a:spcBef>
          <a:spcPts val="875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713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40335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40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E033C456-3FD4-427C-8A0A-D9D16A9C0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58644"/>
              </p:ext>
            </p:extLst>
          </p:nvPr>
        </p:nvGraphicFramePr>
        <p:xfrm>
          <a:off x="953418" y="1979637"/>
          <a:ext cx="8496300" cy="6950074"/>
        </p:xfrm>
        <a:graphic>
          <a:graphicData uri="http://schemas.openxmlformats.org/drawingml/2006/table">
            <a:tbl>
              <a:tblPr/>
              <a:tblGrid>
                <a:gridCol w="8496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43113">
                <a:tc>
                  <a:txBody>
                    <a:bodyPr/>
                    <a:lstStyle>
                      <a:lvl1pPr indent="228600"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</a:defRPr>
                      </a:lvl1pPr>
                      <a:lvl2pPr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Группа </a:t>
                      </a:r>
                      <a:r>
                        <a:rPr kumimoji="0" lang="ru-RU" altLang="ru-RU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компаний «АНАКОН</a:t>
                      </a:r>
                      <a:r>
                        <a:rPr kumimoji="0" lang="ru-RU" alt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»:</a:t>
                      </a: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ja-JP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Анакон</a:t>
                      </a: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ja-JP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ja-JP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Геоинжиниринг</a:t>
                      </a:r>
                      <a:endParaRPr kumimoji="0" lang="en-US" altLang="ja-JP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ja-JP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83F47"/>
                          </a:solidFill>
                          <a:effectLst/>
                          <a:latin typeface="Room" panose="02000506000000020004" pitchFamily="2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МинСтандарт</a:t>
                      </a: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83F47"/>
                        </a:solidFill>
                        <a:effectLst/>
                        <a:latin typeface="Room" panose="02000506000000020004" pitchFamily="2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3274">
                <a:tc>
                  <a:txBody>
                    <a:bodyPr/>
                    <a:lstStyle>
                      <a:lvl1pPr indent="228600"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</a:defRPr>
                      </a:lvl1pPr>
                      <a:lvl2pPr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kumimoj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71360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71360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77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2">
            <a:extLst>
              <a:ext uri="{FF2B5EF4-FFF2-40B4-BE49-F238E27FC236}">
                <a16:creationId xmlns:a16="http://schemas.microsoft.com/office/drawing/2014/main" xmlns="" id="{70268AD4-2CD3-4E56-8812-B998033FC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3635375"/>
            <a:ext cx="94329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Группа Компаний «Анакон»</a:t>
            </a:r>
          </a:p>
          <a:p>
            <a:pPr eaLnBrk="1" hangingPunct="1"/>
            <a:endParaRPr lang="en-US" altLang="ru-RU" sz="2400" b="1">
              <a:solidFill>
                <a:srgbClr val="383F47"/>
              </a:solidFill>
              <a:latin typeface="Room" panose="02000506000000020004" pitchFamily="2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199034, Санкт-Петербург, 14-линия В.О., д. 7, лит.</a:t>
            </a:r>
            <a:r>
              <a:rPr lang="en-US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А, пом. 36-Н</a:t>
            </a:r>
          </a:p>
          <a:p>
            <a:pPr eaLnBrk="1" hangingPunct="1"/>
            <a:r>
              <a:rPr lang="ru-RU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105066, Москва, улица Александра Лукьянова, д. 3</a:t>
            </a:r>
          </a:p>
          <a:p>
            <a:pPr eaLnBrk="1" hangingPunct="1"/>
            <a:r>
              <a:rPr lang="ru-RU" altLang="ru-RU" sz="2400" b="1">
                <a:solidFill>
                  <a:srgbClr val="444444"/>
                </a:solidFill>
                <a:latin typeface="Room" panose="02000506000000020004" pitchFamily="2" charset="0"/>
              </a:rPr>
              <a:t>660028, Красноярск, ул. Телевизорная, д.1, стр. 30, павильон 7</a:t>
            </a:r>
          </a:p>
          <a:p>
            <a:pPr eaLnBrk="1" hangingPunct="1"/>
            <a:endParaRPr lang="ru-RU" altLang="ru-RU" sz="2400" b="1">
              <a:solidFill>
                <a:srgbClr val="383F47"/>
              </a:solidFill>
              <a:latin typeface="Room" panose="02000506000000020004" pitchFamily="2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400" b="1">
                <a:solidFill>
                  <a:srgbClr val="383F47"/>
                </a:solidFill>
                <a:latin typeface="Room" panose="02000506000000020004" pitchFamily="2" charset="0"/>
                <a:cs typeface="Arial" panose="020B0604020202020204" pitchFamily="34" charset="0"/>
              </a:rPr>
              <a:t>E-mail: info@anakon.ru, info@minstandart.com</a:t>
            </a:r>
          </a:p>
          <a:p>
            <a:pPr eaLnBrk="1" hangingPunct="1"/>
            <a:r>
              <a:rPr lang="en-US" altLang="ru-RU" sz="2400" b="1">
                <a:solidFill>
                  <a:srgbClr val="383F47"/>
                </a:solidFill>
                <a:latin typeface="Room" panose="02000506000000020004" pitchFamily="2" charset="0"/>
              </a:rPr>
              <a:t>8 800 707 88 38</a:t>
            </a:r>
            <a:endParaRPr lang="ru-RU" altLang="ru-RU" sz="2400" b="1">
              <a:solidFill>
                <a:srgbClr val="383F47"/>
              </a:solidFill>
              <a:latin typeface="Room" panose="02000506000000020004" pitchFamily="2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4E7D4C39-FDFA-481F-8E49-ADDF0DCFDACA}"/>
              </a:ext>
            </a:extLst>
          </p:cNvPr>
          <p:cNvSpPr/>
          <p:nvPr/>
        </p:nvSpPr>
        <p:spPr>
          <a:xfrm>
            <a:off x="665163" y="2357438"/>
            <a:ext cx="3671887" cy="720725"/>
          </a:xfrm>
          <a:prstGeom prst="roundRect">
            <a:avLst/>
          </a:prstGeom>
          <a:solidFill>
            <a:srgbClr val="8B7857"/>
          </a:solidFill>
          <a:ln>
            <a:solidFill>
              <a:srgbClr val="8B7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04" name="Прямоугольник 6">
            <a:extLst>
              <a:ext uri="{FF2B5EF4-FFF2-40B4-BE49-F238E27FC236}">
                <a16:creationId xmlns:a16="http://schemas.microsoft.com/office/drawing/2014/main" xmlns="" id="{785274C2-F46E-4DEF-AE1F-D431A73F5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87613"/>
            <a:ext cx="332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bg1"/>
                </a:solidFill>
                <a:latin typeface="Room" panose="02000506000000020004" pitchFamily="2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A69E828-5917-469C-83BE-A36507B5A3D5}"/>
              </a:ext>
            </a:extLst>
          </p:cNvPr>
          <p:cNvCxnSpPr>
            <a:cxnSpLocks/>
          </p:cNvCxnSpPr>
          <p:nvPr/>
        </p:nvCxnSpPr>
        <p:spPr>
          <a:xfrm>
            <a:off x="665163" y="1474788"/>
            <a:ext cx="9361487" cy="0"/>
          </a:xfrm>
          <a:prstGeom prst="line">
            <a:avLst/>
          </a:prstGeom>
          <a:ln>
            <a:solidFill>
              <a:srgbClr val="A49B9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88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1410" y="429374"/>
            <a:ext cx="9221787" cy="193645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4000" b="1" dirty="0" smtClean="0">
                <a:latin typeface="Arial" charset="0"/>
                <a:ea typeface="Arial" charset="0"/>
                <a:cs typeface="Arial" charset="0"/>
              </a:rPr>
              <a:t>Анакон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Эксклюзивный представитель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в России и СНГ компании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ROCKLABS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dirty="0">
                <a:latin typeface="Arial" charset="0"/>
                <a:ea typeface="Arial" charset="0"/>
                <a:cs typeface="Arial" charset="0"/>
              </a:rPr>
            </a:b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82" y="3059757"/>
            <a:ext cx="2810693" cy="367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1643" y="2333786"/>
            <a:ext cx="2560214" cy="36905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"/>
          <a:stretch>
            <a:fillRect/>
          </a:stretch>
        </p:blipFill>
        <p:spPr bwMode="auto">
          <a:xfrm>
            <a:off x="4550013" y="2699717"/>
            <a:ext cx="2591792" cy="3564008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83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26" y="1835621"/>
            <a:ext cx="4256631" cy="432048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 descr="C:\Users\Home\Desktop\Майнекс Астана\Фото презинтация\ГК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02" y="327149"/>
            <a:ext cx="388843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54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866541" y="395461"/>
            <a:ext cx="9291413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sz="4000" b="1" smtClean="0">
                <a:latin typeface="Arial" charset="0"/>
                <a:ea typeface="Arial" charset="0"/>
                <a:cs typeface="Arial" charset="0"/>
              </a:rPr>
              <a:t>Геоинжиниринг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>
                <a:latin typeface="Arial" charset="0"/>
                <a:ea typeface="Arial" charset="0"/>
                <a:cs typeface="Arial" charset="0"/>
              </a:rPr>
              <a:t>Мобильные участки пробоподготовки и мобильные лаборатории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58" y="3275781"/>
            <a:ext cx="400370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4" y="2339677"/>
            <a:ext cx="444627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066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 noGrp="1"/>
          </p:cNvSpPr>
          <p:nvPr>
            <p:ph idx="1"/>
          </p:nvPr>
        </p:nvSpPr>
        <p:spPr bwMode="auto">
          <a:xfrm>
            <a:off x="1097434" y="323454"/>
            <a:ext cx="9293795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801688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indent="0" algn="ctr">
              <a:buNone/>
            </a:pPr>
            <a:endParaRPr lang="ru-RU" sz="4000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sz="4000" b="1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Arial" charset="0"/>
                <a:ea typeface="Arial" charset="0"/>
                <a:cs typeface="Arial" charset="0"/>
              </a:rPr>
              <a:t>НТЦ «МинСтандарт»</a:t>
            </a:r>
          </a:p>
          <a:p>
            <a:pPr marL="0" indent="0"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074046" y="1475581"/>
            <a:ext cx="907300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4572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6pPr>
            <a:lvl7pPr marL="9144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7pPr>
            <a:lvl8pPr marL="13716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8pPr>
            <a:lvl9pPr marL="18288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Стандартные образцы состава горных пород и руд.</a:t>
            </a:r>
            <a:endParaRPr lang="ru-RU" sz="2800" b="1" dirty="0">
              <a:latin typeface="Arial" charset="0"/>
              <a:ea typeface="Arial" charset="0"/>
              <a:cs typeface="Arial" charset="0"/>
            </a:endParaRPr>
          </a:p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Подготовка проб, в том числе проб с неравномерным/крупным золотом с применением предварительного </a:t>
            </a:r>
            <a:r>
              <a:rPr lang="ru-RU" sz="2800" b="1" dirty="0" err="1" smtClean="0">
                <a:latin typeface="Arial" charset="0"/>
                <a:ea typeface="Arial" charset="0"/>
                <a:cs typeface="Arial" charset="0"/>
              </a:rPr>
              <a:t>гравиоконцентрирования</a:t>
            </a: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Изготовление шихты для пробирного анализа.</a:t>
            </a:r>
            <a:endParaRPr lang="ru-RU" sz="2800" b="1" dirty="0">
              <a:latin typeface="Arial" charset="0"/>
              <a:ea typeface="Arial" charset="0"/>
              <a:cs typeface="Arial" charset="0"/>
            </a:endParaRPr>
          </a:p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Обучение. </a:t>
            </a:r>
          </a:p>
          <a:p>
            <a:pPr algn="just">
              <a:spcAft>
                <a:spcPts val="1200"/>
              </a:spcAft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Консультационные услуги.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200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41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86" y="1979637"/>
            <a:ext cx="9407053" cy="4896544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1097434" y="539477"/>
            <a:ext cx="9293795" cy="93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4572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6pPr>
            <a:lvl7pPr marL="9144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7pPr>
            <a:lvl8pPr marL="13716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8pPr>
            <a:lvl9pPr marL="1828800" indent="-200482" algn="l" defTabSz="80168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4000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Ежегодные курсы повышения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квалификации «Подготовка проб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минерального сырья на оборудовании 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ROCKLABS</a:t>
            </a:r>
            <a:r>
              <a:rPr lang="ru-RU" sz="2800" b="1" dirty="0" smtClean="0"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62" y="1403573"/>
            <a:ext cx="9975717" cy="46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46" y="1403573"/>
            <a:ext cx="99236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4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62" y="1691605"/>
            <a:ext cx="957036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48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41664</TotalTime>
  <Words>124</Words>
  <Application>Microsoft Macintosh PowerPoint</Application>
  <PresentationFormat>Другой</PresentationFormat>
  <Paragraphs>40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Calibri</vt:lpstr>
      <vt:lpstr>Calibri Light</vt:lpstr>
      <vt:lpstr>Lucida Sans Unicode</vt:lpstr>
      <vt:lpstr>MS PGothic</vt:lpstr>
      <vt:lpstr>Room</vt:lpstr>
      <vt:lpstr>Times New Roman</vt:lpstr>
      <vt:lpstr>Arial</vt:lpstr>
      <vt:lpstr>Тема Office</vt:lpstr>
      <vt:lpstr>1_Тема Office</vt:lpstr>
      <vt:lpstr>Презентация PowerPoint</vt:lpstr>
      <vt:lpstr> Анакон Эксклюзивный представитель  в России и СНГ компании ROCKLABS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Астро</dc:creator>
  <cp:lastModifiedBy>пользователь Microsoft Office</cp:lastModifiedBy>
  <cp:revision>206</cp:revision>
  <cp:lastPrinted>1601-01-01T00:00:00Z</cp:lastPrinted>
  <dcterms:created xsi:type="dcterms:W3CDTF">2013-03-06T09:16:02Z</dcterms:created>
  <dcterms:modified xsi:type="dcterms:W3CDTF">2018-05-23T09:02:09Z</dcterms:modified>
</cp:coreProperties>
</file>