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8"/>
  </p:notesMasterIdLst>
  <p:sldIdLst>
    <p:sldId id="256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74" r:id="rId11"/>
    <p:sldId id="266" r:id="rId12"/>
    <p:sldId id="273" r:id="rId13"/>
    <p:sldId id="275" r:id="rId14"/>
    <p:sldId id="267" r:id="rId15"/>
    <p:sldId id="268" r:id="rId16"/>
    <p:sldId id="257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95" autoAdjust="0"/>
  </p:normalViewPr>
  <p:slideViewPr>
    <p:cSldViewPr>
      <p:cViewPr varScale="1">
        <p:scale>
          <a:sx n="117" d="100"/>
          <a:sy n="117" d="100"/>
        </p:scale>
        <p:origin x="-14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6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8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9" name="PlaceHolder 5"/>
          <p:cNvSpPr>
            <a:spLocks noGrp="1"/>
          </p:cNvSpPr>
          <p:nvPr>
            <p:ph type="sldNum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B94EEFD-E2DC-4935-8018-B9631EFBE43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7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10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11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12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13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14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15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4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6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7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8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9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2"/>
          <p:cNvPicPr/>
          <p:nvPr/>
        </p:nvPicPr>
        <p:blipFill>
          <a:blip r:embed="rId14"/>
          <a:srcRect t="2193776"/>
          <a:stretch/>
        </p:blipFill>
        <p:spPr>
          <a:xfrm>
            <a:off x="457524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3"/>
          <p:cNvPicPr/>
          <p:nvPr/>
        </p:nvPicPr>
        <p:blipFill>
          <a:blip r:embed="rId14"/>
          <a:srcRect t="2193776"/>
          <a:stretch/>
        </p:blipFill>
        <p:spPr>
          <a:xfrm>
            <a:off x="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18"/>
          <p:cNvPicPr/>
          <p:nvPr/>
        </p:nvPicPr>
        <p:blipFill>
          <a:blip r:embed="rId15" cstate="print"/>
          <a:stretch/>
        </p:blipFill>
        <p:spPr>
          <a:xfrm>
            <a:off x="0" y="360"/>
            <a:ext cx="9143280" cy="764280"/>
          </a:xfrm>
          <a:prstGeom prst="rect">
            <a:avLst/>
          </a:prstGeom>
          <a:ln w="9360">
            <a:noFill/>
          </a:ln>
        </p:spPr>
      </p:pic>
      <p:sp>
        <p:nvSpPr>
          <p:cNvPr id="4" name="CustomShape 2"/>
          <p:cNvSpPr/>
          <p:nvPr/>
        </p:nvSpPr>
        <p:spPr>
          <a:xfrm>
            <a:off x="6477120" y="6303600"/>
            <a:ext cx="2666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B0F0"/>
                </a:solidFill>
                <a:latin typeface="Calibri"/>
                <a:ea typeface="Droid Sans Fallback"/>
              </a:rPr>
              <a:t>ООО НПП «АВАКС-ГеоСервис»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" name="Рисунок 11"/>
          <p:cNvPicPr/>
          <p:nvPr/>
        </p:nvPicPr>
        <p:blipFill>
          <a:blip r:embed="rId16"/>
          <a:stretch/>
        </p:blipFill>
        <p:spPr>
          <a:xfrm>
            <a:off x="5966280" y="6328080"/>
            <a:ext cx="510480" cy="458280"/>
          </a:xfrm>
          <a:prstGeom prst="rect">
            <a:avLst/>
          </a:prstGeom>
          <a:ln>
            <a:noFill/>
          </a:ln>
        </p:spPr>
      </p:pic>
      <p:pic>
        <p:nvPicPr>
          <p:cNvPr id="6" name="Picture 13"/>
          <p:cNvPicPr/>
          <p:nvPr/>
        </p:nvPicPr>
        <p:blipFill>
          <a:blip r:embed="rId17"/>
          <a:stretch/>
        </p:blipFill>
        <p:spPr>
          <a:xfrm>
            <a:off x="2160" y="360"/>
            <a:ext cx="9139320" cy="685728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текста заголовка щёлкните мышью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2"/>
          <p:cNvPicPr/>
          <p:nvPr/>
        </p:nvPicPr>
        <p:blipFill>
          <a:blip r:embed="rId14"/>
          <a:srcRect t="2193776"/>
          <a:stretch/>
        </p:blipFill>
        <p:spPr>
          <a:xfrm>
            <a:off x="457524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3"/>
          <p:cNvPicPr/>
          <p:nvPr/>
        </p:nvPicPr>
        <p:blipFill>
          <a:blip r:embed="rId14"/>
          <a:srcRect t="2193776"/>
          <a:stretch/>
        </p:blipFill>
        <p:spPr>
          <a:xfrm>
            <a:off x="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18"/>
          <p:cNvPicPr/>
          <p:nvPr/>
        </p:nvPicPr>
        <p:blipFill>
          <a:blip r:embed="rId15" cstate="print"/>
          <a:stretch/>
        </p:blipFill>
        <p:spPr>
          <a:xfrm>
            <a:off x="0" y="360"/>
            <a:ext cx="9143280" cy="76428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6477120" y="6303600"/>
            <a:ext cx="2666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B0F0"/>
                </a:solidFill>
                <a:latin typeface="Calibri"/>
                <a:ea typeface="Droid Sans Fallback"/>
              </a:rPr>
              <a:t>ООО НПП «АВАКС-ГеоСервис»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5" name="Рисунок 11"/>
          <p:cNvPicPr/>
          <p:nvPr/>
        </p:nvPicPr>
        <p:blipFill>
          <a:blip r:embed="rId16"/>
          <a:stretch/>
        </p:blipFill>
        <p:spPr>
          <a:xfrm>
            <a:off x="5966280" y="6328080"/>
            <a:ext cx="510480" cy="458280"/>
          </a:xfrm>
          <a:prstGeom prst="rect">
            <a:avLst/>
          </a:prstGeom>
          <a:ln>
            <a:noFill/>
          </a:ln>
        </p:spPr>
      </p:pic>
      <p:pic>
        <p:nvPicPr>
          <p:cNvPr id="96" name="Picture 13"/>
          <p:cNvPicPr/>
          <p:nvPr/>
        </p:nvPicPr>
        <p:blipFill>
          <a:blip r:embed="rId17"/>
          <a:stretch/>
        </p:blipFill>
        <p:spPr>
          <a:xfrm>
            <a:off x="2160" y="360"/>
            <a:ext cx="9139320" cy="6857280"/>
          </a:xfrm>
          <a:prstGeom prst="rect">
            <a:avLst/>
          </a:prstGeom>
          <a:ln w="9360">
            <a:noFill/>
          </a:ln>
        </p:spPr>
      </p:pic>
      <p:sp>
        <p:nvSpPr>
          <p:cNvPr id="9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текста заголовка щёлкните мышью</a:t>
            </a: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248" y="235992"/>
            <a:ext cx="20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Cambria" panose="02040503050406030204" pitchFamily="18" charset="0"/>
              </a:rPr>
              <a:t>Mente</a:t>
            </a:r>
            <a:r>
              <a:rPr lang="en-US" i="1" dirty="0">
                <a:latin typeface="Cambria" panose="02040503050406030204" pitchFamily="18" charset="0"/>
              </a:rPr>
              <a:t>, </a:t>
            </a:r>
            <a:r>
              <a:rPr lang="en-US" i="1" dirty="0" err="1" smtClean="0">
                <a:latin typeface="Cambria" panose="02040503050406030204" pitchFamily="18" charset="0"/>
              </a:rPr>
              <a:t>malleo</a:t>
            </a:r>
            <a:r>
              <a:rPr lang="ru-RU" i="1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US" i="1" dirty="0" smtClean="0">
                <a:latin typeface="Cambria" panose="02040503050406030204" pitchFamily="18" charset="0"/>
              </a:rPr>
              <a:t>et </a:t>
            </a:r>
            <a:r>
              <a:rPr lang="en-US" i="1" dirty="0" err="1">
                <a:latin typeface="Cambria" panose="02040503050406030204" pitchFamily="18" charset="0"/>
              </a:rPr>
              <a:t>computatorium</a:t>
            </a:r>
            <a:endParaRPr lang="ru-RU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750795"/>
            <a:ext cx="676875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Cambria" panose="02040503050406030204" pitchFamily="18" charset="0"/>
              </a:rPr>
              <a:t>Некоторые особенности блочного моделирования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992" y="5102836"/>
            <a:ext cx="6336704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А.Б. Бородушкин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ЗАО Полюс, ведущий геолог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Институт горного дела геологии и геотехнологий, СФУ, доцент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7676"/>
            <a:ext cx="269337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676"/>
            <a:ext cx="3362325" cy="84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91" y="1099166"/>
            <a:ext cx="4929029" cy="517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099166"/>
            <a:ext cx="269804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Кумулятивные функции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распределения дисперсии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кригинга для разных моделей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109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834"/>
            <a:ext cx="4693300" cy="30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9888"/>
            <a:ext cx="3081688" cy="37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25" y="939811"/>
            <a:ext cx="3422385" cy="360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997020"/>
            <a:ext cx="2580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Модели 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39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55576" y="1412776"/>
            <a:ext cx="7442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Выводы: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для блочного моделирования вполне допустило ограничится линейной вариограммой.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64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4388"/>
            <a:ext cx="5256584" cy="54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124744"/>
            <a:ext cx="3078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Кумулятивные функции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распределения свинца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для разных методов интерполяций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04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10" y="1041705"/>
            <a:ext cx="5947200" cy="53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124744"/>
            <a:ext cx="2580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55289" y="2012131"/>
            <a:ext cx="29045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buNone/>
            </a:pPr>
            <a:r>
              <a:rPr lang="ru-RU" altLang="ru-RU" sz="1400" dirty="0" smtClean="0">
                <a:latin typeface="Cambria" panose="02040503050406030204" pitchFamily="18" charset="0"/>
              </a:rPr>
              <a:t>«</a:t>
            </a:r>
            <a:r>
              <a:rPr lang="ru-RU" altLang="ru-RU" sz="1400" dirty="0" smtClean="0">
                <a:latin typeface="Cambria" panose="02040503050406030204" pitchFamily="18" charset="0"/>
              </a:rPr>
              <a:t>Эталонное» распределение – </a:t>
            </a:r>
            <a:r>
              <a:rPr lang="ru-RU" altLang="ru-RU" sz="1400" dirty="0" smtClean="0">
                <a:latin typeface="Cambria" panose="02040503050406030204" pitchFamily="18" charset="0"/>
              </a:rPr>
              <a:t>распределение элемента </a:t>
            </a:r>
            <a:r>
              <a:rPr lang="ru-RU" altLang="ru-RU" sz="1400" dirty="0" smtClean="0">
                <a:latin typeface="Cambria" panose="02040503050406030204" pitchFamily="18" charset="0"/>
              </a:rPr>
              <a:t>в блоках блочной модели включающих исходные пробы</a:t>
            </a:r>
            <a:endParaRPr lang="ru-RU" alt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11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728447" y="3286124"/>
            <a:ext cx="3431389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2400" b="1" i="1" strike="noStrike" spc="-1" dirty="0" smtClean="0">
                <a:solidFill>
                  <a:srgbClr val="17375E"/>
                </a:solidFill>
                <a:latin typeface="Cambria" panose="02040503050406030204" pitchFamily="18" charset="0"/>
                <a:ea typeface="Droid Sans Fallback"/>
              </a:rPr>
              <a:t>Спасибо за внимание!</a:t>
            </a:r>
            <a:endParaRPr lang="ru-RU" sz="2400" i="1" spc="-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1564"/>
            <a:ext cx="9143280" cy="907156"/>
          </a:xfrm>
          <a:prstGeom prst="rect">
            <a:avLst/>
          </a:prstGeom>
          <a:ln w="9360"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91680" y="1810940"/>
            <a:ext cx="6480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buNone/>
            </a:pPr>
            <a:r>
              <a:rPr lang="ru-RU" altLang="ru-RU" dirty="0" smtClean="0">
                <a:latin typeface="Cambria" panose="02040503050406030204" pitchFamily="18" charset="0"/>
              </a:rPr>
              <a:t>Месторождения, типы месторождений, группы однотипных месторождений</a:t>
            </a:r>
            <a:r>
              <a:rPr lang="en-US" altLang="ru-RU" dirty="0">
                <a:latin typeface="Cambria" panose="02040503050406030204" pitchFamily="18" charset="0"/>
              </a:rPr>
              <a:t>.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2708830" y="2276872"/>
            <a:ext cx="3940946" cy="12683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292100"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è"/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87992"/>
              </p:ext>
            </p:extLst>
          </p:nvPr>
        </p:nvGraphicFramePr>
        <p:xfrm>
          <a:off x="1371600" y="2564904"/>
          <a:ext cx="7137440" cy="391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88"/>
                <a:gridCol w="1427488"/>
                <a:gridCol w="1427488"/>
                <a:gridCol w="1427488"/>
                <a:gridCol w="1427488"/>
              </a:tblGrid>
              <a:tr h="43457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Мест. №1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mtClean="0">
                          <a:solidFill>
                            <a:schemeClr val="tx1"/>
                          </a:solidFill>
                        </a:rPr>
                        <a:t>Мест. №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mtClean="0">
                          <a:solidFill>
                            <a:schemeClr val="tx1"/>
                          </a:solidFill>
                        </a:rPr>
                        <a:t>Мест. №</a:t>
                      </a:r>
                      <a:r>
                        <a:rPr lang="en-US" sz="1000" b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345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Золото</a:t>
                      </a:r>
                      <a:endParaRPr lang="ru-RU" sz="10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Pb - Zn</a:t>
                      </a:r>
                      <a:endParaRPr lang="ru-RU" sz="1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1" marR="9144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…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Кригинг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Однотипные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месторождения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…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smtClean="0"/>
                        <a:t>Метод обратных  расстояний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smtClean="0"/>
                        <a:t>Условное</a:t>
                      </a:r>
                      <a:r>
                        <a:rPr lang="ru-RU" sz="1000" baseline="0" smtClean="0"/>
                        <a:t> моделирование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РБФ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</a:t>
                      </a:r>
                      <a:r>
                        <a:rPr lang="ru-RU" sz="1000" baseline="0" dirty="0" smtClean="0"/>
                        <a:t> т.д. 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Двойная стрелка влево/вправо 10"/>
          <p:cNvSpPr>
            <a:spLocks noChangeArrowheads="1"/>
          </p:cNvSpPr>
          <p:nvPr/>
        </p:nvSpPr>
        <p:spPr bwMode="auto">
          <a:xfrm>
            <a:off x="4355976" y="3738818"/>
            <a:ext cx="2365146" cy="115188"/>
          </a:xfrm>
          <a:prstGeom prst="leftRightArrow">
            <a:avLst>
              <a:gd name="adj1" fmla="val 50000"/>
              <a:gd name="adj2" fmla="val 500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2921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è"/>
            </a:pPr>
            <a:endParaRPr lang="ru-RU" altLang="ru-RU"/>
          </a:p>
        </p:txBody>
      </p:sp>
      <p:sp>
        <p:nvSpPr>
          <p:cNvPr id="15" name="Стрелка вправо 14"/>
          <p:cNvSpPr/>
          <p:nvPr/>
        </p:nvSpPr>
        <p:spPr bwMode="auto">
          <a:xfrm rot="5400000">
            <a:off x="-202674" y="4539651"/>
            <a:ext cx="2759320" cy="12166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292100"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è"/>
              <a:defRPr/>
            </a:pPr>
            <a:endParaRPr lang="ru-RU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475656" y="979943"/>
            <a:ext cx="6534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marL="0" lvl="2" algn="ctr">
              <a:buNone/>
            </a:pPr>
            <a:r>
              <a:rPr lang="ru-RU" altLang="ru-RU" sz="1600" i="1" dirty="0" smtClean="0">
                <a:latin typeface="Cambria" panose="02040503050406030204" pitchFamily="18" charset="0"/>
              </a:rPr>
              <a:t>Накопление, анализ и обобщение информации </a:t>
            </a:r>
            <a:r>
              <a:rPr lang="ru-RU" altLang="ru-RU" sz="1600" i="1" dirty="0">
                <a:latin typeface="Cambria" panose="02040503050406030204" pitchFamily="18" charset="0"/>
              </a:rPr>
              <a:t/>
            </a:r>
            <a:br>
              <a:rPr lang="ru-RU" altLang="ru-RU" sz="1600" i="1" dirty="0">
                <a:latin typeface="Cambria" panose="02040503050406030204" pitchFamily="18" charset="0"/>
              </a:rPr>
            </a:br>
            <a:r>
              <a:rPr lang="ru-RU" altLang="ru-RU" sz="1600" i="1" dirty="0" smtClean="0">
                <a:latin typeface="Cambria" panose="02040503050406030204" pitchFamily="18" charset="0"/>
              </a:rPr>
              <a:t>об оптимальных параметрах блочного моделирования</a:t>
            </a:r>
            <a:endParaRPr lang="ru-RU" altLang="ru-RU" sz="1600" i="1" dirty="0">
              <a:latin typeface="Cambria" panose="02040503050406030204" pitchFamily="18" charset="0"/>
            </a:endParaRPr>
          </a:p>
          <a:p>
            <a:pPr algn="ctr"/>
            <a:endParaRPr lang="ru-RU" altLang="ru-RU" sz="1600" dirty="0">
              <a:latin typeface="Cambria" panose="02040503050406030204" pitchFamily="1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 rot="16200000">
            <a:off x="-514908" y="4369649"/>
            <a:ext cx="2379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buNone/>
            </a:pPr>
            <a:r>
              <a:rPr lang="ru-RU" altLang="ru-RU" dirty="0">
                <a:latin typeface="Cambria" panose="02040503050406030204" pitchFamily="18" charset="0"/>
              </a:rPr>
              <a:t>Программы</a:t>
            </a:r>
            <a:r>
              <a:rPr lang="ru-RU" altLang="ru-RU" dirty="0" smtClean="0">
                <a:latin typeface="Cambria" panose="02040503050406030204" pitchFamily="18" charset="0"/>
              </a:rPr>
              <a:t>, </a:t>
            </a:r>
            <a:r>
              <a:rPr lang="ru-RU" altLang="ru-RU" dirty="0" smtClean="0">
                <a:latin typeface="Cambria" panose="02040503050406030204" pitchFamily="18" charset="0"/>
              </a:rPr>
              <a:t>методы</a:t>
            </a:r>
            <a:r>
              <a:rPr lang="ru-RU" altLang="ru-RU" dirty="0" smtClean="0">
                <a:latin typeface="Cambria" panose="02040503050406030204" pitchFamily="18" charset="0"/>
              </a:rPr>
              <a:t>, </a:t>
            </a:r>
            <a:r>
              <a:rPr lang="ru-RU" altLang="ru-RU" dirty="0" smtClean="0">
                <a:latin typeface="Cambria" panose="02040503050406030204" pitchFamily="18" charset="0"/>
              </a:rPr>
              <a:t>опции, </a:t>
            </a:r>
          </a:p>
          <a:p>
            <a:pPr>
              <a:buNone/>
            </a:pPr>
            <a:r>
              <a:rPr lang="ru-RU" altLang="ru-RU" dirty="0" smtClean="0">
                <a:latin typeface="Cambria" panose="02040503050406030204" pitchFamily="18" charset="0"/>
              </a:rPr>
              <a:t>варианты построения </a:t>
            </a:r>
            <a:r>
              <a:rPr lang="ru-RU" altLang="ru-RU" dirty="0" smtClean="0">
                <a:latin typeface="Cambria" panose="02040503050406030204" pitchFamily="18" charset="0"/>
              </a:rPr>
              <a:t>БМ</a:t>
            </a:r>
            <a:r>
              <a:rPr lang="ru-RU" altLang="ru-RU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691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19" y="714240"/>
            <a:ext cx="4072161" cy="313227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8"/>
          <p:cNvPicPr/>
          <p:nvPr/>
        </p:nvPicPr>
        <p:blipFill>
          <a:blip r:embed="rId4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5" y="869668"/>
            <a:ext cx="4025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5398"/>
            <a:ext cx="4946991" cy="38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821" y="4136308"/>
            <a:ext cx="242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Ильинское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9213"/>
            <a:ext cx="3986704" cy="56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9213"/>
            <a:ext cx="3154946" cy="55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079213"/>
            <a:ext cx="1843262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Трубка Нюрбинская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4787" y="1006908"/>
            <a:ext cx="196412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Трубка </a:t>
            </a:r>
            <a:r>
              <a:rPr lang="ru-RU" sz="1400" dirty="0" err="1" smtClean="0">
                <a:latin typeface="Cambria" panose="02040503050406030204" pitchFamily="18" charset="0"/>
              </a:rPr>
              <a:t>Ботуобинская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17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03860"/>
            <a:ext cx="56959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980640"/>
            <a:ext cx="2580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0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39" y="703264"/>
            <a:ext cx="4678521" cy="28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8"/>
          <p:cNvPicPr/>
          <p:nvPr/>
        </p:nvPicPr>
        <p:blipFill>
          <a:blip r:embed="rId4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" y="2439090"/>
            <a:ext cx="4680520" cy="277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25911"/>
            <a:ext cx="5155089" cy="301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0920" y="1052736"/>
            <a:ext cx="313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каркасная, блочная и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модель интерполяции содержаний 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3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" y="1484784"/>
            <a:ext cx="3483868" cy="26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52" y="1501107"/>
            <a:ext cx="3384376" cy="260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4268"/>
            <a:ext cx="2025340" cy="268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331740" cy="28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2448"/>
            <a:ext cx="3096344" cy="20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1560" y="1032991"/>
            <a:ext cx="752076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Горевское, рудное тело Северо-западное, модели 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6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40160"/>
            <a:ext cx="5213002" cy="544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124744"/>
            <a:ext cx="2887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Кумулятивные функции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распределения свинца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для разных моделей 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10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8"/>
          <p:cNvPicPr/>
          <p:nvPr/>
        </p:nvPicPr>
        <p:blipFill>
          <a:blip r:embed="rId3"/>
          <a:stretch/>
        </p:blipFill>
        <p:spPr>
          <a:xfrm>
            <a:off x="0" y="-49924"/>
            <a:ext cx="9143280" cy="907156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00" y="980640"/>
            <a:ext cx="6160717" cy="58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110" y="980640"/>
            <a:ext cx="32977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Месторождение </a:t>
            </a:r>
            <a:r>
              <a:rPr lang="ru-RU" sz="1400" dirty="0" smtClean="0">
                <a:latin typeface="Cambria" panose="02040503050406030204" pitchFamily="18" charset="0"/>
              </a:rPr>
              <a:t>Олимпиадинское </a:t>
            </a: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(рт 1, </a:t>
            </a:r>
            <a:r>
              <a:rPr lang="ru-RU" sz="1400" dirty="0" smtClean="0">
                <a:latin typeface="Cambria" panose="02040503050406030204" pitchFamily="18" charset="0"/>
              </a:rPr>
              <a:t>уч.</a:t>
            </a:r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Промежуточный</a:t>
            </a:r>
            <a:r>
              <a:rPr lang="ru-RU" sz="1400" dirty="0" smtClean="0">
                <a:latin typeface="Cambria" panose="02040503050406030204" pitchFamily="18" charset="0"/>
              </a:rPr>
              <a:t>).</a:t>
            </a:r>
          </a:p>
          <a:p>
            <a:pPr>
              <a:buNone/>
            </a:pPr>
            <a:endParaRPr lang="ru-RU" sz="14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Распределения содержаний </a:t>
            </a:r>
            <a:r>
              <a:rPr lang="en-US" sz="1400" dirty="0" smtClean="0">
                <a:latin typeface="Cambria" panose="02040503050406030204" pitchFamily="18" charset="0"/>
              </a:rPr>
              <a:t>Au</a:t>
            </a: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в </a:t>
            </a:r>
            <a:r>
              <a:rPr lang="ru-RU" sz="1400" dirty="0" smtClean="0">
                <a:latin typeface="Cambria" panose="02040503050406030204" pitchFamily="18" charset="0"/>
              </a:rPr>
              <a:t>блочных </a:t>
            </a:r>
            <a:r>
              <a:rPr lang="ru-RU" sz="1400" dirty="0" smtClean="0">
                <a:latin typeface="Cambria" panose="02040503050406030204" pitchFamily="18" charset="0"/>
              </a:rPr>
              <a:t>модел</a:t>
            </a:r>
            <a:r>
              <a:rPr lang="ru-RU" sz="1400" dirty="0" smtClean="0">
                <a:latin typeface="Cambria" panose="02040503050406030204" pitchFamily="18" charset="0"/>
              </a:rPr>
              <a:t>ях</a:t>
            </a:r>
            <a:r>
              <a:rPr lang="ru-RU" sz="1400" dirty="0" smtClean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для </a:t>
            </a:r>
            <a:r>
              <a:rPr lang="ru-RU" sz="1400" dirty="0" smtClean="0">
                <a:latin typeface="Cambria" panose="02040503050406030204" pitchFamily="18" charset="0"/>
              </a:rPr>
              <a:t>различных вариограмм (</a:t>
            </a:r>
            <a:r>
              <a:rPr lang="ru-RU" sz="1400" dirty="0" smtClean="0">
                <a:latin typeface="Cambria" panose="02040503050406030204" pitchFamily="18" charset="0"/>
              </a:rPr>
              <a:t>красное – </a:t>
            </a:r>
            <a:r>
              <a:rPr lang="ru-RU" sz="1400" dirty="0" smtClean="0">
                <a:latin typeface="Cambria" panose="02040503050406030204" pitchFamily="18" charset="0"/>
              </a:rPr>
              <a:t>сферическая </a:t>
            </a:r>
            <a:r>
              <a:rPr lang="ru-RU" sz="1400" dirty="0" smtClean="0">
                <a:latin typeface="Cambria" panose="02040503050406030204" pitchFamily="18" charset="0"/>
              </a:rPr>
              <a:t>синее линейная)</a:t>
            </a:r>
            <a:r>
              <a:rPr lang="ru-RU" sz="1400" dirty="0" smtClean="0">
                <a:latin typeface="Cambria" panose="02040503050406030204" pitchFamily="18" charset="0"/>
              </a:rPr>
              <a:t>.</a:t>
            </a:r>
            <a:endParaRPr lang="ru-RU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2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238</Words>
  <Application>Microsoft Office PowerPoint</Application>
  <PresentationFormat>Экран (4:3)</PresentationFormat>
  <Paragraphs>85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Бородушкин Андрей Борисович</dc:creator>
  <cp:lastModifiedBy>BORODUSHKINAB</cp:lastModifiedBy>
  <cp:revision>41</cp:revision>
  <dcterms:modified xsi:type="dcterms:W3CDTF">2018-05-18T08:41:09Z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