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72" r:id="rId3"/>
    <p:sldId id="257" r:id="rId4"/>
    <p:sldId id="256" r:id="rId5"/>
    <p:sldId id="267" r:id="rId6"/>
    <p:sldId id="258" r:id="rId7"/>
    <p:sldId id="259" r:id="rId8"/>
    <p:sldId id="265" r:id="rId9"/>
    <p:sldId id="266" r:id="rId10"/>
    <p:sldId id="260" r:id="rId11"/>
    <p:sldId id="263" r:id="rId12"/>
    <p:sldId id="261" r:id="rId13"/>
    <p:sldId id="262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64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AA8C1-B8C0-4281-83D3-0D9F218C2C58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D4A8D-9DCA-4025-8560-0A171572B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4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280831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9644"/>
                </a:solidFill>
              </a:rPr>
              <a:t>Перспективность </a:t>
            </a:r>
            <a:r>
              <a:rPr lang="ru-RU" sz="2800" b="1" i="1" dirty="0">
                <a:solidFill>
                  <a:srgbClr val="009644"/>
                </a:solidFill>
              </a:rPr>
              <a:t>поисков коренных месторождений золота в пределах экономической зоны Енисейская Сибирь на примере </a:t>
            </a:r>
            <a:r>
              <a:rPr lang="ru-RU" sz="2800" b="1" i="1" dirty="0" err="1">
                <a:solidFill>
                  <a:srgbClr val="009644"/>
                </a:solidFill>
              </a:rPr>
              <a:t>Алдын-Маадырского</a:t>
            </a:r>
            <a:r>
              <a:rPr lang="ru-RU" sz="2800" b="1" i="1" dirty="0">
                <a:solidFill>
                  <a:srgbClr val="009644"/>
                </a:solidFill>
              </a:rPr>
              <a:t> рудного поля </a:t>
            </a:r>
            <a:r>
              <a:rPr lang="ru-RU" sz="2800" b="1" i="1" dirty="0" smtClean="0">
                <a:solidFill>
                  <a:srgbClr val="009644"/>
                </a:solidFill>
              </a:rPr>
              <a:t>(Республика </a:t>
            </a:r>
            <a:r>
              <a:rPr lang="ru-RU" sz="2800" b="1" i="1" dirty="0">
                <a:solidFill>
                  <a:srgbClr val="009644"/>
                </a:solidFill>
              </a:rPr>
              <a:t>Тыва</a:t>
            </a:r>
            <a:r>
              <a:rPr lang="ru-RU" sz="2800" b="1" i="1" dirty="0" smtClean="0">
                <a:solidFill>
                  <a:srgbClr val="009644"/>
                </a:solidFill>
              </a:rPr>
              <a:t>).</a:t>
            </a:r>
            <a:endParaRPr lang="ru-RU" sz="2800" b="1" i="1" dirty="0">
              <a:solidFill>
                <a:srgbClr val="009644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522920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Анненкова Т.Е., ФГБУ «ВИМС»</a:t>
            </a:r>
          </a:p>
          <a:p>
            <a:pPr algn="l"/>
            <a:r>
              <a:rPr lang="ru-RU" sz="2000" b="1" dirty="0" err="1" smtClean="0"/>
              <a:t>Берзон</a:t>
            </a:r>
            <a:r>
              <a:rPr lang="ru-RU" sz="2000" b="1" dirty="0" smtClean="0"/>
              <a:t> Е.И., ФГБУ «ВСЕГЕИ»,</a:t>
            </a:r>
          </a:p>
          <a:p>
            <a:pPr algn="l"/>
            <a:r>
              <a:rPr lang="ru-RU" sz="2000" b="1" dirty="0" smtClean="0"/>
              <a:t>Кононенко Н.Б., АО «</a:t>
            </a:r>
            <a:r>
              <a:rPr lang="ru-RU" sz="2000" b="1" dirty="0" err="1" smtClean="0"/>
              <a:t>Росгеология</a:t>
            </a:r>
            <a:r>
              <a:rPr lang="ru-RU" sz="2000" b="1" dirty="0" smtClean="0"/>
              <a:t>», Сибирское ПГО</a:t>
            </a:r>
          </a:p>
          <a:p>
            <a:pPr algn="l"/>
            <a:r>
              <a:rPr lang="ru-RU" sz="2000" b="1" dirty="0" smtClean="0"/>
              <a:t>Использованы материалы о результатах работ </a:t>
            </a:r>
            <a:r>
              <a:rPr lang="ru-RU" sz="2000" b="1" smtClean="0"/>
              <a:t>на </a:t>
            </a:r>
            <a:r>
              <a:rPr lang="ru-RU" sz="2000" b="1" smtClean="0"/>
              <a:t>завершенном объекте </a:t>
            </a:r>
            <a:r>
              <a:rPr lang="ru-RU" sz="2000" b="1" dirty="0" smtClean="0"/>
              <a:t>АО «</a:t>
            </a:r>
            <a:r>
              <a:rPr lang="ru-RU" sz="2000" b="1" dirty="0" err="1" smtClean="0"/>
              <a:t>Красноярскгеолсъемка</a:t>
            </a:r>
            <a:r>
              <a:rPr lang="ru-RU" sz="2000" b="1" dirty="0" smtClean="0"/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217532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Оценочные параметры прогнозных ресурсов рудного золота </a:t>
            </a:r>
            <a:br>
              <a:rPr lang="ru-RU" sz="2400" dirty="0" smtClean="0"/>
            </a:br>
            <a:r>
              <a:rPr lang="ru-RU" sz="2400" dirty="0" err="1" smtClean="0"/>
              <a:t>Улуг-Саирского</a:t>
            </a:r>
            <a:r>
              <a:rPr lang="ru-RU" sz="2400" dirty="0" smtClean="0"/>
              <a:t> рудного поля (категории </a:t>
            </a:r>
            <a:r>
              <a:rPr lang="ru-RU" sz="2400" dirty="0" err="1" smtClean="0"/>
              <a:t>Р</a:t>
            </a:r>
            <a:r>
              <a:rPr lang="ru-RU" sz="2400" baseline="-25000" dirty="0" err="1" smtClean="0"/>
              <a:t>2</a:t>
            </a:r>
            <a:r>
              <a:rPr lang="ru-RU" sz="2400" dirty="0" smtClean="0"/>
              <a:t> – 35 т)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85860"/>
            <a:ext cx="7972452" cy="492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200" b="1" dirty="0" smtClean="0"/>
              <a:t>	</a:t>
            </a:r>
            <a:r>
              <a:rPr lang="ru-RU" sz="1800" b="1" dirty="0" err="1" smtClean="0"/>
              <a:t>Улуг-Саирское</a:t>
            </a:r>
            <a:r>
              <a:rPr lang="ru-RU" sz="1800" b="1" dirty="0" smtClean="0"/>
              <a:t> рудное поле:</a:t>
            </a:r>
          </a:p>
          <a:p>
            <a:r>
              <a:rPr lang="ru-RU" sz="1400" b="1" i="1" dirty="0" smtClean="0"/>
              <a:t>протяженность</a:t>
            </a:r>
            <a:r>
              <a:rPr lang="ru-RU" sz="1400" dirty="0" smtClean="0"/>
              <a:t> принята равной длине прослеженной минерализованной зоны — 15000 м, </a:t>
            </a:r>
          </a:p>
          <a:p>
            <a:r>
              <a:rPr lang="ru-RU" sz="1400" b="1" i="1" dirty="0" smtClean="0"/>
              <a:t>ширина</a:t>
            </a:r>
            <a:r>
              <a:rPr lang="ru-RU" sz="1400" dirty="0" smtClean="0"/>
              <a:t> рудного поля принята с учетом мощности зон метасоматических изменений вдоль тектонических нарушений по осевой плоскости </a:t>
            </a:r>
            <a:r>
              <a:rPr lang="ru-RU" sz="1400" dirty="0" err="1" smtClean="0"/>
              <a:t>горст-антиклинали</a:t>
            </a:r>
            <a:r>
              <a:rPr lang="ru-RU" sz="1400" dirty="0" smtClean="0"/>
              <a:t> от 100 до 1000 м, в среднем 650 м;</a:t>
            </a:r>
          </a:p>
          <a:p>
            <a:r>
              <a:rPr lang="ru-RU" sz="1400" dirty="0" smtClean="0"/>
              <a:t> в пределах </a:t>
            </a:r>
            <a:r>
              <a:rPr lang="ru-RU" sz="1400" dirty="0" err="1" smtClean="0"/>
              <a:t>Улуг-Саирского</a:t>
            </a:r>
            <a:r>
              <a:rPr lang="ru-RU" sz="1400" dirty="0" smtClean="0"/>
              <a:t> рудного поля выявлены </a:t>
            </a:r>
            <a:r>
              <a:rPr lang="ru-RU" sz="1400" b="1" i="1" dirty="0" smtClean="0"/>
              <a:t>два потенциальных месторождения </a:t>
            </a:r>
            <a:r>
              <a:rPr lang="ru-RU" sz="1400" dirty="0" smtClean="0"/>
              <a:t>- рудные зоны, изученные линиями горных выработок через 300-500 м, на участках детализации </a:t>
            </a:r>
            <a:r>
              <a:rPr lang="ru-RU" sz="1400" b="1" i="1" dirty="0" err="1" smtClean="0"/>
              <a:t>Улуг-Саирском</a:t>
            </a:r>
            <a:r>
              <a:rPr lang="ru-RU" sz="1400" b="1" i="1" dirty="0" smtClean="0"/>
              <a:t> и </a:t>
            </a:r>
            <a:r>
              <a:rPr lang="ru-RU" sz="1400" b="1" i="1" dirty="0" err="1" smtClean="0"/>
              <a:t>Сарыташском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 средние параметры рудных зон определены по интервалам, вскрытым на участках детализации </a:t>
            </a:r>
            <a:r>
              <a:rPr lang="ru-RU" sz="1400" dirty="0" err="1" smtClean="0"/>
              <a:t>Улуг-Саирском</a:t>
            </a:r>
            <a:r>
              <a:rPr lang="ru-RU" sz="1400" dirty="0" smtClean="0"/>
              <a:t> и </a:t>
            </a:r>
            <a:r>
              <a:rPr lang="ru-RU" sz="1400" dirty="0" err="1" smtClean="0"/>
              <a:t>Сарыташском</a:t>
            </a:r>
            <a:r>
              <a:rPr lang="ru-RU" sz="1400" dirty="0" smtClean="0"/>
              <a:t>: </a:t>
            </a:r>
            <a:r>
              <a:rPr lang="ru-RU" sz="1400" b="1" i="1" dirty="0" smtClean="0"/>
              <a:t>мощность — 11 м, содержание золота — 2,5 г/т, коэффициент рудоносности — 0,56.</a:t>
            </a:r>
          </a:p>
          <a:p>
            <a:r>
              <a:rPr lang="ru-RU" sz="1400" b="1" i="1" dirty="0" smtClean="0"/>
              <a:t>глубина оценки </a:t>
            </a:r>
            <a:r>
              <a:rPr lang="ru-RU" sz="1400" dirty="0" smtClean="0"/>
              <a:t>прогнозных ресурсов принять равной 200 м, учитывая гипсометрическое положение вскрытых рудных интервалов в пределах минерализованной зоны, а также возможную глубину карьера при разработке потенциальных месторождений открытым способом;</a:t>
            </a:r>
          </a:p>
          <a:p>
            <a:r>
              <a:rPr lang="ru-RU" sz="1400" dirty="0" smtClean="0"/>
              <a:t>оценка прогнозных ресурсов золота </a:t>
            </a:r>
            <a:r>
              <a:rPr lang="ru-RU" sz="1400" b="1" dirty="0" smtClean="0"/>
              <a:t>категории </a:t>
            </a:r>
            <a:r>
              <a:rPr lang="ru-RU" sz="1400" b="1" dirty="0" err="1" smtClean="0"/>
              <a:t>Р</a:t>
            </a:r>
            <a:r>
              <a:rPr lang="ru-RU" sz="1400" b="1" baseline="-25000" dirty="0" err="1" smtClean="0"/>
              <a:t>2</a:t>
            </a:r>
            <a:r>
              <a:rPr lang="ru-RU" sz="1400" b="1" dirty="0" smtClean="0"/>
              <a:t> </a:t>
            </a:r>
            <a:r>
              <a:rPr lang="ru-RU" sz="1400" dirty="0" smtClean="0"/>
              <a:t>для наиболее изученной части </a:t>
            </a:r>
            <a:r>
              <a:rPr lang="ru-RU" sz="1400" dirty="0" err="1" smtClean="0"/>
              <a:t>Улуг-Саирского</a:t>
            </a:r>
            <a:r>
              <a:rPr lang="ru-RU" sz="1400" dirty="0" smtClean="0"/>
              <a:t> рудного поля составляет </a:t>
            </a:r>
            <a:r>
              <a:rPr lang="ru-RU" sz="1400" b="1" dirty="0" smtClean="0"/>
              <a:t>23,7 т</a:t>
            </a:r>
            <a:r>
              <a:rPr lang="ru-RU" sz="1400" dirty="0" smtClean="0"/>
              <a:t>; при оценке менее изученной части поля принимаем понижающий коэффициент равным 0,3, что составит еще </a:t>
            </a:r>
            <a:r>
              <a:rPr lang="ru-RU" sz="1400" b="1" dirty="0" smtClean="0"/>
              <a:t>13,2 т.</a:t>
            </a:r>
          </a:p>
          <a:p>
            <a:pPr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В пределах </a:t>
            </a:r>
            <a:r>
              <a:rPr lang="ru-RU" sz="1400" dirty="0" err="1" smtClean="0"/>
              <a:t>Алдын-Маадырского</a:t>
            </a:r>
            <a:r>
              <a:rPr lang="ru-RU" sz="1400" dirty="0" smtClean="0"/>
              <a:t> рудного узла предполагается выявление еще 1-2 участков в ранге потенциального рудного поля, </a:t>
            </a:r>
          </a:p>
          <a:p>
            <a:pPr algn="ctr">
              <a:buNone/>
            </a:pPr>
            <a:r>
              <a:rPr lang="ru-RU" sz="1400" dirty="0" smtClean="0"/>
              <a:t>оценка количества прогнозных ресурсов золота </a:t>
            </a:r>
            <a:r>
              <a:rPr lang="ru-RU" sz="1400" b="1" dirty="0" smtClean="0"/>
              <a:t>категории </a:t>
            </a:r>
            <a:r>
              <a:rPr lang="ru-RU" sz="1400" b="1" dirty="0" err="1" smtClean="0"/>
              <a:t>Р</a:t>
            </a:r>
            <a:r>
              <a:rPr lang="ru-RU" sz="1400" b="1" baseline="-25000" dirty="0" err="1" smtClean="0"/>
              <a:t>3</a:t>
            </a:r>
            <a:r>
              <a:rPr lang="ru-RU" sz="1400" dirty="0" smtClean="0"/>
              <a:t> составляет </a:t>
            </a:r>
            <a:r>
              <a:rPr lang="ru-RU" sz="1400" b="1" dirty="0" smtClean="0"/>
              <a:t>40 т</a:t>
            </a:r>
            <a:r>
              <a:rPr lang="ru-RU" sz="1400" dirty="0" smtClean="0"/>
              <a:t>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Характеристика потенциальных месторождений (участков детализации)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err="1" smtClean="0"/>
              <a:t>Улуг-Саирское</a:t>
            </a:r>
            <a:r>
              <a:rPr lang="ru-RU" sz="1400" dirty="0" smtClean="0"/>
              <a:t> потенциальное месторождение - участок, площадью 2,7 </a:t>
            </a:r>
            <a:r>
              <a:rPr lang="ru-RU" sz="1400" dirty="0" err="1" smtClean="0"/>
              <a:t>км</a:t>
            </a:r>
            <a:r>
              <a:rPr lang="ru-RU" sz="1400" baseline="30000" dirty="0" err="1" smtClean="0"/>
              <a:t>2</a:t>
            </a:r>
            <a:r>
              <a:rPr lang="ru-RU" sz="1400" dirty="0" smtClean="0"/>
              <a:t>, приуроченный к области погружения шарнира </a:t>
            </a:r>
            <a:r>
              <a:rPr lang="ru-RU" sz="1400" dirty="0" err="1" smtClean="0"/>
              <a:t>Улуг-Саирской</a:t>
            </a:r>
            <a:r>
              <a:rPr lang="ru-RU" sz="1400" dirty="0" smtClean="0"/>
              <a:t> </a:t>
            </a:r>
            <a:r>
              <a:rPr lang="ru-RU" sz="1400" dirty="0" err="1" smtClean="0"/>
              <a:t>горст-антиклинали</a:t>
            </a:r>
            <a:r>
              <a:rPr lang="ru-RU" sz="1400" dirty="0" smtClean="0"/>
              <a:t> субширотного направления на восточном продолжении </a:t>
            </a:r>
            <a:r>
              <a:rPr lang="ru-RU" sz="1400" dirty="0" err="1" smtClean="0"/>
              <a:t>венд-кембрийского</a:t>
            </a:r>
            <a:r>
              <a:rPr lang="ru-RU" sz="1400" dirty="0" smtClean="0"/>
              <a:t> тектонического клина. В южной </a:t>
            </a:r>
            <a:r>
              <a:rPr lang="ru-RU" sz="1400" dirty="0" err="1" smtClean="0"/>
              <a:t>прибортовой</a:t>
            </a:r>
            <a:r>
              <a:rPr lang="ru-RU" sz="1400" dirty="0" smtClean="0"/>
              <a:t> части </a:t>
            </a:r>
            <a:r>
              <a:rPr lang="ru-RU" sz="1400" dirty="0" err="1" smtClean="0"/>
              <a:t>горст-антиклинали</a:t>
            </a:r>
            <a:r>
              <a:rPr lang="ru-RU" sz="1400" dirty="0" smtClean="0"/>
              <a:t> локализован фрагмент крутопадающей на юг и юго-восток золоторудной жильно-прожилковой зоны, вскрытой горными выработками. Этот изученный фрагмент зоны общей протяженностью 1000 м, подразделяется на две линейные ветви: Северную и Южную (протяженностью 700 м и 1000 м), ширина которых от 10 до 60 м, с раздувами и пережимами. Мощность рудных интервалов — от 3 до 27 м, в среднем, 12,3 м. Оценка глубины распространения золоторудной минерализации проводилась с учетом гипсометрического положения рудных зон на разных пересечениях по простиранию и составляет не менее 500 м. Среднее содержание золота по рудным интервалам 2 г/т. Коэффициент рудоносности — в среднем 0,38. </a:t>
            </a:r>
          </a:p>
          <a:p>
            <a:pPr algn="just"/>
            <a:r>
              <a:rPr lang="ru-RU" sz="1400" b="1" dirty="0" err="1" smtClean="0"/>
              <a:t>Сарыташское</a:t>
            </a:r>
            <a:r>
              <a:rPr lang="ru-RU" sz="1400" dirty="0" smtClean="0"/>
              <a:t> потенциальное месторождение – участок, площадью 2,5 </a:t>
            </a:r>
            <a:r>
              <a:rPr lang="ru-RU" sz="1400" dirty="0" err="1" smtClean="0"/>
              <a:t>км</a:t>
            </a:r>
            <a:r>
              <a:rPr lang="ru-RU" sz="1400" baseline="30000" dirty="0" err="1" smtClean="0"/>
              <a:t>2</a:t>
            </a:r>
            <a:r>
              <a:rPr lang="ru-RU" sz="1400" dirty="0" smtClean="0"/>
              <a:t>, приурочен к </a:t>
            </a:r>
            <a:r>
              <a:rPr lang="ru-RU" sz="1400" dirty="0" err="1" smtClean="0"/>
              <a:t>приразломной</a:t>
            </a:r>
            <a:r>
              <a:rPr lang="ru-RU" sz="1400" dirty="0" smtClean="0"/>
              <a:t> зоне </a:t>
            </a:r>
            <a:r>
              <a:rPr lang="ru-RU" sz="1400" dirty="0" err="1" smtClean="0"/>
              <a:t>горст-антиклинального</a:t>
            </a:r>
            <a:r>
              <a:rPr lang="ru-RU" sz="1400" dirty="0" smtClean="0"/>
              <a:t> поднятия, вдоль тектонического контакта </a:t>
            </a:r>
            <a:r>
              <a:rPr lang="ru-RU" sz="1400" dirty="0" err="1" smtClean="0"/>
              <a:t>венд-кембрийских</a:t>
            </a:r>
            <a:r>
              <a:rPr lang="ru-RU" sz="1400" dirty="0" smtClean="0"/>
              <a:t> вулканогенно-осадочных пород (</a:t>
            </a:r>
            <a:r>
              <a:rPr lang="en-US" sz="1400" dirty="0" smtClean="0"/>
              <a:t>V </a:t>
            </a:r>
            <a:r>
              <a:rPr lang="ru-RU" sz="1400" dirty="0" smtClean="0"/>
              <a:t>–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en-US" sz="1400" dirty="0" smtClean="0"/>
              <a:t>at</a:t>
            </a:r>
            <a:r>
              <a:rPr lang="ru-RU" sz="1400" dirty="0" smtClean="0"/>
              <a:t>) и терригенных отложений ордовикского возраста (</a:t>
            </a:r>
            <a:r>
              <a:rPr lang="en-US" sz="1400" dirty="0" smtClean="0"/>
              <a:t>O</a:t>
            </a:r>
            <a:r>
              <a:rPr lang="ru-RU" sz="1400" baseline="-25000" dirty="0" smtClean="0"/>
              <a:t>3</a:t>
            </a:r>
            <a:r>
              <a:rPr lang="ru-RU" sz="1400" dirty="0" smtClean="0"/>
              <a:t> </a:t>
            </a:r>
            <a:r>
              <a:rPr lang="en-US" sz="1400" dirty="0" smtClean="0"/>
              <a:t>ad</a:t>
            </a:r>
            <a:r>
              <a:rPr lang="ru-RU" sz="1400" dirty="0" smtClean="0"/>
              <a:t>), осложненного серией мелких даек </a:t>
            </a:r>
            <a:r>
              <a:rPr lang="ru-RU" sz="1400" dirty="0" err="1" smtClean="0"/>
              <a:t>гипербазитов</a:t>
            </a:r>
            <a:r>
              <a:rPr lang="ru-RU" sz="1400" dirty="0" smtClean="0"/>
              <a:t> </a:t>
            </a:r>
            <a:r>
              <a:rPr lang="ru-RU" sz="1400" dirty="0" err="1" smtClean="0"/>
              <a:t>актовракского</a:t>
            </a:r>
            <a:r>
              <a:rPr lang="ru-RU" sz="1400" dirty="0" smtClean="0"/>
              <a:t> интрузивного комплекса (</a:t>
            </a:r>
            <a:r>
              <a:rPr lang="ru-RU" sz="1400" dirty="0" smtClean="0">
                <a:sym typeface="Symbol"/>
              </a:rPr>
              <a:t></a:t>
            </a:r>
            <a:r>
              <a:rPr lang="en-US" sz="1400" dirty="0" smtClean="0"/>
              <a:t>V</a:t>
            </a:r>
            <a:r>
              <a:rPr lang="ru-RU" sz="1400" dirty="0" smtClean="0"/>
              <a:t>). Минерализованная зона локализована в </a:t>
            </a:r>
            <a:r>
              <a:rPr lang="ru-RU" sz="1400" dirty="0" err="1" smtClean="0"/>
              <a:t>лиственитах</a:t>
            </a:r>
            <a:r>
              <a:rPr lang="ru-RU" sz="1400" dirty="0" smtClean="0"/>
              <a:t>, </a:t>
            </a:r>
            <a:r>
              <a:rPr lang="ru-RU" sz="1400" dirty="0" err="1" smtClean="0"/>
              <a:t>кварц-карбонат-серицитовых</a:t>
            </a:r>
            <a:r>
              <a:rPr lang="ru-RU" sz="1400" dirty="0" smtClean="0"/>
              <a:t> метасоматитах вдоль тектонических нарушений по простиранию </a:t>
            </a:r>
            <a:r>
              <a:rPr lang="ru-RU" sz="1400" dirty="0" err="1" smtClean="0"/>
              <a:t>горст-антиклинали</a:t>
            </a:r>
            <a:r>
              <a:rPr lang="ru-RU" sz="1400" dirty="0" smtClean="0"/>
              <a:t>. Морфология зоны сложная, подчиняется тектоническому каркасу, но в целом, линейная со смещениями и отдельными диагональными ответвлениями северо-восточного простирания. Общая протяженность зоны в пределах поля составляет 5,5 км, горными выработками вскрыта только восточная часть зоны, протяженностью 1200 м, где выявлена </a:t>
            </a:r>
            <a:r>
              <a:rPr lang="ru-RU" sz="1400" dirty="0" err="1" smtClean="0"/>
              <a:t>близширотная</a:t>
            </a:r>
            <a:r>
              <a:rPr lang="ru-RU" sz="1400" dirty="0" smtClean="0"/>
              <a:t> жильно-прожилковая кварцевая золоторудная зона. В центральной части она разделяется на две ветви с раздувами, мощность рудных интервалов от 2 до 9 – 11, в раздуве — до 43 м. Средняя мощность рудной зоны – 25 м, среднее содержание золота – 2,0 г/т, коэффициент рудоносности  - 0,5.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4614866" cy="796908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>Средние параметры рудных пересечений на участках потенциальных месторождений</a:t>
            </a:r>
            <a:endParaRPr lang="ru-RU" sz="2000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500171"/>
          <a:ext cx="4572032" cy="4429162"/>
        </p:xfrm>
        <a:graphic>
          <a:graphicData uri="http://schemas.openxmlformats.org/drawingml/2006/table">
            <a:tbl>
              <a:tblPr/>
              <a:tblGrid>
                <a:gridCol w="340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6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28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18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01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№ выработок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Мощность рудной зоны (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), м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Среднее содержание (с), г/т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Коэффициент рудоносности (Кр)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Участок Сарыташский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8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Канава 871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2,10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0,60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88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Канава 872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11,00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1,10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88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1,60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0,60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88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43,00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2,70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88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2,22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Участок Улуг-Саирский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88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Канава 81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88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88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Канава 82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88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3,70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0,70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88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Канава 88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6,40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88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Канава 83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14,00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3,90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0,35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88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27,00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1,10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88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8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8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Среднее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11,31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2,52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38" marR="6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6" name="Picture 2" descr="D:\ДАННЫЕ\Annenkova_разное\Документы\Личные\FOTO\Прогулки и поездки\2010 Тыва, Енисейский кряж\2010 Тыва\P1040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66"/>
            <a:ext cx="3508613" cy="2631544"/>
          </a:xfrm>
          <a:prstGeom prst="rect">
            <a:avLst/>
          </a:prstGeom>
          <a:noFill/>
        </p:spPr>
      </p:pic>
      <p:pic>
        <p:nvPicPr>
          <p:cNvPr id="7" name="Picture 3" descr="D:\ДАННЫЕ\Annenkova_разное\Документы\Личные\FOTO\Прогулки и поездки\2010 Тыва, Енисейский кряж\2010 Тыва\P1040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30992" y="3598636"/>
            <a:ext cx="2500331" cy="187530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214942" y="5929330"/>
            <a:ext cx="3686172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Внешний вид рудных зон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7" name="Picture 1" descr="D:\ДАННЫЕ\Annenkova_разное\Документы\Личные\FOTO\Прогулки и поездки\2010 Тыва, Енисейский кряж\2010 Тыва\Алдын-Маадыр\P1040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759818" y="3598635"/>
            <a:ext cx="2500329" cy="1875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9133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Результаты предварительного изучения технологических свойств руд участка </a:t>
            </a:r>
            <a:r>
              <a:rPr lang="ru-RU" sz="2400" b="1" dirty="0" err="1" smtClean="0"/>
              <a:t>Улуг-Саирский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21484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/>
              <a:t>	</a:t>
            </a:r>
            <a:r>
              <a:rPr lang="ru-RU" sz="1800" b="1" dirty="0" smtClean="0"/>
              <a:t>Среднее содержание золота</a:t>
            </a:r>
            <a:r>
              <a:rPr lang="ru-RU" sz="1800" dirty="0" smtClean="0"/>
              <a:t>, по данным пробирного анализа и по результатам предварительного гравитационного концентрирования, составило </a:t>
            </a:r>
            <a:r>
              <a:rPr lang="ru-RU" sz="1800" b="1" dirty="0" smtClean="0"/>
              <a:t>2,0 г/т</a:t>
            </a:r>
            <a:r>
              <a:rPr lang="ru-RU" sz="1800" dirty="0" smtClean="0"/>
              <a:t>. Руды в значительной степени окислены. В шлиховой фракции золотосодержащего гравитационного концентрата преобладающий размер частиц золота 0,14 – 0,55 мм, выделены зерна размером 1,5 и 2,6 мм. </a:t>
            </a:r>
            <a:r>
              <a:rPr lang="ru-RU" sz="1800" b="1" dirty="0" err="1" smtClean="0"/>
              <a:t>Пробность</a:t>
            </a:r>
            <a:r>
              <a:rPr lang="ru-RU" sz="1800" b="1" dirty="0" smtClean="0"/>
              <a:t> золота высокая: 850 – 950 %.</a:t>
            </a:r>
            <a:r>
              <a:rPr lang="ru-RU" sz="1800" dirty="0" smtClean="0"/>
              <a:t> Рекомендована гравитационная схема обогащения руды. </a:t>
            </a:r>
          </a:p>
          <a:p>
            <a:pPr algn="just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 Извлечение золота</a:t>
            </a:r>
            <a:r>
              <a:rPr lang="ru-RU" sz="1800" dirty="0" smtClean="0"/>
              <a:t> в </a:t>
            </a:r>
            <a:r>
              <a:rPr lang="ru-RU" sz="1800" dirty="0" err="1" smtClean="0"/>
              <a:t>гравиоконцентрат</a:t>
            </a:r>
            <a:r>
              <a:rPr lang="ru-RU" sz="1800" dirty="0" smtClean="0"/>
              <a:t> по </a:t>
            </a:r>
            <a:r>
              <a:rPr lang="ru-RU" sz="1800" dirty="0" err="1" smtClean="0"/>
              <a:t>двухстадиальной</a:t>
            </a:r>
            <a:r>
              <a:rPr lang="ru-RU" sz="1800" dirty="0" smtClean="0"/>
              <a:t> гравитационной схеме составляет </a:t>
            </a:r>
            <a:r>
              <a:rPr lang="ru-RU" sz="1800" b="1" dirty="0" smtClean="0"/>
              <a:t>96,05 %</a:t>
            </a:r>
            <a:r>
              <a:rPr lang="ru-RU" sz="1800" dirty="0" smtClean="0"/>
              <a:t>; попутно извлекается 39,57 % серебра и 42,26 % меди. Извлечение золота в процессе выщелачивания продолжительностью 18 и 24 ч составило </a:t>
            </a:r>
            <a:r>
              <a:rPr lang="ru-RU" sz="1800" b="1" dirty="0" smtClean="0"/>
              <a:t>87 - 88 %</a:t>
            </a:r>
            <a:r>
              <a:rPr lang="ru-RU" sz="1800" dirty="0" smtClean="0"/>
              <a:t>. Полученные результаты позволяют предварительно определить принципиальную возможность переработки руды методом кучного выщелачивания.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16645"/>
          </a:xfrm>
        </p:spPr>
        <p:txBody>
          <a:bodyPr>
            <a:noAutofit/>
          </a:bodyPr>
          <a:lstStyle/>
          <a:p>
            <a:r>
              <a:rPr lang="ru-RU" sz="2400" b="1" dirty="0"/>
              <a:t>Поисковые работы </a:t>
            </a:r>
            <a:r>
              <a:rPr lang="ru-RU" sz="2400" b="1" dirty="0" smtClean="0"/>
              <a:t>в пределах Алдан-</a:t>
            </a:r>
            <a:r>
              <a:rPr lang="ru-RU" sz="2400" b="1" dirty="0" err="1" smtClean="0"/>
              <a:t>Маадырского</a:t>
            </a:r>
            <a:r>
              <a:rPr lang="ru-RU" sz="2400" b="1" dirty="0" smtClean="0"/>
              <a:t> узла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2017-2019 гг.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258" y="1214422"/>
            <a:ext cx="8306708" cy="171451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2017 г. в пределах Алдан-</a:t>
            </a:r>
            <a:r>
              <a:rPr lang="ru-RU" sz="1600" dirty="0" err="1" smtClean="0"/>
              <a:t>Маадырского</a:t>
            </a:r>
            <a:r>
              <a:rPr lang="ru-RU" sz="1600" dirty="0" smtClean="0"/>
              <a:t> рудного узла АО «</a:t>
            </a:r>
            <a:r>
              <a:rPr lang="ru-RU" sz="1600" dirty="0" err="1" smtClean="0"/>
              <a:t>Росгеология</a:t>
            </a:r>
            <a:r>
              <a:rPr lang="ru-RU" sz="1600" dirty="0" smtClean="0"/>
              <a:t>» начала поисковые работы на рудное золото</a:t>
            </a:r>
          </a:p>
          <a:p>
            <a:r>
              <a:rPr lang="ru-RU" sz="1600" dirty="0" smtClean="0"/>
              <a:t>В рамках работ предусматриваются маршрутные исследования, геохимические поиски по ВОР масштаба 1:10 000; геофизические работы (магниторазведка и электроразведка) масштаба 1:10 000; горно-буровые работы с комплексом ГИС, технологические исследования руд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5720" y="3071810"/>
            <a:ext cx="8499826" cy="2714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пределах прогнозируемого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Сарыташского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участка по результатам литохимического опробования получены аномальные поля с содержанием золота  от 10 до &gt;1000 мг/т, прослеживающиеся в северо-восточном направлении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пределах участка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Улуг-Саирский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предварительно выделены рудные интервалы мощностью 6, 19 и 15 м, мощностью 17 м, мощностью 22 м, мощностью 23 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качестве благоприятного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рудолокализующего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фактора по данным интерпретации геофизических работ установлены узкие тектонические зоны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восток-северо-восточного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простирания, выраженные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брекчированием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интенсивной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трещиноватостью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рассланцеванием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пород.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6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4400" b="1" i="1" dirty="0" smtClean="0">
                <a:solidFill>
                  <a:srgbClr val="009644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878" y="1000108"/>
            <a:ext cx="85874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Положение </a:t>
            </a:r>
            <a:r>
              <a:rPr lang="ru-RU" sz="2400" dirty="0" err="1" smtClean="0"/>
              <a:t>Алдын-Маадырской</a:t>
            </a:r>
            <a:r>
              <a:rPr lang="ru-RU" sz="2400" dirty="0" smtClean="0"/>
              <a:t> площади</a:t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000" dirty="0" smtClean="0"/>
              <a:t>западная часть Республики Тыва)</a:t>
            </a:r>
            <a:endParaRPr lang="ru-RU" sz="2400" dirty="0"/>
          </a:p>
        </p:txBody>
      </p:sp>
      <p:pic>
        <p:nvPicPr>
          <p:cNvPr id="1028" name="Picture 4" descr="D:\ДАННЫЕ\Annenkova_разное\Методическое сопровождение\Сопровождение 2012\2 Республика Тыва\Ревизионные поиски\2012\Отчет_Золото_Тывы_ Анненковой\Рисунки\Рис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7824809" cy="53977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43042" y="6215082"/>
            <a:ext cx="471490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Алдын-Маадырская</a:t>
            </a:r>
            <a:r>
              <a:rPr lang="ru-RU" sz="1600" dirty="0" smtClean="0">
                <a:solidFill>
                  <a:schemeClr val="tx1"/>
                </a:solidFill>
              </a:rPr>
              <a:t> площадь (рудный узел)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357290" y="2000240"/>
            <a:ext cx="3000396" cy="14287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357554" y="3643314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3571876"/>
            <a:ext cx="42862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latin typeface="Times New Roman Cyr" pitchFamily="18" charset="-52"/>
              </a:rPr>
              <a:t>Алдын-Маадырск</a:t>
            </a:r>
            <a:r>
              <a:rPr lang="ru-RU" sz="2000" b="1" dirty="0" smtClean="0">
                <a:latin typeface="Times New Roman Cyr" pitchFamily="18" charset="-52"/>
              </a:rPr>
              <a:t> рудный узел (220 </a:t>
            </a:r>
            <a:r>
              <a:rPr lang="ru-RU" sz="2000" b="1" dirty="0" err="1" smtClean="0">
                <a:latin typeface="Times New Roman Cyr" pitchFamily="18" charset="-52"/>
              </a:rPr>
              <a:t>км</a:t>
            </a:r>
            <a:r>
              <a:rPr lang="ru-RU" sz="2000" b="1" baseline="30000" dirty="0" err="1" smtClean="0">
                <a:latin typeface="Times New Roman Cyr" pitchFamily="18" charset="-52"/>
              </a:rPr>
              <a:t>2</a:t>
            </a:r>
            <a:r>
              <a:rPr lang="ru-RU" sz="2000" b="1" dirty="0" smtClean="0">
                <a:latin typeface="Times New Roman Cyr" pitchFamily="18" charset="-52"/>
              </a:rPr>
              <a:t>) входит в состав </a:t>
            </a:r>
            <a:r>
              <a:rPr lang="ru-RU" sz="2000" b="1" dirty="0" err="1" smtClean="0">
                <a:latin typeface="Times New Roman Cyr" pitchFamily="18" charset="-52"/>
              </a:rPr>
              <a:t>Алдын-Ишкинского</a:t>
            </a:r>
            <a:r>
              <a:rPr lang="ru-RU" sz="2000" b="1" dirty="0" smtClean="0">
                <a:latin typeface="Times New Roman Cyr" pitchFamily="18" charset="-52"/>
              </a:rPr>
              <a:t> рудно-россыпного района </a:t>
            </a:r>
            <a:r>
              <a:rPr lang="ru-RU" sz="2000" b="1" dirty="0" err="1" smtClean="0">
                <a:latin typeface="Times New Roman Cyr" pitchFamily="18" charset="-52"/>
              </a:rPr>
              <a:t>Хемчикско</a:t>
            </a:r>
            <a:r>
              <a:rPr lang="ru-RU" sz="2000" b="1" dirty="0" smtClean="0">
                <a:latin typeface="Times New Roman Cyr" pitchFamily="18" charset="-52"/>
              </a:rPr>
              <a:t>- </a:t>
            </a:r>
            <a:r>
              <a:rPr lang="ru-RU" sz="2000" b="1" dirty="0" err="1" smtClean="0">
                <a:latin typeface="Times New Roman Cyr" pitchFamily="18" charset="-52"/>
              </a:rPr>
              <a:t>Куртушибинской</a:t>
            </a:r>
            <a:r>
              <a:rPr lang="ru-RU" sz="2000" b="1" dirty="0" smtClean="0">
                <a:latin typeface="Times New Roman Cyr" pitchFamily="18" charset="-52"/>
              </a:rPr>
              <a:t> металлогенической зоны </a:t>
            </a:r>
            <a:r>
              <a:rPr lang="ru-RU" sz="2000" b="1" dirty="0" err="1" smtClean="0">
                <a:latin typeface="Times New Roman Cyr" pitchFamily="18" charset="-52"/>
              </a:rPr>
              <a:t>Алтае-Саянской</a:t>
            </a:r>
            <a:r>
              <a:rPr lang="ru-RU" sz="2000" b="1" dirty="0" smtClean="0">
                <a:latin typeface="Times New Roman Cyr" pitchFamily="18" charset="-52"/>
              </a:rPr>
              <a:t> металлогенической провинции.</a:t>
            </a:r>
            <a:endParaRPr lang="ru-RU" sz="2000" b="1" dirty="0">
              <a:latin typeface="Times New Roman Cyr" pitchFamily="18" charset="-52"/>
            </a:endParaRPr>
          </a:p>
        </p:txBody>
      </p:sp>
      <p:pic>
        <p:nvPicPr>
          <p:cNvPr id="4" name="Picture 2" descr="D:\ДАННЫЕ\Annenkova_разное\Методическое сопровождение\Сопровождение 2012\2 Республика Тыва\Ревизионные поиски\Алдын-Маадыр\Прил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448671" cy="5174058"/>
          </a:xfrm>
          <a:prstGeom prst="rect">
            <a:avLst/>
          </a:prstGeom>
          <a:noFill/>
        </p:spPr>
      </p:pic>
      <p:cxnSp>
        <p:nvCxnSpPr>
          <p:cNvPr id="11" name="Соединительная линия уступом 10"/>
          <p:cNvCxnSpPr/>
          <p:nvPr/>
        </p:nvCxnSpPr>
        <p:spPr>
          <a:xfrm rot="16200000" flipH="1">
            <a:off x="-607255" y="1607331"/>
            <a:ext cx="4214842" cy="18573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64347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Ревизионно</a:t>
            </a:r>
            <a:r>
              <a:rPr lang="ru-RU" dirty="0" smtClean="0"/>
              <a:t>-поисковые работы на территории </a:t>
            </a:r>
            <a:r>
              <a:rPr lang="ru-RU" dirty="0" err="1" smtClean="0"/>
              <a:t>Алдын-Маадырского</a:t>
            </a:r>
            <a:r>
              <a:rPr lang="ru-RU" dirty="0" smtClean="0"/>
              <a:t> рудного узла включали в себя обобщение и анализ имеющихся данных; поисковые маршруты; </a:t>
            </a:r>
            <a:r>
              <a:rPr lang="ru-RU" dirty="0" err="1" smtClean="0"/>
              <a:t>литогеохимические</a:t>
            </a:r>
            <a:r>
              <a:rPr lang="ru-RU" dirty="0" smtClean="0"/>
              <a:t> поиски по вторичным ореолам рассеяния элементов по сети 200х50 м, горные работы (проходка шурфов, канав); лабораторно-аналитические работы в пределах выделенных перспективных участков.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ДАННЫЕ\Annenkova_разное\Методическое сопровождение\Сопровождение 2012\2 Республика Тыва\Ревизионные поиски\Алдын-Маадыр\Рис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35773" cy="63991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857232"/>
            <a:ext cx="278608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Улуг-Саирское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рудное поле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1643042" y="1714488"/>
            <a:ext cx="1071570" cy="7858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D:\ДАННЫЕ\Annenkova_разное\Документы\Личные\FOTO\Прогулки и поездки\2010 Тыва, Енисейский кряж\2010 Тыва\P1040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214686"/>
            <a:ext cx="4071965" cy="3054071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rot="10800000">
            <a:off x="4572000" y="2285992"/>
            <a:ext cx="1071570" cy="9286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D:\ДАННЫЕ\Annenkova_разное\Документы\Личные\FOTO\Прогулки и поездки\2010 Тыва, Енисейский кряж\2010 Тыва\P10407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429000"/>
            <a:ext cx="2411014" cy="3214685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/>
          <p:nvPr/>
        </p:nvCxnSpPr>
        <p:spPr>
          <a:xfrm rot="16200000" flipV="1">
            <a:off x="1893075" y="3036091"/>
            <a:ext cx="642942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D:\ДАННЫЕ\Annenkova_разное\Документы\Личные\FOTO\Прогулки и поездки\2010 Тыва, Енисейский кряж\2010 Тыва\P10407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785794"/>
            <a:ext cx="1643074" cy="123234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285984" y="3643314"/>
            <a:ext cx="178595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Сарыташский</a:t>
            </a:r>
            <a:r>
              <a:rPr lang="ru-RU" b="1" dirty="0" smtClean="0">
                <a:solidFill>
                  <a:schemeClr val="tx1"/>
                </a:solidFill>
              </a:rPr>
              <a:t> участок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3357562"/>
            <a:ext cx="178595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Улуг-Саирский</a:t>
            </a:r>
            <a:r>
              <a:rPr lang="ru-RU" b="1" dirty="0" smtClean="0">
                <a:solidFill>
                  <a:schemeClr val="tx1"/>
                </a:solidFill>
              </a:rPr>
              <a:t> участок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Позиция </a:t>
            </a:r>
            <a:r>
              <a:rPr lang="ru-RU" sz="2800" dirty="0" err="1" smtClean="0"/>
              <a:t>Сарыташского</a:t>
            </a:r>
            <a:r>
              <a:rPr lang="ru-RU" sz="2800" dirty="0" smtClean="0"/>
              <a:t> участка</a:t>
            </a:r>
            <a:endParaRPr lang="ru-RU" sz="2800" dirty="0"/>
          </a:p>
        </p:txBody>
      </p:sp>
      <p:pic>
        <p:nvPicPr>
          <p:cNvPr id="3076" name="Picture 4" descr="D:\ДАННЫЕ\Annenkova_разное\Методическое сопровождение\Сопровождение 2012\2 Республика Тыва\Ревизионные поиски\Алдын-Маадыр\Рис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8609885" cy="5787996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rot="16200000" flipH="1">
            <a:off x="3679025" y="1964521"/>
            <a:ext cx="2428892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Сарыташский</a:t>
            </a:r>
            <a:r>
              <a:rPr lang="ru-RU" sz="2800" dirty="0" smtClean="0"/>
              <a:t> участок</a:t>
            </a:r>
            <a:endParaRPr lang="ru-RU" sz="2800" dirty="0"/>
          </a:p>
        </p:txBody>
      </p:sp>
      <p:pic>
        <p:nvPicPr>
          <p:cNvPr id="19459" name="Picture 3" descr="D:\ДАННЫЕ\Annenkova_разное\Методическое сопровождение\Сопровождение 2012\2 Республика Тыва\Ревизионные поиски\Алдын-Маадыр\Рис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16420"/>
            <a:ext cx="8072494" cy="5996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Улуг-Саирский</a:t>
            </a:r>
            <a:r>
              <a:rPr lang="ru-RU" sz="2800" dirty="0" smtClean="0"/>
              <a:t> участок</a:t>
            </a:r>
            <a:endParaRPr lang="ru-RU" sz="2800" dirty="0"/>
          </a:p>
        </p:txBody>
      </p:sp>
      <p:pic>
        <p:nvPicPr>
          <p:cNvPr id="20482" name="Picture 2" descr="D:\ДАННЫЕ\Annenkova_разное\Методическое сопровождение\Сопровождение 2012\2 Республика Тыва\Ревизионные поиски\Алдын-Маадыр\Рис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0" y="857232"/>
            <a:ext cx="869194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673</Words>
  <Application>Microsoft Office PowerPoint</Application>
  <PresentationFormat>Экран (4:3)</PresentationFormat>
  <Paragraphs>132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Перспективность поисков коренных месторождений золота в пределах экономической зоны Енисейская Сибирь на примере Алдын-Маадырского рудного поля (Республика Тыва).</vt:lpstr>
      <vt:lpstr>Слайд 2</vt:lpstr>
      <vt:lpstr>Положение Алдын-Маадырской площади (западная часть Республики Тыва)</vt:lpstr>
      <vt:lpstr>Алдын-Маадырск рудный узел (220 км2) входит в состав Алдын-Ишкинского рудно-россыпного района Хемчикско- Куртушибинской металлогенической зоны Алтае-Саянской металлогенической провинции.</vt:lpstr>
      <vt:lpstr>Слайд 5</vt:lpstr>
      <vt:lpstr>Слайд 6</vt:lpstr>
      <vt:lpstr>Позиция Сарыташского участка</vt:lpstr>
      <vt:lpstr>Сарыташский участок</vt:lpstr>
      <vt:lpstr>Улуг-Саирский участок</vt:lpstr>
      <vt:lpstr>Оценочные параметры прогнозных ресурсов рудного золота  Улуг-Саирского рудного поля (категории Р2 – 35 т)</vt:lpstr>
      <vt:lpstr>Характеристика потенциальных месторождений (участков детализации)</vt:lpstr>
      <vt:lpstr>Средние параметры рудных пересечений на участках потенциальных месторождений</vt:lpstr>
      <vt:lpstr>Результаты предварительного изучения технологических свойств руд участка Улуг-Саирский</vt:lpstr>
      <vt:lpstr>Поисковые работы в пределах Алдан-Маадырского узла 2017-2019 гг.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82</cp:revision>
  <dcterms:modified xsi:type="dcterms:W3CDTF">2018-05-23T05:43:16Z</dcterms:modified>
</cp:coreProperties>
</file>