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7" r:id="rId2"/>
    <p:sldId id="328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29" r:id="rId12"/>
    <p:sldId id="330" r:id="rId13"/>
    <p:sldId id="354" r:id="rId14"/>
    <p:sldId id="353" r:id="rId15"/>
    <p:sldId id="331" r:id="rId16"/>
    <p:sldId id="355" r:id="rId17"/>
    <p:sldId id="356" r:id="rId18"/>
    <p:sldId id="315" r:id="rId1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4236281-7E73-4740-ACA6-5AF4F5065FF9}">
          <p14:sldIdLst>
            <p14:sldId id="267"/>
          </p14:sldIdLst>
        </p14:section>
        <p14:section name="Раздел без заголовка" id="{67D57FC2-9599-4552-B755-F1AD77722070}">
          <p14:sldIdLst>
            <p14:sldId id="328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29"/>
            <p14:sldId id="330"/>
            <p14:sldId id="354"/>
            <p14:sldId id="353"/>
            <p14:sldId id="331"/>
            <p14:sldId id="355"/>
            <p14:sldId id="356"/>
            <p14:sldId id="31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4020" userDrawn="1">
          <p15:clr>
            <a:srgbClr val="A4A3A4"/>
          </p15:clr>
        </p15:guide>
        <p15:guide id="2" pos="295" userDrawn="1">
          <p15:clr>
            <a:srgbClr val="A4A3A4"/>
          </p15:clr>
        </p15:guide>
        <p15:guide id="3" pos="5465" userDrawn="1">
          <p15:clr>
            <a:srgbClr val="A4A3A4"/>
          </p15:clr>
        </p15:guide>
        <p15:guide id="4" pos="3070" userDrawn="1">
          <p15:clr>
            <a:srgbClr val="A4A3A4"/>
          </p15:clr>
        </p15:guide>
        <p15:guide id="5" pos="287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9E7"/>
    <a:srgbClr val="F6CC0C"/>
    <a:srgbClr val="53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4660" autoAdjust="0"/>
  </p:normalViewPr>
  <p:slideViewPr>
    <p:cSldViewPr snapToGrid="0" showGuides="1">
      <p:cViewPr>
        <p:scale>
          <a:sx n="79" d="100"/>
          <a:sy n="79" d="100"/>
        </p:scale>
        <p:origin x="-2544" y="-912"/>
      </p:cViewPr>
      <p:guideLst>
        <p:guide orient="horz" pos="4020"/>
        <p:guide pos="295"/>
        <p:guide pos="5465"/>
        <p:guide pos="3070"/>
        <p:guide pos="28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3" d="100"/>
          <a:sy n="123" d="100"/>
        </p:scale>
        <p:origin x="-2172" y="-108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68F11-1337-49EA-86A7-A16A1903EA10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2181B-FCCE-44F7-93AE-7FD2708F8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60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5BFBE-1AB8-064D-92FF-01DC96DD8794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7C119-28D5-5342-8FDF-728EEBCB3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19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Здравствуйте, уважаемая комиссия! Вашему вниманию предлагается доклад о подсчёте запасов Олимпиадинского золоторудного месторождения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755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237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849274" cy="3086100"/>
          </a:xfrm>
        </p:spPr>
        <p:txBody>
          <a:bodyPr/>
          <a:lstStyle/>
          <a:p>
            <a:r>
              <a:rPr lang="ru-RU" dirty="0" smtClean="0"/>
              <a:t>На данном слайде представлена сводная таблица запасов золота, предлагающихся к утверждению </a:t>
            </a:r>
            <a:br>
              <a:rPr lang="ru-RU" dirty="0" smtClean="0"/>
            </a:br>
            <a:r>
              <a:rPr lang="ru-RU" dirty="0" smtClean="0"/>
              <a:t>на 01.01.2016 г. с разбивкой по видам добычи и участкам.</a:t>
            </a:r>
          </a:p>
          <a:p>
            <a:r>
              <a:rPr lang="ru-RU" dirty="0" smtClean="0"/>
              <a:t>Балансовые запасы открытой добычи составляют 158 млн. т руды со средним содержанием 3,66 г/т и 579,2 т золота.</a:t>
            </a:r>
          </a:p>
          <a:p>
            <a:r>
              <a:rPr lang="ru-RU" dirty="0" smtClean="0"/>
              <a:t>Балансовые запасы подземной добычи составляют 79,5 млн</a:t>
            </a:r>
            <a:r>
              <a:rPr lang="ru-RU" dirty="0"/>
              <a:t>. т руды со средним содержанием </a:t>
            </a:r>
            <a:r>
              <a:rPr lang="ru-RU" dirty="0" smtClean="0"/>
              <a:t>5,55 </a:t>
            </a:r>
            <a:r>
              <a:rPr lang="ru-RU" dirty="0"/>
              <a:t>г/т и </a:t>
            </a:r>
            <a:r>
              <a:rPr lang="ru-RU" dirty="0" smtClean="0"/>
              <a:t>441,6 </a:t>
            </a:r>
            <a:r>
              <a:rPr lang="ru-RU" dirty="0"/>
              <a:t>т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56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w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0636AAC-79AD-4DF8-B487-79BCDEFFC8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63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b="0"/>
            </a:lvl1pPr>
          </a:lstStyle>
          <a:p>
            <a:fld id="{40636AAC-79AD-4DF8-B487-79BCDEFFC81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8" y="6381917"/>
            <a:ext cx="1368343" cy="2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8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9144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0636AAC-79AD-4DF8-B487-79BCDEFFC81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8" y="6381917"/>
            <a:ext cx="1368343" cy="2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17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азделитель 1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99"/>
            <a:ext cx="9144000" cy="6464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8" y="490404"/>
            <a:ext cx="2074936" cy="4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85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5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83"/>
            <a:ext cx="9144000" cy="646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02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10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8" y="490404"/>
            <a:ext cx="2074936" cy="4382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00" y="1640668"/>
            <a:ext cx="7380000" cy="52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3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Вертикальный заголовок и текст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 userDrawn="1"/>
        </p:nvGrpSpPr>
        <p:grpSpPr>
          <a:xfrm>
            <a:off x="5086350" y="2886075"/>
            <a:ext cx="4057650" cy="3971925"/>
            <a:chOff x="5086350" y="2886075"/>
            <a:chExt cx="4057650" cy="3971925"/>
          </a:xfrm>
        </p:grpSpPr>
        <p:sp>
          <p:nvSpPr>
            <p:cNvPr id="3" name="Freeform 5"/>
            <p:cNvSpPr>
              <a:spLocks/>
            </p:cNvSpPr>
            <p:nvPr userDrawn="1"/>
          </p:nvSpPr>
          <p:spPr bwMode="auto">
            <a:xfrm>
              <a:off x="6770688" y="2886075"/>
              <a:ext cx="1587500" cy="2135187"/>
            </a:xfrm>
            <a:custGeom>
              <a:avLst/>
              <a:gdLst>
                <a:gd name="T0" fmla="*/ 3159 w 4000"/>
                <a:gd name="T1" fmla="*/ 5238 h 5382"/>
                <a:gd name="T2" fmla="*/ 3155 w 4000"/>
                <a:gd name="T3" fmla="*/ 5259 h 5382"/>
                <a:gd name="T4" fmla="*/ 3146 w 4000"/>
                <a:gd name="T5" fmla="*/ 5280 h 5382"/>
                <a:gd name="T6" fmla="*/ 3137 w 4000"/>
                <a:gd name="T7" fmla="*/ 5299 h 5382"/>
                <a:gd name="T8" fmla="*/ 3126 w 4000"/>
                <a:gd name="T9" fmla="*/ 5315 h 5382"/>
                <a:gd name="T10" fmla="*/ 3113 w 4000"/>
                <a:gd name="T11" fmla="*/ 5330 h 5382"/>
                <a:gd name="T12" fmla="*/ 3098 w 4000"/>
                <a:gd name="T13" fmla="*/ 5343 h 5382"/>
                <a:gd name="T14" fmla="*/ 3064 w 4000"/>
                <a:gd name="T15" fmla="*/ 5364 h 5382"/>
                <a:gd name="T16" fmla="*/ 3024 w 4000"/>
                <a:gd name="T17" fmla="*/ 5378 h 5382"/>
                <a:gd name="T18" fmla="*/ 2984 w 4000"/>
                <a:gd name="T19" fmla="*/ 5382 h 5382"/>
                <a:gd name="T20" fmla="*/ 2941 w 4000"/>
                <a:gd name="T21" fmla="*/ 5380 h 5382"/>
                <a:gd name="T22" fmla="*/ 2898 w 4000"/>
                <a:gd name="T23" fmla="*/ 5368 h 5382"/>
                <a:gd name="T24" fmla="*/ 354 w 4000"/>
                <a:gd name="T25" fmla="*/ 4384 h 5382"/>
                <a:gd name="T26" fmla="*/ 300 w 4000"/>
                <a:gd name="T27" fmla="*/ 4358 h 5382"/>
                <a:gd name="T28" fmla="*/ 250 w 4000"/>
                <a:gd name="T29" fmla="*/ 4332 h 5382"/>
                <a:gd name="T30" fmla="*/ 206 w 4000"/>
                <a:gd name="T31" fmla="*/ 4301 h 5382"/>
                <a:gd name="T32" fmla="*/ 166 w 4000"/>
                <a:gd name="T33" fmla="*/ 4269 h 5382"/>
                <a:gd name="T34" fmla="*/ 132 w 4000"/>
                <a:gd name="T35" fmla="*/ 4235 h 5382"/>
                <a:gd name="T36" fmla="*/ 100 w 4000"/>
                <a:gd name="T37" fmla="*/ 4198 h 5382"/>
                <a:gd name="T38" fmla="*/ 75 w 4000"/>
                <a:gd name="T39" fmla="*/ 4161 h 5382"/>
                <a:gd name="T40" fmla="*/ 51 w 4000"/>
                <a:gd name="T41" fmla="*/ 4121 h 5382"/>
                <a:gd name="T42" fmla="*/ 34 w 4000"/>
                <a:gd name="T43" fmla="*/ 4079 h 5382"/>
                <a:gd name="T44" fmla="*/ 19 w 4000"/>
                <a:gd name="T45" fmla="*/ 4036 h 5382"/>
                <a:gd name="T46" fmla="*/ 8 w 4000"/>
                <a:gd name="T47" fmla="*/ 3993 h 5382"/>
                <a:gd name="T48" fmla="*/ 3 w 4000"/>
                <a:gd name="T49" fmla="*/ 3948 h 5382"/>
                <a:gd name="T50" fmla="*/ 0 w 4000"/>
                <a:gd name="T51" fmla="*/ 3902 h 5382"/>
                <a:gd name="T52" fmla="*/ 0 w 4000"/>
                <a:gd name="T53" fmla="*/ 3855 h 5382"/>
                <a:gd name="T54" fmla="*/ 5 w 4000"/>
                <a:gd name="T55" fmla="*/ 3807 h 5382"/>
                <a:gd name="T56" fmla="*/ 545 w 4000"/>
                <a:gd name="T57" fmla="*/ 564 h 5382"/>
                <a:gd name="T58" fmla="*/ 555 w 4000"/>
                <a:gd name="T59" fmla="*/ 516 h 5382"/>
                <a:gd name="T60" fmla="*/ 567 w 4000"/>
                <a:gd name="T61" fmla="*/ 471 h 5382"/>
                <a:gd name="T62" fmla="*/ 583 w 4000"/>
                <a:gd name="T63" fmla="*/ 427 h 5382"/>
                <a:gd name="T64" fmla="*/ 602 w 4000"/>
                <a:gd name="T65" fmla="*/ 385 h 5382"/>
                <a:gd name="T66" fmla="*/ 624 w 4000"/>
                <a:gd name="T67" fmla="*/ 345 h 5382"/>
                <a:gd name="T68" fmla="*/ 650 w 4000"/>
                <a:gd name="T69" fmla="*/ 308 h 5382"/>
                <a:gd name="T70" fmla="*/ 679 w 4000"/>
                <a:gd name="T71" fmla="*/ 274 h 5382"/>
                <a:gd name="T72" fmla="*/ 712 w 4000"/>
                <a:gd name="T73" fmla="*/ 242 h 5382"/>
                <a:gd name="T74" fmla="*/ 746 w 4000"/>
                <a:gd name="T75" fmla="*/ 214 h 5382"/>
                <a:gd name="T76" fmla="*/ 786 w 4000"/>
                <a:gd name="T77" fmla="*/ 187 h 5382"/>
                <a:gd name="T78" fmla="*/ 829 w 4000"/>
                <a:gd name="T79" fmla="*/ 165 h 5382"/>
                <a:gd name="T80" fmla="*/ 875 w 4000"/>
                <a:gd name="T81" fmla="*/ 145 h 5382"/>
                <a:gd name="T82" fmla="*/ 924 w 4000"/>
                <a:gd name="T83" fmla="*/ 130 h 5382"/>
                <a:gd name="T84" fmla="*/ 978 w 4000"/>
                <a:gd name="T85" fmla="*/ 117 h 5382"/>
                <a:gd name="T86" fmla="*/ 1035 w 4000"/>
                <a:gd name="T87" fmla="*/ 109 h 5382"/>
                <a:gd name="T88" fmla="*/ 1096 w 4000"/>
                <a:gd name="T89" fmla="*/ 105 h 5382"/>
                <a:gd name="T90" fmla="*/ 3814 w 4000"/>
                <a:gd name="T91" fmla="*/ 0 h 5382"/>
                <a:gd name="T92" fmla="*/ 3857 w 4000"/>
                <a:gd name="T93" fmla="*/ 7 h 5382"/>
                <a:gd name="T94" fmla="*/ 3897 w 4000"/>
                <a:gd name="T95" fmla="*/ 22 h 5382"/>
                <a:gd name="T96" fmla="*/ 3932 w 4000"/>
                <a:gd name="T97" fmla="*/ 44 h 5382"/>
                <a:gd name="T98" fmla="*/ 3960 w 4000"/>
                <a:gd name="T99" fmla="*/ 72 h 5382"/>
                <a:gd name="T100" fmla="*/ 3977 w 4000"/>
                <a:gd name="T101" fmla="*/ 97 h 5382"/>
                <a:gd name="T102" fmla="*/ 3987 w 4000"/>
                <a:gd name="T103" fmla="*/ 115 h 5382"/>
                <a:gd name="T104" fmla="*/ 3993 w 4000"/>
                <a:gd name="T105" fmla="*/ 134 h 5382"/>
                <a:gd name="T106" fmla="*/ 3997 w 4000"/>
                <a:gd name="T107" fmla="*/ 154 h 5382"/>
                <a:gd name="T108" fmla="*/ 4000 w 4000"/>
                <a:gd name="T109" fmla="*/ 174 h 5382"/>
                <a:gd name="T110" fmla="*/ 3998 w 4000"/>
                <a:gd name="T111" fmla="*/ 197 h 5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00" h="5382">
                  <a:moveTo>
                    <a:pt x="3997" y="207"/>
                  </a:moveTo>
                  <a:lnTo>
                    <a:pt x="3159" y="5238"/>
                  </a:lnTo>
                  <a:lnTo>
                    <a:pt x="3157" y="5249"/>
                  </a:lnTo>
                  <a:lnTo>
                    <a:pt x="3155" y="5259"/>
                  </a:lnTo>
                  <a:lnTo>
                    <a:pt x="3151" y="5270"/>
                  </a:lnTo>
                  <a:lnTo>
                    <a:pt x="3146" y="5280"/>
                  </a:lnTo>
                  <a:lnTo>
                    <a:pt x="3143" y="5289"/>
                  </a:lnTo>
                  <a:lnTo>
                    <a:pt x="3137" y="5299"/>
                  </a:lnTo>
                  <a:lnTo>
                    <a:pt x="3132" y="5307"/>
                  </a:lnTo>
                  <a:lnTo>
                    <a:pt x="3126" y="5315"/>
                  </a:lnTo>
                  <a:lnTo>
                    <a:pt x="3120" y="5323"/>
                  </a:lnTo>
                  <a:lnTo>
                    <a:pt x="3113" y="5330"/>
                  </a:lnTo>
                  <a:lnTo>
                    <a:pt x="3106" y="5337"/>
                  </a:lnTo>
                  <a:lnTo>
                    <a:pt x="3098" y="5343"/>
                  </a:lnTo>
                  <a:lnTo>
                    <a:pt x="3081" y="5354"/>
                  </a:lnTo>
                  <a:lnTo>
                    <a:pt x="3064" y="5364"/>
                  </a:lnTo>
                  <a:lnTo>
                    <a:pt x="3044" y="5372"/>
                  </a:lnTo>
                  <a:lnTo>
                    <a:pt x="3024" y="5378"/>
                  </a:lnTo>
                  <a:lnTo>
                    <a:pt x="3005" y="5381"/>
                  </a:lnTo>
                  <a:lnTo>
                    <a:pt x="2984" y="5382"/>
                  </a:lnTo>
                  <a:lnTo>
                    <a:pt x="2962" y="5382"/>
                  </a:lnTo>
                  <a:lnTo>
                    <a:pt x="2941" y="5380"/>
                  </a:lnTo>
                  <a:lnTo>
                    <a:pt x="2920" y="5375"/>
                  </a:lnTo>
                  <a:lnTo>
                    <a:pt x="2898" y="5368"/>
                  </a:lnTo>
                  <a:lnTo>
                    <a:pt x="381" y="4396"/>
                  </a:lnTo>
                  <a:lnTo>
                    <a:pt x="354" y="4384"/>
                  </a:lnTo>
                  <a:lnTo>
                    <a:pt x="326" y="4371"/>
                  </a:lnTo>
                  <a:lnTo>
                    <a:pt x="300" y="4358"/>
                  </a:lnTo>
                  <a:lnTo>
                    <a:pt x="275" y="4346"/>
                  </a:lnTo>
                  <a:lnTo>
                    <a:pt x="250" y="4332"/>
                  </a:lnTo>
                  <a:lnTo>
                    <a:pt x="228" y="4317"/>
                  </a:lnTo>
                  <a:lnTo>
                    <a:pt x="206" y="4301"/>
                  </a:lnTo>
                  <a:lnTo>
                    <a:pt x="186" y="4285"/>
                  </a:lnTo>
                  <a:lnTo>
                    <a:pt x="166" y="4269"/>
                  </a:lnTo>
                  <a:lnTo>
                    <a:pt x="149" y="4253"/>
                  </a:lnTo>
                  <a:lnTo>
                    <a:pt x="132" y="4235"/>
                  </a:lnTo>
                  <a:lnTo>
                    <a:pt x="115" y="4217"/>
                  </a:lnTo>
                  <a:lnTo>
                    <a:pt x="100" y="4198"/>
                  </a:lnTo>
                  <a:lnTo>
                    <a:pt x="87" y="4179"/>
                  </a:lnTo>
                  <a:lnTo>
                    <a:pt x="75" y="4161"/>
                  </a:lnTo>
                  <a:lnTo>
                    <a:pt x="62" y="4141"/>
                  </a:lnTo>
                  <a:lnTo>
                    <a:pt x="51" y="4121"/>
                  </a:lnTo>
                  <a:lnTo>
                    <a:pt x="42" y="4100"/>
                  </a:lnTo>
                  <a:lnTo>
                    <a:pt x="34" y="4079"/>
                  </a:lnTo>
                  <a:lnTo>
                    <a:pt x="26" y="4059"/>
                  </a:lnTo>
                  <a:lnTo>
                    <a:pt x="19" y="4036"/>
                  </a:lnTo>
                  <a:lnTo>
                    <a:pt x="13" y="4016"/>
                  </a:lnTo>
                  <a:lnTo>
                    <a:pt x="8" y="3993"/>
                  </a:lnTo>
                  <a:lnTo>
                    <a:pt x="5" y="3970"/>
                  </a:lnTo>
                  <a:lnTo>
                    <a:pt x="3" y="3948"/>
                  </a:lnTo>
                  <a:lnTo>
                    <a:pt x="0" y="3925"/>
                  </a:lnTo>
                  <a:lnTo>
                    <a:pt x="0" y="3902"/>
                  </a:lnTo>
                  <a:lnTo>
                    <a:pt x="0" y="3878"/>
                  </a:lnTo>
                  <a:lnTo>
                    <a:pt x="0" y="3855"/>
                  </a:lnTo>
                  <a:lnTo>
                    <a:pt x="3" y="3831"/>
                  </a:lnTo>
                  <a:lnTo>
                    <a:pt x="5" y="3807"/>
                  </a:lnTo>
                  <a:lnTo>
                    <a:pt x="8" y="3783"/>
                  </a:lnTo>
                  <a:lnTo>
                    <a:pt x="545" y="564"/>
                  </a:lnTo>
                  <a:lnTo>
                    <a:pt x="549" y="539"/>
                  </a:lnTo>
                  <a:lnTo>
                    <a:pt x="555" y="516"/>
                  </a:lnTo>
                  <a:lnTo>
                    <a:pt x="560" y="493"/>
                  </a:lnTo>
                  <a:lnTo>
                    <a:pt x="567" y="471"/>
                  </a:lnTo>
                  <a:lnTo>
                    <a:pt x="574" y="449"/>
                  </a:lnTo>
                  <a:lnTo>
                    <a:pt x="583" y="427"/>
                  </a:lnTo>
                  <a:lnTo>
                    <a:pt x="592" y="406"/>
                  </a:lnTo>
                  <a:lnTo>
                    <a:pt x="602" y="385"/>
                  </a:lnTo>
                  <a:lnTo>
                    <a:pt x="613" y="365"/>
                  </a:lnTo>
                  <a:lnTo>
                    <a:pt x="624" y="345"/>
                  </a:lnTo>
                  <a:lnTo>
                    <a:pt x="637" y="327"/>
                  </a:lnTo>
                  <a:lnTo>
                    <a:pt x="650" y="308"/>
                  </a:lnTo>
                  <a:lnTo>
                    <a:pt x="664" y="291"/>
                  </a:lnTo>
                  <a:lnTo>
                    <a:pt x="679" y="274"/>
                  </a:lnTo>
                  <a:lnTo>
                    <a:pt x="695" y="258"/>
                  </a:lnTo>
                  <a:lnTo>
                    <a:pt x="712" y="242"/>
                  </a:lnTo>
                  <a:lnTo>
                    <a:pt x="729" y="228"/>
                  </a:lnTo>
                  <a:lnTo>
                    <a:pt x="746" y="214"/>
                  </a:lnTo>
                  <a:lnTo>
                    <a:pt x="766" y="200"/>
                  </a:lnTo>
                  <a:lnTo>
                    <a:pt x="786" y="187"/>
                  </a:lnTo>
                  <a:lnTo>
                    <a:pt x="807" y="176"/>
                  </a:lnTo>
                  <a:lnTo>
                    <a:pt x="829" y="165"/>
                  </a:lnTo>
                  <a:lnTo>
                    <a:pt x="851" y="155"/>
                  </a:lnTo>
                  <a:lnTo>
                    <a:pt x="875" y="145"/>
                  </a:lnTo>
                  <a:lnTo>
                    <a:pt x="900" y="137"/>
                  </a:lnTo>
                  <a:lnTo>
                    <a:pt x="924" y="130"/>
                  </a:lnTo>
                  <a:lnTo>
                    <a:pt x="951" y="123"/>
                  </a:lnTo>
                  <a:lnTo>
                    <a:pt x="978" y="117"/>
                  </a:lnTo>
                  <a:lnTo>
                    <a:pt x="1007" y="113"/>
                  </a:lnTo>
                  <a:lnTo>
                    <a:pt x="1035" y="109"/>
                  </a:lnTo>
                  <a:lnTo>
                    <a:pt x="1065" y="107"/>
                  </a:lnTo>
                  <a:lnTo>
                    <a:pt x="1096" y="105"/>
                  </a:lnTo>
                  <a:lnTo>
                    <a:pt x="3791" y="0"/>
                  </a:lnTo>
                  <a:lnTo>
                    <a:pt x="3814" y="0"/>
                  </a:lnTo>
                  <a:lnTo>
                    <a:pt x="3836" y="2"/>
                  </a:lnTo>
                  <a:lnTo>
                    <a:pt x="3857" y="7"/>
                  </a:lnTo>
                  <a:lnTo>
                    <a:pt x="3877" y="14"/>
                  </a:lnTo>
                  <a:lnTo>
                    <a:pt x="3897" y="22"/>
                  </a:lnTo>
                  <a:lnTo>
                    <a:pt x="3915" y="33"/>
                  </a:lnTo>
                  <a:lnTo>
                    <a:pt x="3932" y="44"/>
                  </a:lnTo>
                  <a:lnTo>
                    <a:pt x="3947" y="57"/>
                  </a:lnTo>
                  <a:lnTo>
                    <a:pt x="3960" y="72"/>
                  </a:lnTo>
                  <a:lnTo>
                    <a:pt x="3973" y="88"/>
                  </a:lnTo>
                  <a:lnTo>
                    <a:pt x="3977" y="97"/>
                  </a:lnTo>
                  <a:lnTo>
                    <a:pt x="3982" y="106"/>
                  </a:lnTo>
                  <a:lnTo>
                    <a:pt x="3987" y="115"/>
                  </a:lnTo>
                  <a:lnTo>
                    <a:pt x="3990" y="124"/>
                  </a:lnTo>
                  <a:lnTo>
                    <a:pt x="3993" y="134"/>
                  </a:lnTo>
                  <a:lnTo>
                    <a:pt x="3996" y="143"/>
                  </a:lnTo>
                  <a:lnTo>
                    <a:pt x="3997" y="154"/>
                  </a:lnTo>
                  <a:lnTo>
                    <a:pt x="3998" y="164"/>
                  </a:lnTo>
                  <a:lnTo>
                    <a:pt x="4000" y="174"/>
                  </a:lnTo>
                  <a:lnTo>
                    <a:pt x="4000" y="185"/>
                  </a:lnTo>
                  <a:lnTo>
                    <a:pt x="3998" y="197"/>
                  </a:lnTo>
                  <a:lnTo>
                    <a:pt x="3997" y="207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Freeform 7"/>
            <p:cNvSpPr>
              <a:spLocks/>
            </p:cNvSpPr>
            <p:nvPr userDrawn="1"/>
          </p:nvSpPr>
          <p:spPr bwMode="auto">
            <a:xfrm>
              <a:off x="8521700" y="4125913"/>
              <a:ext cx="622300" cy="1425575"/>
            </a:xfrm>
            <a:custGeom>
              <a:avLst/>
              <a:gdLst>
                <a:gd name="T0" fmla="*/ 1569 w 1569"/>
                <a:gd name="T1" fmla="*/ 3384 h 3590"/>
                <a:gd name="T2" fmla="*/ 205 w 1569"/>
                <a:gd name="T3" fmla="*/ 3589 h 3590"/>
                <a:gd name="T4" fmla="*/ 194 w 1569"/>
                <a:gd name="T5" fmla="*/ 3590 h 3590"/>
                <a:gd name="T6" fmla="*/ 182 w 1569"/>
                <a:gd name="T7" fmla="*/ 3590 h 3590"/>
                <a:gd name="T8" fmla="*/ 172 w 1569"/>
                <a:gd name="T9" fmla="*/ 3590 h 3590"/>
                <a:gd name="T10" fmla="*/ 162 w 1569"/>
                <a:gd name="T11" fmla="*/ 3590 h 3590"/>
                <a:gd name="T12" fmla="*/ 151 w 1569"/>
                <a:gd name="T13" fmla="*/ 3588 h 3590"/>
                <a:gd name="T14" fmla="*/ 141 w 1569"/>
                <a:gd name="T15" fmla="*/ 3587 h 3590"/>
                <a:gd name="T16" fmla="*/ 131 w 1569"/>
                <a:gd name="T17" fmla="*/ 3584 h 3590"/>
                <a:gd name="T18" fmla="*/ 121 w 1569"/>
                <a:gd name="T19" fmla="*/ 3581 h 3590"/>
                <a:gd name="T20" fmla="*/ 112 w 1569"/>
                <a:gd name="T21" fmla="*/ 3577 h 3590"/>
                <a:gd name="T22" fmla="*/ 103 w 1569"/>
                <a:gd name="T23" fmla="*/ 3573 h 3590"/>
                <a:gd name="T24" fmla="*/ 94 w 1569"/>
                <a:gd name="T25" fmla="*/ 3568 h 3590"/>
                <a:gd name="T26" fmla="*/ 86 w 1569"/>
                <a:gd name="T27" fmla="*/ 3563 h 3590"/>
                <a:gd name="T28" fmla="*/ 70 w 1569"/>
                <a:gd name="T29" fmla="*/ 3551 h 3590"/>
                <a:gd name="T30" fmla="*/ 56 w 1569"/>
                <a:gd name="T31" fmla="*/ 3537 h 3590"/>
                <a:gd name="T32" fmla="*/ 42 w 1569"/>
                <a:gd name="T33" fmla="*/ 3521 h 3590"/>
                <a:gd name="T34" fmla="*/ 30 w 1569"/>
                <a:gd name="T35" fmla="*/ 3504 h 3590"/>
                <a:gd name="T36" fmla="*/ 21 w 1569"/>
                <a:gd name="T37" fmla="*/ 3486 h 3590"/>
                <a:gd name="T38" fmla="*/ 13 w 1569"/>
                <a:gd name="T39" fmla="*/ 3466 h 3590"/>
                <a:gd name="T40" fmla="*/ 7 w 1569"/>
                <a:gd name="T41" fmla="*/ 3446 h 3590"/>
                <a:gd name="T42" fmla="*/ 2 w 1569"/>
                <a:gd name="T43" fmla="*/ 3424 h 3590"/>
                <a:gd name="T44" fmla="*/ 0 w 1569"/>
                <a:gd name="T45" fmla="*/ 3403 h 3590"/>
                <a:gd name="T46" fmla="*/ 0 w 1569"/>
                <a:gd name="T47" fmla="*/ 3380 h 3590"/>
                <a:gd name="T48" fmla="*/ 149 w 1569"/>
                <a:gd name="T49" fmla="*/ 687 h 3590"/>
                <a:gd name="T50" fmla="*/ 150 w 1569"/>
                <a:gd name="T51" fmla="*/ 656 h 3590"/>
                <a:gd name="T52" fmla="*/ 153 w 1569"/>
                <a:gd name="T53" fmla="*/ 627 h 3590"/>
                <a:gd name="T54" fmla="*/ 158 w 1569"/>
                <a:gd name="T55" fmla="*/ 598 h 3590"/>
                <a:gd name="T56" fmla="*/ 163 w 1569"/>
                <a:gd name="T57" fmla="*/ 570 h 3590"/>
                <a:gd name="T58" fmla="*/ 168 w 1569"/>
                <a:gd name="T59" fmla="*/ 542 h 3590"/>
                <a:gd name="T60" fmla="*/ 175 w 1569"/>
                <a:gd name="T61" fmla="*/ 516 h 3590"/>
                <a:gd name="T62" fmla="*/ 184 w 1569"/>
                <a:gd name="T63" fmla="*/ 491 h 3590"/>
                <a:gd name="T64" fmla="*/ 193 w 1569"/>
                <a:gd name="T65" fmla="*/ 466 h 3590"/>
                <a:gd name="T66" fmla="*/ 202 w 1569"/>
                <a:gd name="T67" fmla="*/ 443 h 3590"/>
                <a:gd name="T68" fmla="*/ 213 w 1569"/>
                <a:gd name="T69" fmla="*/ 421 h 3590"/>
                <a:gd name="T70" fmla="*/ 224 w 1569"/>
                <a:gd name="T71" fmla="*/ 399 h 3590"/>
                <a:gd name="T72" fmla="*/ 236 w 1569"/>
                <a:gd name="T73" fmla="*/ 378 h 3590"/>
                <a:gd name="T74" fmla="*/ 249 w 1569"/>
                <a:gd name="T75" fmla="*/ 358 h 3590"/>
                <a:gd name="T76" fmla="*/ 263 w 1569"/>
                <a:gd name="T77" fmla="*/ 340 h 3590"/>
                <a:gd name="T78" fmla="*/ 277 w 1569"/>
                <a:gd name="T79" fmla="*/ 322 h 3590"/>
                <a:gd name="T80" fmla="*/ 292 w 1569"/>
                <a:gd name="T81" fmla="*/ 305 h 3590"/>
                <a:gd name="T82" fmla="*/ 308 w 1569"/>
                <a:gd name="T83" fmla="*/ 289 h 3590"/>
                <a:gd name="T84" fmla="*/ 324 w 1569"/>
                <a:gd name="T85" fmla="*/ 272 h 3590"/>
                <a:gd name="T86" fmla="*/ 342 w 1569"/>
                <a:gd name="T87" fmla="*/ 258 h 3590"/>
                <a:gd name="T88" fmla="*/ 359 w 1569"/>
                <a:gd name="T89" fmla="*/ 244 h 3590"/>
                <a:gd name="T90" fmla="*/ 378 w 1569"/>
                <a:gd name="T91" fmla="*/ 232 h 3590"/>
                <a:gd name="T92" fmla="*/ 396 w 1569"/>
                <a:gd name="T93" fmla="*/ 219 h 3590"/>
                <a:gd name="T94" fmla="*/ 416 w 1569"/>
                <a:gd name="T95" fmla="*/ 208 h 3590"/>
                <a:gd name="T96" fmla="*/ 436 w 1569"/>
                <a:gd name="T97" fmla="*/ 198 h 3590"/>
                <a:gd name="T98" fmla="*/ 457 w 1569"/>
                <a:gd name="T99" fmla="*/ 188 h 3590"/>
                <a:gd name="T100" fmla="*/ 478 w 1569"/>
                <a:gd name="T101" fmla="*/ 179 h 3590"/>
                <a:gd name="T102" fmla="*/ 500 w 1569"/>
                <a:gd name="T103" fmla="*/ 171 h 3590"/>
                <a:gd name="T104" fmla="*/ 522 w 1569"/>
                <a:gd name="T105" fmla="*/ 164 h 3590"/>
                <a:gd name="T106" fmla="*/ 545 w 1569"/>
                <a:gd name="T107" fmla="*/ 157 h 3590"/>
                <a:gd name="T108" fmla="*/ 568 w 1569"/>
                <a:gd name="T109" fmla="*/ 152 h 3590"/>
                <a:gd name="T110" fmla="*/ 592 w 1569"/>
                <a:gd name="T111" fmla="*/ 147 h 3590"/>
                <a:gd name="T112" fmla="*/ 616 w 1569"/>
                <a:gd name="T113" fmla="*/ 143 h 3590"/>
                <a:gd name="T114" fmla="*/ 1569 w 1569"/>
                <a:gd name="T115" fmla="*/ 0 h 3590"/>
                <a:gd name="T116" fmla="*/ 1569 w 1569"/>
                <a:gd name="T117" fmla="*/ 3384 h 3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69" h="3590">
                  <a:moveTo>
                    <a:pt x="1569" y="3384"/>
                  </a:moveTo>
                  <a:lnTo>
                    <a:pt x="205" y="3589"/>
                  </a:lnTo>
                  <a:lnTo>
                    <a:pt x="194" y="3590"/>
                  </a:lnTo>
                  <a:lnTo>
                    <a:pt x="182" y="3590"/>
                  </a:lnTo>
                  <a:lnTo>
                    <a:pt x="172" y="3590"/>
                  </a:lnTo>
                  <a:lnTo>
                    <a:pt x="162" y="3590"/>
                  </a:lnTo>
                  <a:lnTo>
                    <a:pt x="151" y="3588"/>
                  </a:lnTo>
                  <a:lnTo>
                    <a:pt x="141" y="3587"/>
                  </a:lnTo>
                  <a:lnTo>
                    <a:pt x="131" y="3584"/>
                  </a:lnTo>
                  <a:lnTo>
                    <a:pt x="121" y="3581"/>
                  </a:lnTo>
                  <a:lnTo>
                    <a:pt x="112" y="3577"/>
                  </a:lnTo>
                  <a:lnTo>
                    <a:pt x="103" y="3573"/>
                  </a:lnTo>
                  <a:lnTo>
                    <a:pt x="94" y="3568"/>
                  </a:lnTo>
                  <a:lnTo>
                    <a:pt x="86" y="3563"/>
                  </a:lnTo>
                  <a:lnTo>
                    <a:pt x="70" y="3551"/>
                  </a:lnTo>
                  <a:lnTo>
                    <a:pt x="56" y="3537"/>
                  </a:lnTo>
                  <a:lnTo>
                    <a:pt x="42" y="3521"/>
                  </a:lnTo>
                  <a:lnTo>
                    <a:pt x="30" y="3504"/>
                  </a:lnTo>
                  <a:lnTo>
                    <a:pt x="21" y="3486"/>
                  </a:lnTo>
                  <a:lnTo>
                    <a:pt x="13" y="3466"/>
                  </a:lnTo>
                  <a:lnTo>
                    <a:pt x="7" y="3446"/>
                  </a:lnTo>
                  <a:lnTo>
                    <a:pt x="2" y="3424"/>
                  </a:lnTo>
                  <a:lnTo>
                    <a:pt x="0" y="3403"/>
                  </a:lnTo>
                  <a:lnTo>
                    <a:pt x="0" y="3380"/>
                  </a:lnTo>
                  <a:lnTo>
                    <a:pt x="149" y="687"/>
                  </a:lnTo>
                  <a:lnTo>
                    <a:pt x="150" y="656"/>
                  </a:lnTo>
                  <a:lnTo>
                    <a:pt x="153" y="627"/>
                  </a:lnTo>
                  <a:lnTo>
                    <a:pt x="158" y="598"/>
                  </a:lnTo>
                  <a:lnTo>
                    <a:pt x="163" y="570"/>
                  </a:lnTo>
                  <a:lnTo>
                    <a:pt x="168" y="542"/>
                  </a:lnTo>
                  <a:lnTo>
                    <a:pt x="175" y="516"/>
                  </a:lnTo>
                  <a:lnTo>
                    <a:pt x="184" y="491"/>
                  </a:lnTo>
                  <a:lnTo>
                    <a:pt x="193" y="466"/>
                  </a:lnTo>
                  <a:lnTo>
                    <a:pt x="202" y="443"/>
                  </a:lnTo>
                  <a:lnTo>
                    <a:pt x="213" y="421"/>
                  </a:lnTo>
                  <a:lnTo>
                    <a:pt x="224" y="399"/>
                  </a:lnTo>
                  <a:lnTo>
                    <a:pt x="236" y="378"/>
                  </a:lnTo>
                  <a:lnTo>
                    <a:pt x="249" y="358"/>
                  </a:lnTo>
                  <a:lnTo>
                    <a:pt x="263" y="340"/>
                  </a:lnTo>
                  <a:lnTo>
                    <a:pt x="277" y="322"/>
                  </a:lnTo>
                  <a:lnTo>
                    <a:pt x="292" y="305"/>
                  </a:lnTo>
                  <a:lnTo>
                    <a:pt x="308" y="289"/>
                  </a:lnTo>
                  <a:lnTo>
                    <a:pt x="324" y="272"/>
                  </a:lnTo>
                  <a:lnTo>
                    <a:pt x="342" y="258"/>
                  </a:lnTo>
                  <a:lnTo>
                    <a:pt x="359" y="244"/>
                  </a:lnTo>
                  <a:lnTo>
                    <a:pt x="378" y="232"/>
                  </a:lnTo>
                  <a:lnTo>
                    <a:pt x="396" y="219"/>
                  </a:lnTo>
                  <a:lnTo>
                    <a:pt x="416" y="208"/>
                  </a:lnTo>
                  <a:lnTo>
                    <a:pt x="436" y="198"/>
                  </a:lnTo>
                  <a:lnTo>
                    <a:pt x="457" y="188"/>
                  </a:lnTo>
                  <a:lnTo>
                    <a:pt x="478" y="179"/>
                  </a:lnTo>
                  <a:lnTo>
                    <a:pt x="500" y="171"/>
                  </a:lnTo>
                  <a:lnTo>
                    <a:pt x="522" y="164"/>
                  </a:lnTo>
                  <a:lnTo>
                    <a:pt x="545" y="157"/>
                  </a:lnTo>
                  <a:lnTo>
                    <a:pt x="568" y="152"/>
                  </a:lnTo>
                  <a:lnTo>
                    <a:pt x="592" y="147"/>
                  </a:lnTo>
                  <a:lnTo>
                    <a:pt x="616" y="143"/>
                  </a:lnTo>
                  <a:lnTo>
                    <a:pt x="1569" y="0"/>
                  </a:lnTo>
                  <a:lnTo>
                    <a:pt x="1569" y="338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Freeform 9"/>
            <p:cNvSpPr>
              <a:spLocks/>
            </p:cNvSpPr>
            <p:nvPr userDrawn="1"/>
          </p:nvSpPr>
          <p:spPr bwMode="auto">
            <a:xfrm>
              <a:off x="8220075" y="5940425"/>
              <a:ext cx="923925" cy="917575"/>
            </a:xfrm>
            <a:custGeom>
              <a:avLst/>
              <a:gdLst>
                <a:gd name="T0" fmla="*/ 759 w 2327"/>
                <a:gd name="T1" fmla="*/ 2310 h 2310"/>
                <a:gd name="T2" fmla="*/ 19 w 2327"/>
                <a:gd name="T3" fmla="*/ 851 h 2310"/>
                <a:gd name="T4" fmla="*/ 14 w 2327"/>
                <a:gd name="T5" fmla="*/ 841 h 2310"/>
                <a:gd name="T6" fmla="*/ 9 w 2327"/>
                <a:gd name="T7" fmla="*/ 832 h 2310"/>
                <a:gd name="T8" fmla="*/ 6 w 2327"/>
                <a:gd name="T9" fmla="*/ 821 h 2310"/>
                <a:gd name="T10" fmla="*/ 4 w 2327"/>
                <a:gd name="T11" fmla="*/ 811 h 2310"/>
                <a:gd name="T12" fmla="*/ 1 w 2327"/>
                <a:gd name="T13" fmla="*/ 800 h 2310"/>
                <a:gd name="T14" fmla="*/ 0 w 2327"/>
                <a:gd name="T15" fmla="*/ 790 h 2310"/>
                <a:gd name="T16" fmla="*/ 0 w 2327"/>
                <a:gd name="T17" fmla="*/ 781 h 2310"/>
                <a:gd name="T18" fmla="*/ 0 w 2327"/>
                <a:gd name="T19" fmla="*/ 770 h 2310"/>
                <a:gd name="T20" fmla="*/ 0 w 2327"/>
                <a:gd name="T21" fmla="*/ 760 h 2310"/>
                <a:gd name="T22" fmla="*/ 1 w 2327"/>
                <a:gd name="T23" fmla="*/ 750 h 2310"/>
                <a:gd name="T24" fmla="*/ 4 w 2327"/>
                <a:gd name="T25" fmla="*/ 740 h 2310"/>
                <a:gd name="T26" fmla="*/ 6 w 2327"/>
                <a:gd name="T27" fmla="*/ 731 h 2310"/>
                <a:gd name="T28" fmla="*/ 13 w 2327"/>
                <a:gd name="T29" fmla="*/ 712 h 2310"/>
                <a:gd name="T30" fmla="*/ 21 w 2327"/>
                <a:gd name="T31" fmla="*/ 693 h 2310"/>
                <a:gd name="T32" fmla="*/ 32 w 2327"/>
                <a:gd name="T33" fmla="*/ 676 h 2310"/>
                <a:gd name="T34" fmla="*/ 44 w 2327"/>
                <a:gd name="T35" fmla="*/ 660 h 2310"/>
                <a:gd name="T36" fmla="*/ 58 w 2327"/>
                <a:gd name="T37" fmla="*/ 645 h 2310"/>
                <a:gd name="T38" fmla="*/ 75 w 2327"/>
                <a:gd name="T39" fmla="*/ 631 h 2310"/>
                <a:gd name="T40" fmla="*/ 92 w 2327"/>
                <a:gd name="T41" fmla="*/ 619 h 2310"/>
                <a:gd name="T42" fmla="*/ 111 w 2327"/>
                <a:gd name="T43" fmla="*/ 607 h 2310"/>
                <a:gd name="T44" fmla="*/ 130 w 2327"/>
                <a:gd name="T45" fmla="*/ 599 h 2310"/>
                <a:gd name="T46" fmla="*/ 152 w 2327"/>
                <a:gd name="T47" fmla="*/ 592 h 2310"/>
                <a:gd name="T48" fmla="*/ 2327 w 2327"/>
                <a:gd name="T49" fmla="*/ 0 h 2310"/>
                <a:gd name="T50" fmla="*/ 2327 w 2327"/>
                <a:gd name="T51" fmla="*/ 2310 h 2310"/>
                <a:gd name="T52" fmla="*/ 759 w 2327"/>
                <a:gd name="T53" fmla="*/ 2310 h 2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27" h="2310">
                  <a:moveTo>
                    <a:pt x="759" y="2310"/>
                  </a:moveTo>
                  <a:lnTo>
                    <a:pt x="19" y="851"/>
                  </a:lnTo>
                  <a:lnTo>
                    <a:pt x="14" y="841"/>
                  </a:lnTo>
                  <a:lnTo>
                    <a:pt x="9" y="832"/>
                  </a:lnTo>
                  <a:lnTo>
                    <a:pt x="6" y="821"/>
                  </a:lnTo>
                  <a:lnTo>
                    <a:pt x="4" y="811"/>
                  </a:lnTo>
                  <a:lnTo>
                    <a:pt x="1" y="800"/>
                  </a:lnTo>
                  <a:lnTo>
                    <a:pt x="0" y="790"/>
                  </a:lnTo>
                  <a:lnTo>
                    <a:pt x="0" y="781"/>
                  </a:lnTo>
                  <a:lnTo>
                    <a:pt x="0" y="770"/>
                  </a:lnTo>
                  <a:lnTo>
                    <a:pt x="0" y="760"/>
                  </a:lnTo>
                  <a:lnTo>
                    <a:pt x="1" y="750"/>
                  </a:lnTo>
                  <a:lnTo>
                    <a:pt x="4" y="740"/>
                  </a:lnTo>
                  <a:lnTo>
                    <a:pt x="6" y="731"/>
                  </a:lnTo>
                  <a:lnTo>
                    <a:pt x="13" y="712"/>
                  </a:lnTo>
                  <a:lnTo>
                    <a:pt x="21" y="693"/>
                  </a:lnTo>
                  <a:lnTo>
                    <a:pt x="32" y="676"/>
                  </a:lnTo>
                  <a:lnTo>
                    <a:pt x="44" y="660"/>
                  </a:lnTo>
                  <a:lnTo>
                    <a:pt x="58" y="645"/>
                  </a:lnTo>
                  <a:lnTo>
                    <a:pt x="75" y="631"/>
                  </a:lnTo>
                  <a:lnTo>
                    <a:pt x="92" y="619"/>
                  </a:lnTo>
                  <a:lnTo>
                    <a:pt x="111" y="607"/>
                  </a:lnTo>
                  <a:lnTo>
                    <a:pt x="130" y="599"/>
                  </a:lnTo>
                  <a:lnTo>
                    <a:pt x="152" y="592"/>
                  </a:lnTo>
                  <a:lnTo>
                    <a:pt x="2327" y="0"/>
                  </a:lnTo>
                  <a:lnTo>
                    <a:pt x="2327" y="2310"/>
                  </a:lnTo>
                  <a:lnTo>
                    <a:pt x="759" y="2310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11"/>
            <p:cNvSpPr>
              <a:spLocks/>
            </p:cNvSpPr>
            <p:nvPr userDrawn="1"/>
          </p:nvSpPr>
          <p:spPr bwMode="auto">
            <a:xfrm>
              <a:off x="6691313" y="6127750"/>
              <a:ext cx="1282700" cy="730250"/>
            </a:xfrm>
            <a:custGeom>
              <a:avLst/>
              <a:gdLst>
                <a:gd name="T0" fmla="*/ 0 w 3232"/>
                <a:gd name="T1" fmla="*/ 1840 h 1840"/>
                <a:gd name="T2" fmla="*/ 1817 w 3232"/>
                <a:gd name="T3" fmla="*/ 49 h 1840"/>
                <a:gd name="T4" fmla="*/ 1825 w 3232"/>
                <a:gd name="T5" fmla="*/ 42 h 1840"/>
                <a:gd name="T6" fmla="*/ 1834 w 3232"/>
                <a:gd name="T7" fmla="*/ 35 h 1840"/>
                <a:gd name="T8" fmla="*/ 1842 w 3232"/>
                <a:gd name="T9" fmla="*/ 28 h 1840"/>
                <a:gd name="T10" fmla="*/ 1852 w 3232"/>
                <a:gd name="T11" fmla="*/ 22 h 1840"/>
                <a:gd name="T12" fmla="*/ 1861 w 3232"/>
                <a:gd name="T13" fmla="*/ 18 h 1840"/>
                <a:gd name="T14" fmla="*/ 1870 w 3232"/>
                <a:gd name="T15" fmla="*/ 13 h 1840"/>
                <a:gd name="T16" fmla="*/ 1880 w 3232"/>
                <a:gd name="T17" fmla="*/ 10 h 1840"/>
                <a:gd name="T18" fmla="*/ 1889 w 3232"/>
                <a:gd name="T19" fmla="*/ 7 h 1840"/>
                <a:gd name="T20" fmla="*/ 1899 w 3232"/>
                <a:gd name="T21" fmla="*/ 4 h 1840"/>
                <a:gd name="T22" fmla="*/ 1909 w 3232"/>
                <a:gd name="T23" fmla="*/ 3 h 1840"/>
                <a:gd name="T24" fmla="*/ 1919 w 3232"/>
                <a:gd name="T25" fmla="*/ 1 h 1840"/>
                <a:gd name="T26" fmla="*/ 1928 w 3232"/>
                <a:gd name="T27" fmla="*/ 0 h 1840"/>
                <a:gd name="T28" fmla="*/ 1949 w 3232"/>
                <a:gd name="T29" fmla="*/ 0 h 1840"/>
                <a:gd name="T30" fmla="*/ 1969 w 3232"/>
                <a:gd name="T31" fmla="*/ 4 h 1840"/>
                <a:gd name="T32" fmla="*/ 1989 w 3232"/>
                <a:gd name="T33" fmla="*/ 8 h 1840"/>
                <a:gd name="T34" fmla="*/ 2007 w 3232"/>
                <a:gd name="T35" fmla="*/ 15 h 1840"/>
                <a:gd name="T36" fmla="*/ 2026 w 3232"/>
                <a:gd name="T37" fmla="*/ 25 h 1840"/>
                <a:gd name="T38" fmla="*/ 2045 w 3232"/>
                <a:gd name="T39" fmla="*/ 35 h 1840"/>
                <a:gd name="T40" fmla="*/ 2061 w 3232"/>
                <a:gd name="T41" fmla="*/ 48 h 1840"/>
                <a:gd name="T42" fmla="*/ 2077 w 3232"/>
                <a:gd name="T43" fmla="*/ 63 h 1840"/>
                <a:gd name="T44" fmla="*/ 2092 w 3232"/>
                <a:gd name="T45" fmla="*/ 79 h 1840"/>
                <a:gd name="T46" fmla="*/ 2105 w 3232"/>
                <a:gd name="T47" fmla="*/ 98 h 1840"/>
                <a:gd name="T48" fmla="*/ 3232 w 3232"/>
                <a:gd name="T49" fmla="*/ 1840 h 1840"/>
                <a:gd name="T50" fmla="*/ 0 w 3232"/>
                <a:gd name="T51" fmla="*/ 184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32" h="1840">
                  <a:moveTo>
                    <a:pt x="0" y="1840"/>
                  </a:moveTo>
                  <a:lnTo>
                    <a:pt x="1817" y="49"/>
                  </a:lnTo>
                  <a:lnTo>
                    <a:pt x="1825" y="42"/>
                  </a:lnTo>
                  <a:lnTo>
                    <a:pt x="1834" y="35"/>
                  </a:lnTo>
                  <a:lnTo>
                    <a:pt x="1842" y="28"/>
                  </a:lnTo>
                  <a:lnTo>
                    <a:pt x="1852" y="22"/>
                  </a:lnTo>
                  <a:lnTo>
                    <a:pt x="1861" y="18"/>
                  </a:lnTo>
                  <a:lnTo>
                    <a:pt x="1870" y="13"/>
                  </a:lnTo>
                  <a:lnTo>
                    <a:pt x="1880" y="10"/>
                  </a:lnTo>
                  <a:lnTo>
                    <a:pt x="1889" y="7"/>
                  </a:lnTo>
                  <a:lnTo>
                    <a:pt x="1899" y="4"/>
                  </a:lnTo>
                  <a:lnTo>
                    <a:pt x="1909" y="3"/>
                  </a:lnTo>
                  <a:lnTo>
                    <a:pt x="1919" y="1"/>
                  </a:lnTo>
                  <a:lnTo>
                    <a:pt x="1928" y="0"/>
                  </a:lnTo>
                  <a:lnTo>
                    <a:pt x="1949" y="0"/>
                  </a:lnTo>
                  <a:lnTo>
                    <a:pt x="1969" y="4"/>
                  </a:lnTo>
                  <a:lnTo>
                    <a:pt x="1989" y="8"/>
                  </a:lnTo>
                  <a:lnTo>
                    <a:pt x="2007" y="15"/>
                  </a:lnTo>
                  <a:lnTo>
                    <a:pt x="2026" y="25"/>
                  </a:lnTo>
                  <a:lnTo>
                    <a:pt x="2045" y="35"/>
                  </a:lnTo>
                  <a:lnTo>
                    <a:pt x="2061" y="48"/>
                  </a:lnTo>
                  <a:lnTo>
                    <a:pt x="2077" y="63"/>
                  </a:lnTo>
                  <a:lnTo>
                    <a:pt x="2092" y="79"/>
                  </a:lnTo>
                  <a:lnTo>
                    <a:pt x="2105" y="98"/>
                  </a:lnTo>
                  <a:lnTo>
                    <a:pt x="3232" y="1840"/>
                  </a:lnTo>
                  <a:lnTo>
                    <a:pt x="0" y="1840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13"/>
            <p:cNvSpPr>
              <a:spLocks/>
            </p:cNvSpPr>
            <p:nvPr userDrawn="1"/>
          </p:nvSpPr>
          <p:spPr bwMode="auto">
            <a:xfrm>
              <a:off x="5086350" y="4397375"/>
              <a:ext cx="2238375" cy="1976437"/>
            </a:xfrm>
            <a:custGeom>
              <a:avLst/>
              <a:gdLst>
                <a:gd name="T0" fmla="*/ 5548 w 5640"/>
                <a:gd name="T1" fmla="*/ 2360 h 4980"/>
                <a:gd name="T2" fmla="*/ 5567 w 5640"/>
                <a:gd name="T3" fmla="*/ 2372 h 4980"/>
                <a:gd name="T4" fmla="*/ 5584 w 5640"/>
                <a:gd name="T5" fmla="*/ 2385 h 4980"/>
                <a:gd name="T6" fmla="*/ 5598 w 5640"/>
                <a:gd name="T7" fmla="*/ 2400 h 4980"/>
                <a:gd name="T8" fmla="*/ 5611 w 5640"/>
                <a:gd name="T9" fmla="*/ 2415 h 4980"/>
                <a:gd name="T10" fmla="*/ 5621 w 5640"/>
                <a:gd name="T11" fmla="*/ 2432 h 4980"/>
                <a:gd name="T12" fmla="*/ 5629 w 5640"/>
                <a:gd name="T13" fmla="*/ 2451 h 4980"/>
                <a:gd name="T14" fmla="*/ 5639 w 5640"/>
                <a:gd name="T15" fmla="*/ 2490 h 4980"/>
                <a:gd name="T16" fmla="*/ 5640 w 5640"/>
                <a:gd name="T17" fmla="*/ 2531 h 4980"/>
                <a:gd name="T18" fmla="*/ 5632 w 5640"/>
                <a:gd name="T19" fmla="*/ 2572 h 4980"/>
                <a:gd name="T20" fmla="*/ 5616 w 5640"/>
                <a:gd name="T21" fmla="*/ 2611 h 4980"/>
                <a:gd name="T22" fmla="*/ 5591 w 5640"/>
                <a:gd name="T23" fmla="*/ 2648 h 4980"/>
                <a:gd name="T24" fmla="*/ 3873 w 5640"/>
                <a:gd name="T25" fmla="*/ 4768 h 4980"/>
                <a:gd name="T26" fmla="*/ 3834 w 5640"/>
                <a:gd name="T27" fmla="*/ 4811 h 4980"/>
                <a:gd name="T28" fmla="*/ 3792 w 5640"/>
                <a:gd name="T29" fmla="*/ 4850 h 4980"/>
                <a:gd name="T30" fmla="*/ 3750 w 5640"/>
                <a:gd name="T31" fmla="*/ 4882 h 4980"/>
                <a:gd name="T32" fmla="*/ 3707 w 5640"/>
                <a:gd name="T33" fmla="*/ 4910 h 4980"/>
                <a:gd name="T34" fmla="*/ 3664 w 5640"/>
                <a:gd name="T35" fmla="*/ 4933 h 4980"/>
                <a:gd name="T36" fmla="*/ 3620 w 5640"/>
                <a:gd name="T37" fmla="*/ 4952 h 4980"/>
                <a:gd name="T38" fmla="*/ 3576 w 5640"/>
                <a:gd name="T39" fmla="*/ 4966 h 4980"/>
                <a:gd name="T40" fmla="*/ 3530 w 5640"/>
                <a:gd name="T41" fmla="*/ 4975 h 4980"/>
                <a:gd name="T42" fmla="*/ 3486 w 5640"/>
                <a:gd name="T43" fmla="*/ 4980 h 4980"/>
                <a:gd name="T44" fmla="*/ 3441 w 5640"/>
                <a:gd name="T45" fmla="*/ 4980 h 4980"/>
                <a:gd name="T46" fmla="*/ 3397 w 5640"/>
                <a:gd name="T47" fmla="*/ 4976 h 4980"/>
                <a:gd name="T48" fmla="*/ 3351 w 5640"/>
                <a:gd name="T49" fmla="*/ 4968 h 4980"/>
                <a:gd name="T50" fmla="*/ 3306 w 5640"/>
                <a:gd name="T51" fmla="*/ 4957 h 4980"/>
                <a:gd name="T52" fmla="*/ 3262 w 5640"/>
                <a:gd name="T53" fmla="*/ 4941 h 4980"/>
                <a:gd name="T54" fmla="*/ 3218 w 5640"/>
                <a:gd name="T55" fmla="*/ 4923 h 4980"/>
                <a:gd name="T56" fmla="*/ 297 w 5640"/>
                <a:gd name="T57" fmla="*/ 3413 h 4980"/>
                <a:gd name="T58" fmla="*/ 254 w 5640"/>
                <a:gd name="T59" fmla="*/ 3390 h 4980"/>
                <a:gd name="T60" fmla="*/ 215 w 5640"/>
                <a:gd name="T61" fmla="*/ 3363 h 4980"/>
                <a:gd name="T62" fmla="*/ 179 w 5640"/>
                <a:gd name="T63" fmla="*/ 3335 h 4980"/>
                <a:gd name="T64" fmla="*/ 144 w 5640"/>
                <a:gd name="T65" fmla="*/ 3304 h 4980"/>
                <a:gd name="T66" fmla="*/ 113 w 5640"/>
                <a:gd name="T67" fmla="*/ 3270 h 4980"/>
                <a:gd name="T68" fmla="*/ 87 w 5640"/>
                <a:gd name="T69" fmla="*/ 3235 h 4980"/>
                <a:gd name="T70" fmla="*/ 62 w 5640"/>
                <a:gd name="T71" fmla="*/ 3197 h 4980"/>
                <a:gd name="T72" fmla="*/ 43 w 5640"/>
                <a:gd name="T73" fmla="*/ 3156 h 4980"/>
                <a:gd name="T74" fmla="*/ 25 w 5640"/>
                <a:gd name="T75" fmla="*/ 3113 h 4980"/>
                <a:gd name="T76" fmla="*/ 13 w 5640"/>
                <a:gd name="T77" fmla="*/ 3068 h 4980"/>
                <a:gd name="T78" fmla="*/ 4 w 5640"/>
                <a:gd name="T79" fmla="*/ 3020 h 4980"/>
                <a:gd name="T80" fmla="*/ 1 w 5640"/>
                <a:gd name="T81" fmla="*/ 2972 h 4980"/>
                <a:gd name="T82" fmla="*/ 1 w 5640"/>
                <a:gd name="T83" fmla="*/ 2919 h 4980"/>
                <a:gd name="T84" fmla="*/ 5 w 5640"/>
                <a:gd name="T85" fmla="*/ 2865 h 4980"/>
                <a:gd name="T86" fmla="*/ 15 w 5640"/>
                <a:gd name="T87" fmla="*/ 2808 h 4980"/>
                <a:gd name="T88" fmla="*/ 30 w 5640"/>
                <a:gd name="T89" fmla="*/ 2748 h 4980"/>
                <a:gd name="T90" fmla="*/ 764 w 5640"/>
                <a:gd name="T91" fmla="*/ 130 h 4980"/>
                <a:gd name="T92" fmla="*/ 784 w 5640"/>
                <a:gd name="T93" fmla="*/ 90 h 4980"/>
                <a:gd name="T94" fmla="*/ 810 w 5640"/>
                <a:gd name="T95" fmla="*/ 58 h 4980"/>
                <a:gd name="T96" fmla="*/ 841 w 5640"/>
                <a:gd name="T97" fmla="*/ 31 h 4980"/>
                <a:gd name="T98" fmla="*/ 877 w 5640"/>
                <a:gd name="T99" fmla="*/ 11 h 4980"/>
                <a:gd name="T100" fmla="*/ 906 w 5640"/>
                <a:gd name="T101" fmla="*/ 3 h 4980"/>
                <a:gd name="T102" fmla="*/ 926 w 5640"/>
                <a:gd name="T103" fmla="*/ 1 h 4980"/>
                <a:gd name="T104" fmla="*/ 946 w 5640"/>
                <a:gd name="T105" fmla="*/ 0 h 4980"/>
                <a:gd name="T106" fmla="*/ 967 w 5640"/>
                <a:gd name="T107" fmla="*/ 2 h 4980"/>
                <a:gd name="T108" fmla="*/ 986 w 5640"/>
                <a:gd name="T109" fmla="*/ 7 h 4980"/>
                <a:gd name="T110" fmla="*/ 1007 w 5640"/>
                <a:gd name="T111" fmla="*/ 14 h 4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640" h="4980">
                  <a:moveTo>
                    <a:pt x="1018" y="20"/>
                  </a:moveTo>
                  <a:lnTo>
                    <a:pt x="5548" y="2360"/>
                  </a:lnTo>
                  <a:lnTo>
                    <a:pt x="5557" y="2366"/>
                  </a:lnTo>
                  <a:lnTo>
                    <a:pt x="5567" y="2372"/>
                  </a:lnTo>
                  <a:lnTo>
                    <a:pt x="5576" y="2378"/>
                  </a:lnTo>
                  <a:lnTo>
                    <a:pt x="5584" y="2385"/>
                  </a:lnTo>
                  <a:lnTo>
                    <a:pt x="5591" y="2392"/>
                  </a:lnTo>
                  <a:lnTo>
                    <a:pt x="5598" y="2400"/>
                  </a:lnTo>
                  <a:lnTo>
                    <a:pt x="5605" y="2407"/>
                  </a:lnTo>
                  <a:lnTo>
                    <a:pt x="5611" y="2415"/>
                  </a:lnTo>
                  <a:lnTo>
                    <a:pt x="5617" y="2424"/>
                  </a:lnTo>
                  <a:lnTo>
                    <a:pt x="5621" y="2432"/>
                  </a:lnTo>
                  <a:lnTo>
                    <a:pt x="5626" y="2442"/>
                  </a:lnTo>
                  <a:lnTo>
                    <a:pt x="5629" y="2451"/>
                  </a:lnTo>
                  <a:lnTo>
                    <a:pt x="5635" y="2471"/>
                  </a:lnTo>
                  <a:lnTo>
                    <a:pt x="5639" y="2490"/>
                  </a:lnTo>
                  <a:lnTo>
                    <a:pt x="5640" y="2510"/>
                  </a:lnTo>
                  <a:lnTo>
                    <a:pt x="5640" y="2531"/>
                  </a:lnTo>
                  <a:lnTo>
                    <a:pt x="5636" y="2551"/>
                  </a:lnTo>
                  <a:lnTo>
                    <a:pt x="5632" y="2572"/>
                  </a:lnTo>
                  <a:lnTo>
                    <a:pt x="5625" y="2592"/>
                  </a:lnTo>
                  <a:lnTo>
                    <a:pt x="5616" y="2611"/>
                  </a:lnTo>
                  <a:lnTo>
                    <a:pt x="5605" y="2631"/>
                  </a:lnTo>
                  <a:lnTo>
                    <a:pt x="5591" y="2648"/>
                  </a:lnTo>
                  <a:lnTo>
                    <a:pt x="3894" y="4745"/>
                  </a:lnTo>
                  <a:lnTo>
                    <a:pt x="3873" y="4768"/>
                  </a:lnTo>
                  <a:lnTo>
                    <a:pt x="3854" y="4790"/>
                  </a:lnTo>
                  <a:lnTo>
                    <a:pt x="3834" y="4811"/>
                  </a:lnTo>
                  <a:lnTo>
                    <a:pt x="3813" y="4831"/>
                  </a:lnTo>
                  <a:lnTo>
                    <a:pt x="3792" y="4850"/>
                  </a:lnTo>
                  <a:lnTo>
                    <a:pt x="3771" y="4867"/>
                  </a:lnTo>
                  <a:lnTo>
                    <a:pt x="3750" y="4882"/>
                  </a:lnTo>
                  <a:lnTo>
                    <a:pt x="3729" y="4897"/>
                  </a:lnTo>
                  <a:lnTo>
                    <a:pt x="3707" y="4910"/>
                  </a:lnTo>
                  <a:lnTo>
                    <a:pt x="3686" y="4923"/>
                  </a:lnTo>
                  <a:lnTo>
                    <a:pt x="3664" y="4933"/>
                  </a:lnTo>
                  <a:lnTo>
                    <a:pt x="3642" y="4944"/>
                  </a:lnTo>
                  <a:lnTo>
                    <a:pt x="3620" y="4952"/>
                  </a:lnTo>
                  <a:lnTo>
                    <a:pt x="3598" y="4959"/>
                  </a:lnTo>
                  <a:lnTo>
                    <a:pt x="3576" y="4966"/>
                  </a:lnTo>
                  <a:lnTo>
                    <a:pt x="3554" y="4971"/>
                  </a:lnTo>
                  <a:lnTo>
                    <a:pt x="3530" y="4975"/>
                  </a:lnTo>
                  <a:lnTo>
                    <a:pt x="3508" y="4978"/>
                  </a:lnTo>
                  <a:lnTo>
                    <a:pt x="3486" y="4980"/>
                  </a:lnTo>
                  <a:lnTo>
                    <a:pt x="3464" y="4980"/>
                  </a:lnTo>
                  <a:lnTo>
                    <a:pt x="3441" y="4980"/>
                  </a:lnTo>
                  <a:lnTo>
                    <a:pt x="3419" y="4979"/>
                  </a:lnTo>
                  <a:lnTo>
                    <a:pt x="3397" y="4976"/>
                  </a:lnTo>
                  <a:lnTo>
                    <a:pt x="3374" y="4973"/>
                  </a:lnTo>
                  <a:lnTo>
                    <a:pt x="3351" y="4968"/>
                  </a:lnTo>
                  <a:lnTo>
                    <a:pt x="3329" y="4964"/>
                  </a:lnTo>
                  <a:lnTo>
                    <a:pt x="3306" y="4957"/>
                  </a:lnTo>
                  <a:lnTo>
                    <a:pt x="3284" y="4950"/>
                  </a:lnTo>
                  <a:lnTo>
                    <a:pt x="3262" y="4941"/>
                  </a:lnTo>
                  <a:lnTo>
                    <a:pt x="3240" y="4932"/>
                  </a:lnTo>
                  <a:lnTo>
                    <a:pt x="3218" y="4923"/>
                  </a:lnTo>
                  <a:lnTo>
                    <a:pt x="3196" y="4911"/>
                  </a:lnTo>
                  <a:lnTo>
                    <a:pt x="297" y="3413"/>
                  </a:lnTo>
                  <a:lnTo>
                    <a:pt x="275" y="3402"/>
                  </a:lnTo>
                  <a:lnTo>
                    <a:pt x="254" y="3390"/>
                  </a:lnTo>
                  <a:lnTo>
                    <a:pt x="234" y="3377"/>
                  </a:lnTo>
                  <a:lnTo>
                    <a:pt x="215" y="3363"/>
                  </a:lnTo>
                  <a:lnTo>
                    <a:pt x="196" y="3349"/>
                  </a:lnTo>
                  <a:lnTo>
                    <a:pt x="179" y="3335"/>
                  </a:lnTo>
                  <a:lnTo>
                    <a:pt x="161" y="3320"/>
                  </a:lnTo>
                  <a:lnTo>
                    <a:pt x="144" y="3304"/>
                  </a:lnTo>
                  <a:lnTo>
                    <a:pt x="129" y="3288"/>
                  </a:lnTo>
                  <a:lnTo>
                    <a:pt x="113" y="3270"/>
                  </a:lnTo>
                  <a:lnTo>
                    <a:pt x="99" y="3253"/>
                  </a:lnTo>
                  <a:lnTo>
                    <a:pt x="87" y="3235"/>
                  </a:lnTo>
                  <a:lnTo>
                    <a:pt x="74" y="3217"/>
                  </a:lnTo>
                  <a:lnTo>
                    <a:pt x="62" y="3197"/>
                  </a:lnTo>
                  <a:lnTo>
                    <a:pt x="52" y="3177"/>
                  </a:lnTo>
                  <a:lnTo>
                    <a:pt x="43" y="3156"/>
                  </a:lnTo>
                  <a:lnTo>
                    <a:pt x="33" y="3135"/>
                  </a:lnTo>
                  <a:lnTo>
                    <a:pt x="25" y="3113"/>
                  </a:lnTo>
                  <a:lnTo>
                    <a:pt x="18" y="3091"/>
                  </a:lnTo>
                  <a:lnTo>
                    <a:pt x="13" y="3068"/>
                  </a:lnTo>
                  <a:lnTo>
                    <a:pt x="8" y="3045"/>
                  </a:lnTo>
                  <a:lnTo>
                    <a:pt x="4" y="3020"/>
                  </a:lnTo>
                  <a:lnTo>
                    <a:pt x="2" y="2996"/>
                  </a:lnTo>
                  <a:lnTo>
                    <a:pt x="1" y="2972"/>
                  </a:lnTo>
                  <a:lnTo>
                    <a:pt x="0" y="2945"/>
                  </a:lnTo>
                  <a:lnTo>
                    <a:pt x="1" y="2919"/>
                  </a:lnTo>
                  <a:lnTo>
                    <a:pt x="2" y="2891"/>
                  </a:lnTo>
                  <a:lnTo>
                    <a:pt x="5" y="2865"/>
                  </a:lnTo>
                  <a:lnTo>
                    <a:pt x="10" y="2836"/>
                  </a:lnTo>
                  <a:lnTo>
                    <a:pt x="15" y="2808"/>
                  </a:lnTo>
                  <a:lnTo>
                    <a:pt x="22" y="2779"/>
                  </a:lnTo>
                  <a:lnTo>
                    <a:pt x="30" y="2748"/>
                  </a:lnTo>
                  <a:lnTo>
                    <a:pt x="757" y="151"/>
                  </a:lnTo>
                  <a:lnTo>
                    <a:pt x="764" y="130"/>
                  </a:lnTo>
                  <a:lnTo>
                    <a:pt x="772" y="109"/>
                  </a:lnTo>
                  <a:lnTo>
                    <a:pt x="784" y="90"/>
                  </a:lnTo>
                  <a:lnTo>
                    <a:pt x="796" y="73"/>
                  </a:lnTo>
                  <a:lnTo>
                    <a:pt x="810" y="58"/>
                  </a:lnTo>
                  <a:lnTo>
                    <a:pt x="825" y="43"/>
                  </a:lnTo>
                  <a:lnTo>
                    <a:pt x="841" y="31"/>
                  </a:lnTo>
                  <a:lnTo>
                    <a:pt x="858" y="21"/>
                  </a:lnTo>
                  <a:lnTo>
                    <a:pt x="877" y="11"/>
                  </a:lnTo>
                  <a:lnTo>
                    <a:pt x="896" y="6"/>
                  </a:lnTo>
                  <a:lnTo>
                    <a:pt x="906" y="3"/>
                  </a:lnTo>
                  <a:lnTo>
                    <a:pt x="915" y="2"/>
                  </a:lnTo>
                  <a:lnTo>
                    <a:pt x="926" y="1"/>
                  </a:lnTo>
                  <a:lnTo>
                    <a:pt x="936" y="0"/>
                  </a:lnTo>
                  <a:lnTo>
                    <a:pt x="946" y="0"/>
                  </a:lnTo>
                  <a:lnTo>
                    <a:pt x="956" y="1"/>
                  </a:lnTo>
                  <a:lnTo>
                    <a:pt x="967" y="2"/>
                  </a:lnTo>
                  <a:lnTo>
                    <a:pt x="977" y="4"/>
                  </a:lnTo>
                  <a:lnTo>
                    <a:pt x="986" y="7"/>
                  </a:lnTo>
                  <a:lnTo>
                    <a:pt x="997" y="10"/>
                  </a:lnTo>
                  <a:lnTo>
                    <a:pt x="1007" y="14"/>
                  </a:lnTo>
                  <a:lnTo>
                    <a:pt x="1018" y="20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3811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600" b="0"/>
            </a:lvl1pPr>
          </a:lstStyle>
          <a:p>
            <a:fld id="{40636AAC-79AD-4DF8-B487-79BCDEFFC8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94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98" r:id="rId2"/>
    <p:sldLayoutId id="2147483699" r:id="rId3"/>
    <p:sldLayoutId id="2147483689" r:id="rId4"/>
    <p:sldLayoutId id="2147483673" r:id="rId5"/>
    <p:sldLayoutId id="2147483686" r:id="rId6"/>
    <p:sldLayoutId id="2147483701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 bwMode="gray">
          <a:xfrm>
            <a:off x="293914" y="1329971"/>
            <a:ext cx="8572500" cy="360098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38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сравнительный обзор российских </a:t>
            </a:r>
            <a:r>
              <a:rPr lang="ru-RU" sz="3800" b="1" dirty="0" err="1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изарубежных</a:t>
            </a:r>
            <a:r>
              <a:rPr lang="ru-RU" sz="38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38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методик подсчёта запасов и </a:t>
            </a:r>
          </a:p>
          <a:p>
            <a:r>
              <a:rPr lang="ru-RU" sz="38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причины расхождения </a:t>
            </a:r>
          </a:p>
          <a:p>
            <a:r>
              <a:rPr lang="ru-RU" sz="38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 результатами</a:t>
            </a:r>
          </a:p>
          <a:p>
            <a:r>
              <a:rPr lang="ru-RU" sz="38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традиционного подсчёта</a:t>
            </a:r>
          </a:p>
        </p:txBody>
      </p:sp>
      <p:sp>
        <p:nvSpPr>
          <p:cNvPr id="5" name="Rectangle 7"/>
          <p:cNvSpPr/>
          <p:nvPr/>
        </p:nvSpPr>
        <p:spPr bwMode="gray">
          <a:xfrm>
            <a:off x="293914" y="5642970"/>
            <a:ext cx="4386370" cy="58477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Ильин Станислав, АО «Полюс Красноярск», </a:t>
            </a:r>
          </a:p>
          <a:p>
            <a:r>
              <a:rPr lang="ru-RU" sz="16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рук. группы подсчёта запасов</a:t>
            </a:r>
            <a:endParaRPr lang="en-US" sz="1600" b="1" dirty="0" smtClean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3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5" name="Rectangle 7"/>
          <p:cNvSpPr/>
          <p:nvPr/>
        </p:nvSpPr>
        <p:spPr bwMode="gray">
          <a:xfrm>
            <a:off x="465208" y="1111389"/>
            <a:ext cx="8361292" cy="300082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Ключевые аспекты: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«природного» борта (обычно низкого) для оконтуривания либо использование «мягких границ», нет кондиций мощностей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использование блочных моделей как способа описания пространства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интерполяция содержаний на весь объём, все пробы внутри каркаса участвуют в оценке. Область их влияния определяется размерами поисковых эллипсоидов,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вариограммами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настройками включения проб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относительно стандартные этапы оценки: оконтуривание, краткий статистический анализ,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композитирование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урезка ураганов,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вариография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интерполяция (в большинстве случаев – ординарный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кригинг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зарубежных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7"/>
          <p:cNvSpPr/>
          <p:nvPr/>
        </p:nvSpPr>
        <p:spPr bwMode="gray">
          <a:xfrm>
            <a:off x="452329" y="3934808"/>
            <a:ext cx="8361292" cy="321626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Некоторые следствия из этого: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Теория (и здравый смысл) предписывает использование в БМ блоков с размером </a:t>
            </a:r>
            <a:r>
              <a:rPr lang="ru-RU" sz="1400" b="1" u="sng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 менее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половины разведочной сети. Т.е. при сети 50х100 м минимальный размер блоков – 25х50 м, лучше  - сопоставимо с геометрией сети разведки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Но такие большие блока</a:t>
            </a:r>
            <a:r>
              <a:rPr lang="en-US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1400" b="1" i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панели</a:t>
            </a:r>
            <a:r>
              <a:rPr lang="en-US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искажают кривую «тоннаж-содержание», т.к. классификация по принципу «руда-порода» производится для больших объёмов, кратно больших чем </a:t>
            </a:r>
            <a:r>
              <a:rPr lang="en-US" sz="1400" b="1" i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SMU (simple mining unit)</a:t>
            </a:r>
            <a:r>
              <a:rPr lang="ru-RU" sz="1400" b="1" i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которыми по факту будет 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селектироваться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месторождение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Чтобы получить </a:t>
            </a:r>
            <a:r>
              <a:rPr lang="en-US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recoverable resources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(извлекаемые ресурсы)</a:t>
            </a:r>
            <a:r>
              <a:rPr lang="en-US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БМ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используют блока, приближенные к размерам </a:t>
            </a:r>
            <a:r>
              <a:rPr lang="en-US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SMU,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но при этом </a:t>
            </a:r>
            <a:r>
              <a:rPr lang="ru-RU" sz="1400" b="1" u="sng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разведочная сеть остаётся </a:t>
            </a:r>
            <a:r>
              <a:rPr lang="ru-RU" sz="1400" b="1" u="sng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редкой.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Т.е.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размеры блоков, приближенные к </a:t>
            </a:r>
            <a:r>
              <a:rPr lang="en-US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SMU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необеспечены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достаточной плотностью исходных данных</a:t>
            </a: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4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4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зарубежных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7"/>
          <p:cNvSpPr/>
          <p:nvPr/>
        </p:nvSpPr>
        <p:spPr bwMode="gray">
          <a:xfrm>
            <a:off x="465208" y="1111389"/>
            <a:ext cx="8361292" cy="531684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С размерами блоков связана кривая «тоннаж-содержание». </a:t>
            </a: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Блока больших размеров  (панели) будут иметь  более низкий разброс содержаний, но более неточную классификацию «руда-порода»; критично для месторождений, где значения содержаний находятся на около 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COG-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уровне (больше ошибок классификации).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Так, большой блок, классифицированный как руда на основе разведочных данных, может иметь область непромышленных содержаний (которая может быть селективно отработана) как 75% так и 25%.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Блока более мелких размеров  (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SMU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 будут более детально описывать пространство, но достоверность таких оценок ниже. Геометрия сети проб не отвечает геометрии блочной модели.  Блока оцениваются «какими-то» пробами. Некоторое ПО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журналирует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использованные для интерполяции пробы, что может помочь в анализе адекватности настроек интерполяции.</a:t>
            </a: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1" name="Picture 3" descr="C:\Users\ilinss\Desktop\Безымянный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" y="1433512"/>
            <a:ext cx="2400105" cy="234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linss\Desktop\Безымянный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04" y="1433512"/>
            <a:ext cx="3263351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linss\Desktop\Безымянный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7" y="1457250"/>
            <a:ext cx="2517776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4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4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зарубежных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7"/>
          <p:cNvSpPr/>
          <p:nvPr/>
        </p:nvSpPr>
        <p:spPr bwMode="gray">
          <a:xfrm>
            <a:off x="465208" y="1111389"/>
            <a:ext cx="4326517" cy="542456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Оконтуривание руды производится только по низкому содержанию, без применения кондиций (элемент субъективности).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ru-RU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Интерполяция содержаний (пересчёт квазирегулярной крупной сети разведочных данных в регулярную и более детальную) осуществляется в целом по рудному объекту, с помощью эллипсоидов поиска (для каждого блока блочной модели в расчёте содержания участвуют пробы, попавшие в эллипсоид).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ru-RU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Утверждение о запасах </a:t>
            </a:r>
            <a:r>
              <a:rPr lang="en-US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(statement) </a:t>
            </a:r>
            <a:r>
              <a:rPr lang="ru-RU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делается по одному </a:t>
            </a:r>
            <a:r>
              <a:rPr lang="en-US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Cut-off-Grade</a:t>
            </a:r>
            <a:r>
              <a:rPr lang="ru-RU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COG</a:t>
            </a:r>
            <a:r>
              <a:rPr lang="ru-RU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бортовое содержание)</a:t>
            </a:r>
            <a:r>
              <a:rPr lang="en-US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которое обычно выше содержания, принятого для оконтуривания. Таким образом, в расчёте содержаний по блокам (в том числе и по блокам с </a:t>
            </a:r>
            <a:r>
              <a:rPr lang="en-US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AU&gt;=COG</a:t>
            </a:r>
            <a:r>
              <a:rPr lang="ru-RU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участвуют пробы</a:t>
            </a:r>
            <a:r>
              <a:rPr lang="en-US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из </a:t>
            </a:r>
            <a:r>
              <a:rPr lang="ru-RU" sz="1100" b="1" dirty="0">
                <a:ea typeface="Verdana" panose="020B0604030504040204" pitchFamily="34" charset="0"/>
                <a:cs typeface="Verdana" panose="020B0604030504040204" pitchFamily="34" charset="0"/>
              </a:rPr>
              <a:t>области </a:t>
            </a:r>
            <a:r>
              <a:rPr lang="ru-RU" sz="11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более бедной минерализации. </a:t>
            </a: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ru-RU" sz="11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Имеет место интерполяционная миграция: содержания из более богатых областей обогащают более бедные области, а содержания из бедных областей обедняют более богатые руды. Руды становится больше, содержание меньше, количество металла остается примерно тем же.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ru-RU" sz="11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Это влияние осуществляется не на весь объём руды, а только в некоторой оторочке и по смыслу схоже с учётом разубоживания. Таким образом, накладывание на </a:t>
            </a:r>
            <a:r>
              <a:rPr lang="en-US" sz="11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Resource</a:t>
            </a:r>
            <a:r>
              <a:rPr lang="ru-RU" sz="11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-модель фактора разубоживания с целью получить </a:t>
            </a:r>
            <a:r>
              <a:rPr lang="en-US" sz="11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Reserves-</a:t>
            </a:r>
            <a:r>
              <a:rPr lang="ru-RU" sz="11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модель является в определённом смысле двойным счётом.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ru-RU" sz="11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российской практике подсчёта запасов такое недопустимо. </a:t>
            </a:r>
            <a:br>
              <a:rPr lang="ru-RU" sz="11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1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расчёте содержаний по каждому варианту бортового содержания участвуют только пробы из рудного контура для соответствующего бортового.</a:t>
            </a:r>
          </a:p>
          <a:p>
            <a:pPr eaLnBrk="0" hangingPunct="0">
              <a:spcBef>
                <a:spcPct val="50000"/>
              </a:spcBef>
              <a:defRPr/>
            </a:pPr>
            <a:endParaRPr lang="ru-RU" sz="11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C:\Users\ilinss\Desktop\Безымянный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006614"/>
            <a:ext cx="4020200" cy="540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 bwMode="gray">
          <a:xfrm>
            <a:off x="192504" y="476342"/>
            <a:ext cx="8951495" cy="52322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интерполяция содержаний на весь объём, все пробы внутри каркаса участвуют в оценке. Область их влияния определяется размерами поисковых эллипсоидов, </a:t>
            </a:r>
            <a:r>
              <a:rPr lang="ru-RU" sz="1400" b="1" dirty="0" err="1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вариограммами</a:t>
            </a:r>
            <a:r>
              <a:rPr lang="ru-RU" sz="14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настройками включения проб</a:t>
            </a:r>
          </a:p>
        </p:txBody>
      </p:sp>
    </p:spTree>
    <p:extLst>
      <p:ext uri="{BB962C8B-B14F-4D97-AF65-F5344CB8AC3E}">
        <p14:creationId xmlns:p14="http://schemas.microsoft.com/office/powerpoint/2010/main" val="36807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зарубежных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7"/>
          <p:cNvSpPr/>
          <p:nvPr/>
        </p:nvSpPr>
        <p:spPr bwMode="gray">
          <a:xfrm>
            <a:off x="192504" y="974829"/>
            <a:ext cx="8951495" cy="169277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6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Как физически работает миграция содержаний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6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центре каждого блока одна скважина с указанным содержанием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6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запасы в целом на весь объём одинаковы, но при разных </a:t>
            </a:r>
            <a:r>
              <a:rPr lang="en-US" sz="16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COG – </a:t>
            </a:r>
            <a:r>
              <a:rPr lang="ru-RU" sz="16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разные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ru-RU" sz="16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Пример упрощён, чтобы показать суть, на самом деле, разница минимальна при низком бортовом и растёт с его повышением</a:t>
            </a:r>
            <a:endParaRPr lang="ru-RU" sz="16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Рисунок 324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71" y="2665010"/>
            <a:ext cx="5829068" cy="250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374895"/>
              </p:ext>
            </p:extLst>
          </p:nvPr>
        </p:nvGraphicFramePr>
        <p:xfrm>
          <a:off x="2009264" y="5311958"/>
          <a:ext cx="5931571" cy="1401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7891"/>
                <a:gridCol w="722775"/>
                <a:gridCol w="881785"/>
                <a:gridCol w="722775"/>
                <a:gridCol w="881785"/>
                <a:gridCol w="722775"/>
                <a:gridCol w="881785"/>
              </a:tblGrid>
              <a:tr h="23361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COG (</a:t>
                      </a:r>
                      <a:r>
                        <a:rPr lang="ru-RU" sz="1400" u="none" strike="noStrike" dirty="0">
                          <a:effectLst/>
                        </a:rPr>
                        <a:t>борт)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Руда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Содержание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Металл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РФ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зарубеж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РФ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зарубеж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РФ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зарубеж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613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0.4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0.580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0.580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11.6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11.6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613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0.5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1.000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0.625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6.0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10.0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613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0.8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1.000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0.800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6.0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4.8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613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1.0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1.000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-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6.0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0.0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48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25" name="Rectangle 7"/>
          <p:cNvSpPr/>
          <p:nvPr/>
        </p:nvSpPr>
        <p:spPr bwMode="gray">
          <a:xfrm>
            <a:off x="465208" y="1111389"/>
            <a:ext cx="8361292" cy="300082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Ключевые аспекты: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«природного» борта (обычно низкого) для оконтуривания либо использование «мягких границ», нет кондиций мощностей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использование блочных моделей как способа описания пространства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интерполяция содержаний на весь объём, все пробы внутри каркаса участвуют в оценке. Область их влияния определяется размерами поисковых эллипсоидов,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вариограммами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настройками включения проб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относительно стандартные этапы оценки: оконтуривание, краткий статистический анализ,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композитирование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урезка ураганов,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вариография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интерполяция (в большинстве случаев – ординарный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кригинг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зарубежных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7"/>
          <p:cNvSpPr/>
          <p:nvPr/>
        </p:nvSpPr>
        <p:spPr bwMode="gray">
          <a:xfrm>
            <a:off x="452329" y="3934808"/>
            <a:ext cx="8361292" cy="300082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Некоторые следствия из этого: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Теория (и здравый смысл) предписывает использование в БМ блоков с размером </a:t>
            </a:r>
            <a:r>
              <a:rPr lang="ru-RU" sz="1400" b="1" u="sng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 менее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половины разведочной сети. Т.е. при сети 50х100 м минимальный размер блоков – 25х50 м, лучше  - сопоставимо с геометрией сети разведки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Но такие большие блока</a:t>
            </a:r>
            <a:r>
              <a:rPr lang="en-US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1400" b="1" i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панели</a:t>
            </a:r>
            <a:r>
              <a:rPr lang="en-US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искажают кривую «тоннаж-содержание», т.к. классификация по принципу «руда-порода» производится для больших объёмов, кратно больших чем </a:t>
            </a:r>
            <a:r>
              <a:rPr lang="en-US" sz="1400" b="1" i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SMU (simple mining unit)</a:t>
            </a:r>
            <a:r>
              <a:rPr lang="ru-RU" sz="1400" b="1" i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которыми по факту будет 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селектироваться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месторождение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Чтобы получить </a:t>
            </a:r>
            <a:r>
              <a:rPr lang="en-US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recoverable resources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(извлекаемые ресурсы)</a:t>
            </a:r>
            <a:r>
              <a:rPr lang="en-US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БМ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используют блока, приближенные к размерам </a:t>
            </a:r>
            <a:r>
              <a:rPr lang="en-US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SMU,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но при этом </a:t>
            </a:r>
            <a:r>
              <a:rPr lang="ru-RU" sz="1400" b="1" u="sng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разведочная сеть остаётся редкой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4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Выводы, заключения, предложения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7"/>
          <p:cNvSpPr/>
          <p:nvPr/>
        </p:nvSpPr>
        <p:spPr bwMode="gray">
          <a:xfrm>
            <a:off x="465208" y="1111389"/>
            <a:ext cx="8526392" cy="5047536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Термин 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Cut-off-Grade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1400" b="1" u="sng" dirty="0" smtClean="0">
                <a:ea typeface="Verdana" panose="020B0604030504040204" pitchFamily="34" charset="0"/>
                <a:cs typeface="Verdana" panose="020B0604030504040204" pitchFamily="34" charset="0"/>
              </a:rPr>
              <a:t>содержание в блоке блочной модели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классификатор «руда-порода») часто переводится как «бортовое содержание», при этом делается поправка, что это не есть бортовое содержание в российском понимании (</a:t>
            </a:r>
            <a:r>
              <a:rPr lang="ru-RU" sz="1400" b="1" u="sng" dirty="0" smtClean="0">
                <a:ea typeface="Verdana" panose="020B0604030504040204" pitchFamily="34" charset="0"/>
                <a:cs typeface="Verdana" panose="020B0604030504040204" pitchFamily="34" charset="0"/>
              </a:rPr>
              <a:t>содержание в </a:t>
            </a:r>
            <a:r>
              <a:rPr lang="ru-RU" sz="1400" b="1" u="sng" dirty="0" smtClean="0">
                <a:ea typeface="Verdana" panose="020B0604030504040204" pitchFamily="34" charset="0"/>
                <a:cs typeface="Verdana" panose="020B0604030504040204" pitchFamily="34" charset="0"/>
              </a:rPr>
              <a:t>пробе при оконтуривании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). Фактически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же, при отработке мы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оконтуриваем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руду по бортовому содержанию, утверждённому в кондициях. То есть «бортовое содержание в пробе» приобретает смысл 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Cut-off-Grade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В таком случае эффект миграции содержаний важен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Если кодексы </a:t>
            </a:r>
            <a:r>
              <a:rPr lang="en-US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JORC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NI 43-101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 их аналоги не регламентируют способы и методы подсчёта, то вариант расчёте единого среднего содержания на большой 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подсчётный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блок (как в России) и перенесения его в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БМ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может быть применён. Поэтому блочная модель ≠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геостатистическая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модель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Если подсчёт запасов по российским и </a:t>
            </a:r>
            <a:r>
              <a:rPr lang="ru-RU" sz="1400" b="1" dirty="0">
                <a:ea typeface="Verdana" panose="020B0604030504040204" pitchFamily="34" charset="0"/>
                <a:cs typeface="Verdana" panose="020B0604030504040204" pitchFamily="34" charset="0"/>
              </a:rPr>
              <a:t>зарубежным подходам выполнен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в единых контурах (используются одни и те же пробы, одинаковы объёмы), то запасы будут близки. В таком случае, подсчёты будут различаться лишь способом определения среднего содержания (средневзвешенное на длину  против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кригинга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 и базисом для этого среднего (большие блока неправильной формы против значительно более мелких параллелепипедов)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Российские балансы запасов статичны. Возможно имеет смысл как необходимую часть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госбаланса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учитывать кривые «тоннаж-содержание»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Зарубежные подходы к расчёту содержаний включают разубоживание в неявном виде</a:t>
            </a:r>
            <a:r>
              <a:rPr lang="ru-RU" sz="1400" b="1" dirty="0"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если борт для интерполяции не равен борту для отчётности 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(statement)</a:t>
            </a:r>
            <a:endParaRPr lang="ru-RU" sz="14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Российские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повариантные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подсчёты также могут содержать погрешности</a:t>
            </a:r>
            <a:endParaRPr lang="en-US" sz="14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0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Выводы, заключения, предложения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7"/>
          <p:cNvSpPr/>
          <p:nvPr/>
        </p:nvSpPr>
        <p:spPr bwMode="gray">
          <a:xfrm>
            <a:off x="465208" y="1111389"/>
            <a:ext cx="8526392" cy="515525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Зарубежные подходы эволюционируют. Если раньше это был преимущественно ординарный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кригинг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или метод обратных расстояний, то сейчас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нередки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индикаторный (</a:t>
            </a:r>
            <a:r>
              <a:rPr lang="en-US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IK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 и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мультииндикаторный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кригинг</a:t>
            </a:r>
            <a:r>
              <a:rPr lang="ru-RU" sz="14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MIK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стохастическое моделирование 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(Conditional Simulation,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в основном, добычная стадия, для риск-анализа), </a:t>
            </a:r>
            <a:r>
              <a:rPr lang="en-US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Unifom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Conditioning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Развивается концепция первичной оценки панелей (больших блоков в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БМ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 с последующей их детализацией и локализацией до 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SMU-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блоков (методы 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Localized Uniform Conditioning, Localized Multi Indicator Kriging)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. Такой подход выглядит более логичным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В российской практике нет устоявшейся культуры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геостатистической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оценки, т.е. некоего негласного «общественного договора» о правомерности применения тех или иных способов. Порой при экспертизе идёт акцент на мелкие детали,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маловлияющие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на результат, по принципу «а я считаю так»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Т.о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геостатистическая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оценка опирается на следующие факторы:</a:t>
            </a:r>
          </a:p>
          <a:p>
            <a:pPr marL="742950" lvl="1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объём для интерполяции (включаемые пробы)</a:t>
            </a:r>
          </a:p>
          <a:p>
            <a:pPr marL="742950" lvl="1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базис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композитирования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(если больше средней длины проб – то разубоживание в сравнении с российской практикой)</a:t>
            </a:r>
          </a:p>
          <a:p>
            <a:pPr marL="742950" lvl="1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размеры блоков</a:t>
            </a:r>
          </a:p>
          <a:p>
            <a:pPr marL="742950" lvl="1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количество проб, используемых для оценки блока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БМ</a:t>
            </a:r>
            <a:endParaRPr lang="ru-RU" sz="14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сам метод оценки. Просто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кригинг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или </a:t>
            </a:r>
            <a:r>
              <a:rPr lang="en-US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MIK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/LUC (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сегрегация рудного объёма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по бортовым содержаниям)</a:t>
            </a:r>
            <a:endParaRPr lang="en-US" sz="14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3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4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Выводы, заключения, предложения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7"/>
          <p:cNvSpPr/>
          <p:nvPr/>
        </p:nvSpPr>
        <p:spPr bwMode="gray">
          <a:xfrm>
            <a:off x="465208" y="1111389"/>
            <a:ext cx="8526392" cy="493981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Возможное объединение российских и западных подходов: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>
                <a:ea typeface="Verdana" panose="020B0604030504040204" pitchFamily="34" charset="0"/>
                <a:cs typeface="Verdana" panose="020B0604030504040204" pitchFamily="34" charset="0"/>
              </a:rPr>
              <a:t>Использование рудных интервалов (кондиций мощностей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 - это </a:t>
            </a:r>
            <a:r>
              <a:rPr lang="ru-RU" sz="1400" b="1" dirty="0">
                <a:ea typeface="Verdana" panose="020B0604030504040204" pitchFamily="34" charset="0"/>
                <a:cs typeface="Verdana" panose="020B0604030504040204" pitchFamily="34" charset="0"/>
              </a:rPr>
              <a:t>способ унификации оценки, принципиальным образом с технологией добычи не связано. Кондиции мощностей отражают природную изменчивость объекта (анализ элементарных и рудных интервалов), а природные свойства объекта обычно имеют значение в зарубежной оценке (природный борт)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Западный подход в </a:t>
            </a:r>
            <a:r>
              <a:rPr lang="en-US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MIK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кодирует пробы по принципу рудная/пустая;  </a:t>
            </a:r>
            <a:b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подход, предложенный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П.И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Кушнарёвым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И.И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Градовским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предлагает кодировать пробы </a:t>
            </a:r>
            <a:b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по попаданию их в рудный интервал соответствующего бортового, что даёт оценку, приближенную к российским подходам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подхода «от панелей к 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SMU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или, как возможный, но не лучший, аналог, интерполяция напрямую в </a:t>
            </a:r>
            <a:r>
              <a:rPr lang="en-US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SMU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блока, но небольшим количеством проб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Необходимо многократное тестирование всех подходов и наработка культуры </a:t>
            </a:r>
            <a:r>
              <a:rPr lang="ru-RU" sz="1400" b="1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геостатистической</a:t>
            </a: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оценки для российской действительности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1400" b="1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5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3"/>
          <p:cNvSpPr txBox="1">
            <a:spLocks/>
          </p:cNvSpPr>
          <p:nvPr/>
        </p:nvSpPr>
        <p:spPr>
          <a:xfrm>
            <a:off x="7740650" y="6625546"/>
            <a:ext cx="1196975" cy="23245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7A5F5C5-4D8A-4F7D-83B4-3E60E92BEF14}" type="slidenum">
              <a:rPr lang="ru-RU" sz="1400" b="1" smtClean="0"/>
              <a:pPr algn="r">
                <a:defRPr/>
              </a:pPr>
              <a:t>18</a:t>
            </a:fld>
            <a:endParaRPr lang="ru-RU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6533" y="2633133"/>
            <a:ext cx="6493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FF"/>
                </a:solidFill>
              </a:rPr>
              <a:t>СПАСИБО ЗА ВНИМАНИЕ</a:t>
            </a:r>
            <a:endParaRPr lang="ru-RU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4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российских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7"/>
          <p:cNvSpPr/>
          <p:nvPr/>
        </p:nvSpPr>
        <p:spPr bwMode="gray">
          <a:xfrm>
            <a:off x="465208" y="1111389"/>
            <a:ext cx="8361292" cy="278537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Ключевые аспекты: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кондиций минимальной и максимальной мощности для выделения рудных интервалов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подсчёт запасов по нескольким бортовым содержаниям для ТЭО; одно или, всё чаще в последнее время,  два (рядовые балансовые руды и бедные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забалансовые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руды) бортовых при подсчёте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оконтуривание руды с привязкой к границам рудных интервалов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больших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подсчётных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блоков 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подсчётные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параметры (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содержание полезных, попутных и вредных компонентов) одинаковы внутри одного блока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определение объёмов по формулам (раньше – часто, сейчас – всё реже) или  по каркасным/блочным моделям (всё чаще)</a:t>
            </a: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российских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7"/>
          <p:cNvSpPr/>
          <p:nvPr/>
        </p:nvSpPr>
        <p:spPr bwMode="gray">
          <a:xfrm>
            <a:off x="465208" y="1111389"/>
            <a:ext cx="8361292" cy="278537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Ключевые аспекты: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использование кондиций минимальной и максимальной мощности для выделения рудных интервалов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подсчёт запасов по нескольким бортовым содержаниям для ТЭО; одно или, всё чаще в последнее время,  два (рядовые балансовые руды и бедные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забалансовые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руды) бортовых при подсчёте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оконтуривание руды с привязкой к границам рудных интервалов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больших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подсчётных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блоков 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подсчётные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параметры (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содержание полезных, попутных и вредных компонентов) одинаковы внутри одного блока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определение объёмов по формулам (раньше – часто, сейчас – всё реже) или  по каркасным/блочным моделям (всё чаще)</a:t>
            </a: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452329" y="3934808"/>
            <a:ext cx="8361292" cy="138499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Некоторые следствия из этого: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использование кондиций даёт  схожие оценки запасов разными исполнителями (формализация и единообразие)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целом кондиции мощностей отражают геологические особенности рудных тел, обосновываются (в том  числе) анализом длин и  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частости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элементарных интервалов </a:t>
            </a:r>
          </a:p>
        </p:txBody>
      </p:sp>
    </p:spTree>
    <p:extLst>
      <p:ext uri="{BB962C8B-B14F-4D97-AF65-F5344CB8AC3E}">
        <p14:creationId xmlns:p14="http://schemas.microsoft.com/office/powerpoint/2010/main" val="25405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российских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7"/>
          <p:cNvSpPr/>
          <p:nvPr/>
        </p:nvSpPr>
        <p:spPr bwMode="gray">
          <a:xfrm>
            <a:off x="465208" y="1111389"/>
            <a:ext cx="8361292" cy="278537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Ключевые аспекты: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кондиций минимальной и максимальной мощности для выделения рудных интервалов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подсчёт запасов по нескольким бортовым содержаниям для ТЭО; 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одно или, всё чаще в последнее время,  два (рядовые балансовые руды и бедные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забалансовые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руды) бортовых при подсчёте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оконтуривание руды с привязкой к границам рудных интервалов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больших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подсчётных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блоков 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подсчётные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параметры (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содержание полезных, попутных и вредных компонентов) одинаковы внутри одного блока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определение объёмов по формулам (раньше – часто, сейчас – всё реже) или  по каркасным/блочным моделям (всё чаще)</a:t>
            </a: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452329" y="3934808"/>
            <a:ext cx="8361292" cy="272382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Некоторые следствия из этого: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Результаты ПЗ по вариантам бортового должны обладать вложенностью: содержание в прирезке должно уложиться в вилку смежных бортов.</a:t>
            </a:r>
            <a:b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5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л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Правило  не всегда выполняется, т.к. при 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повариантных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подсчётах часто используется взвешивание среднего по линии на площадь по линии. Т.к. площадь руды на смежных разрезах будет меняться неодинаково, то вес одной и той же пробы в расч</a:t>
            </a:r>
            <a:r>
              <a:rPr lang="ru-RU" sz="1400" b="1" dirty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ё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те среднего по блоку для разных бортов будет неодинаков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Л</a:t>
            </a:r>
            <a:br>
              <a:rPr lang="ru-RU" sz="800" b="1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Другой причиной может быть «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отстёгивание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» богатого интервала при повышении борта от большого основного контура руды. Опять произойдёт резкое изменение весов проб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Использование 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еще более усугубляет эти аспекты</a:t>
            </a:r>
          </a:p>
        </p:txBody>
      </p:sp>
    </p:spTree>
    <p:extLst>
      <p:ext uri="{BB962C8B-B14F-4D97-AF65-F5344CB8AC3E}">
        <p14:creationId xmlns:p14="http://schemas.microsoft.com/office/powerpoint/2010/main" val="34332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российских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7"/>
          <p:cNvSpPr/>
          <p:nvPr/>
        </p:nvSpPr>
        <p:spPr bwMode="gray">
          <a:xfrm>
            <a:off x="465208" y="1111389"/>
            <a:ext cx="8361292" cy="278537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Ключевые аспекты: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кондиций минимальной и максимальной мощности для выделения рудных интервалов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подсчёт запасов по нескольким бортовым содержаниям для ТЭО; </a:t>
            </a: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одно или, всё чаще в последнее время,  два (рядовые балансовые руды и бедные </a:t>
            </a:r>
            <a:r>
              <a:rPr lang="ru-RU" sz="1400" b="1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забалансовые</a:t>
            </a: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руды) бортовых при подсчёте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оконтуривание руды с привязкой к границам рудных интервалов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больших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подсчётных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блоков 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подсчётные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параметры (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содержание полезных, попутных и вредных компонентов) одинаковы внутри одного блока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определение объёмов по формулам (раньше – часто, сейчас – всё реже) или  по каркасным/блочным моделям (всё чаще)</a:t>
            </a: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452329" y="3934808"/>
            <a:ext cx="8361292" cy="213904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Некоторые следствия из этого: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Оценки запасов в России в некотором смысле статичны. Это слепок состояния в (точка на кривой Тоннаж-Содержание) , который не даёт мобильности в переоценке запасов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Утверждение ГКЗ в довесок к балансовым рудам – 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забалансовых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(обычно в контуре карьера) частично нивелирует предыдущий аспект, показывая потенциал объекта более полно. Но это даже не полумера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Кривая Тоннаж-Содержание из 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повариантных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подсчётов ТЭО в этом плане более полно раскрывает объект, но эти цифры не учитываются в 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госбалансе</a:t>
            </a: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8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российских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7"/>
          <p:cNvSpPr/>
          <p:nvPr/>
        </p:nvSpPr>
        <p:spPr bwMode="gray">
          <a:xfrm>
            <a:off x="465208" y="1111389"/>
            <a:ext cx="8361292" cy="278537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Ключевые аспекты: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кондиций минимальной и максимальной мощности для выделения рудных интервалов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подсчёт запасов по нескольким бортовым содержаниям для ТЭО; одно или, всё чаще в последнее время,  два (рядовые балансовые руды и бедные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забалансовые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руды) бортовых при подсчёте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оконтуривание руды с привязкой к границам рудных интервалов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больших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подсчётных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блоков 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подсчётные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параметры (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содержание полезных, попутных и вредных компонентов) одинаковы внутри одного блока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определение объёмов по формулам (раньше – часто, сейчас – всё реже) или  по каркасным/блочным моделям (всё чаще)</a:t>
            </a: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452329" y="3934808"/>
            <a:ext cx="8361292" cy="213904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Некоторые следствия из этого: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Затраты времени на 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повариантную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прорисовку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Невозможность (крайняя сложность) отстройки 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повариантных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каркасов с принципом вложенности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При </a:t>
            </a:r>
            <a:r>
              <a:rPr lang="ru-RU" sz="1400" b="1" dirty="0" err="1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поваринтной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прорисовке от более низкого борта к более высоким улучшается качество увязки высоких интервалов для высоких бортов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4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российских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7"/>
          <p:cNvSpPr/>
          <p:nvPr/>
        </p:nvSpPr>
        <p:spPr bwMode="gray">
          <a:xfrm>
            <a:off x="465208" y="1111389"/>
            <a:ext cx="8361292" cy="278537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Ключевые аспекты: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кондиций минимальной и максимальной мощности для выделения рудных интервалов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подсчёт запасов по нескольким бортовым содержаниям для ТЭО; одно или, всё чаще в последнее время,  два (рядовые балансовые руды и бедные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забалансовые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руды) бортовых при подсчёте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оконтуривание руды с привязкой к границам рудных интервалов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использование больших </a:t>
            </a:r>
            <a:r>
              <a:rPr lang="ru-RU" sz="1400" b="1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подсчётных</a:t>
            </a: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блоков , </a:t>
            </a:r>
            <a:r>
              <a:rPr lang="ru-RU" sz="1400" b="1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подсчётные</a:t>
            </a: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параметры (</a:t>
            </a:r>
            <a:r>
              <a:rPr lang="ru-RU" sz="1400" b="1" dirty="0" err="1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</a:t>
            </a: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содержание полезных, попутных и вредных компонентов) одинаковы внутри одного блока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определение объёмов по формулам (раньше – часто, сейчас – всё реже) или  по каркасным/блочным моделям (всё чаще)</a:t>
            </a: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452329" y="3934808"/>
            <a:ext cx="8361292" cy="246221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Некоторые следствия из этого: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Хотя блока учитывают геологические предпосылки, тем не менее их границы жестко отсекают пробы. Для каждого блока – свои пробы. В некоторой степени геологическая непрерывность волевым способом прерывается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При пересчёте разрабатываемых объектов обычно не учитываются пробы из отработанной части, хотя очевидно, что какую-то степень  (зону) влияния они имеют. За рубежом – сначала полная интерполяция, потом исключение добытого пространства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8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5" name="Rectangle 7"/>
          <p:cNvSpPr/>
          <p:nvPr/>
        </p:nvSpPr>
        <p:spPr bwMode="gray">
          <a:xfrm>
            <a:off x="465208" y="1111389"/>
            <a:ext cx="8361292" cy="300082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Ключевые аспекты: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«природного» борта (обычно низкого) для оконтуривания либо использование «мягких границ», нет кондиций мощностей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блочных моделей как способа описания пространства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интерполяция содержаний на весь объём, все пробы внутри каркаса участвуют в оценке. Область их влияния определяется размерами поисковых эллипсоидов,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вариограммами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настройками включения проб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относительно стандартные этапы оценки: оконтуривание, краткий статистический анализ,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композитирование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урезка ураганов,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вариография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интерполяция (в большинстве случаев – ординарный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кригинг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зарубежных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25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6AAC-79AD-4DF8-B487-79BCDEFFC817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5" name="Rectangle 7"/>
          <p:cNvSpPr/>
          <p:nvPr/>
        </p:nvSpPr>
        <p:spPr bwMode="gray">
          <a:xfrm>
            <a:off x="465208" y="1111389"/>
            <a:ext cx="8361292" cy="300082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Ключевые аспекты: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использование «природного» борта (обычно низкого) для оконтуривания либо использование «мягких границ», нет кондиций мощностей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использование блочных моделей как способа описания пространства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интерполяция содержаний на весь объём, все пробы внутри каркаса участвуют в оценке. Область их влияния определяется размерами поисковых эллипсоидов,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вариограммами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настройками включения проб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относительно стандартные этапы оценки: оконтуривание, краткий статистический анализ,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композитирование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урезка ураганов,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вариография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, интерполяция (в большинстве случаев – ординарный </a:t>
            </a:r>
            <a:r>
              <a:rPr lang="ru-RU" sz="14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кригинг</a:t>
            </a:r>
            <a:r>
              <a:rPr lang="ru-RU" sz="1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7"/>
          <p:cNvSpPr/>
          <p:nvPr/>
        </p:nvSpPr>
        <p:spPr bwMode="gray">
          <a:xfrm>
            <a:off x="452329" y="140606"/>
            <a:ext cx="8678792" cy="41549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2100" b="1" dirty="0" smtClean="0">
                <a:solidFill>
                  <a:srgbClr val="F6CC0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Краткий обзор зарубежных методов подсчёта запасов</a:t>
            </a:r>
            <a:endParaRPr lang="en-US" sz="2100" b="1" dirty="0">
              <a:solidFill>
                <a:srgbClr val="F6CC0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7"/>
          <p:cNvSpPr/>
          <p:nvPr/>
        </p:nvSpPr>
        <p:spPr bwMode="gray">
          <a:xfrm>
            <a:off x="452329" y="3934808"/>
            <a:ext cx="8361292" cy="235449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Некоторые следствия из этого: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Субъективность оконтуривания. Два исполнителя могут дать существенно разные </a:t>
            </a: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оценки</a:t>
            </a: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r>
              <a:rPr lang="ru-RU" sz="1400" b="1" dirty="0" smtClean="0">
                <a:solidFill>
                  <a:srgbClr val="1409E7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Иногда в отчётах встречается анализ непрерывности (анализ элементарных интервалов по опробованию), но редко, поверхностно, без глубоких выводов и дальнейшего использования. А ведь это что ни на есть природная характеристика объекта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0" hangingPunct="0">
              <a:spcBef>
                <a:spcPct val="50000"/>
              </a:spcBef>
              <a:buFontTx/>
              <a:buChar char="-"/>
              <a:defRPr/>
            </a:pPr>
            <a:endParaRPr lang="ru-RU" sz="1400" b="1" dirty="0" smtClean="0">
              <a:solidFill>
                <a:srgbClr val="1409E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8595</TotalTime>
  <Words>2752</Words>
  <Application>Microsoft Office PowerPoint</Application>
  <PresentationFormat>Экран (4:3)</PresentationFormat>
  <Paragraphs>281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Tis</dc:creator>
  <cp:lastModifiedBy>ILINSS</cp:lastModifiedBy>
  <cp:revision>273</cp:revision>
  <dcterms:created xsi:type="dcterms:W3CDTF">2015-07-14T13:53:28Z</dcterms:created>
  <dcterms:modified xsi:type="dcterms:W3CDTF">2017-06-15T02:46:52Z</dcterms:modified>
</cp:coreProperties>
</file>