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handoutMasterIdLst>
    <p:handoutMasterId r:id="rId19"/>
  </p:handoutMasterIdLst>
  <p:sldIdLst>
    <p:sldId id="257" r:id="rId2"/>
    <p:sldId id="348" r:id="rId3"/>
    <p:sldId id="328" r:id="rId4"/>
    <p:sldId id="333" r:id="rId5"/>
    <p:sldId id="334" r:id="rId6"/>
    <p:sldId id="335" r:id="rId7"/>
    <p:sldId id="315" r:id="rId8"/>
    <p:sldId id="340" r:id="rId9"/>
    <p:sldId id="343" r:id="rId10"/>
    <p:sldId id="351" r:id="rId11"/>
    <p:sldId id="350" r:id="rId12"/>
    <p:sldId id="345" r:id="rId13"/>
    <p:sldId id="352" r:id="rId14"/>
    <p:sldId id="331" r:id="rId15"/>
    <p:sldId id="332" r:id="rId16"/>
    <p:sldId id="34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65B9CD"/>
    <a:srgbClr val="8ECCDA"/>
    <a:srgbClr val="3EA4BC"/>
    <a:srgbClr val="90B0C6"/>
    <a:srgbClr val="688CA0"/>
    <a:srgbClr val="1C4853"/>
    <a:srgbClr val="4D97B1"/>
    <a:srgbClr val="5EB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02" autoAdjust="0"/>
    <p:restoredTop sz="94660" autoAdjust="0"/>
  </p:normalViewPr>
  <p:slideViewPr>
    <p:cSldViewPr>
      <p:cViewPr varScale="1">
        <p:scale>
          <a:sx n="132" d="100"/>
          <a:sy n="132" d="100"/>
        </p:scale>
        <p:origin x="162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28F86-5977-45D4-81E0-8A82C81FF691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2C725-13A6-46BA-AF45-F9323A1D8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754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EB739-D9AE-4C7C-8397-522C135367E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F7D50-BAFC-4825-8675-B34810384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51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1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D116B-5199-4090-922C-26468D407EE0}" type="datetime1">
              <a:rPr lang="ru-RU" smtClean="0"/>
              <a:pPr/>
              <a:t>13.06.2017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A86DD-251D-4BBE-85A3-46AA92B0D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6E5A7-4AEC-45CB-8943-8A5BC09D6C30}" type="datetime1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A86DD-251D-4BBE-85A3-46AA92B0D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9A464-60B6-4B20-836B-B588021FAC85}" type="datetime1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A86DD-251D-4BBE-85A3-46AA92B0D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C91D-6C96-415D-919E-BE4C3B74CE57}" type="datetime1">
              <a:rPr lang="ru-RU" smtClean="0"/>
              <a:pPr/>
              <a:t>13.06.2017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2A86DD-251D-4BBE-85A3-46AA92B0D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B8699-CE16-422E-8654-091EECC8DFD4}" type="datetime1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A86DD-251D-4BBE-85A3-46AA92B0D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0E119-42E0-415E-A3F6-DFACD0CAD472}" type="datetime1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A86DD-251D-4BBE-85A3-46AA92B0D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24C9D-61C0-4FDA-8328-B7DBB4CE8200}" type="datetime1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A86DD-251D-4BBE-85A3-46AA92B0D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CEBB3-FC5D-4DE8-89DE-277622D59D2A}" type="datetime1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A86DD-251D-4BBE-85A3-46AA92B0D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A8461-1449-4C57-893A-32119196061E}" type="datetime1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A86DD-251D-4BBE-85A3-46AA92B0D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E8CA3-975F-449E-82C9-8E17E2F24C83}" type="datetime1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A86DD-251D-4BBE-85A3-46AA92B0D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16A962-8B6C-4F92-B4D8-B3685DFD4031}" type="datetime1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A86DD-251D-4BBE-85A3-46AA92B0D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35C91D-6C96-415D-919E-BE4C3B74CE57}" type="datetime1">
              <a:rPr lang="ru-RU" smtClean="0"/>
              <a:pPr/>
              <a:t>13.06.2017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F2A86DD-251D-4BBE-85A3-46AA92B0D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estr.minsvyaz.ru/reestr/65264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тип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6300" y="57126"/>
            <a:ext cx="8001056" cy="928670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647836" cy="5214974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ru-RU" sz="1400" dirty="0" smtClean="0">
                <a:latin typeface="Calibri" pitchFamily="34" charset="0"/>
              </a:rPr>
              <a:t>Программа </a:t>
            </a:r>
            <a:r>
              <a:rPr lang="en-US" sz="1400" dirty="0" smtClean="0">
                <a:latin typeface="Calibri" pitchFamily="34" charset="0"/>
              </a:rPr>
              <a:t>DIGIMINE </a:t>
            </a:r>
            <a:r>
              <a:rPr lang="ru-RU" sz="1400" dirty="0" smtClean="0">
                <a:latin typeface="Calibri" pitchFamily="34" charset="0"/>
              </a:rPr>
              <a:t>позволяет решать широкий круг задач по обработке горно-геологической информации.</a:t>
            </a:r>
          </a:p>
          <a:p>
            <a:pPr>
              <a:spcBef>
                <a:spcPts val="2000"/>
              </a:spcBef>
            </a:pPr>
            <a:r>
              <a:rPr lang="ru-RU" sz="1400" dirty="0" smtClean="0">
                <a:latin typeface="Calibri" pitchFamily="34" charset="0"/>
              </a:rPr>
              <a:t>Программа DIGIMINE может использоваться как самостоятельно, так и в качестве одного из элементов в общей системе обработки горно-геологической информации.</a:t>
            </a:r>
          </a:p>
          <a:p>
            <a:pPr>
              <a:spcBef>
                <a:spcPts val="2000"/>
              </a:spcBef>
            </a:pPr>
            <a:r>
              <a:rPr lang="ru-RU" sz="1400" dirty="0" smtClean="0">
                <a:latin typeface="Calibri" pitchFamily="34" charset="0"/>
              </a:rPr>
              <a:t>Обмен информацией с другими программами производится при помощи текстовых файлов. Файлы некоторых известных форматов читаются/записываются напрямую (dxf, dtm, str). Имеется опыт обмена информацией с такими горно-геологическими программами, как Surpac, Micromine, Datamine, GEMS, Minescape.</a:t>
            </a:r>
          </a:p>
          <a:p>
            <a:pPr>
              <a:spcBef>
                <a:spcPts val="2000"/>
              </a:spcBef>
            </a:pPr>
            <a:r>
              <a:rPr lang="ru-RU" sz="1400" dirty="0" smtClean="0">
                <a:latin typeface="Calibri" pitchFamily="34" charset="0"/>
              </a:rPr>
              <a:t>Имея меньший набор функций по сравнению с перечисленными западными программами, DIGIMINE позволяет выполнять работы, на которые уходит б</a:t>
            </a:r>
            <a:r>
              <a:rPr lang="ru-RU" sz="1400" i="1" dirty="0" smtClean="0">
                <a:latin typeface="Calibri" pitchFamily="34" charset="0"/>
              </a:rPr>
              <a:t>о</a:t>
            </a:r>
            <a:r>
              <a:rPr lang="ru-RU" sz="1400" dirty="0" smtClean="0">
                <a:latin typeface="Calibri" pitchFamily="34" charset="0"/>
              </a:rPr>
              <a:t>льшая часть времени всего процесса обработки информации. DIGIMINE имеет конкурентное соотношению цена/качество для выполнения таких работ по сравнению с другими программами.</a:t>
            </a:r>
          </a:p>
          <a:p>
            <a:pPr>
              <a:spcBef>
                <a:spcPts val="2000"/>
              </a:spcBef>
            </a:pPr>
            <a:r>
              <a:rPr lang="ru-RU" sz="1400" dirty="0" smtClean="0">
                <a:latin typeface="Calibri" pitchFamily="34" charset="0"/>
              </a:rPr>
              <a:t>Многие функции программы реализованы так, что обеспечивают большее удобство в работе и высокую производительность. Имеется значительное количество возможностей, отсутствующих в других программах.</a:t>
            </a:r>
          </a:p>
          <a:p>
            <a:pPr>
              <a:spcBef>
                <a:spcPts val="2000"/>
              </a:spcBef>
            </a:pPr>
            <a:r>
              <a:rPr lang="ru-RU" sz="1400" b="1" dirty="0"/>
              <a:t>18 марта 2016 г. программа DIGIMINE </a:t>
            </a:r>
            <a:r>
              <a:rPr lang="ru-RU" sz="1400" b="1" u="sng" dirty="0">
                <a:hlinkClick r:id="rId4"/>
              </a:rPr>
              <a:t>включена в "Единый реестр российских программ для электронных вычислительных машин и баз данных"</a:t>
            </a:r>
            <a:r>
              <a:rPr lang="ru-RU" sz="1400" b="1" dirty="0"/>
              <a:t> (под номером 95).</a:t>
            </a:r>
            <a:endParaRPr lang="en-US" sz="1400" dirty="0" smtClean="0">
              <a:latin typeface="Calibri" pitchFamily="34" charset="0"/>
            </a:endParaRPr>
          </a:p>
          <a:p>
            <a:endParaRPr lang="ru-RU" sz="1500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Векторизация растровых изображений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334916" y="1628800"/>
            <a:ext cx="7498080" cy="252028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2400"/>
              </a:spcBef>
            </a:pPr>
            <a:r>
              <a:rPr lang="ru-RU" sz="1800" dirty="0" smtClean="0">
                <a:latin typeface="Calibri" pitchFamily="34" charset="0"/>
              </a:rPr>
              <a:t>В программе DIGIMINE реализован механизм полуавтоматической векторизации растровой подложки.</a:t>
            </a:r>
          </a:p>
          <a:p>
            <a:pPr>
              <a:spcBef>
                <a:spcPts val="2400"/>
              </a:spcBef>
            </a:pPr>
            <a:r>
              <a:rPr lang="ru-RU" sz="1800" dirty="0" smtClean="0">
                <a:latin typeface="Calibri" pitchFamily="34" charset="0"/>
              </a:rPr>
              <a:t>Механизмом векторизации можно пользоваться не только при вводе </a:t>
            </a:r>
            <a:r>
              <a:rPr lang="ru-RU" sz="1800" dirty="0" err="1" smtClean="0">
                <a:latin typeface="Calibri" pitchFamily="34" charset="0"/>
              </a:rPr>
              <a:t>полилиний</a:t>
            </a:r>
            <a:r>
              <a:rPr lang="ru-RU" sz="1800" dirty="0" smtClean="0">
                <a:latin typeface="Calibri" pitchFamily="34" charset="0"/>
              </a:rPr>
              <a:t> и полигонов, но и при редактировании в графическом режиме выработок из Базы Данных детальной разведки.</a:t>
            </a:r>
          </a:p>
          <a:p>
            <a:pPr>
              <a:spcBef>
                <a:spcPts val="2400"/>
              </a:spcBef>
            </a:pPr>
            <a:r>
              <a:rPr lang="ru-RU" sz="1800" dirty="0" smtClean="0">
                <a:latin typeface="Calibri" pitchFamily="34" charset="0"/>
              </a:rPr>
              <a:t>Программа содержит богатый инструментарий для работы с векторной информацией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0464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Построение карьеров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692696"/>
            <a:ext cx="81003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/>
              <a:t>В программе DIGIMINE имеются гибкие механизмы задания параметров бортов </a:t>
            </a:r>
            <a:r>
              <a:rPr lang="ru-RU" sz="1600" dirty="0" smtClean="0"/>
              <a:t>карьера,</a:t>
            </a:r>
          </a:p>
          <a:p>
            <a:pPr indent="-342900"/>
            <a:r>
              <a:rPr lang="ru-RU" sz="1600" dirty="0" smtClean="0"/>
              <a:t>построения уступов, съездов, берм и вставка карьеров в рельеф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76200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933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Удобный подсчет запасов по блочной модели</a:t>
            </a:r>
          </a:p>
        </p:txBody>
      </p:sp>
      <p:pic>
        <p:nvPicPr>
          <p:cNvPr id="3" name="Рисунок 2" descr="Bl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747" y="1052736"/>
            <a:ext cx="8036627" cy="5225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692696"/>
            <a:ext cx="81003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При подсчете запасов по блочной модели используются удобные и гибкие механизмы для настройки отчета как в горизонтальном, так и в вертикальном направлении. Макеты отчетов позволяют ускорить процесс подготовки отчета при повторных расчетах.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6285751"/>
            <a:ext cx="81003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При подсчете запасов внутри каркасов вычисляются ТОЧНЫЕ объемы частей каждого блока (</a:t>
            </a:r>
            <a:r>
              <a:rPr lang="ru-RU" sz="1600" dirty="0" err="1" smtClean="0"/>
              <a:t>субблока</a:t>
            </a:r>
            <a:r>
              <a:rPr lang="ru-RU" sz="1600" dirty="0" smtClean="0"/>
              <a:t>), попадающего в каркасы.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Новое в программе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DIGIMINE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9288" y="642918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Разработан функционал по созданию блочных моделей месторождений с использованием </a:t>
            </a:r>
            <a:r>
              <a:rPr lang="ru-RU" sz="1600" b="1" dirty="0" smtClean="0"/>
              <a:t>методов обратных расстояний</a:t>
            </a:r>
            <a:r>
              <a:rPr lang="ru-RU" sz="1600" dirty="0" smtClean="0"/>
              <a:t> в степени и ближайшего соседа.</a:t>
            </a:r>
          </a:p>
          <a:p>
            <a:pPr indent="-342900"/>
            <a:endParaRPr lang="ru-RU" sz="1600" dirty="0"/>
          </a:p>
          <a:p>
            <a:pPr indent="-342900"/>
            <a:r>
              <a:rPr lang="ru-RU" sz="1600" dirty="0" smtClean="0"/>
              <a:t>Для метода обратных расстояний добавлена возможность использования </a:t>
            </a:r>
            <a:r>
              <a:rPr lang="ru-RU" sz="1600" b="1" dirty="0" smtClean="0"/>
              <a:t>динамической анизотропии</a:t>
            </a:r>
            <a:r>
              <a:rPr lang="ru-RU" sz="1600" dirty="0" smtClean="0"/>
              <a:t>.</a:t>
            </a:r>
            <a:r>
              <a:rPr lang="ru-RU" sz="1600" b="1" dirty="0" smtClean="0"/>
              <a:t> </a:t>
            </a:r>
          </a:p>
          <a:p>
            <a:pPr indent="-342900"/>
            <a:endParaRPr lang="ru-RU" sz="1600" b="1" dirty="0"/>
          </a:p>
          <a:p>
            <a:pPr indent="-342900"/>
            <a:r>
              <a:rPr lang="ru-RU" sz="1600" dirty="0" smtClean="0"/>
              <a:t>Для</a:t>
            </a:r>
            <a:r>
              <a:rPr lang="ru-RU" sz="1600" b="1" dirty="0" smtClean="0"/>
              <a:t> динамической анизотропии </a:t>
            </a:r>
            <a:r>
              <a:rPr lang="ru-RU" sz="1600" dirty="0" smtClean="0"/>
              <a:t>разработан</a:t>
            </a:r>
            <a:r>
              <a:rPr lang="ru-RU" sz="1600" b="1" dirty="0" smtClean="0"/>
              <a:t> </a:t>
            </a:r>
            <a:r>
              <a:rPr lang="ru-RU" sz="1600" dirty="0" smtClean="0"/>
              <a:t>механизм использования</a:t>
            </a:r>
            <a:r>
              <a:rPr lang="ru-RU" sz="1600" dirty="0"/>
              <a:t> </a:t>
            </a:r>
            <a:r>
              <a:rPr lang="ru-RU" sz="1600" b="1" i="1" dirty="0" err="1" smtClean="0"/>
              <a:t>полилиний</a:t>
            </a:r>
            <a:r>
              <a:rPr lang="ru-RU" sz="1600" b="1" i="1" dirty="0" smtClean="0"/>
              <a:t> </a:t>
            </a:r>
            <a:r>
              <a:rPr lang="ru-RU" sz="1600" b="1" i="1" dirty="0"/>
              <a:t>из моделей поверхностей </a:t>
            </a:r>
            <a:r>
              <a:rPr lang="ru-RU" sz="1600" b="1" i="1" dirty="0" smtClean="0"/>
              <a:t>каркаса и </a:t>
            </a:r>
            <a:r>
              <a:rPr lang="ru-RU" sz="1600" b="1" i="1" dirty="0"/>
              <a:t>треугольники</a:t>
            </a:r>
            <a:r>
              <a:rPr lang="ru-RU" sz="1600" dirty="0"/>
              <a:t>, по ребрам которых проходят эти </a:t>
            </a:r>
            <a:r>
              <a:rPr lang="ru-RU" sz="1600" dirty="0" err="1" smtClean="0"/>
              <a:t>полилинии</a:t>
            </a:r>
            <a:r>
              <a:rPr lang="ru-RU" sz="1600" dirty="0" smtClean="0"/>
              <a:t>, что исключает появление резко различающихся углов ориентировки эллипсоида</a:t>
            </a:r>
            <a:endParaRPr lang="ru-RU" sz="1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3609004" cy="26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8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Подробная информация о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DIGIMINE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463" y="1988840"/>
            <a:ext cx="770498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76470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Подробная инструкция по работе с программой выложена </a:t>
            </a:r>
            <a:r>
              <a:rPr lang="ru-RU" sz="1600" dirty="0"/>
              <a:t>на </a:t>
            </a:r>
            <a:r>
              <a:rPr lang="ru-RU" sz="1600" dirty="0" smtClean="0"/>
              <a:t>сайте </a:t>
            </a:r>
            <a:r>
              <a:rPr lang="ru-RU" sz="1600" dirty="0"/>
              <a:t>и </a:t>
            </a:r>
            <a:r>
              <a:rPr lang="ru-RU" sz="1600" dirty="0" smtClean="0"/>
              <a:t>регулярно обновляется.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Комплектация программного продукта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692696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endParaRPr lang="ru-RU" dirty="0" smtClean="0"/>
          </a:p>
          <a:p>
            <a:pPr indent="-342900"/>
            <a:r>
              <a:rPr lang="ru-RU" dirty="0" smtClean="0"/>
              <a:t>Помимо ядра, в </a:t>
            </a:r>
            <a:r>
              <a:rPr lang="en-US" dirty="0" smtClean="0"/>
              <a:t>DIGIMINE </a:t>
            </a:r>
            <a:r>
              <a:rPr lang="ru-RU" dirty="0" smtClean="0"/>
              <a:t>входят:</a:t>
            </a:r>
          </a:p>
          <a:p>
            <a:pPr indent="-342900">
              <a:buFontTx/>
              <a:buChar char="-"/>
            </a:pPr>
            <a:r>
              <a:rPr lang="ru-RU" dirty="0" smtClean="0"/>
              <a:t>модуль работы с БД детальной разведки; </a:t>
            </a:r>
          </a:p>
          <a:p>
            <a:pPr indent="-342900">
              <a:buFontTx/>
              <a:buChar char="-"/>
            </a:pPr>
            <a:r>
              <a:rPr lang="ru-RU" dirty="0" smtClean="0"/>
              <a:t>модуль работы с </a:t>
            </a:r>
            <a:r>
              <a:rPr lang="ru-RU" dirty="0" err="1" smtClean="0"/>
              <a:t>полилиниями</a:t>
            </a:r>
            <a:r>
              <a:rPr lang="ru-RU" dirty="0" smtClean="0"/>
              <a:t>, полигонами, точками, текстами ;</a:t>
            </a:r>
          </a:p>
          <a:p>
            <a:pPr indent="-342900">
              <a:buFontTx/>
              <a:buChar char="-"/>
            </a:pPr>
            <a:r>
              <a:rPr lang="ru-RU" dirty="0" smtClean="0"/>
              <a:t>модуль работы с растровыми изображениями;</a:t>
            </a:r>
          </a:p>
          <a:p>
            <a:pPr indent="-342900">
              <a:buFontTx/>
              <a:buChar char="-"/>
            </a:pPr>
            <a:r>
              <a:rPr lang="ru-RU" dirty="0" smtClean="0"/>
              <a:t>модуль работы с </a:t>
            </a:r>
            <a:r>
              <a:rPr lang="ru-RU" dirty="0" err="1" smtClean="0"/>
              <a:t>триангулированными</a:t>
            </a:r>
            <a:r>
              <a:rPr lang="ru-RU" dirty="0" smtClean="0"/>
              <a:t> моделями поверхностей;</a:t>
            </a:r>
          </a:p>
          <a:p>
            <a:pPr indent="-342900">
              <a:buFontTx/>
              <a:buChar char="-"/>
            </a:pPr>
            <a:r>
              <a:rPr lang="ru-RU" dirty="0" smtClean="0"/>
              <a:t>модуль построения проектных съездов, уступов и берм карьера</a:t>
            </a:r>
            <a:r>
              <a:rPr lang="ru-RU" dirty="0" smtClean="0"/>
              <a:t>;</a:t>
            </a:r>
          </a:p>
          <a:p>
            <a:pPr indent="-342900">
              <a:buFontTx/>
              <a:buChar char="-"/>
            </a:pPr>
            <a:r>
              <a:rPr lang="ru-RU" dirty="0" smtClean="0"/>
              <a:t>модуль построения блочных моделей месторождений;</a:t>
            </a:r>
            <a:endParaRPr lang="ru-RU" dirty="0"/>
          </a:p>
          <a:p>
            <a:pPr indent="-342900">
              <a:buFontTx/>
              <a:buChar char="-"/>
            </a:pPr>
            <a:r>
              <a:rPr lang="ru-RU" dirty="0" smtClean="0"/>
              <a:t>модуль </a:t>
            </a:r>
            <a:r>
              <a:rPr lang="ru-RU" dirty="0" smtClean="0"/>
              <a:t>импорта блочных моделей и подсчета запасов с их использованием;</a:t>
            </a:r>
          </a:p>
          <a:p>
            <a:pPr indent="-342900">
              <a:buFontTx/>
              <a:buChar char="-"/>
            </a:pPr>
            <a:r>
              <a:rPr lang="ru-RU" dirty="0" smtClean="0"/>
              <a:t>модуль обработки ортогональных и тахеометрических съемок.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00506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dirty="0" smtClean="0"/>
              <a:t>В настоящее время стоимость набора модулей западных программ, </a:t>
            </a:r>
            <a:r>
              <a:rPr lang="ru-RU" b="1" dirty="0" smtClean="0"/>
              <a:t>сопоставимых по функциям с основными модулями </a:t>
            </a:r>
            <a:r>
              <a:rPr lang="en-US" b="1" dirty="0" smtClean="0"/>
              <a:t>DIGIMINE</a:t>
            </a:r>
            <a:r>
              <a:rPr lang="en-US" dirty="0" smtClean="0"/>
              <a:t> </a:t>
            </a:r>
            <a:r>
              <a:rPr lang="ru-RU" dirty="0" smtClean="0"/>
              <a:t>обходится примерно в </a:t>
            </a:r>
            <a:r>
              <a:rPr lang="en-US" b="1" dirty="0" smtClean="0">
                <a:solidFill>
                  <a:srgbClr val="FF0000"/>
                </a:solidFill>
              </a:rPr>
              <a:t>3 - 4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раза дороже.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Заключение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692696"/>
            <a:ext cx="8100392" cy="605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Bef>
                <a:spcPts val="300"/>
              </a:spcBef>
            </a:pPr>
            <a:r>
              <a:rPr lang="ru-RU" dirty="0" smtClean="0"/>
              <a:t>DIGIMINE  дружественно относится к пользователю.</a:t>
            </a:r>
          </a:p>
          <a:p>
            <a:pPr indent="-342900">
              <a:spcBef>
                <a:spcPts val="300"/>
              </a:spcBef>
            </a:pPr>
            <a:r>
              <a:rPr lang="ru-RU" dirty="0" smtClean="0"/>
              <a:t>Изначально русскоязычный интерфейс, нет проблем погрешностей перевода.</a:t>
            </a:r>
          </a:p>
          <a:p>
            <a:pPr indent="-342900">
              <a:spcBef>
                <a:spcPts val="300"/>
              </a:spcBef>
            </a:pPr>
            <a:r>
              <a:rPr lang="ru-RU" dirty="0" smtClean="0"/>
              <a:t>Изучение DIGIMINE проще и быстрее.</a:t>
            </a:r>
          </a:p>
          <a:p>
            <a:pPr indent="-342900">
              <a:spcBef>
                <a:spcPts val="300"/>
              </a:spcBef>
            </a:pPr>
            <a:endParaRPr lang="ru-RU" dirty="0" smtClean="0"/>
          </a:p>
          <a:p>
            <a:pPr indent="-342900">
              <a:spcBef>
                <a:spcPts val="300"/>
              </a:spcBef>
            </a:pPr>
            <a:r>
              <a:rPr lang="ru-RU" dirty="0" smtClean="0"/>
              <a:t>DIGIMINE не обладает полным набором функций, имеющихся в импортном программном обеспечении. Однако во многих случаях в этом нет необходимости. </a:t>
            </a:r>
          </a:p>
          <a:p>
            <a:pPr indent="-342900">
              <a:spcBef>
                <a:spcPts val="300"/>
              </a:spcBef>
            </a:pPr>
            <a:r>
              <a:rPr lang="ru-RU" b="1" dirty="0" smtClean="0"/>
              <a:t>Даже при приобретении западных программ большая часть рабочих мест комплектуется лишь некоторыми модулями.</a:t>
            </a:r>
          </a:p>
          <a:p>
            <a:pPr indent="-342900">
              <a:spcBef>
                <a:spcPts val="300"/>
              </a:spcBef>
            </a:pPr>
            <a:endParaRPr lang="ru-RU" dirty="0" smtClean="0"/>
          </a:p>
          <a:p>
            <a:pPr indent="-342900">
              <a:spcBef>
                <a:spcPts val="300"/>
              </a:spcBef>
            </a:pPr>
            <a:r>
              <a:rPr lang="ru-RU" dirty="0" smtClean="0"/>
              <a:t>Разница в цене и дополнительные возможности, которые имеет DIGIMINE, являются вескими аргументами в пользу приобретения DIGIMINE. </a:t>
            </a:r>
          </a:p>
          <a:p>
            <a:pPr indent="-342900">
              <a:spcBef>
                <a:spcPts val="300"/>
              </a:spcBef>
            </a:pPr>
            <a:endParaRPr lang="ru-RU" dirty="0" smtClean="0"/>
          </a:p>
          <a:p>
            <a:pPr indent="-342900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Можно рекомендовать использование DIGIMINE совместно с западными программами, причем целесообразно, чтобы количество лицензий DIGIMINE превышало количество лицензий западных программ.</a:t>
            </a:r>
            <a:endParaRPr lang="en-US" b="1" dirty="0" smtClean="0">
              <a:solidFill>
                <a:srgbClr val="C00000"/>
              </a:solidFill>
            </a:endParaRPr>
          </a:p>
          <a:p>
            <a:pPr indent="-342900">
              <a:spcBef>
                <a:spcPts val="300"/>
              </a:spcBef>
            </a:pPr>
            <a:endParaRPr lang="ru-RU" b="1" dirty="0" smtClean="0"/>
          </a:p>
          <a:p>
            <a:pPr indent="-342900">
              <a:spcBef>
                <a:spcPts val="300"/>
              </a:spcBef>
            </a:pPr>
            <a:r>
              <a:rPr lang="ru-RU" sz="1600" dirty="0" smtClean="0"/>
              <a:t> </a:t>
            </a:r>
            <a:r>
              <a:rPr lang="ru-RU" dirty="0" smtClean="0"/>
              <a:t>Обмен информацией между DIGIMINE и другими программами не представляет проблемы благодаря наличию процедур экспорта/импорта файлов.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Возможности программы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DIGIMINE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260038" y="908720"/>
            <a:ext cx="7647836" cy="521497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2000"/>
              </a:spcBef>
            </a:pPr>
            <a:r>
              <a:rPr lang="ru-RU" sz="2400" dirty="0" smtClean="0">
                <a:latin typeface="Calibri" pitchFamily="34" charset="0"/>
              </a:rPr>
              <a:t>Создание и ведение базы данных детальной разведки.</a:t>
            </a:r>
          </a:p>
          <a:p>
            <a:pPr>
              <a:spcBef>
                <a:spcPts val="2000"/>
              </a:spcBef>
            </a:pPr>
            <a:r>
              <a:rPr lang="ru-RU" sz="2400" dirty="0" smtClean="0">
                <a:latin typeface="Calibri" pitchFamily="34" charset="0"/>
              </a:rPr>
              <a:t>Привязка и оцифровка растровых изображений.</a:t>
            </a:r>
          </a:p>
          <a:p>
            <a:pPr>
              <a:spcBef>
                <a:spcPts val="2000"/>
              </a:spcBef>
            </a:pPr>
            <a:r>
              <a:rPr lang="ru-RU" sz="2400" dirty="0" smtClean="0">
                <a:latin typeface="Calibri" pitchFamily="34" charset="0"/>
              </a:rPr>
              <a:t>Редактирование векторной информации.</a:t>
            </a:r>
          </a:p>
          <a:p>
            <a:pPr>
              <a:spcBef>
                <a:spcPts val="2000"/>
              </a:spcBef>
            </a:pPr>
            <a:r>
              <a:rPr lang="ru-RU" sz="2400" dirty="0" smtClean="0">
                <a:latin typeface="Calibri" pitchFamily="34" charset="0"/>
              </a:rPr>
              <a:t>Построение </a:t>
            </a:r>
            <a:r>
              <a:rPr lang="ru-RU" sz="2400" dirty="0" err="1" smtClean="0">
                <a:latin typeface="Calibri" pitchFamily="34" charset="0"/>
              </a:rPr>
              <a:t>триангулированных</a:t>
            </a:r>
            <a:r>
              <a:rPr lang="ru-RU" sz="2400" dirty="0" smtClean="0">
                <a:latin typeface="Calibri" pitchFamily="34" charset="0"/>
              </a:rPr>
              <a:t> моделей поверхностей.</a:t>
            </a:r>
          </a:p>
          <a:p>
            <a:pPr>
              <a:spcBef>
                <a:spcPts val="2000"/>
              </a:spcBef>
            </a:pPr>
            <a:r>
              <a:rPr lang="ru-RU" sz="2400" dirty="0" smtClean="0">
                <a:latin typeface="Calibri" pitchFamily="34" charset="0"/>
              </a:rPr>
              <a:t>Построение каркасов.</a:t>
            </a:r>
          </a:p>
          <a:p>
            <a:pPr>
              <a:spcBef>
                <a:spcPts val="2000"/>
              </a:spcBef>
            </a:pPr>
            <a:r>
              <a:rPr lang="ru-RU" sz="2400" dirty="0" smtClean="0">
                <a:latin typeface="Calibri" pitchFamily="34" charset="0"/>
              </a:rPr>
              <a:t>Проектирование карьеров.</a:t>
            </a:r>
          </a:p>
          <a:p>
            <a:pPr>
              <a:spcBef>
                <a:spcPts val="2000"/>
              </a:spcBef>
            </a:pPr>
            <a:r>
              <a:rPr lang="ru-RU" sz="2400" dirty="0" smtClean="0">
                <a:latin typeface="Calibri" pitchFamily="34" charset="0"/>
              </a:rPr>
              <a:t>Выполнение подсчетов объемов и запасов.</a:t>
            </a:r>
            <a:endParaRPr lang="en-US" sz="2400" dirty="0" smtClean="0">
              <a:latin typeface="Calibri" pitchFamily="34" charset="0"/>
            </a:endParaRPr>
          </a:p>
          <a:p>
            <a:endParaRPr lang="ru-RU" sz="1500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93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Удобство использования БД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69269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В  </a:t>
            </a:r>
            <a:r>
              <a:rPr lang="en-US" sz="1600" dirty="0" smtClean="0"/>
              <a:t>DIGIMINE </a:t>
            </a:r>
            <a:r>
              <a:rPr lang="ru-RU" sz="1600" dirty="0" smtClean="0"/>
              <a:t>не требуется  значительных настроек и специального администрирования системы управления базой данных.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729080" cy="434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5818038"/>
            <a:ext cx="7929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Новый файл БД детальной разведки со всеми обязательными таблицами и столбцами, а также связями между ними создается нажатием одной кнопки.</a:t>
            </a:r>
          </a:p>
          <a:p>
            <a:pPr indent="-342900"/>
            <a:r>
              <a:rPr lang="ru-RU" sz="1600" dirty="0" smtClean="0"/>
              <a:t>После этого сразу можно приступать к работе с новой БД.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Расчет рудных интервалов по заданным кондициям</a:t>
            </a:r>
          </a:p>
        </p:txBody>
      </p:sp>
      <p:pic>
        <p:nvPicPr>
          <p:cNvPr id="3" name="Рисунок 2" descr="Таблица с рудными интервал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4749" y="1052736"/>
            <a:ext cx="4179251" cy="4905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371703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Реализованы все варианты выделения рудных интервалов: жесткий, базовый, мягкий.</a:t>
            </a:r>
          </a:p>
        </p:txBody>
      </p:sp>
      <p:pic>
        <p:nvPicPr>
          <p:cNvPr id="5" name="Рисунок 4" descr="About_Ore_Cond_1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060848"/>
            <a:ext cx="3744416" cy="144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97666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Расчет рудных интервалов по заданным кондициям, используемый на постсоветском пространстве.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Расчеты рудных интервалов для многих вариантов кондиций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50" y="2348880"/>
            <a:ext cx="8100392" cy="423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980728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В DIGIMINE имеется возможность за один прием получить в виде таблицы показатели рудных интервалов, получаемых при разных параметрах кондиций (бортовое содержание, минимальная мощность рудных тел, максимальный безрудный прослой) с заданным шагом.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Истинная мощность рудных тел</a:t>
            </a:r>
          </a:p>
        </p:txBody>
      </p:sp>
      <p:pic>
        <p:nvPicPr>
          <p:cNvPr id="3" name="Рисунок 2" descr="2421_Thickn_true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5684111" cy="5018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83671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Имеются механизмы, позволяющие достаточно удобно оперировать с истинными мощностями рудных тел.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Продвинутые алгоритмы построения моделей поверхностей</a:t>
            </a:r>
          </a:p>
        </p:txBody>
      </p:sp>
      <p:pic>
        <p:nvPicPr>
          <p:cNvPr id="3" name="Рисунок 2" descr="Dgs_Kind_Triangulation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24944"/>
            <a:ext cx="3824762" cy="2620953"/>
          </a:xfrm>
          <a:prstGeom prst="rect">
            <a:avLst/>
          </a:prstGeom>
        </p:spPr>
      </p:pic>
      <p:pic>
        <p:nvPicPr>
          <p:cNvPr id="4" name="Рисунок 3" descr="Dgs_Kind_Triangulation_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924944"/>
            <a:ext cx="3824762" cy="2620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1055638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Вместо горизонтальных треугольников, опирающихся на точки одной и той же изолинии или разных изолиний с одинаковыми отметками, строятся треугольники, описывающие выпуклые или вогнутые формы рельефа (тальвеги/водоразделы, седловины, вершины/впадины).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5592142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>
                <a:solidFill>
                  <a:srgbClr val="00B050"/>
                </a:solidFill>
              </a:rPr>
              <a:t>Триангуляция Делоне с ограничениями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558924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>
                <a:solidFill>
                  <a:srgbClr val="00B050"/>
                </a:solidFill>
              </a:rPr>
              <a:t>Триангуляция </a:t>
            </a:r>
            <a:r>
              <a:rPr lang="en-US" sz="1600" dirty="0" smtClean="0">
                <a:solidFill>
                  <a:srgbClr val="00B050"/>
                </a:solidFill>
              </a:rPr>
              <a:t>DIGIMINE</a:t>
            </a:r>
            <a:endParaRPr lang="ru-RU" sz="16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Продвинутые алгоритмы построения каркасов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83671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Имеются алгоритмы, достаточно хорошо "чувствующие" форму исходных контуров и уменьшающие количество случаев, в которых требуется ручное вмешательство.</a:t>
            </a:r>
          </a:p>
        </p:txBody>
      </p:sp>
      <p:pic>
        <p:nvPicPr>
          <p:cNvPr id="4" name="Рисунок 3" descr="AlgKark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561" y="1628800"/>
            <a:ext cx="2697143" cy="234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3120" y="5013176"/>
            <a:ext cx="79208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Bef>
                <a:spcPts val="600"/>
              </a:spcBef>
            </a:pPr>
            <a:r>
              <a:rPr lang="ru-RU" sz="1600" dirty="0" smtClean="0"/>
              <a:t>Добавление соединительных линий и изменение алгоритма триангуляции можно производить "на лету", без повторного выбора исходных </a:t>
            </a:r>
            <a:r>
              <a:rPr lang="ru-RU" sz="1600" dirty="0" err="1" smtClean="0"/>
              <a:t>полилиний</a:t>
            </a:r>
            <a:r>
              <a:rPr lang="ru-RU" sz="1600" dirty="0" smtClean="0"/>
              <a:t>.,</a:t>
            </a:r>
          </a:p>
          <a:p>
            <a:pPr indent="-342900">
              <a:spcBef>
                <a:spcPts val="600"/>
              </a:spcBef>
            </a:pPr>
            <a:r>
              <a:rPr lang="ru-RU" sz="1600" dirty="0" smtClean="0"/>
              <a:t> Исходные </a:t>
            </a:r>
            <a:r>
              <a:rPr lang="ru-RU" sz="1600" dirty="0" err="1" smtClean="0"/>
              <a:t>полилинии</a:t>
            </a:r>
            <a:r>
              <a:rPr lang="ru-RU" sz="1600" dirty="0" smtClean="0"/>
              <a:t> для триангуляции можно формировать из нескольких, состыкованных друг с другом </a:t>
            </a:r>
            <a:r>
              <a:rPr lang="ru-RU" sz="1600" dirty="0" err="1" smtClean="0"/>
              <a:t>полилиний</a:t>
            </a:r>
            <a:r>
              <a:rPr lang="ru-RU" sz="1600" dirty="0" smtClean="0"/>
              <a:t>.</a:t>
            </a:r>
          </a:p>
          <a:p>
            <a:pPr indent="-342900">
              <a:spcBef>
                <a:spcPts val="600"/>
              </a:spcBef>
            </a:pPr>
            <a:r>
              <a:rPr lang="ru-RU" sz="1600" dirty="0" smtClean="0"/>
              <a:t>Программа автоматически отслеживает "плотное прилегание" смежных моделей поверхностей и обеспечивает идентичность треугольников на их стыках.</a:t>
            </a:r>
          </a:p>
        </p:txBody>
      </p:sp>
      <p:pic>
        <p:nvPicPr>
          <p:cNvPr id="6" name="Рисунок 5" descr="AlgKark-2(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4582" y="1628800"/>
            <a:ext cx="2697143" cy="2346667"/>
          </a:xfrm>
          <a:prstGeom prst="rect">
            <a:avLst/>
          </a:prstGeom>
        </p:spPr>
      </p:pic>
      <p:pic>
        <p:nvPicPr>
          <p:cNvPr id="7" name="Рисунок 6" descr="AlgKark-3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6857" y="1628800"/>
            <a:ext cx="2697143" cy="2346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7944" y="4005064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Алгоритм с минимизацией площади треугольников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3720" y="40050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/>
            <a:r>
              <a:rPr lang="ru-RU" sz="1400" dirty="0" smtClean="0">
                <a:solidFill>
                  <a:srgbClr val="00B050"/>
                </a:solidFill>
              </a:rPr>
              <a:t>Улучшенный алгоритм </a:t>
            </a:r>
            <a:r>
              <a:rPr lang="en-US" sz="1400" dirty="0" smtClean="0">
                <a:solidFill>
                  <a:srgbClr val="00B050"/>
                </a:solidFill>
              </a:rPr>
              <a:t>DIGIMINE</a:t>
            </a:r>
            <a:endParaRPr lang="ru-RU" sz="1400" dirty="0" smtClean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00506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Исходные контуры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3913" y="0"/>
            <a:ext cx="8120087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Привязка растровых изображений</a:t>
            </a:r>
          </a:p>
        </p:txBody>
      </p:sp>
      <p:pic>
        <p:nvPicPr>
          <p:cNvPr id="5" name="Рисунок 4" descr="Bmp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437" y="2192361"/>
            <a:ext cx="7992888" cy="4549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836712"/>
            <a:ext cx="79208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В DIGIMINE реализована производительная и качественная привязка растровых изображений чертежей по всем точкам сетки. </a:t>
            </a:r>
          </a:p>
          <a:p>
            <a:pPr indent="-342900">
              <a:spcBef>
                <a:spcPts val="600"/>
              </a:spcBef>
            </a:pPr>
            <a:r>
              <a:rPr lang="ru-RU" sz="1600" dirty="0" smtClean="0"/>
              <a:t>Имеются несколько вариантов привязки растровых изображений в плане и на разрезах, в зависимости от особенностей исходных чертежей.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DIGIMINE1">
      <a:dk1>
        <a:srgbClr val="322502"/>
      </a:dk1>
      <a:lt1>
        <a:sysClr val="window" lastClr="FFFFFF"/>
      </a:lt1>
      <a:dk2>
        <a:srgbClr val="528394"/>
      </a:dk2>
      <a:lt2>
        <a:srgbClr val="B6CED7"/>
      </a:lt2>
      <a:accent1>
        <a:srgbClr val="7DA8B7"/>
      </a:accent1>
      <a:accent2>
        <a:srgbClr val="FF0000"/>
      </a:accent2>
      <a:accent3>
        <a:srgbClr val="8CADAE"/>
      </a:accent3>
      <a:accent4>
        <a:srgbClr val="8C7B70"/>
      </a:accent4>
      <a:accent5>
        <a:srgbClr val="B9CDCE"/>
      </a:accent5>
      <a:accent6>
        <a:srgbClr val="C00000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19185</TotalTime>
  <Words>838</Words>
  <Application>Microsoft Office PowerPoint</Application>
  <PresentationFormat>Экран (4:3)</PresentationFormat>
  <Paragraphs>83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Cambria Math</vt:lpstr>
      <vt:lpstr>Corbel</vt:lpstr>
      <vt:lpstr>Gill Sans MT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некоторых вопросов при обработке горно-геологической информации в программе DIGIMINE</dc:title>
  <dc:creator>VZ</dc:creator>
  <cp:lastModifiedBy>Александр Сергеев</cp:lastModifiedBy>
  <cp:revision>1234</cp:revision>
  <dcterms:created xsi:type="dcterms:W3CDTF">2009-05-18T16:12:53Z</dcterms:created>
  <dcterms:modified xsi:type="dcterms:W3CDTF">2017-06-13T11:07:16Z</dcterms:modified>
</cp:coreProperties>
</file>