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363" r:id="rId2"/>
    <p:sldId id="480" r:id="rId3"/>
    <p:sldId id="499" r:id="rId4"/>
    <p:sldId id="500" r:id="rId5"/>
    <p:sldId id="509" r:id="rId6"/>
    <p:sldId id="510" r:id="rId7"/>
    <p:sldId id="525" r:id="rId8"/>
    <p:sldId id="526" r:id="rId9"/>
    <p:sldId id="529" r:id="rId10"/>
    <p:sldId id="530" r:id="rId11"/>
    <p:sldId id="531" r:id="rId12"/>
    <p:sldId id="532" r:id="rId13"/>
    <p:sldId id="533" r:id="rId14"/>
    <p:sldId id="537" r:id="rId15"/>
    <p:sldId id="538" r:id="rId16"/>
    <p:sldId id="534" r:id="rId17"/>
    <p:sldId id="543" r:id="rId18"/>
    <p:sldId id="542" r:id="rId19"/>
    <p:sldId id="540" r:id="rId20"/>
    <p:sldId id="545" r:id="rId21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ладимир Суренков" initials="В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6600"/>
    <a:srgbClr val="A50021"/>
    <a:srgbClr val="0033CC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8" autoAdjust="0"/>
    <p:restoredTop sz="94676" autoAdjust="0"/>
  </p:normalViewPr>
  <p:slideViewPr>
    <p:cSldViewPr>
      <p:cViewPr>
        <p:scale>
          <a:sx n="90" d="100"/>
          <a:sy n="90" d="100"/>
        </p:scale>
        <p:origin x="-13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Динамика добычи и производства золота в России в </a:t>
            </a:r>
            <a:r>
              <a:rPr lang="ru-RU" sz="1200" dirty="0" smtClean="0"/>
              <a:t>1991-2016 </a:t>
            </a:r>
            <a:r>
              <a:rPr lang="ru-RU" sz="1200" dirty="0"/>
              <a:t>гг.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'[Диаграмма в Microsoft PowerPoint]Лист1'!$A$3</c:f>
              <c:strCache>
                <c:ptCount val="1"/>
                <c:pt idx="0">
                  <c:v>добыча золота из недр</c:v>
                </c:pt>
              </c:strCache>
            </c:strRef>
          </c:tx>
          <c:invertIfNegative val="0"/>
          <c:cat>
            <c:numRef>
              <c:f>'[Диаграмма в Microsoft PowerPoint]Лист1'!$C$1:$AB$1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'[Диаграмма в Microsoft PowerPoint]Лист1'!$C$3:$AB$3</c:f>
              <c:numCache>
                <c:formatCode>General</c:formatCode>
                <c:ptCount val="26"/>
                <c:pt idx="0">
                  <c:v>133700</c:v>
                </c:pt>
                <c:pt idx="1">
                  <c:v>130100</c:v>
                </c:pt>
                <c:pt idx="2">
                  <c:v>136200</c:v>
                </c:pt>
                <c:pt idx="3">
                  <c:v>131900</c:v>
                </c:pt>
                <c:pt idx="4">
                  <c:v>122200</c:v>
                </c:pt>
                <c:pt idx="5">
                  <c:v>113600</c:v>
                </c:pt>
                <c:pt idx="6">
                  <c:v>115800</c:v>
                </c:pt>
                <c:pt idx="7">
                  <c:v>105200</c:v>
                </c:pt>
                <c:pt idx="8">
                  <c:v>112900</c:v>
                </c:pt>
                <c:pt idx="9">
                  <c:v>130700</c:v>
                </c:pt>
                <c:pt idx="10">
                  <c:v>141470</c:v>
                </c:pt>
                <c:pt idx="11">
                  <c:v>158645</c:v>
                </c:pt>
                <c:pt idx="12">
                  <c:v>158065</c:v>
                </c:pt>
                <c:pt idx="13">
                  <c:v>158880</c:v>
                </c:pt>
                <c:pt idx="14">
                  <c:v>152064</c:v>
                </c:pt>
                <c:pt idx="15">
                  <c:v>147619</c:v>
                </c:pt>
                <c:pt idx="16">
                  <c:v>144854</c:v>
                </c:pt>
                <c:pt idx="17">
                  <c:v>163891</c:v>
                </c:pt>
                <c:pt idx="18">
                  <c:v>178428</c:v>
                </c:pt>
                <c:pt idx="19">
                  <c:v>176252</c:v>
                </c:pt>
                <c:pt idx="20">
                  <c:v>185897</c:v>
                </c:pt>
                <c:pt idx="21">
                  <c:v>197425</c:v>
                </c:pt>
                <c:pt idx="22">
                  <c:v>215666</c:v>
                </c:pt>
                <c:pt idx="23">
                  <c:v>230664</c:v>
                </c:pt>
                <c:pt idx="24">
                  <c:v>232341</c:v>
                </c:pt>
                <c:pt idx="25">
                  <c:v>238782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PowerPoint]Лист1'!$A$4</c:f>
              <c:strCache>
                <c:ptCount val="1"/>
                <c:pt idx="0">
                  <c:v>производство попутного золота</c:v>
                </c:pt>
              </c:strCache>
            </c:strRef>
          </c:tx>
          <c:invertIfNegative val="0"/>
          <c:cat>
            <c:numRef>
              <c:f>'[Диаграмма в Microsoft PowerPoint]Лист1'!$C$1:$AB$1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'[Диаграмма в Microsoft PowerPoint]Лист1'!$C$4:$AB$4</c:f>
              <c:numCache>
                <c:formatCode>General</c:formatCode>
                <c:ptCount val="26"/>
                <c:pt idx="0">
                  <c:v>8500</c:v>
                </c:pt>
                <c:pt idx="1">
                  <c:v>8500</c:v>
                </c:pt>
                <c:pt idx="2">
                  <c:v>8000</c:v>
                </c:pt>
                <c:pt idx="3">
                  <c:v>4900</c:v>
                </c:pt>
                <c:pt idx="4">
                  <c:v>5600</c:v>
                </c:pt>
                <c:pt idx="5">
                  <c:v>6200</c:v>
                </c:pt>
                <c:pt idx="6">
                  <c:v>7400</c:v>
                </c:pt>
                <c:pt idx="7">
                  <c:v>8300</c:v>
                </c:pt>
                <c:pt idx="8">
                  <c:v>8500</c:v>
                </c:pt>
                <c:pt idx="9">
                  <c:v>10500</c:v>
                </c:pt>
                <c:pt idx="10">
                  <c:v>11160</c:v>
                </c:pt>
                <c:pt idx="11">
                  <c:v>9752</c:v>
                </c:pt>
                <c:pt idx="12">
                  <c:v>12020</c:v>
                </c:pt>
                <c:pt idx="13">
                  <c:v>10412</c:v>
                </c:pt>
                <c:pt idx="14">
                  <c:v>11122</c:v>
                </c:pt>
                <c:pt idx="15">
                  <c:v>11721</c:v>
                </c:pt>
                <c:pt idx="16">
                  <c:v>12121</c:v>
                </c:pt>
                <c:pt idx="17">
                  <c:v>12456</c:v>
                </c:pt>
                <c:pt idx="18">
                  <c:v>14544</c:v>
                </c:pt>
                <c:pt idx="19">
                  <c:v>12676</c:v>
                </c:pt>
                <c:pt idx="20">
                  <c:v>14538</c:v>
                </c:pt>
                <c:pt idx="21">
                  <c:v>15457</c:v>
                </c:pt>
                <c:pt idx="22">
                  <c:v>16005</c:v>
                </c:pt>
                <c:pt idx="23">
                  <c:v>16240</c:v>
                </c:pt>
                <c:pt idx="24">
                  <c:v>16604</c:v>
                </c:pt>
                <c:pt idx="25">
                  <c:v>14754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PowerPoint]Лист1'!$A$5</c:f>
              <c:strCache>
                <c:ptCount val="1"/>
                <c:pt idx="0">
                  <c:v>производство "вторичного" золота</c:v>
                </c:pt>
              </c:strCache>
            </c:strRef>
          </c:tx>
          <c:invertIfNegative val="0"/>
          <c:cat>
            <c:numRef>
              <c:f>'[Диаграмма в Microsoft PowerPoint]Лист1'!$C$1:$AB$1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'[Диаграмма в Microsoft PowerPoint]Лист1'!$C$5:$AB$5</c:f>
              <c:numCache>
                <c:formatCode>General</c:formatCode>
                <c:ptCount val="26"/>
                <c:pt idx="0">
                  <c:v>11600</c:v>
                </c:pt>
                <c:pt idx="1">
                  <c:v>11600</c:v>
                </c:pt>
                <c:pt idx="2">
                  <c:v>5300</c:v>
                </c:pt>
                <c:pt idx="3">
                  <c:v>5800</c:v>
                </c:pt>
                <c:pt idx="4">
                  <c:v>4100</c:v>
                </c:pt>
                <c:pt idx="5">
                  <c:v>3500</c:v>
                </c:pt>
                <c:pt idx="6">
                  <c:v>900</c:v>
                </c:pt>
                <c:pt idx="7">
                  <c:v>1400</c:v>
                </c:pt>
                <c:pt idx="8">
                  <c:v>2100</c:v>
                </c:pt>
                <c:pt idx="9">
                  <c:v>1500</c:v>
                </c:pt>
                <c:pt idx="10">
                  <c:v>1814</c:v>
                </c:pt>
                <c:pt idx="11">
                  <c:v>2493</c:v>
                </c:pt>
                <c:pt idx="12">
                  <c:v>6835</c:v>
                </c:pt>
                <c:pt idx="13">
                  <c:v>4844</c:v>
                </c:pt>
                <c:pt idx="14">
                  <c:v>4882</c:v>
                </c:pt>
                <c:pt idx="15">
                  <c:v>4980</c:v>
                </c:pt>
                <c:pt idx="16">
                  <c:v>5867</c:v>
                </c:pt>
                <c:pt idx="17">
                  <c:v>8141</c:v>
                </c:pt>
                <c:pt idx="18">
                  <c:v>12404</c:v>
                </c:pt>
                <c:pt idx="19">
                  <c:v>12592</c:v>
                </c:pt>
                <c:pt idx="20">
                  <c:v>7906</c:v>
                </c:pt>
                <c:pt idx="21">
                  <c:v>8532</c:v>
                </c:pt>
                <c:pt idx="22">
                  <c:v>17764</c:v>
                </c:pt>
                <c:pt idx="23">
                  <c:v>35812</c:v>
                </c:pt>
                <c:pt idx="24">
                  <c:v>38474</c:v>
                </c:pt>
                <c:pt idx="25">
                  <c:v>35014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PowerPoint]Лист1'!$A$6</c:f>
              <c:strCache>
                <c:ptCount val="1"/>
                <c:pt idx="0">
                  <c:v>производство золота в концентратах</c:v>
                </c:pt>
              </c:strCache>
            </c:strRef>
          </c:tx>
          <c:invertIfNegative val="0"/>
          <c:cat>
            <c:numRef>
              <c:f>'[Диаграмма в Microsoft PowerPoint]Лист1'!$C$1:$AB$1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'[Диаграмма в Microsoft PowerPoint]Лист1'!$C$6:$AB$6</c:f>
              <c:numCache>
                <c:formatCode>General</c:formatCode>
                <c:ptCount val="26"/>
                <c:pt idx="19">
                  <c:v>1010</c:v>
                </c:pt>
                <c:pt idx="20">
                  <c:v>2177</c:v>
                </c:pt>
                <c:pt idx="21">
                  <c:v>3275</c:v>
                </c:pt>
                <c:pt idx="22">
                  <c:v>5404</c:v>
                </c:pt>
                <c:pt idx="23">
                  <c:v>5749</c:v>
                </c:pt>
                <c:pt idx="24">
                  <c:v>6367</c:v>
                </c:pt>
                <c:pt idx="25">
                  <c:v>8843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424192"/>
        <c:axId val="22467328"/>
      </c:barChart>
      <c:lineChart>
        <c:grouping val="standard"/>
        <c:varyColors val="0"/>
        <c:ser>
          <c:idx val="4"/>
          <c:order val="4"/>
          <c:tx>
            <c:strRef>
              <c:f>'[Диаграмма в Microsoft PowerPoint]Лист1'!$A$7</c:f>
              <c:strCache>
                <c:ptCount val="1"/>
                <c:pt idx="0">
                  <c:v>Цена на золото, ср. годовая (долл./унц.)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'[Диаграмма в Microsoft PowerPoint]Лист1'!$C$1:$AB$1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'[Диаграмма в Microsoft PowerPoint]Лист1'!$C$7:$AB$7</c:f>
              <c:numCache>
                <c:formatCode>General</c:formatCode>
                <c:ptCount val="26"/>
                <c:pt idx="0">
                  <c:v>362.11</c:v>
                </c:pt>
                <c:pt idx="1">
                  <c:v>343.82</c:v>
                </c:pt>
                <c:pt idx="2">
                  <c:v>359.77</c:v>
                </c:pt>
                <c:pt idx="3">
                  <c:v>384</c:v>
                </c:pt>
                <c:pt idx="4">
                  <c:v>383.79</c:v>
                </c:pt>
                <c:pt idx="5">
                  <c:v>387.81</c:v>
                </c:pt>
                <c:pt idx="6">
                  <c:v>331.02</c:v>
                </c:pt>
                <c:pt idx="7">
                  <c:v>294.24</c:v>
                </c:pt>
                <c:pt idx="8">
                  <c:v>278.98</c:v>
                </c:pt>
                <c:pt idx="9">
                  <c:v>279.11</c:v>
                </c:pt>
                <c:pt idx="10">
                  <c:v>271.04000000000002</c:v>
                </c:pt>
                <c:pt idx="11">
                  <c:v>309.68</c:v>
                </c:pt>
                <c:pt idx="12">
                  <c:v>363.32</c:v>
                </c:pt>
                <c:pt idx="13">
                  <c:v>409.17</c:v>
                </c:pt>
                <c:pt idx="14">
                  <c:v>444.45</c:v>
                </c:pt>
                <c:pt idx="15">
                  <c:v>603.77</c:v>
                </c:pt>
                <c:pt idx="16">
                  <c:v>695.39</c:v>
                </c:pt>
                <c:pt idx="17">
                  <c:v>871.96</c:v>
                </c:pt>
                <c:pt idx="18">
                  <c:v>972.35</c:v>
                </c:pt>
                <c:pt idx="19">
                  <c:v>1224.52</c:v>
                </c:pt>
                <c:pt idx="20">
                  <c:v>1572.4</c:v>
                </c:pt>
                <c:pt idx="21">
                  <c:v>1669</c:v>
                </c:pt>
                <c:pt idx="22">
                  <c:v>1411</c:v>
                </c:pt>
                <c:pt idx="23">
                  <c:v>1266</c:v>
                </c:pt>
                <c:pt idx="24">
                  <c:v>1160</c:v>
                </c:pt>
                <c:pt idx="25">
                  <c:v>1249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69248"/>
        <c:axId val="22479232"/>
      </c:lineChart>
      <c:catAx>
        <c:axId val="2242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467328"/>
        <c:crosses val="autoZero"/>
        <c:auto val="1"/>
        <c:lblAlgn val="ctr"/>
        <c:lblOffset val="100"/>
        <c:noMultiLvlLbl val="0"/>
      </c:catAx>
      <c:valAx>
        <c:axId val="224673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 dirty="0"/>
                  <a:t>кг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2424192"/>
        <c:crosses val="autoZero"/>
        <c:crossBetween val="between"/>
      </c:valAx>
      <c:catAx>
        <c:axId val="22469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479232"/>
        <c:crosses val="autoZero"/>
        <c:auto val="1"/>
        <c:lblAlgn val="ctr"/>
        <c:lblOffset val="100"/>
        <c:noMultiLvlLbl val="0"/>
      </c:catAx>
      <c:valAx>
        <c:axId val="224792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2469248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1141586120060734"/>
          <c:y val="0.88014584027700626"/>
          <c:w val="0.8296249312643118"/>
          <c:h val="0.1198540944842696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0.67838</cdr:x>
      <cdr:y>0.75776</cdr:y>
    </cdr:from>
    <cdr:to>
      <cdr:x>0.98644</cdr:x>
      <cdr:y>0.83573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8763" y="2619093"/>
          <a:ext cx="2528870" cy="269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>
              <a:solidFill>
                <a:srgbClr val="FF0000"/>
              </a:solidFill>
            </a:rPr>
            <a:t>Ц</a:t>
          </a:r>
          <a:r>
            <a:rPr lang="ru-RU" sz="900" dirty="0" smtClean="0">
              <a:solidFill>
                <a:srgbClr val="FF0000"/>
              </a:solidFill>
            </a:rPr>
            <a:t>ена </a:t>
          </a:r>
          <a:r>
            <a:rPr lang="en-US" sz="900" dirty="0" smtClean="0">
              <a:solidFill>
                <a:srgbClr val="FF0000"/>
              </a:solidFill>
            </a:rPr>
            <a:t>Au </a:t>
          </a:r>
          <a:r>
            <a:rPr lang="ru-RU" sz="900" dirty="0" smtClean="0">
              <a:solidFill>
                <a:srgbClr val="FF0000"/>
              </a:solidFill>
            </a:rPr>
            <a:t>в руб.: </a:t>
          </a:r>
          <a:r>
            <a:rPr lang="en-US" sz="900" dirty="0" smtClean="0">
              <a:solidFill>
                <a:srgbClr val="FF0000"/>
              </a:solidFill>
            </a:rPr>
            <a:t>1666</a:t>
          </a:r>
          <a:r>
            <a:rPr lang="ru-RU" sz="900" dirty="0" smtClean="0">
              <a:solidFill>
                <a:srgbClr val="FF0000"/>
              </a:solidFill>
            </a:rPr>
            <a:t> </a:t>
          </a:r>
          <a:r>
            <a:rPr lang="en-US" sz="900" dirty="0" smtClean="0">
              <a:solidFill>
                <a:srgbClr val="FF0000"/>
              </a:solidFill>
            </a:rPr>
            <a:t> 1435 </a:t>
          </a:r>
          <a:r>
            <a:rPr lang="ru-RU" sz="900" dirty="0" smtClean="0">
              <a:solidFill>
                <a:srgbClr val="FF0000"/>
              </a:solidFill>
            </a:rPr>
            <a:t> </a:t>
          </a:r>
          <a:r>
            <a:rPr lang="en-US" sz="900" dirty="0" smtClean="0">
              <a:solidFill>
                <a:srgbClr val="FF0000"/>
              </a:solidFill>
            </a:rPr>
            <a:t>1566</a:t>
          </a:r>
          <a:r>
            <a:rPr lang="ru-RU" sz="900" dirty="0" smtClean="0">
              <a:solidFill>
                <a:srgbClr val="FF0000"/>
              </a:solidFill>
            </a:rPr>
            <a:t> </a:t>
          </a:r>
          <a:r>
            <a:rPr lang="en-US" sz="900" dirty="0" smtClean="0">
              <a:solidFill>
                <a:srgbClr val="FF0000"/>
              </a:solidFill>
            </a:rPr>
            <a:t> 2280</a:t>
          </a:r>
          <a:r>
            <a:rPr lang="ru-RU" sz="900" dirty="0" smtClean="0">
              <a:solidFill>
                <a:srgbClr val="FF0000"/>
              </a:solidFill>
            </a:rPr>
            <a:t> </a:t>
          </a:r>
          <a:r>
            <a:rPr lang="en-US" sz="900" dirty="0" smtClean="0">
              <a:solidFill>
                <a:srgbClr val="FF0000"/>
              </a:solidFill>
            </a:rPr>
            <a:t> 2683 </a:t>
          </a:r>
          <a:endParaRPr lang="ru-RU" sz="9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815" cy="3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263" y="0"/>
            <a:ext cx="4302388" cy="3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5832"/>
            <a:ext cx="4300815" cy="3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263" y="6455832"/>
            <a:ext cx="4302388" cy="3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0BE0FCD-13BD-4D93-A9F9-23F0DA4A2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94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815" cy="3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263" y="0"/>
            <a:ext cx="4302388" cy="3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406" y="3230268"/>
            <a:ext cx="7945413" cy="305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5832"/>
            <a:ext cx="4300815" cy="3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263" y="6455832"/>
            <a:ext cx="4302388" cy="3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830963-44D5-4AB7-85AA-55B2EB225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003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2D388-16F3-4C82-8272-BC0EF8422E8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41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2D388-16F3-4C82-8272-BC0EF8422E8B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9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E8534-0259-4BB7-B5D9-EF089569D3A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1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33435" t="44870" r="56424" b="50000"/>
          <a:stretch>
            <a:fillRect/>
          </a:stretch>
        </p:blipFill>
        <p:spPr bwMode="auto">
          <a:xfrm>
            <a:off x="539750" y="6194425"/>
            <a:ext cx="92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52406" t="46152" r="40097" b="52565"/>
          <a:stretch>
            <a:fillRect/>
          </a:stretch>
        </p:blipFill>
        <p:spPr bwMode="auto">
          <a:xfrm>
            <a:off x="1187450" y="6480175"/>
            <a:ext cx="6826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</a:blip>
          <a:srcRect l="44083" t="47435" r="30919" b="51181"/>
          <a:stretch>
            <a:fillRect/>
          </a:stretch>
        </p:blipFill>
        <p:spPr bwMode="auto">
          <a:xfrm>
            <a:off x="1836738" y="6467475"/>
            <a:ext cx="22717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9AFDF-FC99-41E2-92F6-53868B552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F838B-14ED-49B0-B059-F076193D3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F409-CFD0-4DA2-90C9-F09FB62A3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9287-F84F-414D-80DE-103464D44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6B1A-8F78-4DD7-909C-68AE2F5EF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C7986-5810-4C8A-BCF6-41DB71A80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96CBA-5325-4552-A0DA-4B9CF4FBB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F102-96F8-4F54-BBE7-D781AE631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6FC94-D22C-4C2D-AC77-004853380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F794C-0B3B-488C-A5CC-30E9A651D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789B1-439C-4934-B1F7-35CB2151B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2D10C-353B-4DAA-8413-2DB1E1C1D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233488"/>
            <a:ext cx="8001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25538"/>
            <a:ext cx="7958138" cy="107950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7950 h 1000"/>
              <a:gd name="T6" fmla="*/ 0 w 1000"/>
              <a:gd name="T7" fmla="*/ 107950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26469415-6EEA-453F-86D3-A486079E0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81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 l="33435" t="44870" r="56424" b="50000"/>
          <a:stretch>
            <a:fillRect/>
          </a:stretch>
        </p:blipFill>
        <p:spPr bwMode="auto">
          <a:xfrm>
            <a:off x="539750" y="6194425"/>
            <a:ext cx="92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 l="52406" t="46152" r="40097" b="52565"/>
          <a:stretch>
            <a:fillRect/>
          </a:stretch>
        </p:blipFill>
        <p:spPr bwMode="auto">
          <a:xfrm>
            <a:off x="1187450" y="6480175"/>
            <a:ext cx="6826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</a:blip>
          <a:srcRect l="44083" t="47435" r="30919" b="51181"/>
          <a:stretch>
            <a:fillRect/>
          </a:stretch>
        </p:blipFill>
        <p:spPr bwMode="auto">
          <a:xfrm>
            <a:off x="1836738" y="6467475"/>
            <a:ext cx="22717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38" r:id="rId1"/>
    <p:sldLayoutId id="2147486927" r:id="rId2"/>
    <p:sldLayoutId id="2147486928" r:id="rId3"/>
    <p:sldLayoutId id="2147486929" r:id="rId4"/>
    <p:sldLayoutId id="2147486930" r:id="rId5"/>
    <p:sldLayoutId id="2147486931" r:id="rId6"/>
    <p:sldLayoutId id="2147486932" r:id="rId7"/>
    <p:sldLayoutId id="2147486933" r:id="rId8"/>
    <p:sldLayoutId id="2147486934" r:id="rId9"/>
    <p:sldLayoutId id="2147486935" r:id="rId10"/>
    <p:sldLayoutId id="2147486936" r:id="rId11"/>
    <p:sldLayoutId id="2147486937" r:id="rId12"/>
  </p:sldLayoutIdLst>
  <p:transition>
    <p:randomBa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611560" y="1233488"/>
            <a:ext cx="7704856" cy="493181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ru-RU" sz="1600" dirty="0" smtClean="0"/>
          </a:p>
          <a:p>
            <a:pPr algn="ctr" eaLnBrk="1" hangingPunct="1">
              <a:lnSpc>
                <a:spcPct val="90000"/>
              </a:lnSpc>
            </a:pPr>
            <a:endParaRPr lang="ru-RU" sz="1600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ru-RU" sz="1600" b="1" dirty="0" smtClean="0"/>
              <a:t>Сырьевая база золотодобывающей промышленности </a:t>
            </a:r>
            <a:r>
              <a:rPr lang="ru-RU" sz="1600" b="1" dirty="0"/>
              <a:t>России: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1600" b="1" dirty="0"/>
              <a:t>с</a:t>
            </a:r>
            <a:r>
              <a:rPr lang="ru-RU" sz="1600" b="1" dirty="0" smtClean="0"/>
              <a:t>остояние, тенденции, перспективы</a:t>
            </a:r>
            <a:endParaRPr lang="ru-RU" sz="1600" b="1" dirty="0"/>
          </a:p>
          <a:p>
            <a:pPr algn="ctr">
              <a:lnSpc>
                <a:spcPct val="90000"/>
              </a:lnSpc>
            </a:pPr>
            <a:endParaRPr lang="ru-RU" sz="12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ru-RU" sz="1200" dirty="0"/>
              <a:t>    </a:t>
            </a:r>
          </a:p>
          <a:p>
            <a:pPr algn="ctr">
              <a:lnSpc>
                <a:spcPct val="90000"/>
              </a:lnSpc>
            </a:pPr>
            <a:endParaRPr lang="ru-RU" sz="1200" dirty="0"/>
          </a:p>
          <a:p>
            <a:pPr marL="0" indent="0" algn="ctr">
              <a:lnSpc>
                <a:spcPct val="90000"/>
              </a:lnSpc>
              <a:buNone/>
            </a:pPr>
            <a:endParaRPr lang="ru-RU" sz="1400" dirty="0"/>
          </a:p>
          <a:p>
            <a:pPr marL="0" indent="0" algn="ctr">
              <a:lnSpc>
                <a:spcPct val="90000"/>
              </a:lnSpc>
              <a:buNone/>
            </a:pPr>
            <a:endParaRPr lang="ru-RU" sz="1400" dirty="0"/>
          </a:p>
          <a:p>
            <a:pPr algn="ctr">
              <a:lnSpc>
                <a:spcPct val="90000"/>
              </a:lnSpc>
            </a:pPr>
            <a:endParaRPr lang="ru-RU" sz="1400" dirty="0"/>
          </a:p>
          <a:p>
            <a:pPr marL="0" indent="0" algn="ctr">
              <a:lnSpc>
                <a:spcPct val="90000"/>
              </a:lnSpc>
              <a:buNone/>
            </a:pPr>
            <a:endParaRPr lang="ru-RU" sz="1400" dirty="0"/>
          </a:p>
          <a:p>
            <a:pPr marL="0" indent="0" algn="ctr">
              <a:lnSpc>
                <a:spcPct val="90000"/>
              </a:lnSpc>
              <a:buNone/>
            </a:pPr>
            <a:endParaRPr lang="ru-RU" sz="1400" dirty="0" smtClean="0"/>
          </a:p>
          <a:p>
            <a:pPr marL="0" indent="0" algn="ctr">
              <a:lnSpc>
                <a:spcPct val="90000"/>
              </a:lnSpc>
              <a:buNone/>
            </a:pPr>
            <a:endParaRPr lang="ru-RU" sz="1400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ru-RU" sz="1400" dirty="0" smtClean="0"/>
              <a:t>Союз золотопромышленников</a:t>
            </a:r>
          </a:p>
          <a:p>
            <a:pPr marL="0" indent="0" algn="ctr">
              <a:lnSpc>
                <a:spcPct val="90000"/>
              </a:lnSpc>
              <a:buNone/>
            </a:pPr>
            <a:endParaRPr lang="ru-RU" sz="1400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ru-RU" sz="1400" dirty="0" smtClean="0"/>
              <a:t>В.С. Суренков, член Совета Союза</a:t>
            </a:r>
            <a:endParaRPr lang="ru-RU" sz="1400" dirty="0"/>
          </a:p>
          <a:p>
            <a:pPr algn="ctr">
              <a:lnSpc>
                <a:spcPct val="90000"/>
              </a:lnSpc>
            </a:pPr>
            <a:endParaRPr lang="ru-RU" sz="1200" dirty="0"/>
          </a:p>
          <a:p>
            <a:pPr marL="0" indent="0" algn="ctr">
              <a:lnSpc>
                <a:spcPct val="90000"/>
              </a:lnSpc>
              <a:buNone/>
            </a:pPr>
            <a:endParaRPr lang="ru-RU" sz="1200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200" dirty="0" smtClean="0"/>
              <a:t>M</a:t>
            </a:r>
            <a:r>
              <a:rPr lang="ru-RU" sz="1200" dirty="0" smtClean="0"/>
              <a:t>ингео Сибирь 2017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1200" dirty="0"/>
              <a:t>г</a:t>
            </a:r>
            <a:r>
              <a:rPr lang="ru-RU" sz="1200" dirty="0" smtClean="0"/>
              <a:t>. Красноярск  14-16 июня  2017г</a:t>
            </a:r>
            <a:r>
              <a:rPr lang="ru-RU" sz="1200" dirty="0"/>
              <a:t>.</a:t>
            </a:r>
            <a:r>
              <a:rPr lang="en-US" sz="1200" dirty="0"/>
              <a:t> </a:t>
            </a:r>
            <a:endParaRPr lang="ru-RU" sz="1200" dirty="0"/>
          </a:p>
          <a:p>
            <a:pPr marL="0" indent="0" algn="ctr">
              <a:lnSpc>
                <a:spcPct val="90000"/>
              </a:lnSpc>
              <a:buNone/>
            </a:pPr>
            <a:endParaRPr lang="ru-RU" sz="1400" dirty="0"/>
          </a:p>
          <a:p>
            <a:pPr algn="ctr" eaLnBrk="1" hangingPunct="1">
              <a:lnSpc>
                <a:spcPct val="90000"/>
              </a:lnSpc>
            </a:pPr>
            <a:endParaRPr lang="ru-RU" sz="1400" dirty="0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304800"/>
            <a:ext cx="7892106" cy="387896"/>
          </a:xfrm>
        </p:spPr>
        <p:txBody>
          <a:bodyPr/>
          <a:lstStyle/>
          <a:p>
            <a:pPr algn="ctr"/>
            <a:r>
              <a:rPr lang="ru-RU" sz="1800" dirty="0" smtClean="0"/>
              <a:t>Золотодобывающие регионы России</a:t>
            </a:r>
            <a:endParaRPr lang="ru-RU" sz="18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5805264"/>
            <a:ext cx="4536504" cy="36004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zh-CN" sz="1400" b="1" dirty="0" smtClean="0">
                <a:solidFill>
                  <a:srgbClr val="0070C0"/>
                </a:solidFill>
              </a:rPr>
              <a:t>Золото добывается в 25 регионах России</a:t>
            </a:r>
            <a:endParaRPr lang="en-US" altLang="zh-CN" sz="1400" b="1" dirty="0">
              <a:solidFill>
                <a:srgbClr val="0070C0"/>
              </a:solidFill>
            </a:endParaRPr>
          </a:p>
          <a:p>
            <a:endParaRPr lang="ru-RU" sz="1400" dirty="0"/>
          </a:p>
        </p:txBody>
      </p:sp>
      <p:pic>
        <p:nvPicPr>
          <p:cNvPr id="6" name="Рисунок 5" descr="E:\Рабочая\Союз золотопромышленников\Доклад 2016\17 - Au - карты-2013_! - коп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41682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81180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ru-RU" sz="1600" dirty="0" smtClean="0"/>
          </a:p>
          <a:p>
            <a:pPr algn="ctr" eaLnBrk="1" hangingPunct="1">
              <a:lnSpc>
                <a:spcPct val="90000"/>
              </a:lnSpc>
            </a:pPr>
            <a:endParaRPr lang="ru-RU" sz="1600" dirty="0" smtClean="0"/>
          </a:p>
        </p:txBody>
      </p:sp>
      <p:sp>
        <p:nvSpPr>
          <p:cNvPr id="2" name="AutoShape 2" descr="https://apf.mail.ru/cgi-bin/readmsg/Logo_SZTP_008.jpg?id=14271995290000000060%3B0%3B1&amp;x-email=nikita.dudkin%40mail.ru&amp;exif=1&amp;bs=3155&amp;bl=217007&amp;ct=image%2Fjpeg&amp;cn=Logo_SZTP_008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AutoShape 4" descr="https://apf.mail.ru/cgi-bin/readmsg/Logo_SZTP_008.jpg?id=14271995290000000060%3B0%3B1&amp;x-email=nikita.dudkin%40mail.ru&amp;exif=1&amp;bs=3155&amp;bl=217007&amp;ct=image%2Fjpeg&amp;cn=Logo_SZTP_008.jp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4443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000000"/>
                </a:solidFill>
                <a:latin typeface="Verdana"/>
              </a:rPr>
              <a:t>Рейтинг ведущих золотодобывающих  регионов России в 2010-2016 гг.</a:t>
            </a:r>
            <a:endParaRPr lang="ru-RU" sz="18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8626" y="5927304"/>
            <a:ext cx="924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Verdana"/>
              </a:rPr>
              <a:t>  Золото добывают в 25 регионах России. В 17 регионах РФ производится 99% российского золота</a:t>
            </a:r>
            <a:endParaRPr lang="ru-RU" sz="1200" b="1" dirty="0">
              <a:solidFill>
                <a:srgbClr val="0070C0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6" y="5589240"/>
            <a:ext cx="8064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rgbClr val="000000"/>
                </a:solidFill>
              </a:rPr>
              <a:t>* с </a:t>
            </a:r>
            <a:r>
              <a:rPr lang="ru-RU" sz="800" i="1" dirty="0">
                <a:solidFill>
                  <a:srgbClr val="000000"/>
                </a:solidFill>
              </a:rPr>
              <a:t>учетом производства золотосодержащих концентратов, вывезенных </a:t>
            </a:r>
            <a:r>
              <a:rPr lang="ru-RU" sz="800" i="1" dirty="0" smtClean="0">
                <a:solidFill>
                  <a:srgbClr val="000000"/>
                </a:solidFill>
              </a:rPr>
              <a:t>на переработку из </a:t>
            </a:r>
            <a:r>
              <a:rPr lang="ru-RU" sz="800" i="1" dirty="0">
                <a:solidFill>
                  <a:srgbClr val="000000"/>
                </a:solidFill>
              </a:rPr>
              <a:t>Российской </a:t>
            </a:r>
            <a:r>
              <a:rPr lang="ru-RU" sz="800" i="1" dirty="0" smtClean="0">
                <a:solidFill>
                  <a:srgbClr val="000000"/>
                </a:solidFill>
              </a:rPr>
              <a:t>Федерации</a:t>
            </a:r>
          </a:p>
          <a:p>
            <a:r>
              <a:rPr lang="ru-RU" sz="800" i="1" dirty="0" smtClean="0">
                <a:solidFill>
                  <a:srgbClr val="000000"/>
                </a:solidFill>
              </a:rPr>
              <a:t>** без учета добычи попутного золота</a:t>
            </a:r>
            <a:endParaRPr lang="ru-RU" sz="800" i="1" dirty="0">
              <a:solidFill>
                <a:srgbClr val="00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326686"/>
              </p:ext>
            </p:extLst>
          </p:nvPr>
        </p:nvGraphicFramePr>
        <p:xfrm>
          <a:off x="251519" y="703493"/>
          <a:ext cx="8392237" cy="488577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78460"/>
                <a:gridCol w="366336"/>
                <a:gridCol w="421609"/>
                <a:gridCol w="417772"/>
                <a:gridCol w="444173"/>
                <a:gridCol w="504056"/>
                <a:gridCol w="491931"/>
                <a:gridCol w="1740317"/>
                <a:gridCol w="576064"/>
                <a:gridCol w="504056"/>
                <a:gridCol w="432048"/>
                <a:gridCol w="576064"/>
                <a:gridCol w="504056"/>
                <a:gridCol w="494223"/>
                <a:gridCol w="541072"/>
              </a:tblGrid>
              <a:tr h="22186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Рейтинг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Регионы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Объемы добычи по годам, тонн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1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effectLst/>
                        </a:rPr>
                        <a:t>2010</a:t>
                      </a:r>
                      <a:endParaRPr lang="ru-RU" sz="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effectLst/>
                        </a:rPr>
                        <a:t>2011</a:t>
                      </a:r>
                      <a:endParaRPr lang="ru-RU" sz="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effectLst/>
                        </a:rPr>
                        <a:t>2012</a:t>
                      </a:r>
                      <a:endParaRPr lang="ru-RU" sz="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effectLst/>
                        </a:rPr>
                        <a:t>2013</a:t>
                      </a:r>
                      <a:endParaRPr lang="ru-RU" sz="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effectLst/>
                        </a:rPr>
                        <a:t>2014</a:t>
                      </a:r>
                      <a:endParaRPr lang="ru-RU" sz="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effectLst/>
                        </a:rPr>
                        <a:t>2015</a:t>
                      </a:r>
                      <a:endParaRPr lang="ru-RU" sz="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effectLst/>
                        </a:rPr>
                        <a:t>2016</a:t>
                      </a:r>
                      <a:endParaRPr lang="ru-RU" sz="7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2016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2015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2014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2013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2012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2011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2010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 1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1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Красноярский край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55,05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49,61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47,19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47,33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44,0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39,55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3</a:t>
                      </a:r>
                      <a:r>
                        <a:rPr lang="ru-RU" sz="700" dirty="0">
                          <a:effectLst/>
                        </a:rPr>
                        <a:t>6,07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6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2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Чукотский </a:t>
                      </a:r>
                      <a:r>
                        <a:rPr lang="ru-RU" sz="700" dirty="0" smtClean="0">
                          <a:effectLst/>
                        </a:rPr>
                        <a:t>АО*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28,82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30,55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30,34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21,36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17,99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20,06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24,88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6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6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5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3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Магаданская </a:t>
                      </a:r>
                      <a:r>
                        <a:rPr lang="ru-RU" sz="700" dirty="0" smtClean="0">
                          <a:effectLst/>
                        </a:rPr>
                        <a:t>область*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27,31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23,65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23,85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21,09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19,59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15,35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15,63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 4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4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Республика </a:t>
                      </a:r>
                      <a:r>
                        <a:rPr lang="ru-RU" sz="700" dirty="0" smtClean="0">
                          <a:effectLst/>
                        </a:rPr>
                        <a:t>Саха(Якутия)*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23.50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25,34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23,14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21,95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20,83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19,38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18,</a:t>
                      </a:r>
                      <a:r>
                        <a:rPr lang="en-US" sz="700" dirty="0">
                          <a:effectLst/>
                        </a:rPr>
                        <a:t>59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3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5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Амурская </a:t>
                      </a:r>
                      <a:r>
                        <a:rPr lang="ru-RU" sz="700" dirty="0" smtClean="0">
                          <a:effectLst/>
                        </a:rPr>
                        <a:t>область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22,86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25,95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29,31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30,66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28,67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29,11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19,81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6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 6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6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Иркутская </a:t>
                      </a:r>
                      <a:r>
                        <a:rPr lang="ru-RU" sz="700" dirty="0" smtClean="0">
                          <a:effectLst/>
                        </a:rPr>
                        <a:t>область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22,50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22,10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22,11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20,6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18,92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16,99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16,04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7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 7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7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Хабаровский </a:t>
                      </a:r>
                      <a:r>
                        <a:rPr lang="ru-RU" sz="700" dirty="0" smtClean="0">
                          <a:effectLst/>
                        </a:rPr>
                        <a:t>край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19,85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18,22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20,54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20,42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14,8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13,8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15,22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9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9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 8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8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Забайкальский </a:t>
                      </a:r>
                      <a:r>
                        <a:rPr lang="ru-RU" sz="700" dirty="0" smtClean="0">
                          <a:effectLst/>
                        </a:rPr>
                        <a:t>край*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12,10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11,20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9,82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9,45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8,57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7,46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11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11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11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11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  9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9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Челябинская </a:t>
                      </a:r>
                      <a:r>
                        <a:rPr lang="ru-RU" sz="700" dirty="0" smtClean="0">
                          <a:effectLst/>
                        </a:rPr>
                        <a:t>область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7,183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6,74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5,57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5,30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5,02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3,75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3,65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12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12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12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12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12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  12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10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Камчатский край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6,667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3,60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2,98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2,21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2,49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2,49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2,24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9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 10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11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Свердловская </a:t>
                      </a:r>
                      <a:r>
                        <a:rPr lang="ru-RU" sz="700" dirty="0" smtClean="0">
                          <a:effectLst/>
                        </a:rPr>
                        <a:t>область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6,411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6,41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7,86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7,6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7,57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8,18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8</a:t>
                      </a:r>
                      <a:r>
                        <a:rPr lang="ru-RU" sz="700" dirty="0">
                          <a:effectLst/>
                        </a:rPr>
                        <a:t>,08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 11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12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Республика Бурятия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5,988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6,24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6,86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5,94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5,99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6,50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6,02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13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14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14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14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  13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13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Республика Тыва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2,371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2,30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1,94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1,85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1,42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1,37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1,45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14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13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13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13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  14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14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Республика</a:t>
                      </a:r>
                      <a:r>
                        <a:rPr lang="ru-RU" sz="700" baseline="0" dirty="0" smtClean="0">
                          <a:effectLst/>
                        </a:rPr>
                        <a:t> </a:t>
                      </a:r>
                      <a:r>
                        <a:rPr lang="ru-RU" sz="700" dirty="0" smtClean="0">
                          <a:effectLst/>
                        </a:rPr>
                        <a:t>Хакасия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1,964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1,74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2,04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2,2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1,63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1,18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</a:t>
                      </a:r>
                      <a:r>
                        <a:rPr lang="ru-RU" sz="700" dirty="0">
                          <a:effectLst/>
                        </a:rPr>
                        <a:t>,</a:t>
                      </a:r>
                      <a:r>
                        <a:rPr lang="en-US" sz="700" dirty="0">
                          <a:effectLst/>
                        </a:rPr>
                        <a:t>17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22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21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21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 15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15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Сахалинская область</a:t>
                      </a:r>
                      <a:endParaRPr lang="ru-RU" sz="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1,582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1,76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0,93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0,10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0,12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0,11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0,10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16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15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  16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16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Кемеровская </a:t>
                      </a:r>
                      <a:r>
                        <a:rPr lang="ru-RU" sz="700" dirty="0" smtClean="0">
                          <a:effectLst/>
                        </a:rPr>
                        <a:t>область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1,487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1,06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0,82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0,74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0,43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0,34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15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</a:t>
                      </a:r>
                      <a:endParaRPr lang="ru-RU" sz="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16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  17</a:t>
                      </a:r>
                      <a:endParaRPr lang="ru-RU" sz="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      17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Алтайский край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0,698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 0,74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0,72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0,97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1,09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0,86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0,44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Итого (17 регионов):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246,354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237,21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236,2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219,85</a:t>
                      </a:r>
                      <a:endParaRPr lang="ru-RU" sz="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199,44</a:t>
                      </a:r>
                      <a:endParaRPr lang="ru-RU" sz="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186,57</a:t>
                      </a:r>
                      <a:endParaRPr lang="ru-RU" sz="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176,23</a:t>
                      </a:r>
                      <a:endParaRPr lang="ru-RU" sz="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6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% от общей добычи </a:t>
                      </a:r>
                      <a:r>
                        <a:rPr lang="ru-RU" sz="700" dirty="0" smtClean="0">
                          <a:effectLst/>
                        </a:rPr>
                        <a:t>золота из недр в России**: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   99,4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   99,6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 99,5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 99,4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 99,5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 99,1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 99,4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64497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01000" cy="432842"/>
          </a:xfrm>
        </p:spPr>
        <p:txBody>
          <a:bodyPr/>
          <a:lstStyle/>
          <a:p>
            <a:pPr algn="ctr"/>
            <a:r>
              <a:rPr lang="ru-RU" sz="2000" dirty="0"/>
              <a:t>Изменение сырьевой базы золота в 2007-2015 гг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400" dirty="0"/>
              <a:t>В целом разведанные запасы золота в период с 2007 по 2015 гг. увеличились всего на 8% и стабилизировались на уровне около 8 тыс. тонн. В части разведанных запасов россыпного золота, то они также мало изменились за этот период и составляли около 1 тыс. тонн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endParaRPr lang="ru-RU" sz="1400" dirty="0"/>
          </a:p>
          <a:p>
            <a:r>
              <a:rPr lang="ru-RU" sz="1400" b="1" dirty="0"/>
              <a:t>Динамика движения </a:t>
            </a:r>
            <a:r>
              <a:rPr lang="ru-RU" sz="1400" b="1" i="1" u="sng" dirty="0"/>
              <a:t>разведанных запасов </a:t>
            </a:r>
            <a:r>
              <a:rPr lang="ru-RU" sz="1400" b="1" dirty="0"/>
              <a:t>золота в 2007-2015 гг.:</a:t>
            </a:r>
            <a:endParaRPr lang="ru-RU" sz="1400" dirty="0"/>
          </a:p>
          <a:p>
            <a:endParaRPr lang="ru-RU" dirty="0"/>
          </a:p>
        </p:txBody>
      </p:sp>
      <p:pic>
        <p:nvPicPr>
          <p:cNvPr id="1026" name="Диаграмма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924944"/>
            <a:ext cx="590362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09591"/>
      </p:ext>
    </p:extLst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504" y="404664"/>
            <a:ext cx="8001000" cy="360834"/>
          </a:xfrm>
        </p:spPr>
        <p:txBody>
          <a:bodyPr/>
          <a:lstStyle/>
          <a:p>
            <a:pPr algn="ctr"/>
            <a:r>
              <a:rPr lang="ru-RU" sz="2000" dirty="0"/>
              <a:t>Изменение сырьевой базы золота в 2007-2015 гг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400" dirty="0"/>
              <a:t>Предварительно оцененные запасы золота кат С2 в период с 2007 по 2015 гг. в целом увеличились всего на 67% до 5,658 тыс. тонн. В части россыпного </a:t>
            </a:r>
            <a:r>
              <a:rPr lang="ru-RU" sz="1400" dirty="0" smtClean="0"/>
              <a:t>золота </a:t>
            </a:r>
            <a:r>
              <a:rPr lang="ru-RU" sz="1400" dirty="0"/>
              <a:t>они изменились за этот период незначительно в пределах 150-160 тонн</a:t>
            </a:r>
            <a:r>
              <a:rPr lang="ru-RU" sz="1400" dirty="0" smtClean="0"/>
              <a:t>.</a:t>
            </a:r>
            <a:endParaRPr lang="ru-RU" sz="1400" dirty="0"/>
          </a:p>
          <a:p>
            <a:pPr algn="just"/>
            <a:endParaRPr lang="en-US" sz="1200" b="1" dirty="0" smtClean="0"/>
          </a:p>
          <a:p>
            <a:pPr algn="just"/>
            <a:r>
              <a:rPr lang="ru-RU" sz="1400" b="1" dirty="0" smtClean="0"/>
              <a:t>Динамика </a:t>
            </a:r>
            <a:r>
              <a:rPr lang="ru-RU" sz="1400" b="1" dirty="0"/>
              <a:t>движения </a:t>
            </a:r>
            <a:r>
              <a:rPr lang="ru-RU" sz="1400" b="1" u="sng" dirty="0"/>
              <a:t>предварительно оцененных </a:t>
            </a:r>
            <a:r>
              <a:rPr lang="ru-RU" sz="1400" b="1" dirty="0"/>
              <a:t>запасов золота в 2007-2015 гг.:</a:t>
            </a:r>
            <a:endParaRPr lang="ru-RU" sz="1400" dirty="0"/>
          </a:p>
          <a:p>
            <a:endParaRPr lang="ru-RU" dirty="0"/>
          </a:p>
        </p:txBody>
      </p:sp>
      <p:pic>
        <p:nvPicPr>
          <p:cNvPr id="2050" name="Диаграмма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694" y="3212976"/>
            <a:ext cx="4608512" cy="254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84846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01000" cy="720874"/>
          </a:xfrm>
        </p:spPr>
        <p:txBody>
          <a:bodyPr/>
          <a:lstStyle/>
          <a:p>
            <a:pPr algn="ctr"/>
            <a:r>
              <a:rPr lang="ru-RU" sz="2000" dirty="0" smtClean="0"/>
              <a:t>Уровень средних содержаний </a:t>
            </a:r>
            <a:r>
              <a:rPr lang="ru-RU" sz="2000" dirty="0"/>
              <a:t>золота и серебра в перерабатываемых рудах в 2015-2016 гг.: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458814"/>
              </p:ext>
            </p:extLst>
          </p:nvPr>
        </p:nvGraphicFramePr>
        <p:xfrm>
          <a:off x="611560" y="1340768"/>
          <a:ext cx="7992888" cy="477297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510723"/>
                <a:gridCol w="2367550"/>
                <a:gridCol w="710685"/>
                <a:gridCol w="1701965"/>
                <a:gridCol w="1701965"/>
              </a:tblGrid>
              <a:tr h="21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Компании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Месторождения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Ед. изм.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ПАО «Полюс»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Олимпиадинское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г/т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Благодатное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1,99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Вернинское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Куранахское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Полиметалл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Дукат,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золото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Дукат, серебро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Лунное,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золото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Лунное,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серебро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Омолон-хаб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dirty="0" smtClean="0">
                          <a:effectLst/>
                        </a:rPr>
                        <a:t>золото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Омолон-хаб</a:t>
                      </a:r>
                      <a:r>
                        <a:rPr lang="ru-RU" sz="800" dirty="0" smtClean="0">
                          <a:effectLst/>
                        </a:rPr>
                        <a:t>, серебро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Албазино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Майское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Воронцовское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Хаканджинское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Кинросс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Купол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13,52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12,72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Петропавловск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Пионер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Покровское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Маломыр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0,93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Албын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Нордголд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Зун-Холба, Ирокинда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Березитовое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Таборное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0,69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Погромное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Хайландголд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Многовершинное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Белая Гора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Новоширокинское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dirty="0" smtClean="0">
                          <a:effectLst/>
                        </a:rPr>
                        <a:t>золото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Новоширокинское</a:t>
                      </a:r>
                      <a:r>
                        <a:rPr lang="ru-RU" sz="800" dirty="0" smtClean="0">
                          <a:effectLst/>
                        </a:rPr>
                        <a:t>, серебро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TSG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Асачинское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7,65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7,23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Auriant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Тардан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г/т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4,04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6200503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</a:rPr>
              <a:t>Источники: отчеты </a:t>
            </a:r>
            <a:r>
              <a:rPr lang="ru-RU" sz="1100" dirty="0" smtClean="0">
                <a:solidFill>
                  <a:srgbClr val="000000"/>
                </a:solidFill>
              </a:rPr>
              <a:t>компаний</a:t>
            </a:r>
            <a:endParaRPr lang="ru-RU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55184"/>
      </p:ext>
    </p:extLst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М</a:t>
            </a:r>
            <a:r>
              <a:rPr lang="ru-RU" sz="2000" dirty="0" smtClean="0"/>
              <a:t>инерально-сырьевая база золотодобывающей промышленности России.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1233488"/>
            <a:ext cx="8001000" cy="4931816"/>
          </a:xfrm>
        </p:spPr>
        <p:txBody>
          <a:bodyPr/>
          <a:lstStyle/>
          <a:p>
            <a:pPr algn="just"/>
            <a:r>
              <a:rPr lang="ru-RU" sz="1300" dirty="0" smtClean="0"/>
              <a:t>Основа стоящих на балансе и вовлеченных в добычу месторождений золота – это объекты, открытые и разведанные </a:t>
            </a:r>
            <a:r>
              <a:rPr lang="ru-RU" sz="1300" dirty="0"/>
              <a:t>еще в советское </a:t>
            </a:r>
            <a:r>
              <a:rPr lang="ru-RU" sz="1300" dirty="0" smtClean="0"/>
              <a:t>время. Проводимые добывающими предприятиями ГРР, изменения (пересмотр) параметров кондиций в сторону их снижения, использование современной, более производительной горно-транспортной техники, увеличение объемов и совершенствование </a:t>
            </a:r>
            <a:r>
              <a:rPr lang="ru-RU" sz="1300" dirty="0"/>
              <a:t>технологии </a:t>
            </a:r>
            <a:r>
              <a:rPr lang="ru-RU" sz="1300" dirty="0" smtClean="0"/>
              <a:t>переработки руд позволяют в целом не только поддерживать уровень производства, но и увеличивать объемы добычи. Способствует этому и относительно комфортная цена на золото.</a:t>
            </a:r>
          </a:p>
          <a:p>
            <a:pPr algn="just"/>
            <a:r>
              <a:rPr lang="ru-RU" sz="1300" dirty="0"/>
              <a:t>Создаваемые или подготавливаемые к добыче новые производственные мощности тоже базируются на ранее открытых и известных объектах (Сухой лог, Наталкинское, Тасеевское, Нежданинское, Бамское, Кючус, </a:t>
            </a:r>
            <a:r>
              <a:rPr lang="ru-RU" sz="1300" dirty="0" smtClean="0"/>
              <a:t>В-Алиинское </a:t>
            </a:r>
            <a:r>
              <a:rPr lang="ru-RU" sz="1300" dirty="0"/>
              <a:t>и др.). </a:t>
            </a:r>
            <a:endParaRPr lang="ru-RU" sz="1300" dirty="0" smtClean="0"/>
          </a:p>
          <a:p>
            <a:pPr algn="just"/>
            <a:r>
              <a:rPr lang="ru-RU" sz="1300" dirty="0"/>
              <a:t>Минерально-сырьевая база создавалась усилиями многочисленных подразделений Мингео СССР и РСФСР, отраслевыми министерствами и ведомствами. </a:t>
            </a:r>
            <a:r>
              <a:rPr lang="ru-RU" sz="1300" dirty="0" smtClean="0"/>
              <a:t>Были задействованы квалифицированные кадры, вкладывались огромные финансовые средства </a:t>
            </a:r>
            <a:r>
              <a:rPr lang="ru-RU" sz="1300" i="1" dirty="0" smtClean="0"/>
              <a:t>(</a:t>
            </a:r>
            <a:r>
              <a:rPr lang="ru-RU" sz="1300" b="1" i="1" dirty="0" smtClean="0"/>
              <a:t>примеры</a:t>
            </a:r>
            <a:r>
              <a:rPr lang="ru-RU" sz="1300" i="1" dirty="0" smtClean="0"/>
              <a:t>).</a:t>
            </a:r>
            <a:endParaRPr lang="ru-RU" sz="1300" i="1" dirty="0"/>
          </a:p>
          <a:p>
            <a:pPr algn="just"/>
            <a:endParaRPr lang="ru-RU" sz="1300" dirty="0" smtClean="0"/>
          </a:p>
          <a:p>
            <a:pPr algn="just"/>
            <a:r>
              <a:rPr lang="ru-RU" sz="1300" dirty="0" smtClean="0"/>
              <a:t>Государственным балансом учтены все запасы золота, при этом велика доля неактивных запасов (на флангах отработки и глубоких горизонтах, запасы в зонах водопользования и пр</a:t>
            </a:r>
            <a:r>
              <a:rPr lang="ru-RU" sz="1300" i="1" dirty="0" smtClean="0"/>
              <a:t>.). Многие из них не будут востребованы долгие годы.  Создается иллюзия высокой обеспеченности.</a:t>
            </a:r>
            <a:r>
              <a:rPr lang="ru-RU" sz="1300" i="1" dirty="0"/>
              <a:t> (</a:t>
            </a:r>
            <a:r>
              <a:rPr lang="ru-RU" sz="1300" b="1" i="1" dirty="0"/>
              <a:t>примеры</a:t>
            </a:r>
            <a:r>
              <a:rPr lang="ru-RU" sz="1300" i="1" dirty="0" smtClean="0"/>
              <a:t>).</a:t>
            </a:r>
          </a:p>
          <a:p>
            <a:pPr algn="just"/>
            <a:endParaRPr lang="ru-RU" sz="1300" i="1" dirty="0" smtClean="0"/>
          </a:p>
          <a:p>
            <a:pPr algn="just"/>
            <a:r>
              <a:rPr lang="ru-RU" sz="1300" i="1" dirty="0" smtClean="0"/>
              <a:t>Требует ревизии и перечень участков недр федерального значения.</a:t>
            </a:r>
          </a:p>
          <a:p>
            <a:pPr marL="0" indent="0" algn="just">
              <a:buNone/>
            </a:pPr>
            <a:r>
              <a:rPr lang="ru-RU" sz="1400" dirty="0" smtClean="0"/>
              <a:t> </a:t>
            </a:r>
            <a:endParaRPr lang="ru-RU" sz="1400" i="1" dirty="0" smtClean="0"/>
          </a:p>
          <a:p>
            <a:pPr algn="just"/>
            <a:endParaRPr lang="ru-RU" sz="1400" i="1" dirty="0" smtClean="0"/>
          </a:p>
          <a:p>
            <a:pPr algn="just"/>
            <a:endParaRPr lang="ru-RU" sz="1400" i="1" dirty="0" smtClean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9623635"/>
      </p:ext>
    </p:extLst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109718" cy="5328592"/>
          </a:xfrm>
        </p:spPr>
        <p:txBody>
          <a:bodyPr/>
          <a:lstStyle/>
          <a:p>
            <a:pPr lvl="0" algn="just">
              <a:buClr>
                <a:srgbClr val="CC0000"/>
              </a:buClr>
            </a:pPr>
            <a:r>
              <a:rPr lang="ru-RU" sz="1300" dirty="0">
                <a:solidFill>
                  <a:srgbClr val="000000"/>
                </a:solidFill>
              </a:rPr>
              <a:t>В настоящее время основная роль в развитии МСБ отведена </a:t>
            </a:r>
            <a:r>
              <a:rPr lang="ru-RU" sz="1300" dirty="0" smtClean="0">
                <a:solidFill>
                  <a:srgbClr val="000000"/>
                </a:solidFill>
              </a:rPr>
              <a:t>холдингу АО «Росгео», структуры которого финансируются </a:t>
            </a:r>
            <a:r>
              <a:rPr lang="ru-RU" sz="1300" dirty="0">
                <a:solidFill>
                  <a:srgbClr val="000000"/>
                </a:solidFill>
              </a:rPr>
              <a:t>из государственного бюджета. </a:t>
            </a:r>
            <a:endParaRPr lang="ru-RU" sz="1300" dirty="0" smtClean="0"/>
          </a:p>
          <a:p>
            <a:pPr algn="just"/>
            <a:r>
              <a:rPr lang="ru-RU" sz="1300" dirty="0" smtClean="0"/>
              <a:t>Согласно </a:t>
            </a:r>
            <a:r>
              <a:rPr lang="ru-RU" sz="1300" dirty="0"/>
              <a:t>итоговому докладу Федерального Агентства в 2016 году потрачено на отрасль </a:t>
            </a:r>
            <a:r>
              <a:rPr lang="ru-RU" sz="1300" dirty="0" smtClean="0"/>
              <a:t>ДМ/ДК </a:t>
            </a:r>
            <a:r>
              <a:rPr lang="ru-RU" sz="1300" dirty="0"/>
              <a:t>3,4 млрд. бюджетных средств. Прирост ресурсов по золоту категории Р1+Р2 составил – 163,1 т, по серебру – 768 т. Как можно оценить эти результаты? Велика ли </a:t>
            </a:r>
            <a:r>
              <a:rPr lang="ru-RU" sz="1300" i="1" dirty="0"/>
              <a:t>вероятность получения из этих ресурсов промышленных объектов? </a:t>
            </a:r>
            <a:endParaRPr lang="ru-RU" sz="1300" dirty="0" smtClean="0"/>
          </a:p>
          <a:p>
            <a:pPr algn="just"/>
            <a:r>
              <a:rPr lang="ru-RU" sz="1300" dirty="0" smtClean="0"/>
              <a:t>В </a:t>
            </a:r>
            <a:r>
              <a:rPr lang="ru-RU" sz="1300" dirty="0"/>
              <a:t>качестве примера приведу показатели работ на поисковых лицензионных площадях одного из золотодобывающих предприятий Красноярского края. С 2011 года по настоящее время в результате проведения комплекса поисково-оценочных работ на </a:t>
            </a:r>
            <a:r>
              <a:rPr lang="en-US" sz="1300" dirty="0"/>
              <a:t>6</a:t>
            </a:r>
            <a:r>
              <a:rPr lang="ru-RU" sz="1300" dirty="0" smtClean="0"/>
              <a:t> </a:t>
            </a:r>
            <a:r>
              <a:rPr lang="ru-RU" sz="1300" dirty="0"/>
              <a:t>лицензиях с суммарными ресурсами </a:t>
            </a:r>
            <a:r>
              <a:rPr lang="ru-RU" sz="1300" b="1" dirty="0" smtClean="0"/>
              <a:t>Р1+Р2</a:t>
            </a:r>
            <a:r>
              <a:rPr lang="ru-RU" sz="1300" b="1" dirty="0" smtClean="0">
                <a:cs typeface="Angsana New" panose="02020603050405020304" pitchFamily="18" charset="-34"/>
              </a:rPr>
              <a:t>=</a:t>
            </a:r>
            <a:r>
              <a:rPr lang="en-US" sz="1300" b="1" dirty="0" smtClean="0">
                <a:cs typeface="Angsana New" panose="02020603050405020304" pitchFamily="18" charset="-34"/>
              </a:rPr>
              <a:t>17</a:t>
            </a:r>
            <a:r>
              <a:rPr lang="ru-RU" sz="1300" b="1" dirty="0" smtClean="0">
                <a:cs typeface="Angsana New" panose="02020603050405020304" pitchFamily="18" charset="-34"/>
              </a:rPr>
              <a:t>,</a:t>
            </a:r>
            <a:r>
              <a:rPr lang="ru-RU" sz="1300" b="1" dirty="0" smtClean="0"/>
              <a:t>3 </a:t>
            </a:r>
            <a:r>
              <a:rPr lang="ru-RU" sz="1300" b="1" dirty="0"/>
              <a:t>тонн </a:t>
            </a:r>
            <a:r>
              <a:rPr lang="ru-RU" sz="1300" dirty="0"/>
              <a:t>и </a:t>
            </a:r>
            <a:r>
              <a:rPr lang="ru-RU" sz="1300" b="1" dirty="0"/>
              <a:t>Р3=12 тонн </a:t>
            </a:r>
            <a:r>
              <a:rPr lang="ru-RU" sz="1300" dirty="0"/>
              <a:t>утверждены в ТКЗ запасы только по одному месторождению в количестве </a:t>
            </a:r>
            <a:r>
              <a:rPr lang="ru-RU" sz="1300" b="1" i="1" dirty="0"/>
              <a:t>2 тонн. </a:t>
            </a:r>
            <a:r>
              <a:rPr lang="ru-RU" sz="1300" dirty="0"/>
              <a:t>По остальным положительных результатов </a:t>
            </a:r>
            <a:r>
              <a:rPr lang="ru-RU" sz="1300" dirty="0" smtClean="0"/>
              <a:t>нет. </a:t>
            </a:r>
            <a:r>
              <a:rPr lang="ru-RU" sz="1300" dirty="0"/>
              <a:t>За эти годы на площади всех этих лицензий пробурено  более </a:t>
            </a:r>
            <a:r>
              <a:rPr lang="en-US" sz="1300" dirty="0" smtClean="0"/>
              <a:t>85</a:t>
            </a:r>
            <a:r>
              <a:rPr lang="en-US" sz="1300" dirty="0" smtClean="0">
                <a:latin typeface="BankGothic Lt BT" panose="020B0607020203060204" pitchFamily="34" charset="0"/>
              </a:rPr>
              <a:t> </a:t>
            </a:r>
            <a:r>
              <a:rPr lang="ru-RU" sz="1300" dirty="0"/>
              <a:t>тыс. п.м. скважин и затрачено 463,9 млн. руб</a:t>
            </a:r>
            <a:r>
              <a:rPr lang="ru-RU" sz="1300" dirty="0" smtClean="0"/>
              <a:t>.</a:t>
            </a:r>
          </a:p>
          <a:p>
            <a:pPr algn="just"/>
            <a:r>
              <a:rPr lang="ru-RU" sz="1300" dirty="0" smtClean="0"/>
              <a:t>Но </a:t>
            </a:r>
            <a:r>
              <a:rPr lang="ru-RU" sz="1300" dirty="0"/>
              <a:t>только этим расходы предприятия не ограничиваются. Ежегодные платежи за НДПИ за 2016г. составили 85,6 млн. руб. в федеральный и 128,4 млн. в краевой бюджеты. Затраты на переселение жителей поселка, расположенного на запасах месторождения, в течение этого года превысят 420 млн. руб. Подобные примеры характерны и для других золотодобывающих компаний</a:t>
            </a:r>
            <a:r>
              <a:rPr lang="ru-RU" sz="1300" dirty="0" smtClean="0"/>
              <a:t>.</a:t>
            </a:r>
          </a:p>
          <a:p>
            <a:pPr lvl="0" algn="just">
              <a:buClr>
                <a:srgbClr val="CC0000"/>
              </a:buClr>
            </a:pPr>
            <a:r>
              <a:rPr lang="ru-RU" sz="1300" dirty="0">
                <a:solidFill>
                  <a:srgbClr val="000000"/>
                </a:solidFill>
              </a:rPr>
              <a:t>Вот почему вполне справедливо звучат предложения золотодобытчиков </a:t>
            </a:r>
            <a:r>
              <a:rPr lang="ru-RU" sz="1300" b="1" i="1" dirty="0">
                <a:solidFill>
                  <a:srgbClr val="000000"/>
                </a:solidFill>
              </a:rPr>
              <a:t>о снижении ставки НДПИ </a:t>
            </a:r>
            <a:r>
              <a:rPr lang="ru-RU" sz="1300" dirty="0">
                <a:solidFill>
                  <a:srgbClr val="000000"/>
                </a:solidFill>
              </a:rPr>
              <a:t> (сейчас это 6 %). В Бразилии, Китае, Индонезии эти ставки не более 4% от выручки. В странах, где налоги формально исчисляются не от выручки (Канада, США, Чили, ЮАР, Аргентина) они составляют к выручке не более 3,4%. Золотодобытчики предлагают привязать ставку к цене на металл, или вычитать произведенные расходы предприятия на ГРР из НДПИ. </a:t>
            </a:r>
          </a:p>
          <a:p>
            <a:pPr algn="just"/>
            <a:endParaRPr lang="ru-RU" sz="1300" dirty="0"/>
          </a:p>
          <a:p>
            <a:pPr lvl="0" algn="just"/>
            <a:endParaRPr lang="ru-RU" sz="1300" dirty="0" smtClean="0">
              <a:solidFill>
                <a:srgbClr val="000000"/>
              </a:solidFill>
            </a:endParaRPr>
          </a:p>
          <a:p>
            <a:pPr algn="just"/>
            <a:endParaRPr lang="ru-RU" sz="1300" dirty="0" smtClean="0"/>
          </a:p>
          <a:p>
            <a:pPr algn="just"/>
            <a:endParaRPr lang="ru-RU" sz="1400" dirty="0">
              <a:latin typeface="+mj-lt"/>
            </a:endParaRPr>
          </a:p>
          <a:p>
            <a:pPr algn="just"/>
            <a:endParaRPr lang="ru-RU" sz="1400" dirty="0" smtClean="0">
              <a:latin typeface="+mj-lt"/>
            </a:endParaRPr>
          </a:p>
          <a:p>
            <a:pPr algn="just"/>
            <a:endParaRPr lang="ru-RU" sz="1400" dirty="0" smtClean="0">
              <a:latin typeface="+mj-lt"/>
            </a:endParaRPr>
          </a:p>
          <a:p>
            <a:pPr algn="just"/>
            <a:endParaRPr lang="ru-RU" sz="1400" dirty="0">
              <a:latin typeface="+mj-lt"/>
            </a:endParaRPr>
          </a:p>
          <a:p>
            <a:pPr algn="just"/>
            <a:endParaRPr lang="ru-RU" sz="1400" dirty="0" smtClean="0">
              <a:latin typeface="+mj-lt"/>
            </a:endParaRPr>
          </a:p>
          <a:p>
            <a:pPr algn="just"/>
            <a:endParaRPr lang="ru-RU" sz="1400" dirty="0" smtClean="0">
              <a:latin typeface="+mj-lt"/>
            </a:endParaRPr>
          </a:p>
          <a:p>
            <a:pPr algn="just"/>
            <a:endParaRPr lang="ru-RU" sz="1400" dirty="0" smtClean="0">
              <a:latin typeface="+mj-lt"/>
            </a:endParaRPr>
          </a:p>
          <a:p>
            <a:pPr algn="just"/>
            <a:endParaRPr lang="ru-RU" sz="1400" dirty="0">
              <a:latin typeface="+mj-lt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230" y="33265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Эффективность использования бюджетных </a:t>
            </a:r>
            <a:r>
              <a:rPr lang="ru-RU" sz="2000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средств в 2016 году и меры по развитию МСБ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268520"/>
      </p:ext>
    </p:extLst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ru-RU" sz="1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1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>
                <a:solidFill>
                  <a:srgbClr val="000000"/>
                </a:solidFill>
                <a:ea typeface="+mn-ea"/>
                <a:cs typeface="+mn-cs"/>
              </a:rPr>
              <a:t>Эффективность использования бюджетных средств в 2016 году и меры по развитию МСБ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endParaRPr lang="ru-RU" sz="1400" dirty="0" smtClean="0">
              <a:solidFill>
                <a:srgbClr val="000000"/>
              </a:solidFill>
            </a:endParaRPr>
          </a:p>
          <a:p>
            <a:pPr lvl="0" algn="just"/>
            <a:r>
              <a:rPr lang="ru-RU" sz="1400" dirty="0" smtClean="0">
                <a:solidFill>
                  <a:srgbClr val="000000"/>
                </a:solidFill>
              </a:rPr>
              <a:t>В результате снижения ставки НДПИ у недропользователей появится дополнительная возможность больше средств направлять на расширение своей минерально-сырьевой базы, детализацию подготавливаемых к выемке запасов, что обеспечит их надежность, снизит риски неподтверждения и улучшит технико-экономические показатели.</a:t>
            </a:r>
            <a:endParaRPr lang="ru-RU" sz="1400" dirty="0">
              <a:solidFill>
                <a:srgbClr val="000000"/>
              </a:solidFill>
            </a:endParaRPr>
          </a:p>
          <a:p>
            <a:pPr algn="just"/>
            <a:endParaRPr lang="ru-RU" sz="1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+mj-lt"/>
                <a:ea typeface="Calibri"/>
                <a:cs typeface="Times New Roman"/>
              </a:rPr>
              <a:t>Одной из мер расширения фронта работ и развития минерально-сырьевой базы является создание и функционирование юниорных геологоразведочных компаний. В мире до 40% затрат на геологоразведку приходится на долю таких компаний. Суть их – привлечь капитал, как правило, частный, взять в пользование мало изученный участок недр, найти и оценить его, посчитать запасы и продать его для последующей эксплуатации. </a:t>
            </a:r>
            <a:endParaRPr lang="ru-RU" sz="14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+mj-lt"/>
                <a:ea typeface="Calibri"/>
                <a:cs typeface="Times New Roman"/>
              </a:rPr>
              <a:t>В </a:t>
            </a:r>
            <a:r>
              <a:rPr lang="ru-RU" sz="1400" dirty="0">
                <a:latin typeface="+mj-lt"/>
                <a:ea typeface="Calibri"/>
                <a:cs typeface="Times New Roman"/>
              </a:rPr>
              <a:t>Канаде, например, с 2005 по 2014 год 75% всех открытых месторождений ТПИ приходится </a:t>
            </a:r>
            <a:r>
              <a:rPr lang="ru-RU" sz="1400" dirty="0" smtClean="0">
                <a:latin typeface="+mj-lt"/>
                <a:ea typeface="Calibri"/>
                <a:cs typeface="Times New Roman"/>
              </a:rPr>
              <a:t>на долю юниоров. </a:t>
            </a:r>
            <a:r>
              <a:rPr lang="ru-RU" sz="1400" dirty="0">
                <a:latin typeface="+mj-lt"/>
                <a:ea typeface="Calibri"/>
                <a:cs typeface="Times New Roman"/>
              </a:rPr>
              <a:t>Сейчас в Правительстве находится концепция развития юниорных геологоразведочных </a:t>
            </a:r>
            <a:r>
              <a:rPr lang="ru-RU" sz="1400" dirty="0" smtClean="0">
                <a:latin typeface="+mj-lt"/>
                <a:ea typeface="Calibri"/>
                <a:cs typeface="Times New Roman"/>
              </a:rPr>
              <a:t>компаний, подготовленная Минэкономразвития. </a:t>
            </a:r>
            <a:r>
              <a:rPr lang="ru-RU" sz="1400" dirty="0">
                <a:latin typeface="+mj-lt"/>
                <a:ea typeface="Calibri"/>
                <a:cs typeface="Times New Roman"/>
              </a:rPr>
              <a:t>Как скоро у нас может появиться такая форма участия в развитии МСБ покажет ближайшее время.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+mj-l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+mj-lt"/>
              <a:ea typeface="Calibri"/>
              <a:cs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06492081"/>
      </p:ext>
    </p:extLst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01000" cy="360834"/>
          </a:xfrm>
        </p:spPr>
        <p:txBody>
          <a:bodyPr/>
          <a:lstStyle/>
          <a:p>
            <a:pPr lvl="0" algn="just"/>
            <a:r>
              <a:rPr lang="ru-RU" sz="2000" dirty="0" smtClean="0"/>
              <a:t>Проблемы </a:t>
            </a:r>
            <a:r>
              <a:rPr lang="ru-RU" sz="2000" dirty="0"/>
              <a:t>действующей лицензионной </a:t>
            </a:r>
            <a:r>
              <a:rPr lang="ru-RU" sz="2000" dirty="0" smtClean="0"/>
              <a:t>системы и законодательства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001000" cy="5112568"/>
          </a:xfrm>
        </p:spPr>
        <p:txBody>
          <a:bodyPr/>
          <a:lstStyle/>
          <a:p>
            <a:pPr algn="just"/>
            <a:r>
              <a:rPr lang="ru-RU" sz="1300" dirty="0"/>
              <a:t>В 2016 году по отрасли ДМ/ДК состоялось 248 аукционов с рекордным результатом по суммарной плате разовых платежей – почти 18 млрд. руб. (рекордным является даже 8,59 млрд. руб</a:t>
            </a:r>
            <a:r>
              <a:rPr lang="ru-RU" sz="1300" dirty="0" smtClean="0"/>
              <a:t>. если без </a:t>
            </a:r>
            <a:r>
              <a:rPr lang="ru-RU" sz="1300" dirty="0"/>
              <a:t>Сухого </a:t>
            </a:r>
            <a:r>
              <a:rPr lang="ru-RU" sz="1300" dirty="0" smtClean="0"/>
              <a:t>Лога). В прежние годы получали 1-3 </a:t>
            </a:r>
            <a:r>
              <a:rPr lang="ru-RU" sz="1300" dirty="0"/>
              <a:t>млрд. руб</a:t>
            </a:r>
            <a:r>
              <a:rPr lang="ru-RU" sz="1300" dirty="0" smtClean="0"/>
              <a:t>.).</a:t>
            </a:r>
            <a:endParaRPr lang="ru-RU" sz="1300" dirty="0"/>
          </a:p>
          <a:p>
            <a:pPr algn="just"/>
            <a:r>
              <a:rPr lang="ru-RU" sz="1300" dirty="0" smtClean="0"/>
              <a:t>Одновременно растет количество случаев, когда недропользователи подают заявки на участие в аукционе, а потом за деньги отказываются от торгов и победитель выявляется без борьбы с уплатой меньшей суммы. Или идет «упорная борьба», а потом «победитель» не оплачивает объявленную сумму. Не </a:t>
            </a:r>
            <a:r>
              <a:rPr lang="ru-RU" sz="1300" dirty="0"/>
              <a:t>менее 16% результатов аукционов фактически </a:t>
            </a:r>
            <a:r>
              <a:rPr lang="ru-RU" sz="1300" dirty="0" smtClean="0"/>
              <a:t>аннулируются ввиду </a:t>
            </a:r>
            <a:r>
              <a:rPr lang="ru-RU" sz="1300" dirty="0"/>
              <a:t>неуплаты завышенных окончательных разовых платежей. Сформировался хорошо организованный сектор вымогателей денег у </a:t>
            </a:r>
            <a:r>
              <a:rPr lang="ru-RU" sz="1300" dirty="0" smtClean="0"/>
              <a:t>компаний. </a:t>
            </a:r>
          </a:p>
          <a:p>
            <a:pPr algn="just"/>
            <a:r>
              <a:rPr lang="ru-RU" sz="1300" dirty="0" smtClean="0"/>
              <a:t>Имеются  </a:t>
            </a:r>
            <a:r>
              <a:rPr lang="ru-RU" sz="1300" dirty="0"/>
              <a:t>случаи </a:t>
            </a:r>
            <a:r>
              <a:rPr lang="ru-RU" sz="1300" dirty="0" smtClean="0"/>
              <a:t>хищнической выборочной отработки участков недр за пределами собственных лицензий, отработкой кор выветривания по россыпной технологии с огромными технологическими потерями. Роснедрам и их структурам на местах нужно лучше взаимодействовать с природоохранными и правоохранительными органами.</a:t>
            </a:r>
          </a:p>
          <a:p>
            <a:pPr algn="just"/>
            <a:r>
              <a:rPr lang="ru-RU" sz="1200" dirty="0" smtClean="0"/>
              <a:t>Законодательно не урегулирован вопрос понятия, что такое «техногенная россыпь». Вместе с тем, десятки небольших предприятий (старательских артелей) ведут добычу из целиков, оставшихся от отработки прошлых лет или перемывают старые отвалы с помощью разведочно-эксплуатационных полигонов. Однако ФБУ «Росгеолэкспертиза» требует предварительно разведать,  утвердить и поставить их на учет, что нереально в условиях малого предприятия и отсутствия нормативной базы применительно к техногенке. Предпринимателей, взявших на себя риск работать на потерях, нужно освобождать от налога на добычу, но громоздкая процедура согласований до решения этого вопроса на комиссии Роснедр просто невыполнима.</a:t>
            </a:r>
          </a:p>
          <a:p>
            <a:pPr algn="just"/>
            <a:endParaRPr lang="ru-RU" sz="1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545899"/>
      </p:ext>
    </p:extLst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Тенденции и меры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400" dirty="0" smtClean="0"/>
              <a:t>Прирост запасов золота за последние годы не обеспечивает воспроизводство МСБ. Снижается количество и качество запасов, растет доля трудноизвлекаемых руд.</a:t>
            </a:r>
          </a:p>
          <a:p>
            <a:pPr algn="just"/>
            <a:r>
              <a:rPr lang="ru-RU" sz="1400" dirty="0" smtClean="0"/>
              <a:t>На государственном балансе запасов, в том числе среди участков недр федерального значения велика доля неактивных запасов, требующих переоценки.</a:t>
            </a:r>
          </a:p>
          <a:p>
            <a:pPr algn="just"/>
            <a:r>
              <a:rPr lang="ru-RU" sz="1400" dirty="0" smtClean="0"/>
              <a:t>В ближайшей перспективе ожидается увеличение количества объектов с подземным способом добычи, будут расти объемы переработки руд, добываемых открытым способом.</a:t>
            </a:r>
          </a:p>
          <a:p>
            <a:pPr algn="just"/>
            <a:r>
              <a:rPr lang="ru-RU" sz="1400" dirty="0" smtClean="0"/>
              <a:t>Продолжатся исследования, направленные на совершенствование технологии переработки и извлечения основных и попутных компонентов, особенно из комплексных и упорных руд. </a:t>
            </a:r>
          </a:p>
          <a:p>
            <a:pPr algn="just"/>
            <a:r>
              <a:rPr lang="ru-RU" sz="1400" dirty="0" smtClean="0"/>
              <a:t>Необходимо расширять фронт работ по геологическому изучению недр с целью поиска и открытия месторождений, развития технологий в геологоразведке за счет создания юниорных компаний.</a:t>
            </a:r>
          </a:p>
          <a:p>
            <a:pPr algn="just"/>
            <a:r>
              <a:rPr lang="ru-RU" sz="1400" dirty="0" smtClean="0"/>
              <a:t>Создавать конкурентные условия для рационального использования бюджетных средств в целях геологического изучения участков недр. С этой целью на первых порах можно </a:t>
            </a:r>
            <a:r>
              <a:rPr lang="ru-RU" sz="1400" dirty="0"/>
              <a:t>задействовать </a:t>
            </a:r>
            <a:r>
              <a:rPr lang="ru-RU" sz="1400" dirty="0" smtClean="0"/>
              <a:t>и юниорные компании.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Считаем </a:t>
            </a:r>
            <a:r>
              <a:rPr lang="ru-RU" sz="1400" dirty="0">
                <a:solidFill>
                  <a:srgbClr val="000000"/>
                </a:solidFill>
              </a:rPr>
              <a:t>необходимым поддерживать интерес инвесторов к «заявительному» принципу предоставления права пользования участками недр и отмены конкурсов.</a:t>
            </a:r>
          </a:p>
          <a:p>
            <a:pPr marL="0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69822815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f.mail.ru/cgi-bin/readmsg/Logo_SZTP_008.jpg?id=14271995290000000060%3B0%3B1&amp;x-email=nikita.dudkin%40mail.ru&amp;exif=1&amp;bs=3155&amp;bl=217007&amp;ct=image%2Fjpeg&amp;cn=Logo_SZTP_008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https://apf.mail.ru/cgi-bin/readmsg/Logo_SZTP_008.jpg?id=14271995290000000060%3B0%3B1&amp;x-email=nikita.dudkin%40mail.ru&amp;exif=1&amp;bs=3155&amp;bl=217007&amp;ct=image%2Fjpeg&amp;cn=Logo_SZTP_008.jp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408712" cy="576064"/>
          </a:xfrm>
        </p:spPr>
        <p:txBody>
          <a:bodyPr/>
          <a:lstStyle/>
          <a:p>
            <a:pPr algn="ctr"/>
            <a:r>
              <a:rPr lang="ru-RU" sz="1800" dirty="0" smtClean="0"/>
              <a:t>Добыча золота в мире в </a:t>
            </a:r>
            <a:r>
              <a:rPr lang="ru-RU" sz="1800" dirty="0" smtClean="0"/>
              <a:t>2010-2016 </a:t>
            </a:r>
            <a:r>
              <a:rPr lang="ru-RU" sz="1800" dirty="0" smtClean="0"/>
              <a:t>гг. 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9591" y="4509120"/>
            <a:ext cx="7208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i="1" dirty="0" smtClean="0"/>
          </a:p>
          <a:p>
            <a:endParaRPr lang="ru-RU" sz="800" i="1" dirty="0"/>
          </a:p>
          <a:p>
            <a:r>
              <a:rPr lang="en-US" sz="800" dirty="0" smtClean="0"/>
              <a:t>*</a:t>
            </a:r>
            <a:r>
              <a:rPr lang="ru-RU" sz="800" dirty="0" smtClean="0"/>
              <a:t> </a:t>
            </a:r>
            <a:r>
              <a:rPr lang="ru-RU" sz="800" i="1" dirty="0" smtClean="0"/>
              <a:t>по  данным </a:t>
            </a:r>
            <a:r>
              <a:rPr lang="en-US" sz="800" i="1" dirty="0"/>
              <a:t>Thomson Reuters GFMS</a:t>
            </a:r>
            <a:endParaRPr lang="ru-RU" sz="800" i="1" dirty="0"/>
          </a:p>
          <a:p>
            <a:r>
              <a:rPr lang="en-US" sz="800" dirty="0"/>
              <a:t>* *</a:t>
            </a:r>
            <a:r>
              <a:rPr lang="ru-RU" sz="800" dirty="0" smtClean="0"/>
              <a:t> </a:t>
            </a:r>
            <a:r>
              <a:rPr lang="ru-RU" sz="800" i="1" dirty="0"/>
              <a:t>п</a:t>
            </a:r>
            <a:r>
              <a:rPr lang="ru-RU" sz="800" i="1" dirty="0" smtClean="0"/>
              <a:t>о  данным Союза золотопромышленников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1425" y="5217006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70C0"/>
                </a:solidFill>
                <a:cs typeface="Arial" panose="020B0604020202020204" pitchFamily="34" charset="0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cs typeface="Arial" panose="020B0604020202020204" pitchFamily="34" charset="0"/>
              </a:rPr>
              <a:t>огласно данным Союза золотопромышленников </a:t>
            </a:r>
            <a:r>
              <a:rPr lang="ru-RU" sz="1400" dirty="0">
                <a:solidFill>
                  <a:srgbClr val="0070C0"/>
                </a:solidFill>
                <a:cs typeface="Arial" panose="020B0604020202020204" pitchFamily="34" charset="0"/>
              </a:rPr>
              <a:t>в </a:t>
            </a:r>
            <a:r>
              <a:rPr lang="ru-RU" sz="1400" dirty="0" smtClean="0">
                <a:solidFill>
                  <a:srgbClr val="0070C0"/>
                </a:solidFill>
                <a:cs typeface="Arial" panose="020B0604020202020204" pitchFamily="34" charset="0"/>
              </a:rPr>
              <a:t>2016 </a:t>
            </a:r>
            <a:r>
              <a:rPr lang="ru-RU" sz="1400" dirty="0">
                <a:solidFill>
                  <a:srgbClr val="0070C0"/>
                </a:solidFill>
                <a:cs typeface="Arial" panose="020B0604020202020204" pitchFamily="34" charset="0"/>
              </a:rPr>
              <a:t>году Россия </a:t>
            </a:r>
            <a:r>
              <a:rPr lang="ru-RU" sz="1400" dirty="0" smtClean="0">
                <a:solidFill>
                  <a:srgbClr val="0070C0"/>
                </a:solidFill>
                <a:cs typeface="Arial" panose="020B0604020202020204" pitchFamily="34" charset="0"/>
              </a:rPr>
              <a:t>увеличила</a:t>
            </a:r>
            <a:r>
              <a:rPr lang="ru-RU" sz="1400" u="sng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1400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добычу </a:t>
            </a:r>
            <a:r>
              <a:rPr lang="ru-RU" sz="1400" u="sng" dirty="0">
                <a:solidFill>
                  <a:srgbClr val="0070C0"/>
                </a:solidFill>
                <a:cs typeface="Arial" panose="020B0604020202020204" pitchFamily="34" charset="0"/>
              </a:rPr>
              <a:t>золота из недр</a:t>
            </a:r>
            <a:r>
              <a:rPr lang="ru-RU" sz="1400" dirty="0">
                <a:solidFill>
                  <a:srgbClr val="0070C0"/>
                </a:solidFill>
                <a:cs typeface="Arial" panose="020B0604020202020204" pitchFamily="34" charset="0"/>
              </a:rPr>
              <a:t>  </a:t>
            </a:r>
            <a:r>
              <a:rPr lang="ru-RU" sz="1400" dirty="0" smtClean="0">
                <a:solidFill>
                  <a:srgbClr val="0070C0"/>
                </a:solidFill>
                <a:cs typeface="Arial" panose="020B0604020202020204" pitchFamily="34" charset="0"/>
              </a:rPr>
              <a:t>до 262,4 т и заняла </a:t>
            </a:r>
            <a:r>
              <a:rPr lang="ru-RU" sz="1400" dirty="0">
                <a:solidFill>
                  <a:srgbClr val="0070C0"/>
                </a:solidFill>
                <a:cs typeface="Arial" panose="020B0604020202020204" pitchFamily="34" charset="0"/>
              </a:rPr>
              <a:t>третье </a:t>
            </a:r>
            <a:r>
              <a:rPr lang="ru-RU" sz="1400" dirty="0" smtClean="0">
                <a:solidFill>
                  <a:srgbClr val="0070C0"/>
                </a:solidFill>
                <a:cs typeface="Arial" panose="020B0604020202020204" pitchFamily="34" charset="0"/>
              </a:rPr>
              <a:t>место в мире, а </a:t>
            </a:r>
            <a:r>
              <a:rPr lang="ru-RU" sz="1400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общее производство золота</a:t>
            </a:r>
            <a:r>
              <a:rPr lang="ru-RU" sz="1400" dirty="0" smtClean="0">
                <a:solidFill>
                  <a:srgbClr val="0070C0"/>
                </a:solidFill>
                <a:cs typeface="Arial" panose="020B0604020202020204" pitchFamily="34" charset="0"/>
              </a:rPr>
              <a:t> в стране </a:t>
            </a:r>
            <a:r>
              <a:rPr lang="ru-RU" dirty="0">
                <a:solidFill>
                  <a:srgbClr val="0070C0"/>
                </a:solidFill>
                <a:cs typeface="Arial" panose="020B0604020202020204" pitchFamily="34" charset="0"/>
              </a:rPr>
              <a:t>(включая «вторичку») </a:t>
            </a:r>
            <a:r>
              <a:rPr lang="ru-RU" sz="1400" dirty="0" smtClean="0">
                <a:solidFill>
                  <a:srgbClr val="0070C0"/>
                </a:solidFill>
                <a:cs typeface="Arial" panose="020B0604020202020204" pitchFamily="34" charset="0"/>
              </a:rPr>
              <a:t>составило 297,4 </a:t>
            </a:r>
            <a:r>
              <a:rPr lang="ru-RU" sz="1400" dirty="0">
                <a:solidFill>
                  <a:srgbClr val="0070C0"/>
                </a:solidFill>
                <a:cs typeface="Arial" panose="020B0604020202020204" pitchFamily="34" charset="0"/>
              </a:rPr>
              <a:t>т </a:t>
            </a:r>
            <a:r>
              <a:rPr lang="ru-RU" sz="1400" dirty="0" smtClean="0">
                <a:solidFill>
                  <a:srgbClr val="0070C0"/>
                </a:solidFill>
                <a:cs typeface="Arial" panose="020B0604020202020204" pitchFamily="34" charset="0"/>
              </a:rPr>
              <a:t>(2-е место в мире после Китая – 686 т).</a:t>
            </a:r>
            <a:endParaRPr lang="ru-RU" sz="14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546892"/>
              </p:ext>
            </p:extLst>
          </p:nvPr>
        </p:nvGraphicFramePr>
        <p:xfrm>
          <a:off x="789876" y="1340768"/>
          <a:ext cx="8102605" cy="3414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098"/>
                <a:gridCol w="476098"/>
                <a:gridCol w="476098"/>
                <a:gridCol w="425674"/>
                <a:gridCol w="472390"/>
                <a:gridCol w="472390"/>
                <a:gridCol w="472390"/>
                <a:gridCol w="1023512"/>
                <a:gridCol w="575315"/>
                <a:gridCol w="622526"/>
                <a:gridCol w="544710"/>
                <a:gridCol w="466894"/>
                <a:gridCol w="646314"/>
                <a:gridCol w="476098"/>
                <a:gridCol w="476098"/>
              </a:tblGrid>
              <a:tr h="2047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Место в мире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Страны</a:t>
                      </a:r>
                      <a:r>
                        <a:rPr lang="en-US" sz="1000" dirty="0" smtClean="0">
                          <a:effectLst/>
                        </a:rPr>
                        <a:t>*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Объем </a:t>
                      </a:r>
                      <a:r>
                        <a:rPr lang="ru-RU" sz="1000" b="1" dirty="0" smtClean="0">
                          <a:effectLst/>
                        </a:rPr>
                        <a:t>добычи</a:t>
                      </a:r>
                      <a:r>
                        <a:rPr lang="ru-RU" sz="1000" b="1" baseline="0" dirty="0" smtClean="0">
                          <a:effectLst/>
                        </a:rPr>
                        <a:t> золота</a:t>
                      </a:r>
                      <a:r>
                        <a:rPr lang="ru-RU" sz="1000" b="1" dirty="0" smtClean="0">
                          <a:effectLst/>
                        </a:rPr>
                        <a:t>, </a:t>
                      </a:r>
                      <a:r>
                        <a:rPr lang="ru-RU" sz="1000" b="1" dirty="0">
                          <a:effectLst/>
                        </a:rPr>
                        <a:t>тонн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2015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2016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  <a:endParaRPr lang="ru-RU" sz="1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  <a:endParaRPr lang="ru-RU" sz="1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2014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2013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2012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2011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2010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</a:tr>
              <a:tr h="192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Китай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453,5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341</a:t>
                      </a:r>
                    </a:p>
                  </a:txBody>
                  <a:tcPr marL="68580" marR="68580" marT="0" marB="0"/>
                </a:tc>
              </a:tr>
              <a:tr h="192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Австралия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290,5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279,2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68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25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25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261</a:t>
                      </a:r>
                    </a:p>
                  </a:txBody>
                  <a:tcPr marL="68580" marR="68580" marT="0" marB="0"/>
                </a:tc>
              </a:tr>
              <a:tr h="192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Россия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** 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262</a:t>
                      </a:r>
                    </a:p>
                  </a:txBody>
                  <a:tcPr marL="60938" marR="60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255</a:t>
                      </a: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chemeClr val="accent2"/>
                          </a:solidFill>
                          <a:effectLst/>
                        </a:rPr>
                        <a:t>53</a:t>
                      </a: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2"/>
                          </a:solidFill>
                          <a:effectLst/>
                        </a:rPr>
                        <a:t>237</a:t>
                      </a:r>
                      <a:endParaRPr lang="ru-RU" sz="1000" b="1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effectLst/>
                        </a:rPr>
                        <a:t>225</a:t>
                      </a:r>
                      <a:endParaRPr lang="ru-RU" sz="1000" b="1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effectLst/>
                        </a:rPr>
                        <a:t>21</a:t>
                      </a:r>
                      <a:r>
                        <a:rPr lang="en-US" sz="1000" b="1" dirty="0">
                          <a:solidFill>
                            <a:schemeClr val="accent2"/>
                          </a:solidFill>
                          <a:effectLst/>
                        </a:rPr>
                        <a:t>6</a:t>
                      </a:r>
                      <a:endParaRPr lang="ru-RU" sz="1000" b="1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/>
                          </a:solidFill>
                          <a:effectLst/>
                        </a:rPr>
                        <a:t>202</a:t>
                      </a:r>
                      <a:endParaRPr lang="ru-RU" sz="1000" b="1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</a:tr>
              <a:tr h="192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b="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США</a:t>
                      </a:r>
                      <a:endParaRPr lang="ru-RU" sz="1000" b="0" kern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236,0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218,2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23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231</a:t>
                      </a:r>
                    </a:p>
                  </a:txBody>
                  <a:tcPr marL="68580" marR="68580" marT="0" marB="0"/>
                </a:tc>
              </a:tr>
              <a:tr h="192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Индонезия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168,2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176,3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11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140</a:t>
                      </a:r>
                    </a:p>
                  </a:txBody>
                  <a:tcPr marL="68580" marR="68580" marT="0" marB="0"/>
                </a:tc>
              </a:tr>
              <a:tr h="192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Канада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165,0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159,0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33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104</a:t>
                      </a:r>
                    </a:p>
                  </a:txBody>
                  <a:tcPr marL="68580" marR="68580" marT="0" marB="0"/>
                </a:tc>
              </a:tr>
              <a:tr h="192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Перу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164,5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175,9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18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185</a:t>
                      </a:r>
                    </a:p>
                  </a:txBody>
                  <a:tcPr marL="68580" marR="68580" marT="0" marB="0"/>
                </a:tc>
              </a:tr>
              <a:tr h="192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b="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ЮАР</a:t>
                      </a:r>
                      <a:endParaRPr lang="ru-RU" sz="1000" b="0" kern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77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203</a:t>
                      </a:r>
                    </a:p>
                  </a:txBody>
                  <a:tcPr marL="68580" marR="68580" marT="0" marB="0"/>
                </a:tc>
              </a:tr>
              <a:tr h="192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Мексика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120,5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135,8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11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79</a:t>
                      </a:r>
                    </a:p>
                  </a:txBody>
                  <a:tcPr marL="68580" marR="68580" marT="0" marB="0"/>
                </a:tc>
              </a:tr>
              <a:tr h="192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Гана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95,1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107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92</a:t>
                      </a:r>
                    </a:p>
                  </a:txBody>
                  <a:tcPr marL="68580" marR="68580" marT="0" marB="0"/>
                </a:tc>
              </a:tr>
              <a:tr h="39567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b="1" dirty="0" smtClean="0">
                          <a:effectLst/>
                        </a:rPr>
                        <a:t>Добыча золота в мире из недр: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3222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3208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30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2850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2829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2734</a:t>
                      </a:r>
                    </a:p>
                  </a:txBody>
                  <a:tcPr marL="68580" marR="68580" marT="0" marB="0"/>
                </a:tc>
              </a:tr>
              <a:tr h="159268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Общее производство золота в мире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(включает добычу из недр и производство вторичного золота)</a:t>
                      </a:r>
                      <a:endParaRPr lang="ru-RU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4511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38" marR="60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4306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4220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4310</a:t>
                      </a:r>
                      <a:endParaRPr lang="ru-RU" sz="1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4513</a:t>
                      </a:r>
                      <a:endParaRPr lang="ru-RU" sz="1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4539</a:t>
                      </a:r>
                      <a:endParaRPr lang="ru-RU" sz="1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4349</a:t>
                      </a:r>
                      <a:endParaRPr lang="ru-RU" sz="1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75655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21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4141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67544" y="77503"/>
            <a:ext cx="7992889" cy="631366"/>
          </a:xfrm>
        </p:spPr>
        <p:txBody>
          <a:bodyPr/>
          <a:lstStyle/>
          <a:p>
            <a:pPr algn="ctr"/>
            <a:r>
              <a:rPr lang="ru-RU" altLang="ru-RU" sz="1800" dirty="0" smtClean="0"/>
              <a:t>2016 </a:t>
            </a:r>
            <a:r>
              <a:rPr lang="ru-RU" altLang="ru-RU" sz="1800" dirty="0"/>
              <a:t>год  - </a:t>
            </a:r>
            <a:r>
              <a:rPr lang="ru-RU" altLang="ru-RU" sz="1800" dirty="0" smtClean="0"/>
              <a:t>рост </a:t>
            </a:r>
            <a:r>
              <a:rPr lang="ru-RU" altLang="ru-RU" sz="1800" dirty="0"/>
              <a:t>производства золота в России сохраняется</a:t>
            </a:r>
            <a:endParaRPr lang="ru-RU" altLang="ru-RU" sz="1800" b="1" dirty="0"/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467544" y="4581128"/>
            <a:ext cx="84249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98835" indent="-198835" algn="just" eaLnBrk="1" hangingPunct="1">
              <a:buClr>
                <a:srgbClr val="CC0000"/>
              </a:buClr>
              <a:defRPr/>
            </a:pPr>
            <a:r>
              <a:rPr lang="ru-RU" sz="1100" kern="0" dirty="0">
                <a:solidFill>
                  <a:srgbClr val="0070C0"/>
                </a:solidFill>
                <a:cs typeface="Arial" panose="020B0604020202020204" pitchFamily="34" charset="0"/>
              </a:rPr>
              <a:t>В </a:t>
            </a:r>
            <a:r>
              <a:rPr lang="en-US" sz="1100" kern="0" dirty="0">
                <a:solidFill>
                  <a:srgbClr val="0070C0"/>
                </a:solidFill>
                <a:cs typeface="Arial" panose="020B0604020202020204" pitchFamily="34" charset="0"/>
              </a:rPr>
              <a:t>20</a:t>
            </a:r>
            <a:r>
              <a:rPr lang="ru-RU" sz="1100" kern="0" dirty="0">
                <a:solidFill>
                  <a:srgbClr val="0070C0"/>
                </a:solidFill>
                <a:cs typeface="Arial" panose="020B0604020202020204" pitchFamily="34" charset="0"/>
              </a:rPr>
              <a:t>16 году Россия увеличила общее производство золота на 1,2% до </a:t>
            </a:r>
            <a:r>
              <a:rPr lang="ru-RU" sz="1100" kern="0" dirty="0" smtClean="0">
                <a:solidFill>
                  <a:srgbClr val="0070C0"/>
                </a:solidFill>
                <a:cs typeface="Arial" panose="020B0604020202020204" pitchFamily="34" charset="0"/>
              </a:rPr>
              <a:t>297,418 </a:t>
            </a:r>
            <a:r>
              <a:rPr lang="ru-RU" sz="1100" kern="0" dirty="0">
                <a:solidFill>
                  <a:srgbClr val="0070C0"/>
                </a:solidFill>
                <a:cs typeface="Arial" panose="020B0604020202020204" pitchFamily="34" charset="0"/>
              </a:rPr>
              <a:t>тонн по сравнению с 2015 г. (</a:t>
            </a:r>
            <a:r>
              <a:rPr lang="ru-RU" sz="1100" kern="0" dirty="0" smtClean="0">
                <a:solidFill>
                  <a:srgbClr val="0070C0"/>
                </a:solidFill>
                <a:cs typeface="Arial" panose="020B0604020202020204" pitchFamily="34" charset="0"/>
              </a:rPr>
              <a:t>293,768 </a:t>
            </a:r>
            <a:r>
              <a:rPr lang="ru-RU" sz="1100" kern="0" dirty="0">
                <a:solidFill>
                  <a:srgbClr val="0070C0"/>
                </a:solidFill>
                <a:cs typeface="Arial" panose="020B0604020202020204" pitchFamily="34" charset="0"/>
              </a:rPr>
              <a:t>т), включая: </a:t>
            </a:r>
          </a:p>
          <a:p>
            <a:pPr marL="198835" indent="-198835" algn="just" eaLnBrk="1" hangingPunct="1">
              <a:buClr>
                <a:srgbClr val="CC0000"/>
              </a:buClr>
              <a:defRPr/>
            </a:pPr>
            <a:r>
              <a:rPr lang="ru-RU" sz="1100" kern="0" dirty="0">
                <a:solidFill>
                  <a:srgbClr val="0070C0"/>
                </a:solidFill>
                <a:cs typeface="Arial" panose="020B0604020202020204" pitchFamily="34" charset="0"/>
              </a:rPr>
              <a:t>Добыча золота из недр (из рудных и россыпных месторождений) – рост на 3%  до </a:t>
            </a:r>
            <a:r>
              <a:rPr lang="ru-RU" sz="1100" kern="0" dirty="0" smtClean="0">
                <a:solidFill>
                  <a:srgbClr val="0070C0"/>
                </a:solidFill>
                <a:cs typeface="Arial" panose="020B0604020202020204" pitchFamily="34" charset="0"/>
              </a:rPr>
              <a:t>238,825 </a:t>
            </a:r>
            <a:r>
              <a:rPr lang="ru-RU" sz="1100" kern="0" dirty="0">
                <a:solidFill>
                  <a:srgbClr val="0070C0"/>
                </a:solidFill>
                <a:cs typeface="Arial" panose="020B0604020202020204" pitchFamily="34" charset="0"/>
              </a:rPr>
              <a:t>т</a:t>
            </a:r>
          </a:p>
          <a:p>
            <a:pPr marL="198835" indent="-198835" algn="just" eaLnBrk="1" hangingPunct="1">
              <a:buClr>
                <a:srgbClr val="CC0000"/>
              </a:buClr>
              <a:defRPr/>
            </a:pPr>
            <a:r>
              <a:rPr lang="ru-RU" sz="1100" kern="0" dirty="0">
                <a:solidFill>
                  <a:srgbClr val="0070C0"/>
                </a:solidFill>
                <a:cs typeface="Arial" panose="020B0604020202020204" pitchFamily="34" charset="0"/>
              </a:rPr>
              <a:t>Производство золота в концентратах увеличилось на 39% до </a:t>
            </a:r>
            <a:r>
              <a:rPr lang="ru-RU" sz="1100" kern="0" dirty="0" smtClean="0">
                <a:solidFill>
                  <a:srgbClr val="0070C0"/>
                </a:solidFill>
                <a:cs typeface="Arial" panose="020B0604020202020204" pitchFamily="34" charset="0"/>
              </a:rPr>
              <a:t>8,825 </a:t>
            </a:r>
            <a:r>
              <a:rPr lang="ru-RU" sz="1100" kern="0" dirty="0">
                <a:solidFill>
                  <a:srgbClr val="0070C0"/>
                </a:solidFill>
                <a:cs typeface="Arial" panose="020B0604020202020204" pitchFamily="34" charset="0"/>
              </a:rPr>
              <a:t>т</a:t>
            </a:r>
          </a:p>
          <a:p>
            <a:pPr marL="198835" indent="-198835" algn="just" eaLnBrk="1" hangingPunct="1">
              <a:buClr>
                <a:srgbClr val="CC0000"/>
              </a:buClr>
              <a:defRPr/>
            </a:pPr>
            <a:r>
              <a:rPr lang="ru-RU" sz="1100" kern="0" dirty="0">
                <a:solidFill>
                  <a:srgbClr val="0070C0"/>
                </a:solidFill>
                <a:cs typeface="Arial" panose="020B0604020202020204" pitchFamily="34" charset="0"/>
              </a:rPr>
              <a:t>Добыча попутного золота при разработке комплексных месторождений снизилась на 11% до </a:t>
            </a:r>
            <a:r>
              <a:rPr lang="ru-RU" sz="1100" kern="0" dirty="0" smtClean="0">
                <a:solidFill>
                  <a:srgbClr val="0070C0"/>
                </a:solidFill>
                <a:cs typeface="Arial" panose="020B0604020202020204" pitchFamily="34" charset="0"/>
              </a:rPr>
              <a:t>14,754 </a:t>
            </a:r>
            <a:r>
              <a:rPr lang="ru-RU" sz="1100" kern="0" dirty="0">
                <a:solidFill>
                  <a:srgbClr val="0070C0"/>
                </a:solidFill>
                <a:cs typeface="Arial" panose="020B0604020202020204" pitchFamily="34" charset="0"/>
              </a:rPr>
              <a:t>т</a:t>
            </a:r>
          </a:p>
          <a:p>
            <a:pPr marL="198835" indent="-198835" algn="just" eaLnBrk="1" hangingPunct="1">
              <a:buClr>
                <a:srgbClr val="CC0000"/>
              </a:buClr>
              <a:defRPr/>
            </a:pPr>
            <a:r>
              <a:rPr lang="ru-RU" sz="1100" kern="0" dirty="0">
                <a:solidFill>
                  <a:srgbClr val="0070C0"/>
                </a:solidFill>
                <a:cs typeface="Arial" panose="020B0604020202020204" pitchFamily="34" charset="0"/>
              </a:rPr>
              <a:t>Общая добыча золота из недр из минерального сырья составила </a:t>
            </a:r>
            <a:r>
              <a:rPr lang="ru-RU" sz="1100" kern="0" dirty="0" smtClean="0">
                <a:solidFill>
                  <a:srgbClr val="0070C0"/>
                </a:solidFill>
                <a:cs typeface="Arial" panose="020B0604020202020204" pitchFamily="34" charset="0"/>
              </a:rPr>
              <a:t>262,404 </a:t>
            </a:r>
            <a:r>
              <a:rPr lang="ru-RU" sz="1100" kern="0" dirty="0">
                <a:solidFill>
                  <a:srgbClr val="0070C0"/>
                </a:solidFill>
                <a:cs typeface="Arial" panose="020B0604020202020204" pitchFamily="34" charset="0"/>
              </a:rPr>
              <a:t>т (рост на 3%)</a:t>
            </a:r>
          </a:p>
          <a:p>
            <a:pPr marL="198835" indent="-198835" algn="just" eaLnBrk="1" hangingPunct="1">
              <a:buClr>
                <a:srgbClr val="CC0000"/>
              </a:buClr>
              <a:defRPr/>
            </a:pPr>
            <a:r>
              <a:rPr lang="ru-RU" sz="1100" kern="0" dirty="0">
                <a:solidFill>
                  <a:srgbClr val="0070C0"/>
                </a:solidFill>
                <a:cs typeface="Arial" panose="020B0604020202020204" pitchFamily="34" charset="0"/>
              </a:rPr>
              <a:t>Производство вторичного золота снизилось на 9% к 2015 году до </a:t>
            </a:r>
            <a:r>
              <a:rPr lang="ru-RU" sz="1100" kern="0" dirty="0" smtClean="0">
                <a:solidFill>
                  <a:srgbClr val="0070C0"/>
                </a:solidFill>
                <a:cs typeface="Arial" panose="020B0604020202020204" pitchFamily="34" charset="0"/>
              </a:rPr>
              <a:t>35,014 </a:t>
            </a:r>
            <a:r>
              <a:rPr lang="ru-RU" sz="1100" kern="0" dirty="0">
                <a:solidFill>
                  <a:srgbClr val="0070C0"/>
                </a:solidFill>
                <a:cs typeface="Arial" panose="020B0604020202020204" pitchFamily="34" charset="0"/>
              </a:rPr>
              <a:t>т</a:t>
            </a:r>
          </a:p>
          <a:p>
            <a:pPr marL="198835" indent="-198835" algn="just" eaLnBrk="1" hangingPunct="1">
              <a:buClr>
                <a:srgbClr val="CC0000"/>
              </a:buClr>
              <a:defRPr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835" indent="-198835"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975" kern="0" dirty="0">
              <a:solidFill>
                <a:srgbClr val="000000"/>
              </a:solidFill>
            </a:endParaRPr>
          </a:p>
          <a:p>
            <a:pPr marL="198835" indent="-198835"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975" kern="0" dirty="0">
              <a:solidFill>
                <a:srgbClr val="000000"/>
              </a:solidFill>
            </a:endParaRPr>
          </a:p>
          <a:p>
            <a:pPr marL="198835" indent="-198835"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975" kern="0" dirty="0">
              <a:solidFill>
                <a:srgbClr val="000000"/>
              </a:solidFill>
            </a:endParaRPr>
          </a:p>
          <a:p>
            <a:pPr marL="198835" indent="-198835"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ru-RU" sz="975" kern="0" dirty="0">
                <a:solidFill>
                  <a:srgbClr val="000000"/>
                </a:solidFill>
              </a:rPr>
              <a:t> </a:t>
            </a:r>
          </a:p>
          <a:p>
            <a:pPr marL="198835" indent="-198835" algn="just" eaLnBrk="1" hangingPunct="1">
              <a:lnSpc>
                <a:spcPct val="80000"/>
              </a:lnSpc>
              <a:buClr>
                <a:srgbClr val="CC0000"/>
              </a:buClr>
              <a:defRPr/>
            </a:pPr>
            <a:endParaRPr lang="ru-RU" sz="975" b="1" kern="0" dirty="0">
              <a:solidFill>
                <a:srgbClr val="000000"/>
              </a:solidFill>
            </a:endParaRPr>
          </a:p>
          <a:p>
            <a:pPr marL="198835" indent="-198835" eaLnBrk="1" hangingPunct="1">
              <a:lnSpc>
                <a:spcPct val="80000"/>
              </a:lnSpc>
              <a:buClr>
                <a:srgbClr val="CC0000"/>
              </a:buClr>
              <a:defRPr/>
            </a:pPr>
            <a:endParaRPr lang="ru-RU" sz="975" b="1" kern="0" dirty="0">
              <a:solidFill>
                <a:srgbClr val="000000"/>
              </a:solidFill>
            </a:endParaRPr>
          </a:p>
          <a:p>
            <a:pPr marL="198835" indent="-198835" algn="just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975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14466"/>
              </p:ext>
            </p:extLst>
          </p:nvPr>
        </p:nvGraphicFramePr>
        <p:xfrm>
          <a:off x="575556" y="1148237"/>
          <a:ext cx="820891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5112263" y="4006984"/>
            <a:ext cx="3220679" cy="2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800" b="1" dirty="0">
                <a:solidFill>
                  <a:srgbClr val="CC0000"/>
                </a:solidFill>
                <a:latin typeface="Arial Narrow" panose="020B0606020202030204" pitchFamily="34" charset="0"/>
              </a:rPr>
              <a:t>Цифры красным цветом на графике  - общее  производство  золота</a:t>
            </a:r>
            <a:endParaRPr lang="en-US" altLang="ru-RU" sz="8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7510391" y="1812602"/>
            <a:ext cx="407194" cy="21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2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9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3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8</a:t>
            </a:r>
            <a:endParaRPr lang="en-US" altLang="ru-RU" sz="6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7752779" y="1754857"/>
            <a:ext cx="407194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2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88,5</a:t>
            </a:r>
          </a:p>
        </p:txBody>
      </p:sp>
      <p:sp>
        <p:nvSpPr>
          <p:cNvPr id="2057" name="TextBox 1"/>
          <p:cNvSpPr txBox="1">
            <a:spLocks noChangeArrowheads="1"/>
          </p:cNvSpPr>
          <p:nvPr/>
        </p:nvSpPr>
        <p:spPr bwMode="auto">
          <a:xfrm>
            <a:off x="7254416" y="1812007"/>
            <a:ext cx="42029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2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54,8</a:t>
            </a:r>
          </a:p>
        </p:txBody>
      </p:sp>
      <p:sp>
        <p:nvSpPr>
          <p:cNvPr id="2058" name="TextBox 1"/>
          <p:cNvSpPr txBox="1">
            <a:spLocks noChangeArrowheads="1"/>
          </p:cNvSpPr>
          <p:nvPr/>
        </p:nvSpPr>
        <p:spPr bwMode="auto">
          <a:xfrm>
            <a:off x="4611942" y="2433415"/>
            <a:ext cx="42029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17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6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,9</a:t>
            </a:r>
          </a:p>
        </p:txBody>
      </p:sp>
      <p:sp>
        <p:nvSpPr>
          <p:cNvPr id="2059" name="TextBox 1"/>
          <p:cNvSpPr txBox="1">
            <a:spLocks noChangeArrowheads="1"/>
          </p:cNvSpPr>
          <p:nvPr/>
        </p:nvSpPr>
        <p:spPr bwMode="auto">
          <a:xfrm>
            <a:off x="4299565" y="2426337"/>
            <a:ext cx="419100" cy="20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17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0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9</a:t>
            </a:r>
            <a:endParaRPr lang="en-US" altLang="ru-RU" sz="6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60" name="TextBox 1"/>
          <p:cNvSpPr txBox="1">
            <a:spLocks noChangeArrowheads="1"/>
          </p:cNvSpPr>
          <p:nvPr/>
        </p:nvSpPr>
        <p:spPr bwMode="auto">
          <a:xfrm>
            <a:off x="4858752" y="2434828"/>
            <a:ext cx="421481" cy="20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174,1</a:t>
            </a:r>
          </a:p>
        </p:txBody>
      </p:sp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5140278" y="2451115"/>
            <a:ext cx="42029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168,1</a:t>
            </a:r>
          </a:p>
        </p:txBody>
      </p:sp>
      <p:sp>
        <p:nvSpPr>
          <p:cNvPr id="2062" name="TextBox 1"/>
          <p:cNvSpPr txBox="1">
            <a:spLocks noChangeArrowheads="1"/>
          </p:cNvSpPr>
          <p:nvPr/>
        </p:nvSpPr>
        <p:spPr bwMode="auto">
          <a:xfrm>
            <a:off x="5394881" y="2490397"/>
            <a:ext cx="419100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164,3</a:t>
            </a:r>
          </a:p>
        </p:txBody>
      </p:sp>
      <p:sp>
        <p:nvSpPr>
          <p:cNvPr id="2063" name="TextBox 1"/>
          <p:cNvSpPr txBox="1">
            <a:spLocks noChangeArrowheads="1"/>
          </p:cNvSpPr>
          <p:nvPr/>
        </p:nvSpPr>
        <p:spPr bwMode="auto">
          <a:xfrm>
            <a:off x="5652120" y="2502694"/>
            <a:ext cx="420290" cy="4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16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2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8</a:t>
            </a:r>
            <a:endParaRPr lang="en-US" altLang="ru-RU" sz="6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64" name="TextBox 1"/>
          <p:cNvSpPr txBox="1">
            <a:spLocks noChangeArrowheads="1"/>
          </p:cNvSpPr>
          <p:nvPr/>
        </p:nvSpPr>
        <p:spPr bwMode="auto">
          <a:xfrm>
            <a:off x="5933579" y="2389584"/>
            <a:ext cx="42029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84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5</a:t>
            </a:r>
            <a:endParaRPr lang="en-US" altLang="ru-RU" sz="6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65" name="TextBox 1"/>
          <p:cNvSpPr txBox="1">
            <a:spLocks noChangeArrowheads="1"/>
          </p:cNvSpPr>
          <p:nvPr/>
        </p:nvSpPr>
        <p:spPr bwMode="auto">
          <a:xfrm>
            <a:off x="6144319" y="2242982"/>
            <a:ext cx="419100" cy="50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205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4</a:t>
            </a:r>
            <a:endParaRPr lang="en-US" altLang="ru-RU" sz="6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66" name="TextBox 1"/>
          <p:cNvSpPr txBox="1">
            <a:spLocks noChangeArrowheads="1"/>
          </p:cNvSpPr>
          <p:nvPr/>
        </p:nvSpPr>
        <p:spPr bwMode="auto">
          <a:xfrm>
            <a:off x="6418868" y="2265758"/>
            <a:ext cx="419100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2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0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2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5</a:t>
            </a:r>
            <a:endParaRPr lang="en-US" altLang="ru-RU" sz="6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67" name="TextBox 1"/>
          <p:cNvSpPr txBox="1">
            <a:spLocks noChangeArrowheads="1"/>
          </p:cNvSpPr>
          <p:nvPr/>
        </p:nvSpPr>
        <p:spPr bwMode="auto">
          <a:xfrm>
            <a:off x="6677606" y="2227659"/>
            <a:ext cx="420291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2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10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,5</a:t>
            </a:r>
          </a:p>
        </p:txBody>
      </p:sp>
      <p:sp>
        <p:nvSpPr>
          <p:cNvPr id="2068" name="TextBox 1"/>
          <p:cNvSpPr txBox="1">
            <a:spLocks noChangeArrowheads="1"/>
          </p:cNvSpPr>
          <p:nvPr/>
        </p:nvSpPr>
        <p:spPr bwMode="auto">
          <a:xfrm>
            <a:off x="6942624" y="2122287"/>
            <a:ext cx="420291" cy="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224,7</a:t>
            </a:r>
          </a:p>
        </p:txBody>
      </p:sp>
      <p:sp>
        <p:nvSpPr>
          <p:cNvPr id="2069" name="TextBox 1"/>
          <p:cNvSpPr txBox="1">
            <a:spLocks noChangeArrowheads="1"/>
          </p:cNvSpPr>
          <p:nvPr/>
        </p:nvSpPr>
        <p:spPr bwMode="auto">
          <a:xfrm>
            <a:off x="4068495" y="2540638"/>
            <a:ext cx="419100" cy="2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154,4</a:t>
            </a:r>
          </a:p>
        </p:txBody>
      </p:sp>
      <p:sp>
        <p:nvSpPr>
          <p:cNvPr id="2070" name="TextBox 1"/>
          <p:cNvSpPr txBox="1">
            <a:spLocks noChangeArrowheads="1"/>
          </p:cNvSpPr>
          <p:nvPr/>
        </p:nvSpPr>
        <p:spPr bwMode="auto">
          <a:xfrm>
            <a:off x="3771430" y="2594654"/>
            <a:ext cx="406004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142,7</a:t>
            </a:r>
          </a:p>
        </p:txBody>
      </p:sp>
      <p:sp>
        <p:nvSpPr>
          <p:cNvPr id="2071" name="TextBox 1"/>
          <p:cNvSpPr txBox="1">
            <a:spLocks noChangeArrowheads="1"/>
          </p:cNvSpPr>
          <p:nvPr/>
        </p:nvSpPr>
        <p:spPr bwMode="auto">
          <a:xfrm>
            <a:off x="3499761" y="2712142"/>
            <a:ext cx="420291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123,5</a:t>
            </a:r>
          </a:p>
        </p:txBody>
      </p:sp>
      <p:sp>
        <p:nvSpPr>
          <p:cNvPr id="2072" name="TextBox 1"/>
          <p:cNvSpPr txBox="1">
            <a:spLocks noChangeArrowheads="1"/>
          </p:cNvSpPr>
          <p:nvPr/>
        </p:nvSpPr>
        <p:spPr bwMode="auto">
          <a:xfrm>
            <a:off x="3246863" y="2751535"/>
            <a:ext cx="407194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114,9</a:t>
            </a:r>
          </a:p>
        </p:txBody>
      </p:sp>
      <p:sp>
        <p:nvSpPr>
          <p:cNvPr id="2073" name="TextBox 1"/>
          <p:cNvSpPr txBox="1">
            <a:spLocks noChangeArrowheads="1"/>
          </p:cNvSpPr>
          <p:nvPr/>
        </p:nvSpPr>
        <p:spPr bwMode="auto">
          <a:xfrm>
            <a:off x="2988469" y="2706887"/>
            <a:ext cx="407194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24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</a:t>
            </a:r>
            <a:endParaRPr lang="en-US" altLang="ru-RU" sz="6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74" name="TextBox 1"/>
          <p:cNvSpPr txBox="1">
            <a:spLocks noChangeArrowheads="1"/>
          </p:cNvSpPr>
          <p:nvPr/>
        </p:nvSpPr>
        <p:spPr bwMode="auto">
          <a:xfrm>
            <a:off x="2755260" y="2724355"/>
            <a:ext cx="407194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12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3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3</a:t>
            </a:r>
            <a:endParaRPr lang="en-US" altLang="ru-RU" sz="6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75" name="TextBox 1"/>
          <p:cNvSpPr txBox="1">
            <a:spLocks noChangeArrowheads="1"/>
          </p:cNvSpPr>
          <p:nvPr/>
        </p:nvSpPr>
        <p:spPr bwMode="auto">
          <a:xfrm>
            <a:off x="1377555" y="2537818"/>
            <a:ext cx="407194" cy="19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53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8</a:t>
            </a:r>
            <a:endParaRPr lang="en-US" altLang="ru-RU" sz="6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76" name="TextBox 1"/>
          <p:cNvSpPr txBox="1">
            <a:spLocks noChangeArrowheads="1"/>
          </p:cNvSpPr>
          <p:nvPr/>
        </p:nvSpPr>
        <p:spPr bwMode="auto">
          <a:xfrm>
            <a:off x="1628776" y="2565415"/>
            <a:ext cx="407194" cy="19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50,2</a:t>
            </a:r>
            <a:endParaRPr lang="en-US" altLang="ru-RU" sz="6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77" name="TextBox 1"/>
          <p:cNvSpPr txBox="1">
            <a:spLocks noChangeArrowheads="1"/>
          </p:cNvSpPr>
          <p:nvPr/>
        </p:nvSpPr>
        <p:spPr bwMode="auto">
          <a:xfrm>
            <a:off x="1917369" y="2565415"/>
            <a:ext cx="408384" cy="19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49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5</a:t>
            </a:r>
            <a:endParaRPr lang="en-US" altLang="ru-RU" sz="6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78" name="TextBox 1"/>
          <p:cNvSpPr txBox="1">
            <a:spLocks noChangeArrowheads="1"/>
          </p:cNvSpPr>
          <p:nvPr/>
        </p:nvSpPr>
        <p:spPr bwMode="auto">
          <a:xfrm>
            <a:off x="2195736" y="2614018"/>
            <a:ext cx="407194" cy="19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42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6</a:t>
            </a:r>
            <a:endParaRPr lang="en-US" altLang="ru-RU" sz="6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79" name="TextBox 1"/>
          <p:cNvSpPr txBox="1">
            <a:spLocks noChangeArrowheads="1"/>
          </p:cNvSpPr>
          <p:nvPr/>
        </p:nvSpPr>
        <p:spPr bwMode="auto">
          <a:xfrm>
            <a:off x="2461024" y="2664832"/>
            <a:ext cx="407194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131,9</a:t>
            </a:r>
          </a:p>
        </p:txBody>
      </p:sp>
      <p:sp>
        <p:nvSpPr>
          <p:cNvPr id="2080" name="TextBox 1"/>
          <p:cNvSpPr txBox="1">
            <a:spLocks noChangeArrowheads="1"/>
          </p:cNvSpPr>
          <p:nvPr/>
        </p:nvSpPr>
        <p:spPr bwMode="auto">
          <a:xfrm>
            <a:off x="8028384" y="1702469"/>
            <a:ext cx="407194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297</a:t>
            </a:r>
            <a:r>
              <a:rPr lang="en-US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,</a:t>
            </a:r>
            <a:r>
              <a:rPr lang="ru-RU" altLang="ru-RU" sz="600" b="1" dirty="0">
                <a:solidFill>
                  <a:srgbClr val="CC0000"/>
                </a:solidFill>
                <a:latin typeface="Arial Narrow" panose="020B0606020202030204" pitchFamily="34" charset="0"/>
              </a:rPr>
              <a:t>4</a:t>
            </a:r>
            <a:endParaRPr lang="en-US" altLang="ru-RU" sz="6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2268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67544" y="77503"/>
            <a:ext cx="7992889" cy="631366"/>
          </a:xfrm>
        </p:spPr>
        <p:txBody>
          <a:bodyPr/>
          <a:lstStyle/>
          <a:p>
            <a:pPr algn="ctr"/>
            <a:r>
              <a:rPr lang="ru-RU" altLang="ru-RU" sz="1800" dirty="0" smtClean="0"/>
              <a:t>2016 </a:t>
            </a:r>
            <a:r>
              <a:rPr lang="ru-RU" altLang="ru-RU" sz="1800" dirty="0"/>
              <a:t>год  - </a:t>
            </a:r>
            <a:r>
              <a:rPr lang="ru-RU" altLang="ru-RU" sz="1800" dirty="0" smtClean="0"/>
              <a:t>рекордный год для золотодобычи в России</a:t>
            </a:r>
            <a:endParaRPr lang="ru-RU" altLang="ru-RU" sz="1800" b="1" dirty="0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CC0000"/>
              </a:buClr>
              <a:buFontTx/>
              <a:buNone/>
            </a:pPr>
            <a:r>
              <a:rPr lang="ru-RU" alt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золота в СССР:</a:t>
            </a:r>
          </a:p>
          <a:p>
            <a:pPr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1933 г. – 110 т</a:t>
            </a:r>
          </a:p>
          <a:p>
            <a:pPr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1936 г. – 150 т</a:t>
            </a:r>
          </a:p>
          <a:p>
            <a:pPr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1940 г. – 180 т</a:t>
            </a:r>
          </a:p>
          <a:p>
            <a:pPr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 г. – 304 т.  (максимальный уровень добычи)</a:t>
            </a:r>
          </a:p>
          <a:p>
            <a:pPr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 г. – 302 т</a:t>
            </a:r>
          </a:p>
          <a:p>
            <a:pPr eaLnBrk="1" hangingPunct="1">
              <a:lnSpc>
                <a:spcPct val="80000"/>
              </a:lnSpc>
              <a:buClr>
                <a:srgbClr val="CC0000"/>
              </a:buClr>
              <a:buFontTx/>
              <a:buNone/>
            </a:pPr>
            <a:endParaRPr lang="ru-RU" altLang="ru-RU" sz="16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CC0000"/>
              </a:buClr>
            </a:pPr>
            <a:r>
              <a:rPr lang="ru-RU" alt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Накануне распада СССР в союзных республиках Средней Азии и </a:t>
            </a:r>
            <a:r>
              <a:rPr lang="ru-RU" altLang="ru-RU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Армении совокупно добывалось </a:t>
            </a:r>
            <a:r>
              <a:rPr lang="ru-RU" altLang="ru-RU" sz="1600" b="1" kern="0" dirty="0">
                <a:solidFill>
                  <a:srgbClr val="B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70-75 т </a:t>
            </a:r>
            <a:r>
              <a:rPr lang="ru-RU" alt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золота в год, что составляло около </a:t>
            </a:r>
            <a:r>
              <a:rPr lang="ru-RU" altLang="ru-RU" sz="1600" b="1" kern="0" dirty="0">
                <a:solidFill>
                  <a:srgbClr val="B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ru-RU" alt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всего производства золота в </a:t>
            </a:r>
            <a:r>
              <a:rPr lang="ru-RU" altLang="ru-RU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СССР* </a:t>
            </a:r>
          </a:p>
          <a:p>
            <a:pPr algn="just" eaLnBrk="1" hangingPunct="1">
              <a:lnSpc>
                <a:spcPct val="80000"/>
              </a:lnSpc>
              <a:buClr>
                <a:srgbClr val="CC0000"/>
              </a:buClr>
            </a:pPr>
            <a:r>
              <a:rPr lang="ru-RU" alt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максимальная </a:t>
            </a:r>
            <a:r>
              <a:rPr lang="ru-RU" altLang="ru-RU" sz="1600" b="1" kern="0" dirty="0">
                <a:solidFill>
                  <a:srgbClr val="B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в РСФСР </a:t>
            </a:r>
            <a:r>
              <a:rPr lang="ru-RU" alt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 в </a:t>
            </a:r>
            <a:r>
              <a:rPr lang="ru-RU" altLang="ru-RU" sz="1600" b="1" kern="0" dirty="0">
                <a:solidFill>
                  <a:srgbClr val="B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 году </a:t>
            </a:r>
            <a:r>
              <a:rPr lang="ru-RU" alt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составила около </a:t>
            </a:r>
            <a:r>
              <a:rPr lang="ru-RU" altLang="ru-RU" sz="1600" b="1" kern="0" dirty="0">
                <a:solidFill>
                  <a:srgbClr val="B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 т </a:t>
            </a:r>
            <a:r>
              <a:rPr lang="ru-RU" alt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золота. </a:t>
            </a:r>
            <a:endParaRPr lang="ru-RU" altLang="ru-RU" sz="16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CC0000"/>
              </a:buClr>
            </a:pPr>
            <a:endParaRPr lang="ru-RU" altLang="ru-RU" sz="16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CC0000"/>
              </a:buClr>
            </a:pPr>
            <a:r>
              <a:rPr lang="ru-RU" altLang="ru-RU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Рекорд </a:t>
            </a:r>
            <a:r>
              <a:rPr lang="ru-RU" alt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РФ по добыче золота </a:t>
            </a:r>
            <a:r>
              <a:rPr lang="ru-RU" altLang="ru-RU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советского периода был обновлен </a:t>
            </a:r>
            <a:r>
              <a:rPr lang="ru-RU" alt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2013 году (231,7 т + 5,4 т концентрата</a:t>
            </a:r>
            <a:r>
              <a:rPr lang="ru-RU" altLang="ru-RU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 eaLnBrk="1" hangingPunct="1">
              <a:lnSpc>
                <a:spcPct val="80000"/>
              </a:lnSpc>
              <a:buClr>
                <a:srgbClr val="CC0000"/>
              </a:buClr>
            </a:pPr>
            <a:r>
              <a:rPr lang="ru-RU" alt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alt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всю 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новейшую </a:t>
            </a:r>
            <a:r>
              <a:rPr lang="ru-RU" alt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историю 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золотодобычи в России наибольшее количество добыто в </a:t>
            </a:r>
            <a:r>
              <a:rPr lang="ru-RU" altLang="ru-RU" sz="1600" b="1" kern="0" dirty="0">
                <a:solidFill>
                  <a:srgbClr val="B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ru-RU" alt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alt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kern="0" dirty="0" smtClean="0">
                <a:solidFill>
                  <a:srgbClr val="B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262,4 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9556" y="5802985"/>
            <a:ext cx="80648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rgbClr val="000000"/>
                </a:solidFill>
              </a:rPr>
              <a:t>* </a:t>
            </a:r>
            <a:r>
              <a:rPr lang="ru-RU" sz="800" i="1" dirty="0">
                <a:solidFill>
                  <a:srgbClr val="000000"/>
                </a:solidFill>
              </a:rPr>
              <a:t>В.Д. Андрианов. Россия: экономический и инвестиционный потенциал.- М., 1999, с .41</a:t>
            </a:r>
            <a:endParaRPr lang="ru-RU" sz="800" i="1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568757"/>
            <a:ext cx="936104" cy="72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02" y="5347404"/>
            <a:ext cx="1132212" cy="70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5952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73589" cy="504850"/>
          </a:xfrm>
        </p:spPr>
        <p:txBody>
          <a:bodyPr/>
          <a:lstStyle/>
          <a:p>
            <a:pPr lvl="0"/>
            <a:r>
              <a:rPr lang="ru-RU" sz="2000" dirty="0"/>
              <a:t>Доходность отрасли ДМ/ДК для бюджета </a:t>
            </a:r>
            <a:r>
              <a:rPr lang="ru-RU" sz="2000" dirty="0" smtClean="0"/>
              <a:t>РФ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400" dirty="0"/>
              <a:t>За 10 лет (2007-2016 гг.) налог на добычу полезных ископаемых (НДПИ) и разовые платежи за пользование недрами по отрасли ДМ/ДК выросли кратно более чем в 5 и 33 раз соответственно.</a:t>
            </a:r>
          </a:p>
          <a:p>
            <a:pPr algn="just"/>
            <a:r>
              <a:rPr lang="ru-RU" sz="1400" b="1" dirty="0"/>
              <a:t>Динамика доходов бюджета РФ от НДПИ и разовых платежей за предоставление участков недр через аукционы по отрасли ДМ/ДК, млрд. руб.:</a:t>
            </a:r>
            <a:endParaRPr lang="ru-RU" sz="1400" dirty="0"/>
          </a:p>
          <a:p>
            <a:pPr algn="just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15894"/>
              </p:ext>
            </p:extLst>
          </p:nvPr>
        </p:nvGraphicFramePr>
        <p:xfrm>
          <a:off x="611560" y="2715412"/>
          <a:ext cx="8064896" cy="323561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382404"/>
                <a:gridCol w="574770"/>
                <a:gridCol w="575620"/>
                <a:gridCol w="575620"/>
                <a:gridCol w="575620"/>
                <a:gridCol w="575620"/>
                <a:gridCol w="574770"/>
                <a:gridCol w="575620"/>
                <a:gridCol w="575620"/>
                <a:gridCol w="575620"/>
                <a:gridCol w="503612"/>
              </a:tblGrid>
              <a:tr h="1649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2008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5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Налог на добычу полезных ископаемых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0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Золото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4,7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6,6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10,9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13,2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17,5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21,23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19,55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22,5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33,27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</a:rPr>
                        <a:t>35,99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8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Серебро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1,78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2,71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1,96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3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Платина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0,42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0,34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0,43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0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Алмазы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5,4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5,0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6,0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5,8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6,2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7,1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7,9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11,72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20,83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19,12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Итого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10,8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12,6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18,1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20,6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26,2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30,96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29,65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36,22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57,24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57,37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612">
                <a:tc gridSpan="11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Плата за предоставление участков недр для геологического изучения, разведки и добычи ДМ/ДК через аукционы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4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0,54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2,68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0,01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0,55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1,04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1,42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3,33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3,42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3,19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0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Всего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11,34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15,28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18,11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21,15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27,24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32,38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32,98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39,64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60,43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75,37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1032" y="5733256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Источники: ФНС России, www.nalog.ru; официальный сайт РФ для размещения информации о проведении торгов, torgi.gov.ru.</a:t>
            </a:r>
          </a:p>
        </p:txBody>
      </p:sp>
    </p:spTree>
    <p:extLst>
      <p:ext uri="{BB962C8B-B14F-4D97-AF65-F5344CB8AC3E}">
        <p14:creationId xmlns:p14="http://schemas.microsoft.com/office/powerpoint/2010/main" val="2158687283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661621" cy="504850"/>
          </a:xfrm>
        </p:spPr>
        <p:txBody>
          <a:bodyPr/>
          <a:lstStyle/>
          <a:p>
            <a:pPr lvl="0"/>
            <a:r>
              <a:rPr lang="ru-RU" sz="2000" dirty="0"/>
              <a:t>Затраты бюджета РФ на ГРР по отрасли </a:t>
            </a:r>
            <a:r>
              <a:rPr lang="ru-RU" sz="2000" dirty="0" smtClean="0"/>
              <a:t>ДМ/ДК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200" dirty="0"/>
              <a:t>Объем финансирования геологоразведочных работ за счет средств федерального бюджета по отрасли ДМ/ДК в период 2007-2016 гг. практически остался на уровне </a:t>
            </a:r>
            <a:r>
              <a:rPr lang="ru-RU" sz="1200" b="1" dirty="0" smtClean="0"/>
              <a:t>3 </a:t>
            </a:r>
            <a:r>
              <a:rPr lang="ru-RU" sz="1200" b="1" dirty="0"/>
              <a:t>млрд. руб. </a:t>
            </a:r>
            <a:r>
              <a:rPr lang="ru-RU" sz="1200" dirty="0"/>
              <a:t>в год. Доходы  консолидированного бюджета только по двум показателям – НДПИ и разовые платежи – за этот период выросли над бюджетными затратами на ГРР </a:t>
            </a:r>
            <a:r>
              <a:rPr lang="ru-RU" sz="1200" b="1" dirty="0"/>
              <a:t>пятикратно</a:t>
            </a:r>
            <a:r>
              <a:rPr lang="ru-RU" sz="1200" dirty="0"/>
              <a:t> (руб./</a:t>
            </a:r>
            <a:r>
              <a:rPr lang="ru-RU" sz="1200" dirty="0" err="1"/>
              <a:t>руб</a:t>
            </a:r>
            <a:r>
              <a:rPr lang="ru-RU" sz="1200" dirty="0"/>
              <a:t>: с 1/4 – в 2007 до 1/22- в 2016).</a:t>
            </a:r>
          </a:p>
          <a:p>
            <a:pPr algn="just"/>
            <a:r>
              <a:rPr lang="ru-RU" sz="1200" b="1" dirty="0"/>
              <a:t>Динамика финансирования ГРР на ТПИ и отрасли ДМ/ДК в 2007-2016 гг.:</a:t>
            </a:r>
            <a:endParaRPr lang="ru-RU" sz="1200" dirty="0"/>
          </a:p>
          <a:p>
            <a:pPr algn="just"/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91332"/>
              </p:ext>
            </p:extLst>
          </p:nvPr>
        </p:nvGraphicFramePr>
        <p:xfrm>
          <a:off x="683566" y="2708920"/>
          <a:ext cx="7848871" cy="287089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415661"/>
                <a:gridCol w="519148"/>
                <a:gridCol w="519148"/>
                <a:gridCol w="519148"/>
                <a:gridCol w="519148"/>
                <a:gridCol w="519148"/>
                <a:gridCol w="519148"/>
                <a:gridCol w="519148"/>
                <a:gridCol w="519148"/>
                <a:gridCol w="640013"/>
                <a:gridCol w="640013"/>
              </a:tblGrid>
              <a:tr h="246687">
                <a:tc row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Показатели</a:t>
                      </a:r>
                      <a:r>
                        <a:rPr lang="ru-RU" sz="1000" dirty="0">
                          <a:effectLst/>
                        </a:rPr>
                        <a:t>, млрд.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9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2008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1463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Финансирование ГРР на ТПИ за счет бюджета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6,05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7,02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5,63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5,46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7994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том числе: по отрасли ДМ/ДК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2,89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3,33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2,46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2,47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4,04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764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Финансирование ГРР на ТПИ за счет </a:t>
                      </a:r>
                      <a:r>
                        <a:rPr lang="ru-RU" sz="1000" dirty="0" smtClean="0">
                          <a:effectLst/>
                        </a:rPr>
                        <a:t>недропользователей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23,4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28,9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28,3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26,1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34,6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44,1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39,4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39,5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34,6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34,8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7994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том числе: по отрасли ДМ/ДК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16,4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14,0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17,4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17,5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18,0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19,0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27,6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24,9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24,7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5589240"/>
            <a:ext cx="847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/>
              <a:t>Источники: Аксенов С.А., Некрасов А.И. «Результаты геолого-разведочных работ на твердые полезные ископаемые за период 2005-2012 гг.», Минеральные ресурсы России. Экономика и управление, № 4, 2013;  Ежегодные доклады на заседаниях коллегии </a:t>
            </a:r>
            <a:r>
              <a:rPr lang="ru-RU" sz="900" dirty="0" err="1"/>
              <a:t>Роснедр</a:t>
            </a:r>
            <a:r>
              <a:rPr lang="ru-RU" sz="900" dirty="0"/>
              <a:t>,  www.rosnedra.</a:t>
            </a:r>
            <a:r>
              <a:rPr lang="en-US" sz="900" dirty="0" err="1"/>
              <a:t>gov</a:t>
            </a:r>
            <a:r>
              <a:rPr lang="ru-RU" sz="900" dirty="0"/>
              <a:t>.</a:t>
            </a:r>
            <a:r>
              <a:rPr lang="en-US" sz="900" dirty="0" err="1"/>
              <a:t>ru</a:t>
            </a:r>
            <a:r>
              <a:rPr lang="ru-RU" sz="9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7662123"/>
      </p:ext>
    </p:extLst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88640"/>
            <a:ext cx="8001000" cy="820738"/>
          </a:xfrm>
        </p:spPr>
        <p:txBody>
          <a:bodyPr/>
          <a:lstStyle/>
          <a:p>
            <a:pPr algn="ctr"/>
            <a:r>
              <a:rPr lang="ru-RU" sz="2000" dirty="0"/>
              <a:t>Тренд доходов и затраты бюджета на ГРР по отрасли ДМ/ДК в 2007-2016 гг</a:t>
            </a:r>
            <a:r>
              <a:rPr lang="ru-RU" sz="2000" dirty="0" smtClean="0"/>
              <a:t>.:</a:t>
            </a:r>
            <a:endParaRPr lang="ru-RU" sz="2000" dirty="0"/>
          </a:p>
        </p:txBody>
      </p:sp>
      <p:pic>
        <p:nvPicPr>
          <p:cNvPr id="7170" name="Диаграмма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4076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900122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81701" cy="504850"/>
          </a:xfrm>
        </p:spPr>
        <p:txBody>
          <a:bodyPr/>
          <a:lstStyle/>
          <a:p>
            <a:r>
              <a:rPr lang="ru-RU" sz="2000" dirty="0"/>
              <a:t>Динамика прироста запасов золота в 2007 – 2016 гг</a:t>
            </a:r>
            <a:r>
              <a:rPr lang="ru-RU" sz="2000" dirty="0" smtClean="0"/>
              <a:t>.: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720919"/>
              </p:ext>
            </p:extLst>
          </p:nvPr>
        </p:nvGraphicFramePr>
        <p:xfrm>
          <a:off x="611560" y="1484784"/>
          <a:ext cx="7992887" cy="328820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486189"/>
                <a:gridCol w="1164961"/>
                <a:gridCol w="1392532"/>
                <a:gridCol w="1164141"/>
                <a:gridCol w="1392532"/>
                <a:gridCol w="1392532"/>
              </a:tblGrid>
              <a:tr h="3177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Прирост запасов, тонн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Прирост активных запасов, тонн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Погашено в недрах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Отношение прироста запасов к их погашению при добыче,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т.ч. активных запасов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Итого 2007-2015 гг.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2828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1957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2358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83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2016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1255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0384" y="5013176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Среднегодовой прирост запасов золота за период 2007-2015 гг. составил 83% от их погашения при добыче. Для воспроизводства МСБ этот показатель должен быть не ниже необходимого порога - не менее 140% с учетом подтверждения и конвертации запасов.  </a:t>
            </a:r>
          </a:p>
        </p:txBody>
      </p:sp>
    </p:spTree>
    <p:extLst>
      <p:ext uri="{BB962C8B-B14F-4D97-AF65-F5344CB8AC3E}">
        <p14:creationId xmlns:p14="http://schemas.microsoft.com/office/powerpoint/2010/main" val="198467851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-24387"/>
            <a:ext cx="7785524" cy="668915"/>
          </a:xfrm>
        </p:spPr>
        <p:txBody>
          <a:bodyPr/>
          <a:lstStyle/>
          <a:p>
            <a:pPr algn="ctr"/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1800" dirty="0"/>
              <a:t>Минерально-сырьевая база России по золоту - распределение запасов золота по регионам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00807"/>
            <a:ext cx="7290126" cy="7920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09" y="644528"/>
            <a:ext cx="8127698" cy="428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000219"/>
            <a:ext cx="8073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altLang="ru-RU" sz="1200" dirty="0">
                <a:solidFill>
                  <a:srgbClr val="0070C0"/>
                </a:solidFill>
                <a:cs typeface="Arial" charset="0"/>
              </a:rPr>
              <a:t>Россия располагает запасами золота в </a:t>
            </a:r>
            <a:r>
              <a:rPr lang="ru-RU" altLang="ru-RU" sz="1200" dirty="0" smtClean="0">
                <a:solidFill>
                  <a:srgbClr val="0070C0"/>
                </a:solidFill>
                <a:cs typeface="Arial" charset="0"/>
              </a:rPr>
              <a:t>недрах, </a:t>
            </a:r>
            <a:r>
              <a:rPr lang="ru-RU" altLang="ru-RU" sz="1200" dirty="0">
                <a:solidFill>
                  <a:srgbClr val="0070C0"/>
                </a:solidFill>
                <a:cs typeface="Arial" charset="0"/>
              </a:rPr>
              <a:t>превышающими 13,83 тыс. тонн, и по их количеству находится </a:t>
            </a:r>
            <a:endParaRPr lang="ru-RU" altLang="ru-RU" sz="1200" dirty="0" smtClean="0">
              <a:solidFill>
                <a:srgbClr val="0070C0"/>
              </a:solidFill>
              <a:cs typeface="Arial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altLang="ru-RU" sz="1200" dirty="0" smtClean="0">
                <a:solidFill>
                  <a:srgbClr val="0070C0"/>
                </a:solidFill>
                <a:cs typeface="Arial" charset="0"/>
              </a:rPr>
              <a:t>на </a:t>
            </a:r>
            <a:r>
              <a:rPr lang="ru-RU" altLang="ru-RU" sz="1200" dirty="0">
                <a:solidFill>
                  <a:srgbClr val="0070C0"/>
                </a:solidFill>
                <a:cs typeface="Arial" charset="0"/>
              </a:rPr>
              <a:t>втором месте в мире </a:t>
            </a:r>
            <a:r>
              <a:rPr lang="ru-RU" altLang="ru-RU" sz="1200" dirty="0">
                <a:solidFill>
                  <a:srgbClr val="0070C0"/>
                </a:solidFill>
              </a:rPr>
              <a:t>(данные Государственного баланса запасов на  01.01.2016 г.)</a:t>
            </a:r>
            <a:r>
              <a:rPr lang="ru-RU" altLang="ru-RU" sz="1200" dirty="0">
                <a:solidFill>
                  <a:srgbClr val="0070C0"/>
                </a:solidFill>
                <a:cs typeface="Arial" charset="0"/>
              </a:rPr>
              <a:t>.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1200" dirty="0">
                <a:solidFill>
                  <a:srgbClr val="0070C0"/>
                </a:solidFill>
                <a:cs typeface="Arial" charset="0"/>
              </a:rPr>
              <a:t>               На территории России расположено 5894 </a:t>
            </a:r>
            <a:r>
              <a:rPr lang="ru-RU" altLang="ru-RU" sz="1200" dirty="0" smtClean="0">
                <a:solidFill>
                  <a:srgbClr val="0070C0"/>
                </a:solidFill>
                <a:cs typeface="Arial" charset="0"/>
              </a:rPr>
              <a:t>месторождения </a:t>
            </a:r>
            <a:r>
              <a:rPr lang="ru-RU" altLang="ru-RU" sz="1200" dirty="0">
                <a:solidFill>
                  <a:srgbClr val="0070C0"/>
                </a:solidFill>
                <a:cs typeface="Arial" charset="0"/>
              </a:rPr>
              <a:t>золота: </a:t>
            </a:r>
          </a:p>
          <a:p>
            <a:pPr>
              <a:buFont typeface="Wingdings" pitchFamily="2" charset="2"/>
              <a:buNone/>
            </a:pPr>
            <a:r>
              <a:rPr lang="ru-RU" altLang="ru-RU" sz="1200" dirty="0">
                <a:solidFill>
                  <a:srgbClr val="0070C0"/>
                </a:solidFill>
                <a:cs typeface="Arial" charset="0"/>
              </a:rPr>
              <a:t>               	- 383 коренных собственно золоторудных (9,0 тыс. т - 65,1% запасов)</a:t>
            </a:r>
          </a:p>
          <a:p>
            <a:pPr>
              <a:buFont typeface="Wingdings" pitchFamily="2" charset="2"/>
              <a:buNone/>
            </a:pPr>
            <a:r>
              <a:rPr lang="ru-RU" altLang="ru-RU" sz="1200" dirty="0">
                <a:solidFill>
                  <a:srgbClr val="0070C0"/>
                </a:solidFill>
                <a:cs typeface="Arial" charset="0"/>
              </a:rPr>
              <a:t>	- 171</a:t>
            </a:r>
            <a:r>
              <a:rPr lang="ru-RU" altLang="ru-RU" sz="12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altLang="ru-RU" sz="1200" dirty="0">
                <a:solidFill>
                  <a:srgbClr val="0070C0"/>
                </a:solidFill>
                <a:cs typeface="Arial" charset="0"/>
              </a:rPr>
              <a:t>комплексных золотосодержащих (3,62 тыс. т - 26,1% запасов)</a:t>
            </a:r>
          </a:p>
          <a:p>
            <a:pPr>
              <a:buFont typeface="Wingdings" pitchFamily="2" charset="2"/>
              <a:buNone/>
            </a:pPr>
            <a:r>
              <a:rPr lang="ru-RU" altLang="ru-RU" sz="1200" dirty="0">
                <a:solidFill>
                  <a:srgbClr val="0070C0"/>
                </a:solidFill>
                <a:cs typeface="Arial" charset="0"/>
              </a:rPr>
              <a:t>	- 5340</a:t>
            </a:r>
            <a:r>
              <a:rPr lang="ru-RU" altLang="ru-RU" sz="12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altLang="ru-RU" sz="1200" dirty="0">
                <a:solidFill>
                  <a:srgbClr val="0070C0"/>
                </a:solidFill>
                <a:cs typeface="Arial" charset="0"/>
              </a:rPr>
              <a:t>россыпных (1,21 тыс. т - 8,8% запасов)</a:t>
            </a:r>
            <a:endParaRPr lang="ru-RU" alt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5274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33574</TotalTime>
  <Words>3104</Words>
  <Application>Microsoft Office PowerPoint</Application>
  <PresentationFormat>Экран (4:3)</PresentationFormat>
  <Paragraphs>1089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Profile</vt:lpstr>
      <vt:lpstr>Презентация PowerPoint</vt:lpstr>
      <vt:lpstr>Добыча золота в мире в 2010-2016 гг. </vt:lpstr>
      <vt:lpstr>2016 год  - рост производства золота в России сохраняется</vt:lpstr>
      <vt:lpstr>2016 год  - рекордный год для золотодобычи в России</vt:lpstr>
      <vt:lpstr>Доходность отрасли ДМ/ДК для бюджета РФ</vt:lpstr>
      <vt:lpstr>Затраты бюджета РФ на ГРР по отрасли ДМ/ДК</vt:lpstr>
      <vt:lpstr>Тренд доходов и затраты бюджета на ГРР по отрасли ДМ/ДК в 2007-2016 гг.:</vt:lpstr>
      <vt:lpstr>Динамика прироста запасов золота в 2007 – 2016 гг.:</vt:lpstr>
      <vt:lpstr> Минерально-сырьевая база России по золоту - распределение запасов золота по регионам</vt:lpstr>
      <vt:lpstr>Золотодобывающие регионы России</vt:lpstr>
      <vt:lpstr>Презентация PowerPoint</vt:lpstr>
      <vt:lpstr>Изменение сырьевой базы золота в 2007-2015 гг. </vt:lpstr>
      <vt:lpstr>Изменение сырьевой базы золота в 2007-2015 гг. </vt:lpstr>
      <vt:lpstr>Уровень средних содержаний золота и серебра в перерабатываемых рудах в 2015-2016 гг.:</vt:lpstr>
      <vt:lpstr>Минерально-сырьевая база золотодобывающей промышленности России.</vt:lpstr>
      <vt:lpstr>Презентация PowerPoint</vt:lpstr>
      <vt:lpstr> Эффективность использования бюджетных средств в 2016 году и меры по развитию МСБ </vt:lpstr>
      <vt:lpstr>Проблемы действующей лицензионной системы и законодательства</vt:lpstr>
      <vt:lpstr>Тенденции и меры</vt:lpstr>
      <vt:lpstr> </vt:lpstr>
    </vt:vector>
  </TitlesOfParts>
  <Company>DATA Mining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Akhmetzhan</dc:creator>
  <cp:lastModifiedBy>BigHall</cp:lastModifiedBy>
  <cp:revision>2164</cp:revision>
  <cp:lastPrinted>2017-06-08T08:00:40Z</cp:lastPrinted>
  <dcterms:created xsi:type="dcterms:W3CDTF">2007-06-20T06:00:45Z</dcterms:created>
  <dcterms:modified xsi:type="dcterms:W3CDTF">2017-06-14T02:04:58Z</dcterms:modified>
</cp:coreProperties>
</file>