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6" r:id="rId9"/>
    <p:sldId id="265" r:id="rId10"/>
    <p:sldId id="267" r:id="rId11"/>
    <p:sldId id="268" r:id="rId12"/>
    <p:sldId id="269" r:id="rId13"/>
    <p:sldId id="273" r:id="rId14"/>
    <p:sldId id="272" r:id="rId15"/>
    <p:sldId id="274" r:id="rId16"/>
    <p:sldId id="276" r:id="rId17"/>
    <p:sldId id="280" r:id="rId18"/>
    <p:sldId id="277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575" autoAdjust="0"/>
  </p:normalViewPr>
  <p:slideViewPr>
    <p:cSldViewPr>
      <p:cViewPr varScale="1">
        <p:scale>
          <a:sx n="68" d="100"/>
          <a:sy n="68" d="100"/>
        </p:scale>
        <p:origin x="-14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3240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771DB-40C5-49E8-ABF7-CC5D6D4E700E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8D99-F5F7-40C5-944D-20C892F67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771DB-40C5-49E8-ABF7-CC5D6D4E700E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8D99-F5F7-40C5-944D-20C892F67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771DB-40C5-49E8-ABF7-CC5D6D4E700E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8D99-F5F7-40C5-944D-20C892F67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771DB-40C5-49E8-ABF7-CC5D6D4E700E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8D99-F5F7-40C5-944D-20C892F67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771DB-40C5-49E8-ABF7-CC5D6D4E700E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8D99-F5F7-40C5-944D-20C892F67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771DB-40C5-49E8-ABF7-CC5D6D4E700E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8D99-F5F7-40C5-944D-20C892F67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771DB-40C5-49E8-ABF7-CC5D6D4E700E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8D99-F5F7-40C5-944D-20C892F67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771DB-40C5-49E8-ABF7-CC5D6D4E700E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8D99-F5F7-40C5-944D-20C892F67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771DB-40C5-49E8-ABF7-CC5D6D4E700E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8D99-F5F7-40C5-944D-20C892F67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771DB-40C5-49E8-ABF7-CC5D6D4E700E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8D99-F5F7-40C5-944D-20C892F67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771DB-40C5-49E8-ABF7-CC5D6D4E700E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8ED8D99-F5F7-40C5-944D-20C892F67E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4771DB-40C5-49E8-ABF7-CC5D6D4E700E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ED8D99-F5F7-40C5-944D-20C892F67E3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7" y="1124744"/>
            <a:ext cx="7237356" cy="3800713"/>
          </a:xfrm>
        </p:spPr>
        <p:txBody>
          <a:bodyPr/>
          <a:lstStyle/>
          <a:p>
            <a:r>
              <a:rPr lang="ru-RU" sz="4000" dirty="0"/>
              <a:t>Концептуальные положения реформы</a:t>
            </a:r>
            <a:br>
              <a:rPr lang="ru-RU" sz="4000" dirty="0"/>
            </a:br>
            <a:r>
              <a:rPr lang="ru-RU" sz="4000" dirty="0"/>
              <a:t>«Классификации запасов МТПИ»</a:t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933056"/>
            <a:ext cx="7854696" cy="792088"/>
          </a:xfrm>
        </p:spPr>
        <p:txBody>
          <a:bodyPr/>
          <a:lstStyle/>
          <a:p>
            <a:r>
              <a:rPr lang="ru-RU" sz="2400" dirty="0"/>
              <a:t>Тезисы основных положений и их обоснование</a:t>
            </a:r>
            <a:endParaRPr lang="ru-RU" dirty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4355976" y="5229200"/>
            <a:ext cx="4300115" cy="792162"/>
          </a:xfrm>
          <a:prstGeom prst="rect">
            <a:avLst/>
          </a:prstGeom>
          <a:noFill/>
          <a:ln/>
        </p:spPr>
        <p:txBody>
          <a:bodyPr vert="horz" lIns="0" rIns="18288">
            <a:normAutofit fontScale="92500"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ru-RU" altLang="ru-RU" sz="2000" dirty="0" smtClean="0"/>
              <a:t>Чернявский А.Г.,</a:t>
            </a:r>
          </a:p>
          <a:p>
            <a:pPr>
              <a:lnSpc>
                <a:spcPct val="80000"/>
              </a:lnSpc>
            </a:pPr>
            <a:r>
              <a:rPr lang="ru-RU" altLang="ru-RU" sz="2000" dirty="0" smtClean="0"/>
              <a:t>главный геолог  ООО «ИНФОПРОФ»</a:t>
            </a:r>
            <a:endParaRPr lang="ru-RU" altLang="ru-RU" sz="2000" dirty="0"/>
          </a:p>
        </p:txBody>
      </p:sp>
    </p:spTree>
    <p:extLst>
      <p:ext uri="{BB962C8B-B14F-4D97-AF65-F5344CB8AC3E}">
        <p14:creationId xmlns:p14="http://schemas.microsoft.com/office/powerpoint/2010/main" val="241481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504056"/>
          </a:xfrm>
        </p:spPr>
        <p:txBody>
          <a:bodyPr/>
          <a:lstStyle/>
          <a:p>
            <a:r>
              <a:rPr lang="ru-RU" sz="2800" dirty="0">
                <a:solidFill>
                  <a:srgbClr val="04617B"/>
                </a:solidFill>
              </a:rPr>
              <a:t>Цель Классификации </a:t>
            </a:r>
            <a:r>
              <a:rPr lang="ru-RU" sz="2800" dirty="0" smtClean="0">
                <a:solidFill>
                  <a:srgbClr val="04617B"/>
                </a:solidFill>
              </a:rPr>
              <a:t>(окончание)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540060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ea typeface="Calibri"/>
                <a:cs typeface="Times New Roman"/>
              </a:rPr>
              <a:t>Сменились потребители информации о запасах: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ea typeface="Calibri"/>
                <a:cs typeface="Times New Roman"/>
              </a:rPr>
              <a:t>-ранее </a:t>
            </a:r>
            <a:r>
              <a:rPr lang="ru-RU" sz="2800" dirty="0">
                <a:ea typeface="Calibri"/>
                <a:cs typeface="Times New Roman"/>
              </a:rPr>
              <a:t>единственным потребителем </a:t>
            </a:r>
            <a:r>
              <a:rPr lang="ru-RU" sz="2800" dirty="0" smtClean="0">
                <a:ea typeface="Calibri"/>
                <a:cs typeface="Times New Roman"/>
              </a:rPr>
              <a:t>было </a:t>
            </a:r>
            <a:r>
              <a:rPr lang="ru-RU" sz="2800" dirty="0">
                <a:ea typeface="Calibri"/>
                <a:cs typeface="Times New Roman"/>
              </a:rPr>
              <a:t>государство в лице как руководящих органов (от Госплана СССР до министерств), так и исполнителей (экспедиции и рудники</a:t>
            </a:r>
            <a:r>
              <a:rPr lang="ru-RU" sz="2800" dirty="0" smtClean="0">
                <a:ea typeface="Calibri"/>
                <a:cs typeface="Times New Roman"/>
              </a:rPr>
              <a:t>);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ea typeface="Calibri"/>
                <a:cs typeface="Times New Roman"/>
              </a:rPr>
              <a:t>-сейчас </a:t>
            </a:r>
            <a:r>
              <a:rPr lang="ru-RU" sz="2800" dirty="0">
                <a:ea typeface="Calibri"/>
                <a:cs typeface="Times New Roman"/>
              </a:rPr>
              <a:t>на первые позиции должен был бы выйти бизнес. Именно он рискует своими средствами, инвестируя их в разведку и разработку запасов, поэтому бизнес более всего заинтересован в понятности и достоверности сведений о запасах. </a:t>
            </a:r>
            <a:endParaRPr lang="ru-RU" sz="2800" dirty="0" smtClean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ea typeface="Calibri"/>
                <a:cs typeface="Times New Roman"/>
              </a:rPr>
              <a:t>Повышение </a:t>
            </a:r>
            <a:r>
              <a:rPr lang="ru-RU" sz="2800" dirty="0">
                <a:ea typeface="Calibri"/>
                <a:cs typeface="Times New Roman"/>
              </a:rPr>
              <a:t>эффективности государственного управления запасами достижимо только при условии приоритета интересов потенциальных инвесторов </a:t>
            </a:r>
            <a:r>
              <a:rPr lang="ru-RU" sz="2800" dirty="0" smtClean="0">
                <a:ea typeface="Calibri"/>
                <a:cs typeface="Times New Roman"/>
              </a:rPr>
              <a:t>добычи, т.к. запретить </a:t>
            </a:r>
            <a:r>
              <a:rPr lang="ru-RU" sz="2800" dirty="0">
                <a:ea typeface="Calibri"/>
                <a:cs typeface="Times New Roman"/>
              </a:rPr>
              <a:t>инвестировать - можно, а приказать - нельзя.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FF0000"/>
                </a:solidFill>
                <a:ea typeface="Calibri"/>
                <a:cs typeface="Times New Roman"/>
              </a:rPr>
              <a:t>Поэтому цель «Классификации» должна быть определена, как обеспечение инвесторов стандартом информации о потенциале недр, качестве и количестве разведанных запасов полезных ископаемых или выявленных ресурсах</a:t>
            </a:r>
            <a:r>
              <a:rPr lang="ru-RU" sz="28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401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2. Язык изложения сведений о запасах (ресурсах) должен быть понятен ее </a:t>
            </a:r>
            <a:r>
              <a:rPr lang="ru-RU" sz="2800" dirty="0" smtClean="0"/>
              <a:t>основному </a:t>
            </a:r>
            <a:r>
              <a:rPr lang="ru-RU" sz="2800" dirty="0"/>
              <a:t>потребителю, т.е. бизнесу.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80588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Для потенциального инвестора названия категорий, используемые в действующей сейчас Классификации (т.е. А, В, С</a:t>
            </a:r>
            <a:r>
              <a:rPr lang="ru-RU" baseline="-25000" dirty="0"/>
              <a:t>1</a:t>
            </a:r>
            <a:r>
              <a:rPr lang="ru-RU" dirty="0"/>
              <a:t> и С</a:t>
            </a:r>
            <a:r>
              <a:rPr lang="ru-RU" baseline="-25000" dirty="0"/>
              <a:t>2</a:t>
            </a:r>
            <a:r>
              <a:rPr lang="ru-RU" dirty="0"/>
              <a:t>) не говорят ни о чем.</a:t>
            </a:r>
          </a:p>
          <a:p>
            <a:r>
              <a:rPr lang="ru-RU" dirty="0"/>
              <a:t>Буквенные обозначения категорий появились в </a:t>
            </a:r>
            <a:r>
              <a:rPr lang="ru-RU" dirty="0" smtClean="0"/>
              <a:t>«</a:t>
            </a:r>
            <a:r>
              <a:rPr lang="ru-RU" dirty="0"/>
              <a:t>Классификации Госплана» (1932 г), которой предусматривалось разделение запасов на группы по промышленной </a:t>
            </a:r>
            <a:r>
              <a:rPr lang="ru-RU" dirty="0" smtClean="0"/>
              <a:t>значимости. Но исходная смысловая нагрузка </a:t>
            </a:r>
            <a:r>
              <a:rPr lang="ru-RU" dirty="0"/>
              <a:t>быстро </a:t>
            </a:r>
            <a:r>
              <a:rPr lang="ru-RU" dirty="0" smtClean="0"/>
              <a:t>потерялась, а </a:t>
            </a:r>
            <a:r>
              <a:rPr lang="ru-RU" dirty="0"/>
              <a:t>буквенные символы категорий остались, и сейчас, по сути своей, означают достоверность разведанных в недрах запасов по мере снижения вероятности ошибки и последующего </a:t>
            </a:r>
            <a:r>
              <a:rPr lang="ru-RU" dirty="0" err="1"/>
              <a:t>неподтверждения</a:t>
            </a:r>
            <a:r>
              <a:rPr lang="ru-RU" dirty="0"/>
              <a:t> при отработке их качества и количества: С2→С1→В→А.</a:t>
            </a:r>
          </a:p>
        </p:txBody>
      </p:sp>
    </p:spTree>
    <p:extLst>
      <p:ext uri="{BB962C8B-B14F-4D97-AF65-F5344CB8AC3E}">
        <p14:creationId xmlns:p14="http://schemas.microsoft.com/office/powerpoint/2010/main" val="364956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rgbClr val="04617B"/>
                </a:solidFill>
              </a:rPr>
              <a:t>2. Язык изложения сведений о запасах </a:t>
            </a:r>
            <a:r>
              <a:rPr lang="ru-RU" sz="2800" dirty="0" smtClean="0">
                <a:solidFill>
                  <a:srgbClr val="04617B"/>
                </a:solidFill>
              </a:rPr>
              <a:t>(продолжение)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 процессе эволюции 1932-62 гг</a:t>
            </a:r>
            <a:r>
              <a:rPr lang="ru-RU" dirty="0" smtClean="0"/>
              <a:t>. </a:t>
            </a:r>
            <a:r>
              <a:rPr lang="ru-RU" dirty="0"/>
              <a:t>Классификация приобрела:</a:t>
            </a:r>
          </a:p>
          <a:p>
            <a:pPr marL="0" indent="0">
              <a:buNone/>
            </a:pPr>
            <a:r>
              <a:rPr lang="ru-RU" dirty="0"/>
              <a:t>•	налет схоластики, используя отвлеченные понятия: основные особенности формы и внутреннего строения рудных тел для запасов категории В должны быть «установлены», категории С1 – «выяснены», а категории С2 – «оценены», что невозможно проверить опытом;</a:t>
            </a:r>
          </a:p>
          <a:p>
            <a:pPr marL="0" indent="0">
              <a:buNone/>
            </a:pPr>
            <a:r>
              <a:rPr lang="ru-RU" dirty="0"/>
              <a:t>•	логическую ошибку тавтологии, доказательства через доказуемое: запасы </a:t>
            </a:r>
            <a:r>
              <a:rPr lang="ru-RU" dirty="0" smtClean="0"/>
              <a:t>категории </a:t>
            </a:r>
            <a:r>
              <a:rPr lang="ru-RU" dirty="0"/>
              <a:t>C1 составляют основную часть запасов месторождений 3-й группы сложности </a:t>
            </a:r>
            <a:r>
              <a:rPr lang="ru-RU" dirty="0" smtClean="0"/>
              <a:t>геологического </a:t>
            </a:r>
            <a:r>
              <a:rPr lang="ru-RU" dirty="0"/>
              <a:t>строения…, а месторождения 3-й группы сложности – это такие </a:t>
            </a:r>
            <a:r>
              <a:rPr lang="ru-RU" dirty="0" smtClean="0"/>
              <a:t>месторождения</a:t>
            </a:r>
            <a:r>
              <a:rPr lang="ru-RU" dirty="0"/>
              <a:t>, запасы которых могут быть квалифицированы по категории C1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214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/>
          <a:lstStyle/>
          <a:p>
            <a:r>
              <a:rPr lang="ru-RU" sz="2500" dirty="0">
                <a:solidFill>
                  <a:srgbClr val="04617B"/>
                </a:solidFill>
              </a:rPr>
              <a:t>2. Язык изложения сведений о запасах (продолжение)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Венцом Классификации СССР было определение (в 1961 г) норматива соотношения категорий запасов, необходимого для признания месторождения разведанным, т.е. </a:t>
            </a:r>
            <a:r>
              <a:rPr lang="ru-RU" dirty="0" smtClean="0"/>
              <a:t>имеющим </a:t>
            </a:r>
            <a:r>
              <a:rPr lang="ru-RU" dirty="0"/>
              <a:t>право на капвложения из государственного бюджета на проектирование и строительство рудника.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Классификации 1997 г соотношение категорий было отдано на усмотрение </a:t>
            </a:r>
            <a:r>
              <a:rPr lang="ru-RU" dirty="0" err="1"/>
              <a:t>недропользователя</a:t>
            </a:r>
            <a:r>
              <a:rPr lang="ru-RU" dirty="0"/>
              <a:t>, а с 2006 г это требование, </a:t>
            </a:r>
            <a:r>
              <a:rPr lang="ru-RU" dirty="0" smtClean="0"/>
              <a:t>исключено </a:t>
            </a:r>
            <a:r>
              <a:rPr lang="ru-RU" dirty="0"/>
              <a:t>полностью. </a:t>
            </a:r>
            <a:r>
              <a:rPr lang="ru-RU" dirty="0" smtClean="0"/>
              <a:t>Попытки </a:t>
            </a:r>
            <a:r>
              <a:rPr lang="ru-RU" dirty="0"/>
              <a:t>его возрождения надо признать нелепыми: это довольно грубый инструмент классификации, допускающий ошибки (например, </a:t>
            </a:r>
            <a:r>
              <a:rPr lang="ru-RU" dirty="0" err="1"/>
              <a:t>Барун-Холба</a:t>
            </a:r>
            <a:r>
              <a:rPr lang="ru-RU" dirty="0"/>
              <a:t>) и совершенно не учитывающий понятия «коммерческий риск», которое с 1992 г включено в систему лицензирования недропользования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495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/>
          <a:lstStyle/>
          <a:p>
            <a:r>
              <a:rPr lang="ru-RU" sz="2500" dirty="0">
                <a:solidFill>
                  <a:srgbClr val="04617B"/>
                </a:solidFill>
              </a:rPr>
              <a:t>2. Язык изложения сведений о запасах (продолжение)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/>
              <a:t>Если обобщить требования, то сейчас есть:</a:t>
            </a:r>
          </a:p>
          <a:p>
            <a:pPr marL="0" indent="0">
              <a:buNone/>
            </a:pPr>
            <a:r>
              <a:rPr lang="ru-RU" sz="2400" dirty="0"/>
              <a:t>-"настоящие" запасы (категория С1) и требования к наличию на месторождении представительных участков детализации, доказывающих достаточную достоверность запасов, разведанных по геометрии основной сети;</a:t>
            </a:r>
          </a:p>
          <a:p>
            <a:pPr marL="0" indent="0">
              <a:buNone/>
            </a:pPr>
            <a:r>
              <a:rPr lang="ru-RU" sz="2400" dirty="0"/>
              <a:t>-"неполноценные" запасы (категория С2, в которой разведочная сеть разрежена вдвое относительно категории С1) с особенностями на месторождениях различных групп по сложности геологического строения.</a:t>
            </a:r>
          </a:p>
          <a:p>
            <a:endParaRPr lang="ru-RU" sz="2400" dirty="0" smtClean="0"/>
          </a:p>
          <a:p>
            <a:r>
              <a:rPr lang="ru-RU" sz="2400" dirty="0" smtClean="0"/>
              <a:t>И при </a:t>
            </a:r>
            <a:r>
              <a:rPr lang="ru-RU" sz="2400" dirty="0"/>
              <a:t>своей излишней </a:t>
            </a:r>
            <a:r>
              <a:rPr lang="ru-RU" sz="2400" dirty="0" smtClean="0"/>
              <a:t>детальности </a:t>
            </a:r>
            <a:r>
              <a:rPr lang="ru-RU" sz="2400" dirty="0"/>
              <a:t>Классификация не содержит характеристики практической значимости запасов, что востребовано экономикой (бизнесом и финансовыми институтами</a:t>
            </a:r>
            <a:r>
              <a:rPr lang="ru-RU" sz="2400" dirty="0" smtClean="0"/>
              <a:t>).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7078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420656"/>
          </a:xfrm>
        </p:spPr>
        <p:txBody>
          <a:bodyPr>
            <a:normAutofit fontScale="90000"/>
          </a:bodyPr>
          <a:lstStyle/>
          <a:p>
            <a:r>
              <a:rPr lang="ru-RU" sz="2500" dirty="0">
                <a:solidFill>
                  <a:srgbClr val="04617B"/>
                </a:solidFill>
              </a:rPr>
              <a:t>2. Язык изложения сведений о запасах </a:t>
            </a:r>
            <a:r>
              <a:rPr lang="ru-RU" sz="2500" dirty="0" smtClean="0">
                <a:solidFill>
                  <a:srgbClr val="04617B"/>
                </a:solidFill>
              </a:rPr>
              <a:t>(окончание)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363272" cy="5832648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Если в требованиях к категориям </a:t>
            </a:r>
            <a:r>
              <a:rPr lang="ru-RU" dirty="0" smtClean="0">
                <a:solidFill>
                  <a:srgbClr val="FF0000"/>
                </a:solidFill>
              </a:rPr>
              <a:t>оставить </a:t>
            </a:r>
            <a:r>
              <a:rPr lang="ru-RU" dirty="0">
                <a:solidFill>
                  <a:srgbClr val="FF0000"/>
                </a:solidFill>
              </a:rPr>
              <a:t>признаки, характеризующие их практическое применение, то запасы разделятся на три группы:  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- </a:t>
            </a:r>
            <a:r>
              <a:rPr lang="ru-RU" dirty="0" smtClean="0">
                <a:solidFill>
                  <a:srgbClr val="FF0000"/>
                </a:solidFill>
              </a:rPr>
              <a:t>запасы «достоверные», положение </a:t>
            </a:r>
            <a:r>
              <a:rPr lang="ru-RU" dirty="0">
                <a:solidFill>
                  <a:srgbClr val="FF0000"/>
                </a:solidFill>
              </a:rPr>
              <a:t>которых в недрах установлено достаточно точно (основной </a:t>
            </a:r>
            <a:r>
              <a:rPr lang="ru-RU" dirty="0" smtClean="0">
                <a:solidFill>
                  <a:srgbClr val="FF0000"/>
                </a:solidFill>
              </a:rPr>
              <a:t>разведкой </a:t>
            </a:r>
            <a:r>
              <a:rPr lang="ru-RU" dirty="0">
                <a:solidFill>
                  <a:srgbClr val="FF0000"/>
                </a:solidFill>
              </a:rPr>
              <a:t>на месторождениях простого строения или эксплуатационной разведкой на более сложных месторождениях), и которые можно извлечь без проведения дополнительных </a:t>
            </a:r>
            <a:r>
              <a:rPr lang="ru-RU" dirty="0" smtClean="0">
                <a:solidFill>
                  <a:srgbClr val="FF0000"/>
                </a:solidFill>
              </a:rPr>
              <a:t>ГРР;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- </a:t>
            </a:r>
            <a:r>
              <a:rPr lang="ru-RU" dirty="0" smtClean="0">
                <a:solidFill>
                  <a:srgbClr val="FF0000"/>
                </a:solidFill>
              </a:rPr>
              <a:t>запасы «</a:t>
            </a:r>
            <a:r>
              <a:rPr lang="ru-RU" dirty="0">
                <a:solidFill>
                  <a:srgbClr val="FF0000"/>
                </a:solidFill>
              </a:rPr>
              <a:t>подсчитанные</a:t>
            </a:r>
            <a:r>
              <a:rPr lang="ru-RU" dirty="0" smtClean="0">
                <a:solidFill>
                  <a:srgbClr val="FF0000"/>
                </a:solidFill>
              </a:rPr>
              <a:t>», </a:t>
            </a:r>
            <a:r>
              <a:rPr lang="ru-RU" dirty="0">
                <a:solidFill>
                  <a:srgbClr val="FF0000"/>
                </a:solidFill>
              </a:rPr>
              <a:t>положение которых в недрах установлено достаточно точно для цели </a:t>
            </a:r>
            <a:r>
              <a:rPr lang="ru-RU" dirty="0" smtClean="0">
                <a:solidFill>
                  <a:srgbClr val="FF0000"/>
                </a:solidFill>
              </a:rPr>
              <a:t>проектирования </a:t>
            </a:r>
            <a:r>
              <a:rPr lang="ru-RU" dirty="0">
                <a:solidFill>
                  <a:srgbClr val="FF0000"/>
                </a:solidFill>
              </a:rPr>
              <a:t>рудника, но перед </a:t>
            </a:r>
            <a:r>
              <a:rPr lang="ru-RU" dirty="0" smtClean="0">
                <a:solidFill>
                  <a:srgbClr val="FF0000"/>
                </a:solidFill>
              </a:rPr>
              <a:t>добычей, </a:t>
            </a:r>
            <a:r>
              <a:rPr lang="ru-RU" dirty="0">
                <a:solidFill>
                  <a:srgbClr val="FF0000"/>
                </a:solidFill>
              </a:rPr>
              <a:t>с целью уточнения морфологии </a:t>
            </a:r>
            <a:r>
              <a:rPr lang="ru-RU" dirty="0" smtClean="0">
                <a:solidFill>
                  <a:srgbClr val="FF0000"/>
                </a:solidFill>
              </a:rPr>
              <a:t>выемочных </a:t>
            </a:r>
            <a:r>
              <a:rPr lang="ru-RU" dirty="0">
                <a:solidFill>
                  <a:srgbClr val="FF0000"/>
                </a:solidFill>
              </a:rPr>
              <a:t>единиц, необходимо проведение опережающей и сопровождающей эксплуатационной разведки в объеме и методами, зависящими от особенностей </a:t>
            </a:r>
            <a:r>
              <a:rPr lang="ru-RU" dirty="0" err="1">
                <a:solidFill>
                  <a:srgbClr val="FF0000"/>
                </a:solidFill>
              </a:rPr>
              <a:t>оруденения</a:t>
            </a:r>
            <a:r>
              <a:rPr lang="ru-RU" dirty="0">
                <a:solidFill>
                  <a:srgbClr val="FF0000"/>
                </a:solidFill>
              </a:rPr>
              <a:t> на конкретном </a:t>
            </a:r>
            <a:r>
              <a:rPr lang="ru-RU" dirty="0" smtClean="0">
                <a:solidFill>
                  <a:srgbClr val="FF0000"/>
                </a:solidFill>
              </a:rPr>
              <a:t>объекте. Аналог </a:t>
            </a:r>
            <a:r>
              <a:rPr lang="ru-RU" dirty="0">
                <a:solidFill>
                  <a:srgbClr val="FF0000"/>
                </a:solidFill>
              </a:rPr>
              <a:t>существующих категорий В, С1, а также С2 на месторождениях III группы </a:t>
            </a:r>
            <a:r>
              <a:rPr lang="ru-RU" dirty="0" smtClean="0">
                <a:solidFill>
                  <a:srgbClr val="FF0000"/>
                </a:solidFill>
              </a:rPr>
              <a:t>сложности: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- запасы </a:t>
            </a:r>
            <a:r>
              <a:rPr lang="ru-RU" dirty="0">
                <a:solidFill>
                  <a:srgbClr val="FF0000"/>
                </a:solidFill>
              </a:rPr>
              <a:t>«предполагаемые</a:t>
            </a:r>
            <a:r>
              <a:rPr lang="ru-RU" dirty="0" smtClean="0">
                <a:solidFill>
                  <a:srgbClr val="FF0000"/>
                </a:solidFill>
              </a:rPr>
              <a:t>», которые </a:t>
            </a:r>
            <a:r>
              <a:rPr lang="ru-RU" dirty="0">
                <a:solidFill>
                  <a:srgbClr val="FF0000"/>
                </a:solidFill>
              </a:rPr>
              <a:t>«запасами» могут быть названы с натяжкой, созданная модель </a:t>
            </a:r>
            <a:r>
              <a:rPr lang="ru-RU" dirty="0" smtClean="0">
                <a:solidFill>
                  <a:srgbClr val="FF0000"/>
                </a:solidFill>
              </a:rPr>
              <a:t>месторождения </a:t>
            </a:r>
            <a:r>
              <a:rPr lang="ru-RU" dirty="0">
                <a:solidFill>
                  <a:srgbClr val="FF0000"/>
                </a:solidFill>
              </a:rPr>
              <a:t>позволяет только предполагать их наличие в недрах, а уточнение положения выемочных единиц требует значительных затрат на </a:t>
            </a:r>
            <a:r>
              <a:rPr lang="ru-RU" dirty="0" smtClean="0">
                <a:solidFill>
                  <a:srgbClr val="FF0000"/>
                </a:solidFill>
              </a:rPr>
              <a:t>ГРР. Аналог </a:t>
            </a:r>
            <a:r>
              <a:rPr lang="ru-RU" dirty="0">
                <a:solidFill>
                  <a:srgbClr val="FF0000"/>
                </a:solidFill>
              </a:rPr>
              <a:t>существующей категории С2 на месторождениях IV группы </a:t>
            </a:r>
            <a:r>
              <a:rPr lang="ru-RU" dirty="0" smtClean="0">
                <a:solidFill>
                  <a:srgbClr val="FF0000"/>
                </a:solidFill>
              </a:rPr>
              <a:t>сложности.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72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864096"/>
          </a:xfrm>
        </p:spPr>
        <p:txBody>
          <a:bodyPr>
            <a:noAutofit/>
          </a:bodyPr>
          <a:lstStyle/>
          <a:p>
            <a:r>
              <a:rPr lang="ru-RU" sz="2800" dirty="0" smtClean="0"/>
              <a:t>3. Где</a:t>
            </a:r>
            <a:r>
              <a:rPr lang="ru-RU" sz="2800" dirty="0"/>
              <a:t>, как и для чего будут использоваться результаты классификации </a:t>
            </a:r>
            <a:r>
              <a:rPr lang="ru-RU" sz="2800" dirty="0" smtClean="0"/>
              <a:t>запасов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Время и место использования результатов классификации запасов были указаны только в Классификации 1981 г, а именно - проектирование:</a:t>
            </a:r>
          </a:p>
          <a:p>
            <a:pPr marL="0" indent="0">
              <a:buNone/>
            </a:pPr>
            <a:r>
              <a:rPr lang="ru-RU" dirty="0" smtClean="0"/>
              <a:t>«…</a:t>
            </a:r>
            <a:r>
              <a:rPr lang="ru-RU" dirty="0"/>
              <a:t>22. При проектировании предприятий по добыче полезных ископаемых </a:t>
            </a:r>
            <a:r>
              <a:rPr lang="ru-RU" dirty="0" smtClean="0"/>
              <a:t>учитываются </a:t>
            </a:r>
            <a:r>
              <a:rPr lang="ru-RU" dirty="0"/>
              <a:t>балансовые запасы полезных ископаемых, утвержденные в соответствии с пунктом 20 настоящей Классификации…».</a:t>
            </a:r>
          </a:p>
          <a:p>
            <a:pPr marL="0" indent="0">
              <a:buNone/>
            </a:pPr>
            <a:r>
              <a:rPr lang="ru-RU" dirty="0" smtClean="0"/>
              <a:t>     Пункт </a:t>
            </a:r>
            <a:r>
              <a:rPr lang="ru-RU" dirty="0"/>
              <a:t>20 Классификации 1981 г определял необходимое соотношение категорий </a:t>
            </a:r>
            <a:r>
              <a:rPr lang="ru-RU" dirty="0" smtClean="0"/>
              <a:t>запасов </a:t>
            </a:r>
            <a:r>
              <a:rPr lang="ru-RU" dirty="0"/>
              <a:t>для признания месторождения подготовленным для промышленного освоения, а с его отменой (в 1997 г) эта задача Классификации исчезла: как сейчас определить, готово </a:t>
            </a:r>
            <a:r>
              <a:rPr lang="ru-RU" dirty="0" smtClean="0"/>
              <a:t>месторождение, </a:t>
            </a:r>
            <a:r>
              <a:rPr lang="ru-RU" dirty="0"/>
              <a:t>или не готово, что можно, а что нельзя закладывать в проекты рудников? Кто за это отвечает и как при этом исключить коррупционный риск?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761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852704"/>
          </a:xfrm>
        </p:spPr>
        <p:txBody>
          <a:bodyPr>
            <a:normAutofit fontScale="90000"/>
          </a:bodyPr>
          <a:lstStyle/>
          <a:p>
            <a:r>
              <a:rPr lang="ru-RU" sz="2900" dirty="0">
                <a:solidFill>
                  <a:srgbClr val="04617B"/>
                </a:solidFill>
              </a:rPr>
              <a:t>3. Где, как и для чего будут использоваться результаты классификации запасов (продолжение)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В современной России, наследнице СССР, у Классификации осталась только одна функция: инструмент учета государственной собственности (разведанных в недрах запасов полезных ископаемых) для последующего распределения и контроля отработки. Но в рыночных условиях такое применение неэффективно в силу низкой точности и неадекватности результатов оценки:</a:t>
            </a:r>
          </a:p>
          <a:p>
            <a:r>
              <a:rPr lang="ru-RU" dirty="0"/>
              <a:t>- возможная ошибка подсчета запасов в блоке категории С1 корифеями «советской школы геологоразведки» оценивалась эмпирически в довольно широком диапазоне, ±</a:t>
            </a:r>
            <a:r>
              <a:rPr lang="ru-RU" dirty="0" smtClean="0"/>
              <a:t>25-60%</a:t>
            </a:r>
          </a:p>
          <a:p>
            <a:r>
              <a:rPr lang="ru-RU" dirty="0" smtClean="0"/>
              <a:t>- </a:t>
            </a:r>
            <a:r>
              <a:rPr lang="ru-RU" dirty="0"/>
              <a:t>механизм принятия решений по классификации запасов через процедуру «государственной экспертизы» привносит в нее три ошибки:  </a:t>
            </a:r>
          </a:p>
          <a:p>
            <a:pPr marL="0" indent="0">
              <a:buNone/>
            </a:pPr>
            <a:r>
              <a:rPr lang="ru-RU" dirty="0" smtClean="0"/>
              <a:t>                   - статичности</a:t>
            </a:r>
            <a:r>
              <a:rPr lang="ru-RU" dirty="0"/>
              <a:t>;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     - административного давления</a:t>
            </a:r>
            <a:r>
              <a:rPr lang="ru-RU" dirty="0"/>
              <a:t>;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     - некой </a:t>
            </a:r>
            <a:r>
              <a:rPr lang="ru-RU" dirty="0"/>
              <a:t>«совковой </a:t>
            </a:r>
            <a:r>
              <a:rPr lang="ru-RU" dirty="0" smtClean="0"/>
              <a:t>академичности».</a:t>
            </a:r>
          </a:p>
          <a:p>
            <a:r>
              <a:rPr lang="ru-RU" dirty="0" smtClean="0"/>
              <a:t>Использование </a:t>
            </a:r>
            <a:r>
              <a:rPr lang="ru-RU" dirty="0"/>
              <a:t>результатов такой классификации запасов создает лишь иллюзию управления недрами и таит в себе опасность существенного субъективного искажения баланса МСБ.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160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24712"/>
          </a:xfrm>
        </p:spPr>
        <p:txBody>
          <a:bodyPr>
            <a:normAutofit fontScale="90000"/>
          </a:bodyPr>
          <a:lstStyle/>
          <a:p>
            <a:r>
              <a:rPr lang="ru-RU" sz="2900" dirty="0">
                <a:solidFill>
                  <a:srgbClr val="04617B"/>
                </a:solidFill>
              </a:rPr>
              <a:t>3. Где, как и для чего будут использоваться результаты классификации </a:t>
            </a:r>
            <a:r>
              <a:rPr lang="ru-RU" sz="2900" dirty="0" smtClean="0">
                <a:solidFill>
                  <a:srgbClr val="04617B"/>
                </a:solidFill>
              </a:rPr>
              <a:t>запасов (продолжение)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112568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В Классификациях 1997 и 2006 гг. про это нет ни слова, </a:t>
            </a:r>
            <a:r>
              <a:rPr lang="ru-RU" dirty="0" smtClean="0"/>
              <a:t>но  </a:t>
            </a:r>
            <a:r>
              <a:rPr lang="ru-RU" dirty="0" smtClean="0"/>
              <a:t>старый посыл </a:t>
            </a:r>
            <a:r>
              <a:rPr lang="ru-RU" dirty="0" smtClean="0"/>
              <a:t>был верным: время </a:t>
            </a:r>
            <a:r>
              <a:rPr lang="ru-RU" dirty="0"/>
              <a:t>и место использования оценки запасов осталось прежним – проектирование предприятий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Только сейчас риски проектирования и разработки </a:t>
            </a:r>
            <a:r>
              <a:rPr lang="ru-RU" dirty="0" smtClean="0"/>
              <a:t>запасов </a:t>
            </a:r>
            <a:r>
              <a:rPr lang="ru-RU" dirty="0"/>
              <a:t>несут инвесторы и они вправе сами определять допустимую норму риска. </a:t>
            </a:r>
            <a:r>
              <a:rPr lang="ru-RU" dirty="0" smtClean="0"/>
              <a:t>И удобнее </a:t>
            </a:r>
            <a:r>
              <a:rPr lang="ru-RU" dirty="0"/>
              <a:t>это сделать не соотношением довольно эфемерных категорий, а содержанием </a:t>
            </a:r>
            <a:r>
              <a:rPr lang="ru-RU" dirty="0" smtClean="0"/>
              <a:t>выделяемых </a:t>
            </a:r>
            <a:r>
              <a:rPr lang="ru-RU" dirty="0"/>
              <a:t>дефиниций: какие запасы на данном месторождении могут считаться </a:t>
            </a:r>
            <a:r>
              <a:rPr lang="ru-RU" dirty="0" smtClean="0"/>
              <a:t>разведанными </a:t>
            </a:r>
            <a:r>
              <a:rPr lang="ru-RU" dirty="0"/>
              <a:t>достаточно </a:t>
            </a:r>
            <a:r>
              <a:rPr lang="ru-RU" dirty="0" smtClean="0"/>
              <a:t>для </a:t>
            </a:r>
            <a:r>
              <a:rPr lang="ru-RU" dirty="0"/>
              <a:t>проектирования их отработки. </a:t>
            </a:r>
            <a:endParaRPr lang="ru-RU" dirty="0" smtClean="0"/>
          </a:p>
          <a:p>
            <a:r>
              <a:rPr lang="ru-RU" dirty="0" smtClean="0"/>
              <a:t>Ведь </a:t>
            </a:r>
            <a:r>
              <a:rPr lang="ru-RU" dirty="0"/>
              <a:t>разведывают месторождения не для того, чтобы подсчитать запасы, а для того, чтобы обосновать рентабельность проекта их добычи, и Классификация служит одним из инструментов для подтверждения целесообразности капиталовложений в строительство рудников. </a:t>
            </a:r>
          </a:p>
        </p:txBody>
      </p:sp>
    </p:spTree>
    <p:extLst>
      <p:ext uri="{BB962C8B-B14F-4D97-AF65-F5344CB8AC3E}">
        <p14:creationId xmlns:p14="http://schemas.microsoft.com/office/powerpoint/2010/main" val="359524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r>
              <a:rPr lang="ru-RU" sz="2600" dirty="0">
                <a:solidFill>
                  <a:srgbClr val="04617B"/>
                </a:solidFill>
              </a:rPr>
              <a:t>3. Где, как и для чего будут использоваться результаты классификации запасов </a:t>
            </a:r>
            <a:r>
              <a:rPr lang="ru-RU" sz="2600" dirty="0" smtClean="0">
                <a:solidFill>
                  <a:srgbClr val="04617B"/>
                </a:solidFill>
              </a:rPr>
              <a:t>(окончание)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68552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15000"/>
              </a:lnSpc>
            </a:pPr>
            <a:r>
              <a:rPr lang="ru-RU" sz="28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Сведения о запасах, подсчитанных </a:t>
            </a:r>
            <a:r>
              <a:rPr lang="ru-RU" sz="28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в соответствии с </a:t>
            </a:r>
            <a:r>
              <a:rPr lang="ru-RU" sz="28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Классификацией, </a:t>
            </a:r>
            <a:r>
              <a:rPr lang="ru-RU" sz="28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должны использоваться, в первую очередь, для п</a:t>
            </a:r>
            <a:r>
              <a:rPr lang="ru-RU" sz="28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ривлечения финансирования через товарно-сырьевые биржи.</a:t>
            </a:r>
          </a:p>
          <a:p>
            <a:pPr algn="just">
              <a:lnSpc>
                <a:spcPct val="115000"/>
              </a:lnSpc>
            </a:pPr>
            <a:r>
              <a:rPr lang="ru-RU" sz="28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Необходимо создание таких условий, обеспечивающих объективность выполненной классификации запасов, когда «Публичный отчет о запасах и ресурсах» будет приниматься российскими и зарубежными финансовыми институтами в качестве достоверного источника информации о качестве и количестве запасов при выработке решений о кредитовании проектов.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Таким </a:t>
            </a:r>
            <a:r>
              <a:rPr lang="ru-RU" sz="28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образом, приходим к логическому выводу о </a:t>
            </a:r>
            <a:r>
              <a:rPr lang="ru-RU" sz="28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необходимости:</a:t>
            </a:r>
            <a:endParaRPr lang="ru-RU" sz="2400" dirty="0" smtClean="0">
              <a:latin typeface="Calibri"/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- </a:t>
            </a:r>
            <a:r>
              <a:rPr lang="ru-RU" sz="28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обеспечения </a:t>
            </a:r>
            <a:r>
              <a:rPr lang="ru-RU" sz="2800" dirty="0">
                <a:solidFill>
                  <a:srgbClr val="FF0000"/>
                </a:solidFill>
                <a:latin typeface="Times New Roman"/>
                <a:ea typeface="Times New Roman"/>
              </a:rPr>
              <a:t>биржевого оборота геологической информации о запасах и ресурсах; </a:t>
            </a:r>
            <a:endParaRPr lang="ru-RU" sz="2800" dirty="0">
              <a:latin typeface="Times New Roman"/>
              <a:ea typeface="Times New Roman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- биржи</a:t>
            </a:r>
            <a:r>
              <a:rPr lang="ru-RU" sz="2800" dirty="0">
                <a:solidFill>
                  <a:srgbClr val="FF0000"/>
                </a:solidFill>
                <a:latin typeface="Times New Roman"/>
                <a:ea typeface="Times New Roman"/>
              </a:rPr>
              <a:t>, как основного потребителя этой информации;</a:t>
            </a:r>
            <a:endParaRPr lang="ru-RU" sz="2800" dirty="0">
              <a:latin typeface="Times New Roman"/>
              <a:ea typeface="Times New Roman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- института </a:t>
            </a:r>
            <a:r>
              <a:rPr lang="ru-RU" sz="2800" dirty="0">
                <a:solidFill>
                  <a:srgbClr val="FF0000"/>
                </a:solidFill>
                <a:latin typeface="Times New Roman"/>
                <a:ea typeface="Times New Roman"/>
              </a:rPr>
              <a:t>Компетентных Персон, как поставщика достоверной информации</a:t>
            </a:r>
            <a:r>
              <a:rPr lang="ru-RU" sz="28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517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217393" y="1942188"/>
            <a:ext cx="8632947" cy="4079100"/>
          </a:xfrm>
          <a:prstGeom prst="rect">
            <a:avLst/>
          </a:prstGeom>
          <a:pattFill prst="pct20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6445" y="1029452"/>
            <a:ext cx="8229600" cy="871771"/>
          </a:xfrm>
        </p:spPr>
        <p:txBody>
          <a:bodyPr>
            <a:noAutofit/>
          </a:bodyPr>
          <a:lstStyle/>
          <a:p>
            <a:r>
              <a:rPr lang="ru-RU" altLang="ru-RU" sz="2800" kern="0" dirty="0" smtClean="0"/>
              <a:t>За 90 лет в </a:t>
            </a:r>
            <a:r>
              <a:rPr lang="ru-RU" altLang="ru-RU" sz="2800" kern="0" dirty="0"/>
              <a:t>России последовательно сменилось 8-мь </a:t>
            </a:r>
            <a:r>
              <a:rPr lang="ru-RU" altLang="ru-RU" sz="2800" kern="0" dirty="0" smtClean="0"/>
              <a:t>Классификаций запасов:</a:t>
            </a:r>
            <a:r>
              <a:rPr lang="ru-RU" altLang="ru-RU" sz="2800" kern="0" dirty="0"/>
              <a:t/>
            </a:r>
            <a:br>
              <a:rPr lang="ru-RU" altLang="ru-RU" sz="2800" kern="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021" y="1412776"/>
            <a:ext cx="8985338" cy="5256584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grpSp>
        <p:nvGrpSpPr>
          <p:cNvPr id="4" name="Group 61"/>
          <p:cNvGrpSpPr>
            <a:grpSpLocks noChangeAspect="1"/>
          </p:cNvGrpSpPr>
          <p:nvPr/>
        </p:nvGrpSpPr>
        <p:grpSpPr bwMode="auto">
          <a:xfrm>
            <a:off x="72822" y="1555215"/>
            <a:ext cx="8999537" cy="5302784"/>
            <a:chOff x="2300" y="4290"/>
            <a:chExt cx="6972" cy="4248"/>
          </a:xfrm>
        </p:grpSpPr>
        <p:sp>
          <p:nvSpPr>
            <p:cNvPr id="5" name="AutoShape 62" descr="Zig zag"/>
            <p:cNvSpPr>
              <a:spLocks noChangeAspect="1" noChangeArrowheads="1"/>
            </p:cNvSpPr>
            <p:nvPr/>
          </p:nvSpPr>
          <p:spPr bwMode="auto">
            <a:xfrm>
              <a:off x="2300" y="4600"/>
              <a:ext cx="6972" cy="393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" name="Rectangle 63"/>
            <p:cNvSpPr>
              <a:spLocks noChangeArrowheads="1"/>
            </p:cNvSpPr>
            <p:nvPr/>
          </p:nvSpPr>
          <p:spPr bwMode="auto">
            <a:xfrm>
              <a:off x="2412" y="7002"/>
              <a:ext cx="645" cy="107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7533" tIns="53767" rIns="107533" bIns="53767"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600" b="1" dirty="0">
                  <a:solidFill>
                    <a:srgbClr val="000000"/>
                  </a:solidFill>
                  <a:latin typeface="Times New Roman" pitchFamily="18" charset="0"/>
                </a:rPr>
                <a:t>1941 г</a:t>
              </a:r>
              <a:r>
                <a:rPr lang="ru-RU" altLang="ru-RU" sz="1600" dirty="0">
                  <a:solidFill>
                    <a:srgbClr val="000000"/>
                  </a:solidFill>
                  <a:latin typeface="Times New Roman" pitchFamily="18" charset="0"/>
                </a:rPr>
                <a:t>. </a:t>
              </a:r>
            </a:p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600" b="1" dirty="0">
                  <a:solidFill>
                    <a:srgbClr val="000000"/>
                  </a:solidFill>
                  <a:latin typeface="Times New Roman" pitchFamily="18" charset="0"/>
                </a:rPr>
                <a:t>1953 г</a:t>
              </a:r>
              <a:r>
                <a:rPr lang="ru-RU" altLang="ru-RU" sz="1600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</a:p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600" b="1" dirty="0">
                  <a:solidFill>
                    <a:srgbClr val="000000"/>
                  </a:solidFill>
                  <a:latin typeface="Times New Roman" pitchFamily="18" charset="0"/>
                </a:rPr>
                <a:t>1960 г</a:t>
              </a:r>
              <a:r>
                <a:rPr lang="ru-RU" altLang="ru-RU" sz="1600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</a:p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600" b="1" dirty="0">
                  <a:solidFill>
                    <a:srgbClr val="000000"/>
                  </a:solidFill>
                  <a:latin typeface="Times New Roman" pitchFamily="18" charset="0"/>
                </a:rPr>
                <a:t>1982 г</a:t>
              </a:r>
            </a:p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600" b="1" dirty="0">
                  <a:solidFill>
                    <a:srgbClr val="000000"/>
                  </a:solidFill>
                  <a:latin typeface="Times New Roman" pitchFamily="18" charset="0"/>
                </a:rPr>
                <a:t>1997 г</a:t>
              </a:r>
            </a:p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600" b="1" dirty="0">
                  <a:solidFill>
                    <a:srgbClr val="000000"/>
                  </a:solidFill>
                  <a:latin typeface="Times New Roman" pitchFamily="18" charset="0"/>
                </a:rPr>
                <a:t>2006 г</a:t>
              </a:r>
              <a:endParaRPr lang="ru-RU" altLang="ru-RU" sz="1600" dirty="0">
                <a:solidFill>
                  <a:srgbClr val="000000"/>
                </a:solidFill>
                <a:latin typeface="Times New Roman" pitchFamily="18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7" name="Rectangle 64"/>
            <p:cNvSpPr>
              <a:spLocks noChangeArrowheads="1"/>
            </p:cNvSpPr>
            <p:nvPr/>
          </p:nvSpPr>
          <p:spPr bwMode="auto">
            <a:xfrm>
              <a:off x="2311" y="4290"/>
              <a:ext cx="6839" cy="63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7533" tIns="53767" rIns="107533" bIns="53767"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600" dirty="0">
                  <a:solidFill>
                    <a:srgbClr val="000000"/>
                  </a:solidFill>
                  <a:latin typeface="Constantia" panose="02030602050306030303" pitchFamily="18" charset="0"/>
                </a:rPr>
                <a:t>До </a:t>
              </a:r>
              <a:r>
                <a:rPr lang="ru-RU" altLang="ru-RU" sz="1600" b="1" dirty="0">
                  <a:solidFill>
                    <a:srgbClr val="000000"/>
                  </a:solidFill>
                  <a:latin typeface="Constantia" panose="02030602050306030303" pitchFamily="18" charset="0"/>
                </a:rPr>
                <a:t>1917 г</a:t>
              </a:r>
              <a:r>
                <a:rPr lang="ru-RU" altLang="ru-RU" sz="1600" dirty="0">
                  <a:solidFill>
                    <a:srgbClr val="000000"/>
                  </a:solidFill>
                  <a:latin typeface="Constantia" panose="02030602050306030303" pitchFamily="18" charset="0"/>
                </a:rPr>
                <a:t> – «Классификация Гувера» (действительные, вероятные и возможные запасы).</a:t>
              </a:r>
            </a:p>
            <a:p>
              <a:pPr fontAlgn="base">
                <a:spcBef>
                  <a:spcPts val="600"/>
                </a:spcBef>
                <a:spcAft>
                  <a:spcPct val="0"/>
                </a:spcAft>
              </a:pPr>
              <a:r>
                <a:rPr lang="ru-RU" altLang="ru-RU" sz="1600" dirty="0">
                  <a:solidFill>
                    <a:srgbClr val="000000"/>
                  </a:solidFill>
                  <a:latin typeface="Constantia" panose="02030602050306030303" pitchFamily="18" charset="0"/>
                </a:rPr>
                <a:t> </a:t>
              </a:r>
              <a:r>
                <a:rPr lang="ru-RU" altLang="ru-RU" sz="1600" b="1" dirty="0">
                  <a:solidFill>
                    <a:srgbClr val="000000"/>
                  </a:solidFill>
                  <a:latin typeface="Constantia" panose="02030602050306030303" pitchFamily="18" charset="0"/>
                </a:rPr>
                <a:t>1932 г</a:t>
              </a:r>
              <a:r>
                <a:rPr lang="ru-RU" altLang="ru-RU" sz="1600" dirty="0">
                  <a:solidFill>
                    <a:srgbClr val="000000"/>
                  </a:solidFill>
                  <a:latin typeface="Constantia" panose="02030602050306030303" pitchFamily="18" charset="0"/>
                </a:rPr>
                <a:t> - т.н. «Классификация Госплана» ввела два новых критерия разделения запасов: </a:t>
              </a:r>
            </a:p>
            <a:p>
              <a:pPr lvl="1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600" b="1" dirty="0">
                  <a:solidFill>
                    <a:srgbClr val="000000"/>
                  </a:solidFill>
                  <a:latin typeface="Constantia" panose="02030602050306030303" pitchFamily="18" charset="0"/>
                </a:rPr>
                <a:t>                   </a:t>
              </a:r>
              <a:endParaRPr lang="ru-RU" altLang="ru-RU" sz="1600" dirty="0">
                <a:solidFill>
                  <a:srgbClr val="000000"/>
                </a:solidFill>
                <a:latin typeface="Constantia" panose="02030602050306030303" pitchFamily="18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sz="1600" dirty="0">
                <a:solidFill>
                  <a:srgbClr val="000000"/>
                </a:solidFill>
                <a:latin typeface="Times New Roman" pitchFamily="18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sz="1600" dirty="0">
                <a:solidFill>
                  <a:srgbClr val="000000"/>
                </a:solidFill>
                <a:latin typeface="Times New Roman" pitchFamily="18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" name="AutoShape 65"/>
            <p:cNvSpPr>
              <a:spLocks/>
            </p:cNvSpPr>
            <p:nvPr/>
          </p:nvSpPr>
          <p:spPr bwMode="auto">
            <a:xfrm>
              <a:off x="3057" y="7118"/>
              <a:ext cx="272" cy="1096"/>
            </a:xfrm>
            <a:prstGeom prst="rightBrace">
              <a:avLst>
                <a:gd name="adj1" fmla="val 37037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" name="Rectangle 66"/>
            <p:cNvSpPr>
              <a:spLocks noChangeArrowheads="1"/>
            </p:cNvSpPr>
            <p:nvPr/>
          </p:nvSpPr>
          <p:spPr bwMode="auto">
            <a:xfrm>
              <a:off x="3469" y="7118"/>
              <a:ext cx="5631" cy="64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7533" tIns="53767" rIns="107533" bIns="53767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600" dirty="0">
                  <a:solidFill>
                    <a:srgbClr val="000000"/>
                  </a:solidFill>
                  <a:latin typeface="Times New Roman" pitchFamily="18" charset="0"/>
                </a:rPr>
                <a:t>В Классификациях этих лет развивались и уточнялись основные положения «Классификации </a:t>
              </a:r>
              <a:r>
                <a:rPr lang="ru-RU" altLang="ru-RU" sz="1600" dirty="0">
                  <a:solidFill>
                    <a:srgbClr val="000000"/>
                  </a:solidFill>
                  <a:latin typeface="Constantia" panose="02030602050306030303" pitchFamily="18" charset="0"/>
                </a:rPr>
                <a:t>Госплана</a:t>
              </a:r>
              <a:r>
                <a:rPr lang="ru-RU" altLang="ru-RU" sz="1600" dirty="0">
                  <a:solidFill>
                    <a:srgbClr val="000000"/>
                  </a:solidFill>
                  <a:latin typeface="Times New Roman" pitchFamily="18" charset="0"/>
                </a:rPr>
                <a:t>», менялось их содержание, а также вводились новые критерии (балансовые/</a:t>
              </a:r>
              <a:r>
                <a:rPr lang="ru-RU" altLang="ru-RU" sz="1600" dirty="0" err="1">
                  <a:solidFill>
                    <a:srgbClr val="000000"/>
                  </a:solidFill>
                  <a:latin typeface="Times New Roman" pitchFamily="18" charset="0"/>
                </a:rPr>
                <a:t>забалансовые</a:t>
              </a:r>
              <a:r>
                <a:rPr lang="ru-RU" altLang="ru-RU" sz="1600" dirty="0">
                  <a:solidFill>
                    <a:srgbClr val="000000"/>
                  </a:solidFill>
                  <a:latin typeface="Times New Roman" pitchFamily="18" charset="0"/>
                </a:rPr>
                <a:t> в 1960 г)</a:t>
              </a:r>
              <a:endParaRPr lang="ru-RU" altLang="ru-RU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" name="Rectangle 67"/>
            <p:cNvSpPr>
              <a:spLocks noChangeArrowheads="1"/>
            </p:cNvSpPr>
            <p:nvPr/>
          </p:nvSpPr>
          <p:spPr bwMode="auto">
            <a:xfrm>
              <a:off x="2961" y="4920"/>
              <a:ext cx="2067" cy="27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600" b="1" dirty="0">
                  <a:solidFill>
                    <a:srgbClr val="000000"/>
                  </a:solidFill>
                  <a:latin typeface="Constantia" panose="02030602050306030303" pitchFamily="18" charset="0"/>
                </a:rPr>
                <a:t>Промышленное</a:t>
              </a:r>
              <a:r>
                <a:rPr lang="ru-RU" altLang="ru-RU" sz="1600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altLang="ru-RU" sz="1600" b="1" dirty="0">
                  <a:solidFill>
                    <a:srgbClr val="000000"/>
                  </a:solidFill>
                  <a:latin typeface="Times New Roman" pitchFamily="18" charset="0"/>
                </a:rPr>
                <a:t>значение:</a:t>
              </a:r>
              <a:endParaRPr lang="ru-RU" altLang="ru-RU" sz="1600" dirty="0">
                <a:solidFill>
                  <a:srgbClr val="000000"/>
                </a:solidFill>
                <a:latin typeface="Times New Roman" pitchFamily="18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1" name="Rectangle 68"/>
            <p:cNvSpPr>
              <a:spLocks noChangeArrowheads="1"/>
            </p:cNvSpPr>
            <p:nvPr/>
          </p:nvSpPr>
          <p:spPr bwMode="auto">
            <a:xfrm>
              <a:off x="5086" y="4920"/>
              <a:ext cx="4073" cy="117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600" dirty="0">
                  <a:solidFill>
                    <a:srgbClr val="000000"/>
                  </a:solidFill>
                </a:rPr>
                <a:t>А</a:t>
              </a:r>
              <a:r>
                <a:rPr lang="ru-RU" altLang="ru-RU" sz="1600" baseline="-25000" dirty="0">
                  <a:solidFill>
                    <a:srgbClr val="000000"/>
                  </a:solidFill>
                </a:rPr>
                <a:t>1</a:t>
              </a:r>
              <a:r>
                <a:rPr lang="ru-RU" altLang="ru-RU" sz="1600" dirty="0">
                  <a:solidFill>
                    <a:srgbClr val="000000"/>
                  </a:solidFill>
                </a:rPr>
                <a:t> – для расчетов эксплуатационных работ;</a:t>
              </a:r>
            </a:p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600" dirty="0">
                  <a:solidFill>
                    <a:srgbClr val="000000"/>
                  </a:solidFill>
                </a:rPr>
                <a:t>А</a:t>
              </a:r>
              <a:r>
                <a:rPr lang="ru-RU" altLang="ru-RU" sz="1600" baseline="-25000" dirty="0">
                  <a:solidFill>
                    <a:srgbClr val="000000"/>
                  </a:solidFill>
                </a:rPr>
                <a:t>2 </a:t>
              </a:r>
              <a:r>
                <a:rPr lang="ru-RU" altLang="ru-RU" sz="1600" dirty="0">
                  <a:solidFill>
                    <a:srgbClr val="000000"/>
                  </a:solidFill>
                </a:rPr>
                <a:t>– для строительства ГДП;</a:t>
              </a:r>
            </a:p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600" dirty="0">
                  <a:solidFill>
                    <a:srgbClr val="000000"/>
                  </a:solidFill>
                </a:rPr>
                <a:t>В – для составления эскизных проектов;</a:t>
              </a:r>
            </a:p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600" dirty="0">
                  <a:solidFill>
                    <a:srgbClr val="000000"/>
                  </a:solidFill>
                </a:rPr>
                <a:t>С</a:t>
              </a:r>
              <a:r>
                <a:rPr lang="ru-RU" altLang="ru-RU" sz="1600" baseline="-25000" dirty="0">
                  <a:solidFill>
                    <a:srgbClr val="000000"/>
                  </a:solidFill>
                </a:rPr>
                <a:t>1</a:t>
              </a:r>
              <a:r>
                <a:rPr lang="ru-RU" altLang="ru-RU" sz="1600" dirty="0">
                  <a:solidFill>
                    <a:srgbClr val="000000"/>
                  </a:solidFill>
                </a:rPr>
                <a:t> – для постановки детальных ГРР;</a:t>
              </a:r>
            </a:p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600" dirty="0">
                  <a:solidFill>
                    <a:srgbClr val="000000"/>
                  </a:solidFill>
                </a:rPr>
                <a:t>С</a:t>
              </a:r>
              <a:r>
                <a:rPr lang="ru-RU" altLang="ru-RU" sz="1600" baseline="-25000" dirty="0">
                  <a:solidFill>
                    <a:srgbClr val="000000"/>
                  </a:solidFill>
                </a:rPr>
                <a:t>2</a:t>
              </a:r>
              <a:r>
                <a:rPr lang="ru-RU" altLang="ru-RU" sz="1600" dirty="0">
                  <a:solidFill>
                    <a:srgbClr val="000000"/>
                  </a:solidFill>
                </a:rPr>
                <a:t> – для составления перспективных планов развития народного хозяйства и для планирования ГРР</a:t>
              </a:r>
              <a:endParaRPr lang="ru-RU" altLang="ru-RU" dirty="0">
                <a:solidFill>
                  <a:srgbClr val="000000"/>
                </a:solidFill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dirty="0">
                <a:solidFill>
                  <a:srgbClr val="000000"/>
                </a:solidFill>
              </a:endParaRPr>
            </a:p>
          </p:txBody>
        </p:sp>
        <p:sp>
          <p:nvSpPr>
            <p:cNvPr id="12" name="Rectangle 69"/>
            <p:cNvSpPr>
              <a:spLocks noChangeArrowheads="1"/>
            </p:cNvSpPr>
            <p:nvPr/>
          </p:nvSpPr>
          <p:spPr bwMode="auto">
            <a:xfrm>
              <a:off x="2902" y="6159"/>
              <a:ext cx="2183" cy="45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600" b="1" dirty="0">
                  <a:solidFill>
                    <a:srgbClr val="000000"/>
                  </a:solidFill>
                  <a:latin typeface="Constantia" panose="02030602050306030303" pitchFamily="18" charset="0"/>
                </a:rPr>
                <a:t>Сложность</a:t>
              </a:r>
              <a:r>
                <a:rPr lang="ru-RU" altLang="ru-RU" sz="1600" b="1" dirty="0">
                  <a:solidFill>
                    <a:srgbClr val="000000"/>
                  </a:solidFill>
                  <a:latin typeface="Times New Roman" pitchFamily="18" charset="0"/>
                </a:rPr>
                <a:t> геологического строения:</a:t>
              </a:r>
              <a:endParaRPr lang="ru-RU" altLang="ru-RU" sz="1600" dirty="0">
                <a:solidFill>
                  <a:srgbClr val="000000"/>
                </a:solidFill>
                <a:latin typeface="Times New Roman" pitchFamily="18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" name="Rectangle 70"/>
            <p:cNvSpPr>
              <a:spLocks noChangeArrowheads="1"/>
            </p:cNvSpPr>
            <p:nvPr/>
          </p:nvSpPr>
          <p:spPr bwMode="auto">
            <a:xfrm>
              <a:off x="5027" y="6159"/>
              <a:ext cx="4073" cy="45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lvl="1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600" dirty="0">
                  <a:solidFill>
                    <a:srgbClr val="000000"/>
                  </a:solidFill>
                  <a:latin typeface="Times New Roman" pitchFamily="18" charset="0"/>
                </a:rPr>
                <a:t>- индивидуальное деление для каждого вида   </a:t>
              </a:r>
              <a:r>
                <a:rPr lang="ru-RU" altLang="ru-RU" sz="1600" dirty="0">
                  <a:solidFill>
                    <a:srgbClr val="000000"/>
                  </a:solidFill>
                  <a:latin typeface="Constantia" panose="02030602050306030303" pitchFamily="18" charset="0"/>
                </a:rPr>
                <a:t>минерального</a:t>
              </a:r>
              <a:r>
                <a:rPr lang="ru-RU" altLang="ru-RU" sz="1600" dirty="0">
                  <a:solidFill>
                    <a:srgbClr val="000000"/>
                  </a:solidFill>
                  <a:latin typeface="Times New Roman" pitchFamily="18" charset="0"/>
                </a:rPr>
                <a:t> сырья.</a:t>
              </a:r>
              <a:endParaRPr lang="ru-RU" altLang="ru-RU" dirty="0">
                <a:solidFill>
                  <a:srgbClr val="000000"/>
                </a:solidFill>
                <a:latin typeface="Arial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682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4. Обеспечение возможности использования блочного моделирования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/>
          <a:lstStyle/>
          <a:p>
            <a:r>
              <a:rPr lang="ru-RU" dirty="0"/>
              <a:t>Ни действующая Классификация, ни другие НПА не запрещают использование </a:t>
            </a:r>
            <a:r>
              <a:rPr lang="ru-RU" dirty="0" smtClean="0"/>
              <a:t>компьютерных </a:t>
            </a:r>
            <a:r>
              <a:rPr lang="ru-RU" dirty="0"/>
              <a:t>технологий, современного программного обеспечения, блочного </a:t>
            </a:r>
            <a:r>
              <a:rPr lang="ru-RU" dirty="0" smtClean="0"/>
              <a:t>моделирования </a:t>
            </a:r>
            <a:r>
              <a:rPr lang="ru-RU" dirty="0"/>
              <a:t>и т.п., а даже наоборот, содержат рекомендации по их применению. </a:t>
            </a:r>
            <a:endParaRPr lang="ru-RU" dirty="0" smtClean="0"/>
          </a:p>
          <a:p>
            <a:r>
              <a:rPr lang="ru-RU" dirty="0" smtClean="0"/>
              <a:t>Но </a:t>
            </a:r>
            <a:r>
              <a:rPr lang="ru-RU" dirty="0"/>
              <a:t>за все время (с середины 1990-х гг.) при "утверждении" запасов в России блочная модель была использована всего лишь только два раза (в 2009 и 2015 гг.). </a:t>
            </a:r>
          </a:p>
        </p:txBody>
      </p:sp>
    </p:spTree>
    <p:extLst>
      <p:ext uri="{BB962C8B-B14F-4D97-AF65-F5344CB8AC3E}">
        <p14:creationId xmlns:p14="http://schemas.microsoft.com/office/powerpoint/2010/main" val="270937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r>
              <a:rPr lang="ru-RU" sz="2900" dirty="0">
                <a:solidFill>
                  <a:srgbClr val="04617B"/>
                </a:solidFill>
              </a:rPr>
              <a:t>4. Обеспечение возможности использования блочного </a:t>
            </a:r>
            <a:r>
              <a:rPr lang="ru-RU" sz="2900" dirty="0" smtClean="0">
                <a:solidFill>
                  <a:srgbClr val="04617B"/>
                </a:solidFill>
              </a:rPr>
              <a:t>моделирования (продолжение)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Почему?</a:t>
            </a:r>
          </a:p>
          <a:p>
            <a:r>
              <a:rPr lang="ru-RU" dirty="0" smtClean="0"/>
              <a:t>Причина вполне субъективная: согласно «Методических рекомендаций (бывших </a:t>
            </a:r>
            <a:r>
              <a:rPr lang="ru-RU" dirty="0"/>
              <a:t>«</a:t>
            </a:r>
            <a:r>
              <a:rPr lang="ru-RU" dirty="0" smtClean="0"/>
              <a:t>Инструкций…») запасы </a:t>
            </a:r>
            <a:r>
              <a:rPr lang="ru-RU" dirty="0"/>
              <a:t>ТПИ </a:t>
            </a:r>
            <a:r>
              <a:rPr lang="ru-RU" dirty="0" smtClean="0"/>
              <a:t>подсчитываются </a:t>
            </a:r>
            <a:r>
              <a:rPr lang="ru-RU" dirty="0"/>
              <a:t>в блоках, запасы руды в которых не должны превышать годовую производительность будущего горного предприятия, иметь одинаковую степень </a:t>
            </a:r>
            <a:r>
              <a:rPr lang="ru-RU" dirty="0" err="1"/>
              <a:t>разведанности</a:t>
            </a:r>
            <a:r>
              <a:rPr lang="ru-RU" dirty="0"/>
              <a:t>, однородность геологического строения, выдержанность условий залегания рудных тел и общность горнотехнических условий разработки. </a:t>
            </a:r>
            <a:endParaRPr lang="ru-RU" dirty="0" smtClean="0"/>
          </a:p>
          <a:p>
            <a:r>
              <a:rPr lang="ru-RU" dirty="0" smtClean="0"/>
              <a:t>Но </a:t>
            </a:r>
            <a:r>
              <a:rPr lang="ru-RU" dirty="0"/>
              <a:t>блоки блочной модели принципиально не могут соответствовать этим требованиям: они имеют существенно меньшие размеры (что позволяет с их помощью прогнозировать морфологию и внутренне строение </a:t>
            </a:r>
            <a:r>
              <a:rPr lang="ru-RU" dirty="0" smtClean="0"/>
              <a:t>залежей.</a:t>
            </a:r>
          </a:p>
          <a:p>
            <a:r>
              <a:rPr lang="ru-RU" dirty="0" smtClean="0"/>
              <a:t> </a:t>
            </a:r>
            <a:r>
              <a:rPr lang="ru-RU" dirty="0"/>
              <a:t>Поэтому, чтобы «утвердить» запасы, подсчитанные в блочной модели, ее надо сначала «расплющить и размазать», т.к. только в таком виде запасы будут соответствовать «Методическим рекомендациям…». </a:t>
            </a:r>
          </a:p>
        </p:txBody>
      </p:sp>
    </p:spTree>
    <p:extLst>
      <p:ext uri="{BB962C8B-B14F-4D97-AF65-F5344CB8AC3E}">
        <p14:creationId xmlns:p14="http://schemas.microsoft.com/office/powerpoint/2010/main" val="107549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r>
              <a:rPr lang="ru-RU" sz="2900" dirty="0">
                <a:solidFill>
                  <a:srgbClr val="04617B"/>
                </a:solidFill>
              </a:rPr>
              <a:t>4. Обеспечение возможности использования блочного </a:t>
            </a:r>
            <a:r>
              <a:rPr lang="ru-RU" sz="2900" dirty="0" smtClean="0">
                <a:solidFill>
                  <a:srgbClr val="04617B"/>
                </a:solidFill>
              </a:rPr>
              <a:t>моделирования (продолжение)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96544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Таким образом, невозможность использования в современной России блочных </a:t>
            </a:r>
            <a:r>
              <a:rPr lang="ru-RU" dirty="0" smtClean="0"/>
              <a:t>моделей </a:t>
            </a:r>
            <a:r>
              <a:rPr lang="ru-RU" dirty="0"/>
              <a:t>вызвана формальными причинами, но она заставляет геологов вернуться к карандашу, бумаге и калькулятору. </a:t>
            </a:r>
            <a:endParaRPr lang="ru-RU" dirty="0" smtClean="0"/>
          </a:p>
          <a:p>
            <a:r>
              <a:rPr lang="ru-RU" dirty="0" smtClean="0"/>
              <a:t>Понятно</a:t>
            </a:r>
            <a:r>
              <a:rPr lang="ru-RU" dirty="0"/>
              <a:t>, что специалисты и крупных и малых предприятий для отчетности перед государством вынуждены использовать «карандаш», но все свои текущие и перспективные задачи они решают с помощью компьютера и блочных моделей, а эти оценки запасов неизбежно различаются (по методологической причине). </a:t>
            </a:r>
            <a:endParaRPr lang="ru-RU" dirty="0" smtClean="0"/>
          </a:p>
          <a:p>
            <a:r>
              <a:rPr lang="ru-RU" dirty="0" smtClean="0"/>
              <a:t>Получается</a:t>
            </a:r>
            <a:r>
              <a:rPr lang="ru-RU" dirty="0"/>
              <a:t>, что существующая ситуация развращает </a:t>
            </a:r>
            <a:r>
              <a:rPr lang="ru-RU" dirty="0" err="1"/>
              <a:t>недропользователя</a:t>
            </a:r>
            <a:r>
              <a:rPr lang="ru-RU" dirty="0"/>
              <a:t> и заставляет предприятия вести «двойную бухгалтерию» только для того, чтобы составлять отчеты, соответствующие даже не Классификации, а «Методическим рекомендациям…» 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429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ru-RU" sz="2600" dirty="0">
                <a:solidFill>
                  <a:srgbClr val="04617B"/>
                </a:solidFill>
              </a:rPr>
              <a:t>4. Обеспечение возможности использования блочного моделирования </a:t>
            </a:r>
            <a:r>
              <a:rPr lang="ru-RU" sz="2600" dirty="0" smtClean="0">
                <a:solidFill>
                  <a:srgbClr val="04617B"/>
                </a:solidFill>
              </a:rPr>
              <a:t>(окончание)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/>
              <a:t>Невозможность официального использования блочного моделирования в повседневной работе геолога по столь нелепой причине – одно из наиболее ярких проявлений доктринерства, порока практики применения действующей Классификации. </a:t>
            </a:r>
          </a:p>
          <a:p>
            <a:endParaRPr lang="ru-RU" sz="2800" dirty="0" smtClean="0"/>
          </a:p>
          <a:p>
            <a:pPr indent="342900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FF0000"/>
                </a:solidFill>
                <a:ea typeface="Times New Roman"/>
                <a:cs typeface="Times New Roman"/>
              </a:rPr>
              <a:t>Парадокс фактического неприятия подсчета запасов в блочных моделях имеет только одно решение: при оценке может быть использован любой способ подсчета запасов в недрах, и выбор его для конкретного месторождения является прерогативой автора (Компетентной Персоны), выполнившего и подписавшего заключение о запасах и ресурсах, при обязательном условии наличия механизма персональной ответственности оценщика и возрождения института репутации</a:t>
            </a:r>
            <a:r>
              <a:rPr lang="ru-RU" sz="2800" dirty="0" smtClean="0">
                <a:solidFill>
                  <a:srgbClr val="FF0000"/>
                </a:solidFill>
                <a:ea typeface="Times New Roman"/>
                <a:cs typeface="Times New Roman"/>
              </a:rPr>
              <a:t>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644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r>
              <a:rPr lang="ru-RU" sz="3600" dirty="0"/>
              <a:t>5.Кондиции для подсчета запасов.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839816"/>
          </a:xfrm>
        </p:spPr>
        <p:txBody>
          <a:bodyPr>
            <a:normAutofit/>
          </a:bodyPr>
          <a:lstStyle/>
          <a:p>
            <a:r>
              <a:rPr lang="ru-RU" dirty="0"/>
              <a:t>В последней советской Классификации (1981 г) термин "кондиции" упоминается в п.24, а после 1992 г и в Классификации, и в Законе «О недрах» он по необъяснимой причине не используется и определение его содержания можно найти только в словаре. Определение явно устаревшее, не соответствующее новым экономическим (рыночная экономика) и научно-техническим (использование ПК и блочного моделирования, </a:t>
            </a:r>
            <a:r>
              <a:rPr lang="ru-RU" dirty="0" err="1"/>
              <a:t>геотехнологий</a:t>
            </a:r>
            <a:r>
              <a:rPr lang="ru-RU" dirty="0"/>
              <a:t> добычи и т.п.) реалиям.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857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04617B"/>
                </a:solidFill>
              </a:rPr>
              <a:t>5.Кондиции для подсчета </a:t>
            </a:r>
            <a:r>
              <a:rPr lang="ru-RU" sz="3200" dirty="0" smtClean="0">
                <a:solidFill>
                  <a:srgbClr val="04617B"/>
                </a:solidFill>
              </a:rPr>
              <a:t>запасов (окончание)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70000" lnSpcReduction="20000"/>
          </a:bodyPr>
          <a:lstStyle/>
          <a:p>
            <a:pPr indent="342900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КОНДИЦИИ – оптимальная совокупность геологических и горнотехнических параметров, обоснованная автором (Компетентной персоной) и используемая им при оконтуривании и подсчете запасов месторождения. Представляют собой комплекс требований к качеству и количеству полезных ископаемых, условиям их разработки, обеспечивающих наиболее полное, комплексное и безопасное использование недр на рациональной экономической основе с учётом экологических последствий эксплуатации.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342900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Кондиции разрабатываются в процессе геолого-экономической оценки по материалам разведки месторождения и регулярно уточняются, сообразно изменяющейся рыночной конъюнктуре и данным эксплуатации.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342900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Отработка месторождения, руководствуясь указанными кондициями, должна с высокой вероятностью обеспечить эффективность работ и получение экономических результатов, обоснованных в материалах геолого-экономической оценки месторождения.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	</a:t>
            </a:r>
            <a:endParaRPr lang="ru-RU" sz="2400" dirty="0" smtClean="0">
              <a:latin typeface="Calibri"/>
              <a:ea typeface="Times New Roman"/>
              <a:cs typeface="Times New Roman"/>
            </a:endParaRPr>
          </a:p>
          <a:p>
            <a:pPr indent="342900" algn="just">
              <a:lnSpc>
                <a:spcPct val="115000"/>
              </a:lnSpc>
              <a:spcAft>
                <a:spcPts val="0"/>
              </a:spcAft>
            </a:pPr>
            <a:endParaRPr lang="ru-RU" sz="24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410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852704"/>
          </a:xfrm>
        </p:spPr>
        <p:txBody>
          <a:bodyPr>
            <a:noAutofit/>
          </a:bodyPr>
          <a:lstStyle/>
          <a:p>
            <a:r>
              <a:rPr lang="ru-RU" sz="3000" dirty="0"/>
              <a:t>6.Обеспечение достоверности </a:t>
            </a:r>
            <a:r>
              <a:rPr lang="ru-RU" sz="3000" dirty="0" smtClean="0"/>
              <a:t>информации по классификации запасов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472608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800" dirty="0" smtClean="0">
                <a:ea typeface="Times New Roman"/>
                <a:cs typeface="Times New Roman"/>
              </a:rPr>
              <a:t>Ранее априори </a:t>
            </a:r>
            <a:r>
              <a:rPr lang="ru-RU" sz="1800" dirty="0">
                <a:ea typeface="Times New Roman"/>
                <a:cs typeface="Times New Roman"/>
              </a:rPr>
              <a:t>принималось, что оценка запасов в протоколе ГКЗ/ТКЗ, верная и не подлежит сомнению. </a:t>
            </a:r>
            <a:r>
              <a:rPr lang="ru-RU" sz="1800" dirty="0" smtClean="0">
                <a:ea typeface="Times New Roman"/>
                <a:cs typeface="Times New Roman"/>
              </a:rPr>
              <a:t>В </a:t>
            </a:r>
            <a:r>
              <a:rPr lang="ru-RU" sz="1800" dirty="0">
                <a:ea typeface="Times New Roman"/>
                <a:cs typeface="Times New Roman"/>
              </a:rPr>
              <a:t>условиях СССР достоверность оценке придавал конфликт интересов: у </a:t>
            </a:r>
            <a:r>
              <a:rPr lang="ru-RU" sz="1800" dirty="0" err="1">
                <a:ea typeface="Times New Roman"/>
                <a:cs typeface="Times New Roman"/>
              </a:rPr>
              <a:t>Мингео</a:t>
            </a:r>
            <a:r>
              <a:rPr lang="ru-RU" sz="1800" dirty="0">
                <a:ea typeface="Times New Roman"/>
                <a:cs typeface="Times New Roman"/>
              </a:rPr>
              <a:t> был план прироста запасов</a:t>
            </a:r>
            <a:r>
              <a:rPr lang="ru-RU" sz="1800" dirty="0" smtClean="0">
                <a:ea typeface="Times New Roman"/>
                <a:cs typeface="Times New Roman"/>
              </a:rPr>
              <a:t>, </a:t>
            </a:r>
            <a:r>
              <a:rPr lang="ru-RU" sz="1800" dirty="0">
                <a:ea typeface="Times New Roman"/>
                <a:cs typeface="Times New Roman"/>
              </a:rPr>
              <a:t>а у ГКЗ/ТКЗ - задача исключить возможность последующего </a:t>
            </a:r>
            <a:r>
              <a:rPr lang="ru-RU" sz="1800" dirty="0" err="1">
                <a:ea typeface="Times New Roman"/>
                <a:cs typeface="Times New Roman"/>
              </a:rPr>
              <a:t>неподтверждения</a:t>
            </a:r>
            <a:r>
              <a:rPr lang="ru-RU" sz="1800" dirty="0">
                <a:ea typeface="Times New Roman"/>
                <a:cs typeface="Times New Roman"/>
              </a:rPr>
              <a:t> запасов при добыче. </a:t>
            </a:r>
            <a:endParaRPr lang="ru-RU" sz="1800" dirty="0" smtClean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800" dirty="0" smtClean="0">
                <a:ea typeface="Times New Roman"/>
                <a:cs typeface="Times New Roman"/>
              </a:rPr>
              <a:t>Для </a:t>
            </a:r>
            <a:r>
              <a:rPr lang="ru-RU" sz="1800" dirty="0">
                <a:ea typeface="Times New Roman"/>
                <a:cs typeface="Times New Roman"/>
              </a:rPr>
              <a:t>работы </a:t>
            </a:r>
            <a:r>
              <a:rPr lang="ru-RU" sz="1800" dirty="0" smtClean="0">
                <a:ea typeface="Times New Roman"/>
                <a:cs typeface="Times New Roman"/>
              </a:rPr>
              <a:t>в условиях плановой </a:t>
            </a:r>
            <a:r>
              <a:rPr lang="ru-RU" sz="1800" dirty="0">
                <a:ea typeface="Times New Roman"/>
                <a:cs typeface="Times New Roman"/>
              </a:rPr>
              <a:t>экономики такая система была приемлема: все риски принимало на себя государство, а ошибка оценки величины запасов в условиях социалистической собственности не могла принести персональной выгоды и влекла лишь поражение репутации. </a:t>
            </a:r>
            <a:endParaRPr lang="ru-RU" sz="1800" dirty="0" smtClean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800" dirty="0" smtClean="0">
                <a:ea typeface="Times New Roman"/>
                <a:cs typeface="Times New Roman"/>
              </a:rPr>
              <a:t>В </a:t>
            </a:r>
            <a:r>
              <a:rPr lang="ru-RU" sz="1800" dirty="0">
                <a:ea typeface="Times New Roman"/>
                <a:cs typeface="Times New Roman"/>
              </a:rPr>
              <a:t>условиях перехода к рынку проявился основной недостаток такой системы: </a:t>
            </a:r>
            <a:r>
              <a:rPr lang="ru-RU" sz="1800" dirty="0" smtClean="0">
                <a:ea typeface="Times New Roman"/>
                <a:cs typeface="Times New Roman"/>
              </a:rPr>
              <a:t>неопределенность </a:t>
            </a:r>
            <a:r>
              <a:rPr lang="ru-RU" sz="1800" dirty="0">
                <a:ea typeface="Times New Roman"/>
                <a:cs typeface="Times New Roman"/>
              </a:rPr>
              <a:t>авторства оценки, сопряженной с ответственностью за него. </a:t>
            </a:r>
            <a:r>
              <a:rPr lang="ru-RU" sz="1800" dirty="0" smtClean="0">
                <a:ea typeface="Times New Roman"/>
                <a:cs typeface="Times New Roman"/>
              </a:rPr>
              <a:t>Крайней </a:t>
            </a:r>
            <a:r>
              <a:rPr lang="ru-RU" sz="1800" dirty="0">
                <a:ea typeface="Times New Roman"/>
                <a:cs typeface="Times New Roman"/>
              </a:rPr>
              <a:t>является безликая «экспертиза», ответственность в которой не персонифицирована, а институт репутации не востребован. </a:t>
            </a:r>
            <a:endParaRPr lang="ru-RU" sz="1800" dirty="0">
              <a:ea typeface="Calibri"/>
              <a:cs typeface="Times New Roman"/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34923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852704"/>
          </a:xfrm>
        </p:spPr>
        <p:txBody>
          <a:bodyPr>
            <a:normAutofit fontScale="90000"/>
          </a:bodyPr>
          <a:lstStyle/>
          <a:p>
            <a:r>
              <a:rPr lang="ru-RU" sz="3000" dirty="0">
                <a:solidFill>
                  <a:srgbClr val="04617B"/>
                </a:solidFill>
              </a:rPr>
              <a:t>6.Обеспечение достоверности информации по классификации </a:t>
            </a:r>
            <a:r>
              <a:rPr lang="ru-RU" sz="3000" dirty="0" smtClean="0">
                <a:solidFill>
                  <a:srgbClr val="04617B"/>
                </a:solidFill>
              </a:rPr>
              <a:t>запасов (продолжение)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518457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Государство </a:t>
            </a:r>
            <a:r>
              <a:rPr lang="ru-RU" dirty="0"/>
              <a:t>пыталось решить </a:t>
            </a:r>
            <a:r>
              <a:rPr lang="ru-RU" dirty="0" smtClean="0"/>
              <a:t>вопрос достоверности оценки запасов, </a:t>
            </a:r>
            <a:r>
              <a:rPr lang="ru-RU" dirty="0"/>
              <a:t>приняв за основу западный опыт, но внедряло его недостаточно </a:t>
            </a:r>
            <a:r>
              <a:rPr lang="ru-RU" dirty="0" smtClean="0"/>
              <a:t>настойчиво:</a:t>
            </a:r>
          </a:p>
          <a:p>
            <a:pPr marL="0" lvl="0" indent="0">
              <a:buClr>
                <a:srgbClr val="0BD0D9"/>
              </a:buClr>
              <a:buNone/>
            </a:pPr>
            <a:r>
              <a:rPr lang="ru-RU" sz="2400" dirty="0">
                <a:solidFill>
                  <a:prstClr val="black"/>
                </a:solidFill>
              </a:rPr>
              <a:t>- П.П. России № 69 от 11.02.05 г и № 37 от 22.01.07 г «О государственной экспертизе запасов…»….</a:t>
            </a:r>
          </a:p>
          <a:p>
            <a:pPr marL="0" lvl="0" indent="0">
              <a:buClr>
                <a:srgbClr val="0BD0D9"/>
              </a:buClr>
              <a:buNone/>
            </a:pPr>
            <a:r>
              <a:rPr lang="ru-RU" sz="2400" dirty="0" smtClean="0">
                <a:solidFill>
                  <a:prstClr val="black"/>
                </a:solidFill>
              </a:rPr>
              <a:t>- «</a:t>
            </a:r>
            <a:r>
              <a:rPr lang="ru-RU" sz="2400" dirty="0">
                <a:solidFill>
                  <a:prstClr val="black"/>
                </a:solidFill>
              </a:rPr>
              <a:t>Административный регламент…»… утвержден МПР только в 2012 г, т.е. 7-мь лет спустя…. </a:t>
            </a:r>
          </a:p>
          <a:p>
            <a:r>
              <a:rPr lang="ru-RU" dirty="0" smtClean="0"/>
              <a:t>И непоследовательно:</a:t>
            </a:r>
          </a:p>
          <a:p>
            <a:pPr>
              <a:buFontTx/>
              <a:buChar char="-"/>
            </a:pPr>
            <a:r>
              <a:rPr lang="ru-RU" dirty="0" smtClean="0"/>
              <a:t>Приказы </a:t>
            </a:r>
            <a:r>
              <a:rPr lang="ru-RU" dirty="0" err="1"/>
              <a:t>Роснедра</a:t>
            </a:r>
            <a:r>
              <a:rPr lang="ru-RU" dirty="0"/>
              <a:t> №154 и №155 от 20.02.15 г «Об образовании государственных комиссий…» </a:t>
            </a:r>
            <a:r>
              <a:rPr lang="ru-RU" dirty="0" smtClean="0"/>
              <a:t>усугубили </a:t>
            </a:r>
            <a:r>
              <a:rPr lang="ru-RU" dirty="0"/>
              <a:t>положение, введя дополнительный уровень принятия решений, окончательно размывший ответственность.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Для </a:t>
            </a:r>
            <a:r>
              <a:rPr lang="ru-RU" dirty="0"/>
              <a:t>рыночной экономики такая ситуация неприемлема и вероятность ошибки </a:t>
            </a:r>
            <a:r>
              <a:rPr lang="ru-RU" dirty="0" smtClean="0"/>
              <a:t>должна </a:t>
            </a:r>
            <a:r>
              <a:rPr lang="ru-RU" dirty="0"/>
              <a:t>быть минимизирована путем обеспечения ответственности за неверную оценку (воз-рождение института репутации, солидарная ответственность и т.п.).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955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700" dirty="0">
                <a:solidFill>
                  <a:srgbClr val="04617B"/>
                </a:solidFill>
              </a:rPr>
              <a:t>6.Обеспечение достоверности информации по классификации запасов </a:t>
            </a:r>
            <a:r>
              <a:rPr lang="ru-RU" sz="2700" dirty="0" smtClean="0">
                <a:solidFill>
                  <a:srgbClr val="04617B"/>
                </a:solidFill>
              </a:rPr>
              <a:t>(окончание)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Следует воспользоваться опытом западных стран, обеспечив ответственность за достоверность информации с помощью Компетентных Персон (КП) и возродить институт репутации.  КП обязательно входит в Отраслевую гильдию 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оценщиков, имеющей свой 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«кодекс чести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» и реальными 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возможностями 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дисциплинарного 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воздействия на своих членов в случае тех или иных отклонений от установленных профессиональных требований и 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этических норм. 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Стимул работы КП – высокий престиж и достойная оплата - обеспечивают баланс этой системе.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Достоверность оценки запасов можно повысить, только обеспечив персональную ответственность КП, а минимизацию риска ошибки - высокими требованиями к его квалификации (в ранге национального стандарта) и действенным контролем национальных профессиональных сообществ.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4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773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704088"/>
            <a:ext cx="8784976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7.Совместимость </a:t>
            </a:r>
            <a:r>
              <a:rPr lang="ru-RU" sz="2800" dirty="0"/>
              <a:t>с действующей Классификацией и </a:t>
            </a:r>
            <a:r>
              <a:rPr lang="ru-RU" sz="2800" dirty="0" smtClean="0"/>
              <a:t>синхронизация </a:t>
            </a:r>
            <a:r>
              <a:rPr lang="ru-RU" sz="2800" dirty="0"/>
              <a:t>с </a:t>
            </a:r>
            <a:r>
              <a:rPr lang="ru-RU" sz="2800" dirty="0" smtClean="0"/>
              <a:t>западными стандартами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Основные вопросы синхронизации:</a:t>
            </a:r>
          </a:p>
          <a:p>
            <a:pPr marL="0" indent="0">
              <a:buNone/>
            </a:pPr>
            <a:r>
              <a:rPr lang="ru-RU" dirty="0" smtClean="0"/>
              <a:t>-подсчет товарных запасов;</a:t>
            </a:r>
          </a:p>
          <a:p>
            <a:pPr marL="0" indent="0">
              <a:buNone/>
            </a:pPr>
            <a:r>
              <a:rPr lang="ru-RU" dirty="0" smtClean="0"/>
              <a:t>- методология </a:t>
            </a:r>
            <a:r>
              <a:rPr lang="ru-RU" dirty="0"/>
              <a:t>подсчета запасов не должна жестко </a:t>
            </a:r>
            <a:r>
              <a:rPr lang="ru-RU" dirty="0" smtClean="0"/>
              <a:t>регламентироваться</a:t>
            </a:r>
          </a:p>
          <a:p>
            <a:pPr marL="0" indent="0">
              <a:buNone/>
            </a:pPr>
            <a:r>
              <a:rPr lang="ru-RU" dirty="0" smtClean="0"/>
              <a:t>- уточнить </a:t>
            </a:r>
            <a:r>
              <a:rPr lang="ru-RU" dirty="0"/>
              <a:t>терминологию, т.к. сложилось так, что в этой сфере у нас и на западе </a:t>
            </a:r>
            <a:r>
              <a:rPr lang="ru-RU" dirty="0" smtClean="0"/>
              <a:t>используются </a:t>
            </a:r>
            <a:r>
              <a:rPr lang="ru-RU" dirty="0"/>
              <a:t>омонимы</a:t>
            </a:r>
          </a:p>
        </p:txBody>
      </p:sp>
    </p:spTree>
    <p:extLst>
      <p:ext uri="{BB962C8B-B14F-4D97-AF65-F5344CB8AC3E}">
        <p14:creationId xmlns:p14="http://schemas.microsoft.com/office/powerpoint/2010/main" val="218014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373616" cy="85496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 2015-17 гг. - разработка новой Классификации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prstClr val="black"/>
                </a:solidFill>
              </a:rPr>
              <a:t>Рассуждая логически, </a:t>
            </a:r>
            <a:r>
              <a:rPr lang="ru-RU" dirty="0" smtClean="0">
                <a:solidFill>
                  <a:prstClr val="black"/>
                </a:solidFill>
              </a:rPr>
              <a:t>прежде чем начинать разработку  надо было бы ответить на следующие вопросы:</a:t>
            </a:r>
          </a:p>
          <a:p>
            <a:r>
              <a:rPr lang="ru-RU" dirty="0" smtClean="0"/>
              <a:t>Чем не устраивает действующая Классификация?</a:t>
            </a:r>
          </a:p>
          <a:p>
            <a:r>
              <a:rPr lang="ru-RU" dirty="0" smtClean="0"/>
              <a:t>Что </a:t>
            </a:r>
            <a:r>
              <a:rPr lang="ru-RU" dirty="0"/>
              <a:t>именно в ней надо </a:t>
            </a:r>
            <a:r>
              <a:rPr lang="ru-RU" dirty="0" smtClean="0"/>
              <a:t>заменить? </a:t>
            </a:r>
          </a:p>
          <a:p>
            <a:r>
              <a:rPr lang="ru-RU" dirty="0" smtClean="0"/>
              <a:t>Чем </a:t>
            </a:r>
            <a:r>
              <a:rPr lang="ru-RU" dirty="0"/>
              <a:t>она не удовлетворяет современным требованиям? </a:t>
            </a:r>
            <a:endParaRPr lang="ru-RU" dirty="0" smtClean="0"/>
          </a:p>
          <a:p>
            <a:r>
              <a:rPr lang="ru-RU" dirty="0" smtClean="0"/>
              <a:t>И </a:t>
            </a:r>
            <a:r>
              <a:rPr lang="ru-RU" dirty="0"/>
              <a:t>что такое «современные требования к Классификации»? </a:t>
            </a:r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Ответы на них должны были бы лечь в основу реформы Классификации, но они не были даже сформулированы. Поэтому проект Классификации содержит старые ошибки, не решает современных задач и способен неоправданно усложнить учет запасов </a:t>
            </a:r>
          </a:p>
        </p:txBody>
      </p:sp>
    </p:spTree>
    <p:extLst>
      <p:ext uri="{BB962C8B-B14F-4D97-AF65-F5344CB8AC3E}">
        <p14:creationId xmlns:p14="http://schemas.microsoft.com/office/powerpoint/2010/main" val="45169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3668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Заключение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Прямо сравнивать нашу Классификацию с кодексом JORC или шаблоном CRIRSCO было бы некорректно. Последние, в отличие от первой, не регламентируют, КАК </a:t>
            </a:r>
            <a:r>
              <a:rPr lang="ru-RU" dirty="0" smtClean="0"/>
              <a:t>оценивать </a:t>
            </a:r>
            <a:r>
              <a:rPr lang="ru-RU" dirty="0"/>
              <a:t>запасы/ресурсы, а являются лишь кодексами отчетности. </a:t>
            </a:r>
            <a:endParaRPr lang="ru-RU" dirty="0" smtClean="0"/>
          </a:p>
          <a:p>
            <a:r>
              <a:rPr lang="ru-RU" dirty="0" smtClean="0"/>
              <a:t>Дело </a:t>
            </a:r>
            <a:r>
              <a:rPr lang="ru-RU" dirty="0"/>
              <a:t>не в Классификации, как таковой, а в необходимости адаптации к современным условиям всех </a:t>
            </a:r>
            <a:r>
              <a:rPr lang="ru-RU" dirty="0" smtClean="0"/>
              <a:t> вышеупомянутых взаимосвязанных </a:t>
            </a:r>
            <a:r>
              <a:rPr lang="ru-RU" dirty="0"/>
              <a:t>звеньев «недропользования</a:t>
            </a:r>
            <a:r>
              <a:rPr lang="ru-RU" dirty="0" smtClean="0"/>
              <a:t>». </a:t>
            </a:r>
            <a:r>
              <a:rPr lang="ru-RU" dirty="0"/>
              <a:t>Т.е. создания российского кодекса отчетности о запасах и ресурсах, увязывающего интересы горно-геологического бизнеса и государства в рыночных условиях</a:t>
            </a:r>
            <a:r>
              <a:rPr lang="ru-RU" dirty="0" smtClean="0"/>
              <a:t>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Обязательное </a:t>
            </a:r>
            <a:r>
              <a:rPr lang="ru-RU" dirty="0"/>
              <a:t>дополнение к этой новации – востребованность бизнесом заключений экспертизы, независимость и ответственность экспертов.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277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3600" dirty="0" smtClean="0"/>
          </a:p>
          <a:p>
            <a:pPr marL="0" indent="0" algn="ctr">
              <a:buNone/>
            </a:pPr>
            <a:endParaRPr lang="ru-RU" sz="3600" dirty="0"/>
          </a:p>
          <a:p>
            <a:pPr marL="0" indent="0" algn="ctr">
              <a:buNone/>
            </a:pPr>
            <a:r>
              <a:rPr lang="ru-RU" sz="3600" dirty="0" smtClean="0"/>
              <a:t>Благодарю за внимание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03508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63668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Что есть «Классификация?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256584"/>
          </a:xfrm>
        </p:spPr>
        <p:txBody>
          <a:bodyPr>
            <a:no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Классификация </a:t>
            </a:r>
            <a:r>
              <a:rPr lang="ru-RU" sz="2400" dirty="0"/>
              <a:t>запасов – один из основных инструментов, обеспечивающий работу института капиталовложений в горный и геологический бизнес. </a:t>
            </a:r>
            <a:r>
              <a:rPr lang="ru-RU" sz="2400" dirty="0" smtClean="0"/>
              <a:t>Ее основная задача </a:t>
            </a:r>
            <a:r>
              <a:rPr lang="ru-RU" sz="2400" dirty="0"/>
              <a:t>– </a:t>
            </a:r>
            <a:r>
              <a:rPr lang="ru-RU" sz="2400" dirty="0" smtClean="0"/>
              <a:t>обеспечение  научно-практического обоснования  </a:t>
            </a:r>
            <a:r>
              <a:rPr lang="ru-RU" sz="2400" dirty="0"/>
              <a:t>привлечения финансовых средств в разведку и в разработку месторождений. </a:t>
            </a:r>
          </a:p>
          <a:p>
            <a:endParaRPr lang="ru-RU" sz="2400" dirty="0" smtClean="0"/>
          </a:p>
          <a:p>
            <a:r>
              <a:rPr lang="ru-RU" sz="2400" dirty="0" smtClean="0"/>
              <a:t>В условиях </a:t>
            </a:r>
            <a:r>
              <a:rPr lang="ru-RU" sz="2400" dirty="0"/>
              <a:t>плановой экономики </a:t>
            </a:r>
            <a:r>
              <a:rPr lang="ru-RU" sz="2400" dirty="0" smtClean="0"/>
              <a:t>СССР это </a:t>
            </a:r>
            <a:r>
              <a:rPr lang="ru-RU" sz="2400" dirty="0"/>
              <a:t>был институт государственных </a:t>
            </a:r>
            <a:r>
              <a:rPr lang="ru-RU" sz="2400" dirty="0" smtClean="0"/>
              <a:t>капиталовложений и </a:t>
            </a:r>
            <a:r>
              <a:rPr lang="ru-RU" sz="2400" dirty="0"/>
              <a:t>до 1992 г «Классификации…» выступала регулятором выделения </a:t>
            </a:r>
            <a:r>
              <a:rPr lang="ru-RU" sz="2400" dirty="0" smtClean="0"/>
              <a:t>бюджетных </a:t>
            </a:r>
            <a:r>
              <a:rPr lang="ru-RU" sz="2400" dirty="0"/>
              <a:t>ассигнований на </a:t>
            </a:r>
            <a:r>
              <a:rPr lang="ru-RU" sz="2400" dirty="0" smtClean="0"/>
              <a:t>ГРР, </a:t>
            </a:r>
            <a:r>
              <a:rPr lang="ru-RU" sz="2400" dirty="0"/>
              <a:t>проектирование и строительство рудников. 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07066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445624" cy="864096"/>
          </a:xfrm>
        </p:spPr>
        <p:txBody>
          <a:bodyPr>
            <a:noAutofit/>
          </a:bodyPr>
          <a:lstStyle/>
          <a:p>
            <a:r>
              <a:rPr lang="ru-RU" sz="3200" dirty="0" smtClean="0"/>
              <a:t>Смена общественно-политической формации: базис – новый, надстройка - старая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0405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800" dirty="0"/>
              <a:t>С 1992 г условия кардинально изменились и возможность получения «длинных денег», необходимых для горного и геологического бизнеса, в современной России крайне ограничена:</a:t>
            </a:r>
          </a:p>
          <a:p>
            <a:r>
              <a:rPr lang="ru-RU" sz="2800" dirty="0"/>
              <a:t>- в государственном бюджете такие затраты (как это было в СССР) не предусмотрены (ст.36-1 ФЗ «О недрах»);</a:t>
            </a:r>
          </a:p>
          <a:p>
            <a:r>
              <a:rPr lang="ru-RU" sz="2800" dirty="0"/>
              <a:t>- акционерный капитал в России собрать затруднительно из-за отсутствия у нас нормального биржевого механизма, в котором цена акций зависит от качества и количества запасов полезного ископаемого на месторождении;  </a:t>
            </a:r>
          </a:p>
          <a:p>
            <a:r>
              <a:rPr lang="ru-RU" sz="2800" dirty="0"/>
              <a:t>- зарубежные финансовые институты нашу Классификацию не понимают и не принимают. </a:t>
            </a:r>
            <a:endParaRPr lang="ru-RU" sz="2800" dirty="0" smtClean="0"/>
          </a:p>
          <a:p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РЕЗЮМЕ:  Действующая </a:t>
            </a:r>
            <a:r>
              <a:rPr lang="ru-RU" sz="2800" dirty="0"/>
              <a:t>«Классификация</a:t>
            </a:r>
            <a:r>
              <a:rPr lang="ru-RU" sz="2800" dirty="0" smtClean="0"/>
              <a:t>…» </a:t>
            </a:r>
            <a:r>
              <a:rPr lang="ru-RU" sz="2800" dirty="0"/>
              <a:t>представляет собой несущественную </a:t>
            </a:r>
            <a:r>
              <a:rPr lang="ru-RU" sz="2800" dirty="0" smtClean="0"/>
              <a:t>косметическую </a:t>
            </a:r>
            <a:r>
              <a:rPr lang="ru-RU" sz="2800" dirty="0"/>
              <a:t>правку классификации советского периода развития </a:t>
            </a:r>
            <a:r>
              <a:rPr lang="ru-RU" sz="2800" dirty="0" smtClean="0"/>
              <a:t>и в таком виде не </a:t>
            </a:r>
            <a:r>
              <a:rPr lang="ru-RU" sz="2800" dirty="0"/>
              <a:t>способна решать свою основную </a:t>
            </a:r>
            <a:r>
              <a:rPr lang="ru-RU" sz="2800" dirty="0" smtClean="0"/>
              <a:t>задачу.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27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Что нас сейчас не устраивает в действующей Классификации?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4389120"/>
          </a:xfrm>
        </p:spPr>
        <p:txBody>
          <a:bodyPr>
            <a:normAutofit/>
          </a:bodyPr>
          <a:lstStyle/>
          <a:p>
            <a:r>
              <a:rPr lang="ru-RU" dirty="0"/>
              <a:t>Ниже последовательно рассмотрены рудименты в действующей Классификации и сопряженных с ней нормативно-правовых актов (НПА), не позволяющих полноценно </a:t>
            </a:r>
            <a:r>
              <a:rPr lang="ru-RU" dirty="0" smtClean="0"/>
              <a:t>использовать </a:t>
            </a:r>
            <a:r>
              <a:rPr lang="ru-RU" dirty="0"/>
              <a:t>эти документы в рыночных условиях. </a:t>
            </a:r>
            <a:endParaRPr lang="ru-RU" dirty="0" smtClean="0"/>
          </a:p>
          <a:p>
            <a:r>
              <a:rPr lang="ru-RU" dirty="0" smtClean="0"/>
              <a:t>Процесс </a:t>
            </a:r>
            <a:r>
              <a:rPr lang="ru-RU" dirty="0"/>
              <a:t>поиска ответов на </a:t>
            </a:r>
            <a:r>
              <a:rPr lang="ru-RU" dirty="0" smtClean="0"/>
              <a:t>поставленные </a:t>
            </a:r>
            <a:r>
              <a:rPr lang="ru-RU" dirty="0"/>
              <a:t>вопросы позволяет сформулировать основные концептуальные положения реформы Классификации.</a:t>
            </a:r>
          </a:p>
        </p:txBody>
      </p:sp>
    </p:spTree>
    <p:extLst>
      <p:ext uri="{BB962C8B-B14F-4D97-AF65-F5344CB8AC3E}">
        <p14:creationId xmlns:p14="http://schemas.microsoft.com/office/powerpoint/2010/main" val="45050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1.Не </a:t>
            </a:r>
            <a:r>
              <a:rPr lang="ru-RU" sz="2800" dirty="0"/>
              <a:t>определена цель Классификации, не очерчен круг тех задач, которые она должна решать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6855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Последний раз цель Классификации была указана в документах 1981 г:</a:t>
            </a:r>
          </a:p>
          <a:p>
            <a:r>
              <a:rPr lang="ru-RU" dirty="0"/>
              <a:t>«…В соответствии с Основами законодательства Союза ССР и союзных республик о недрах и </a:t>
            </a:r>
            <a:r>
              <a:rPr lang="ru-RU" b="1" dirty="0"/>
              <a:t>в целях дальнейшего повышения ответственности министерств, </a:t>
            </a:r>
            <a:r>
              <a:rPr lang="ru-RU" b="1" dirty="0" smtClean="0"/>
              <a:t>ведомств</a:t>
            </a:r>
            <a:r>
              <a:rPr lang="ru-RU" b="1" dirty="0"/>
              <a:t>, предприятий и организаций за комплексное и эффективное использование полезных ископаемых, охрану недр и окружающей среды, улучшение геологического изучения недр, повышение эффективности геологоразведочных работ, достоверности утверждаемых запасов полезных ископаемых и оценки подготовленности </a:t>
            </a:r>
            <a:r>
              <a:rPr lang="ru-RU" b="1" dirty="0" smtClean="0"/>
              <a:t>месторождений </a:t>
            </a:r>
            <a:r>
              <a:rPr lang="ru-RU" b="1" dirty="0"/>
              <a:t>для промышленного </a:t>
            </a:r>
            <a:r>
              <a:rPr lang="ru-RU" dirty="0" smtClean="0"/>
              <a:t>Совет </a:t>
            </a:r>
            <a:r>
              <a:rPr lang="ru-RU" dirty="0"/>
              <a:t>Министров СССР постановляет:</a:t>
            </a:r>
          </a:p>
          <a:p>
            <a:r>
              <a:rPr lang="ru-RU" dirty="0"/>
              <a:t>1. Утвердить прилагаемую Классификацию запасов месторождений и прогнозных </a:t>
            </a:r>
            <a:r>
              <a:rPr lang="ru-RU" dirty="0" smtClean="0"/>
              <a:t>ресурсов </a:t>
            </a:r>
            <a:r>
              <a:rPr lang="ru-RU" dirty="0"/>
              <a:t>твердых полезных ископаемых…» 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030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4617B"/>
                </a:solidFill>
              </a:rPr>
              <a:t>Цель Классификации (продолжение)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И, далее, в самой Классификации, п.2:</a:t>
            </a:r>
          </a:p>
          <a:p>
            <a:r>
              <a:rPr lang="ru-RU" dirty="0"/>
              <a:t>«…Данные о запасах используются при разработке схем развития отраслей народного хозяйства, добывающих и потребляющих минеральное сырье, составлении годовых, пятилетних и долгосрочных планов экономического и социального развития СССР, планирования геологоразведочных работ, а по месторождениям, подготовленным к промышленному освоению, - для проектирования предприятий по добыче полезных ископаемых и переработке минерального сырья, планирования развития горных работ и эксплуатационной разведки…»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119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492664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04617B"/>
                </a:solidFill>
              </a:rPr>
              <a:t>Цель Классификации (продолжение)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Легко заметить, что указанные задачи предназначались для добывающих </a:t>
            </a:r>
            <a:r>
              <a:rPr lang="ru-RU" dirty="0" smtClean="0"/>
              <a:t>министерств </a:t>
            </a:r>
            <a:r>
              <a:rPr lang="ru-RU" dirty="0"/>
              <a:t>и ведомств, упраздненных в 1991 г. И в СССР были соответствующие рычаги (</a:t>
            </a:r>
            <a:r>
              <a:rPr lang="ru-RU" dirty="0" smtClean="0"/>
              <a:t>административный</a:t>
            </a:r>
            <a:r>
              <a:rPr lang="ru-RU" dirty="0"/>
              <a:t>, финансовый и партийный) для управления процессом решения этих задач.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последующих изданиях (1997 и 2006 г) ничего подобного уже нет, поэтому сейчас в публикациях о Классификации ей приписываются задачи типа «повышения эффективности государственного учета запасов», «планирования горных работ», вплоть до экзотических, вроде «повышения качества отчетов с подсчетом запасов и ТЭО кондиций» и т.п. Налицо типичное доктринерство, упорное нежелание считаться с кардинально изменившейся обстановкой, некритическое следование доктрине, лежавшей в основе ГГК СССР. </a:t>
            </a:r>
          </a:p>
        </p:txBody>
      </p:sp>
    </p:spTree>
    <p:extLst>
      <p:ext uri="{BB962C8B-B14F-4D97-AF65-F5344CB8AC3E}">
        <p14:creationId xmlns:p14="http://schemas.microsoft.com/office/powerpoint/2010/main" val="402535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541</TotalTime>
  <Words>3107</Words>
  <Application>Microsoft Office PowerPoint</Application>
  <PresentationFormat>Экран (4:3)</PresentationFormat>
  <Paragraphs>155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Поток</vt:lpstr>
      <vt:lpstr>Концептуальные положения реформы «Классификации запасов МТПИ»  </vt:lpstr>
      <vt:lpstr>За 90 лет в России последовательно сменилось 8-мь Классификаций запасов: </vt:lpstr>
      <vt:lpstr>В 2015-17 гг. - разработка новой Классификации</vt:lpstr>
      <vt:lpstr>Что есть «Классификация?</vt:lpstr>
      <vt:lpstr>Смена общественно-политической формации: базис – новый, надстройка - старая</vt:lpstr>
      <vt:lpstr>Что нас сейчас не устраивает в действующей Классификации?</vt:lpstr>
      <vt:lpstr>1.Не определена цель Классификации, не очерчен круг тех задач, которые она должна решать</vt:lpstr>
      <vt:lpstr>Цель Классификации (продолжение)</vt:lpstr>
      <vt:lpstr>Цель Классификации (продолжение)</vt:lpstr>
      <vt:lpstr>Цель Классификации (окончание)</vt:lpstr>
      <vt:lpstr>2. Язык изложения сведений о запасах (ресурсах) должен быть понятен ее основному потребителю, т.е. бизнесу. </vt:lpstr>
      <vt:lpstr>2. Язык изложения сведений о запасах (продолжение)</vt:lpstr>
      <vt:lpstr>2. Язык изложения сведений о запасах (продолжение)</vt:lpstr>
      <vt:lpstr>2. Язык изложения сведений о запасах (продолжение)</vt:lpstr>
      <vt:lpstr>2. Язык изложения сведений о запасах (окончание)</vt:lpstr>
      <vt:lpstr>3. Где, как и для чего будут использоваться результаты классификации запасов</vt:lpstr>
      <vt:lpstr>3. Где, как и для чего будут использоваться результаты классификации запасов (продолжение)</vt:lpstr>
      <vt:lpstr>3. Где, как и для чего будут использоваться результаты классификации запасов (продолжение)</vt:lpstr>
      <vt:lpstr>3. Где, как и для чего будут использоваться результаты классификации запасов (окончание)</vt:lpstr>
      <vt:lpstr>4. Обеспечение возможности использования блочного моделирования</vt:lpstr>
      <vt:lpstr>4. Обеспечение возможности использования блочного моделирования (продолжение)</vt:lpstr>
      <vt:lpstr>4. Обеспечение возможности использования блочного моделирования (продолжение)</vt:lpstr>
      <vt:lpstr>4. Обеспечение возможности использования блочного моделирования (окончание)</vt:lpstr>
      <vt:lpstr>5.Кондиции для подсчета запасов.</vt:lpstr>
      <vt:lpstr>5.Кондиции для подсчета запасов (окончание)</vt:lpstr>
      <vt:lpstr>6.Обеспечение достоверности информации по классификации запасов</vt:lpstr>
      <vt:lpstr>6.Обеспечение достоверности информации по классификации запасов (продолжение)</vt:lpstr>
      <vt:lpstr>6.Обеспечение достоверности информации по классификации запасов (окончание)</vt:lpstr>
      <vt:lpstr>7.Совместимость с действующей Классификацией и синхронизация с западными стандартами </vt:lpstr>
      <vt:lpstr>Заключение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Концептуальные положения реформы «Классификации запасов МТПИ»</dc:title>
  <dc:creator>PC</dc:creator>
  <cp:lastModifiedBy>PC</cp:lastModifiedBy>
  <cp:revision>40</cp:revision>
  <dcterms:created xsi:type="dcterms:W3CDTF">2017-06-12T15:44:58Z</dcterms:created>
  <dcterms:modified xsi:type="dcterms:W3CDTF">2017-06-13T15:58:32Z</dcterms:modified>
</cp:coreProperties>
</file>