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78" r:id="rId5"/>
    <p:sldId id="297" r:id="rId6"/>
    <p:sldId id="266" r:id="rId7"/>
    <p:sldId id="298" r:id="rId8"/>
    <p:sldId id="296" r:id="rId9"/>
    <p:sldId id="286" r:id="rId10"/>
    <p:sldId id="279" r:id="rId11"/>
    <p:sldId id="290" r:id="rId12"/>
    <p:sldId id="284" r:id="rId13"/>
    <p:sldId id="289" r:id="rId14"/>
    <p:sldId id="288" r:id="rId15"/>
    <p:sldId id="274" r:id="rId16"/>
    <p:sldId id="259" r:id="rId17"/>
  </p:sldIdLst>
  <p:sldSz cx="9906000" cy="6858000" type="A4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125"/>
    <a:srgbClr val="CA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152" autoAdjust="0"/>
  </p:normalViewPr>
  <p:slideViewPr>
    <p:cSldViewPr snapToGrid="0">
      <p:cViewPr varScale="1">
        <p:scale>
          <a:sx n="107" d="100"/>
          <a:sy n="107" d="100"/>
        </p:scale>
        <p:origin x="145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182A0-A12D-4CE2-8B06-4E3BFC9D04DF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F8284-0A7C-4F2A-9C1A-D3104C32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3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8284-0A7C-4F2A-9C1A-D3104C32BF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4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8284-0A7C-4F2A-9C1A-D3104C32BF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1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8284-0A7C-4F2A-9C1A-D3104C32BF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5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8284-0A7C-4F2A-9C1A-D3104C32BF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0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8284-0A7C-4F2A-9C1A-D3104C32BFD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6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29" y="4735285"/>
            <a:ext cx="6044293" cy="906235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5641521"/>
            <a:ext cx="5984422" cy="37555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7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9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3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9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36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3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05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11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3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4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6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2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1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306286"/>
            <a:ext cx="8543925" cy="477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9508" y="6181501"/>
            <a:ext cx="612321" cy="439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E173C8AD-19CA-4FAB-BD63-4E81AF7B5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5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C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0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7340" y="1084264"/>
            <a:ext cx="2196000" cy="13366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Карты для сотрудников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7340" y="2609849"/>
            <a:ext cx="2196000" cy="17240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Услуги для клиентов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340" y="4530725"/>
            <a:ext cx="2196000" cy="14398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Преимущества для компании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73340" y="1084264"/>
            <a:ext cx="6466946" cy="1336675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МИР Классическая/МИР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Премиальная – 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Национальная платежная система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Visa </a:t>
            </a:r>
            <a:r>
              <a:rPr lang="en-US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Unembossed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Mastercard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Unembossed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Mastercard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Platinum</a:t>
            </a: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Выпуск и обслуживание всех типов карт - </a:t>
            </a:r>
            <a:r>
              <a:rPr lang="ru-RU" altLang="ru-RU" sz="1400" b="1" dirty="0">
                <a:solidFill>
                  <a:schemeClr val="accent6"/>
                </a:solidFill>
              </a:rPr>
              <a:t>Б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есплатно</a:t>
            </a:r>
            <a:endParaRPr lang="ru-RU" altLang="ru-RU" sz="1400" b="1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8667" y="2609850"/>
            <a:ext cx="6466946" cy="1724025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3 снятия в сутки с банкоматов любых банков на территории РФ - </a:t>
            </a:r>
            <a:r>
              <a:rPr lang="ru-RU" altLang="ru-RU" sz="1400" b="1" dirty="0">
                <a:solidFill>
                  <a:schemeClr val="accent6"/>
                </a:solidFill>
              </a:rPr>
              <a:t>Б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есплатно</a:t>
            </a:r>
            <a:endParaRPr lang="ru-RU" altLang="ru-RU" sz="1400" b="1" dirty="0">
              <a:solidFill>
                <a:schemeClr val="accent6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</a:rPr>
              <a:t>SMS-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информирование о всех операциях по карте – 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Бесплатно</a:t>
            </a:r>
          </a:p>
          <a:p>
            <a:pPr marL="285750" indent="-285750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Начисление процентов на остаток собственных средств по карте 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5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% годовых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ежедневным </a:t>
            </a:r>
            <a:r>
              <a:rPr lang="ru-RU" altLang="ru-RU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начислением процентов</a:t>
            </a: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Льготные условия кредитования для зарплатных клиентов </a:t>
            </a:r>
          </a:p>
          <a:p>
            <a:pPr marL="285750" indent="-285750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78667" y="4530726"/>
            <a:ext cx="6466946" cy="1439863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Комиссия за перечисление средств на карты сотрудников – 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0%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Запуск проекта без дополнительной нагрузки на бухгалтерскую службу компании 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в течении 2-х недель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от момента подписания договора 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Зачисление денежных средств на карты: 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день в день</a:t>
            </a: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Закрепление </a:t>
            </a:r>
            <a:r>
              <a:rPr lang="ru-RU" altLang="ru-RU" sz="1400" b="1" dirty="0" smtClean="0">
                <a:solidFill>
                  <a:schemeClr val="accent6"/>
                </a:solidFill>
              </a:rPr>
              <a:t>персонального менеджера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 по обслуживанию компании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Зарплатный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2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5419" y="1565742"/>
            <a:ext cx="1929804" cy="8996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Кредиты наличными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419" y="4869952"/>
            <a:ext cx="21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Удобный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сервис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2" y="1550963"/>
            <a:ext cx="6466946" cy="914400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Aft>
                <a:spcPts val="600"/>
              </a:spcAft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Кредиты наличными — от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16,9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годовых</a:t>
            </a:r>
          </a:p>
          <a:p>
            <a:pPr marL="285750" indent="-285750">
              <a:spcAft>
                <a:spcPts val="600"/>
              </a:spcAft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 от 30 тыс. руб. до 1,5 млн. руб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35791" y="4946152"/>
            <a:ext cx="6466946" cy="1074739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Подача заявки на кредит прямо на рабочем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месте через персонального менеджера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 к счетам через интернет-банк</a:t>
            </a: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Индивидуальный подход, специальные условия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 для физических лиц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8103" y="3883949"/>
            <a:ext cx="143500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Кредитная</a:t>
            </a:r>
          </a:p>
          <a:p>
            <a:pPr>
              <a:spcBef>
                <a:spcPts val="200"/>
              </a:spcBef>
              <a:defRPr/>
            </a:pPr>
            <a:r>
              <a:rPr lang="ru-RU" sz="2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карта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5793" y="3855736"/>
            <a:ext cx="6466946" cy="789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Кредитный лимит до 300 000 руб.</a:t>
            </a:r>
          </a:p>
          <a:p>
            <a:pPr marL="265113" indent="-265113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Льготный период: 0% годовых до 55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дней</a:t>
            </a:r>
          </a:p>
          <a:p>
            <a:pPr marL="265113" indent="-265113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Процентная ставка от 23,5%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7764" y="2673301"/>
            <a:ext cx="2468027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Рефинансирование кредита другого банка 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35792" y="2703488"/>
            <a:ext cx="6466946" cy="866775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Aft>
                <a:spcPts val="600"/>
              </a:spcAft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Рефинансирование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кредитов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других банков</a:t>
            </a:r>
          </a:p>
          <a:p>
            <a:pPr marL="285750" indent="-285750"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 от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тыс. руб.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1,5 млн. руб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Процентная ставка  — от 14,9% годовых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74" y="1444351"/>
            <a:ext cx="4924426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Приобретение готовой 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недвижимости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4" y="3618208"/>
            <a:ext cx="2981326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Рефинансирование ипотеки другого банка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67125" y="1550963"/>
            <a:ext cx="5535613" cy="866775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Первоначальный взнос  — от 20%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Базовая ставка  — от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,5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11%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годовых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4467" y="3785394"/>
            <a:ext cx="5846233" cy="1074739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Базовая ставка 10,5% до 11% в зависимости от соотношения кредита / залога. 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670" y="209726"/>
            <a:ext cx="8543925" cy="810530"/>
          </a:xfrm>
        </p:spPr>
        <p:txBody>
          <a:bodyPr/>
          <a:lstStyle/>
          <a:p>
            <a:r>
              <a:rPr lang="ru-RU" dirty="0" smtClean="0"/>
              <a:t>Ипотечные кредиты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7174" y="2638651"/>
            <a:ext cx="3476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Приобретение строящейся недвижимости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124" y="2699009"/>
            <a:ext cx="5535613" cy="789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Первоначальный взнос  — от 20%</a:t>
            </a:r>
          </a:p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Базовая ставка  — от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10,25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10,75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годовых</a:t>
            </a:r>
          </a:p>
          <a:p>
            <a:pPr algn="just">
              <a:spcBef>
                <a:spcPts val="200"/>
              </a:spcBef>
              <a:buClr>
                <a:srgbClr val="FE7F00"/>
              </a:buClr>
              <a:tabLst>
                <a:tab pos="542925" algn="l"/>
              </a:tabLst>
              <a:defRPr/>
            </a:pPr>
            <a:endParaRPr lang="ru-RU" alt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4" y="4947444"/>
            <a:ext cx="3162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Целевой кредит </a:t>
            </a:r>
            <a:r>
              <a:rPr lang="ru-RU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 залог недвижимости</a:t>
            </a:r>
            <a:endParaRPr lang="ru-RU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4467" y="5128419"/>
            <a:ext cx="584623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квартиры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10,5%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годовых</a:t>
            </a:r>
          </a:p>
          <a:p>
            <a:pPr marL="285750" lvl="0" indent="-285750" algn="just">
              <a:spcBef>
                <a:spcPts val="6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жилого дома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10,5% годовых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21202" y="6622491"/>
            <a:ext cx="10387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79331" y="6603493"/>
            <a:ext cx="274" cy="193675"/>
          </a:xfrm>
          <a:custGeom>
            <a:avLst/>
            <a:gdLst/>
            <a:ahLst/>
            <a:cxnLst/>
            <a:rect l="l" t="t" r="r" b="b"/>
            <a:pathLst>
              <a:path w="253" h="193675">
                <a:moveTo>
                  <a:pt x="253" y="0"/>
                </a:moveTo>
                <a:lnTo>
                  <a:pt x="0" y="193674"/>
                </a:lnTo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dirty="0"/>
              <a:t>Карты для физических лиц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0950" y="2333179"/>
            <a:ext cx="1134237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1242" y="2274060"/>
            <a:ext cx="5266192" cy="523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23504" y="2430524"/>
            <a:ext cx="1272371" cy="2106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C00000"/>
                </a:solidFill>
                <a:latin typeface="+mj-lt"/>
                <a:cs typeface="Arial"/>
              </a:rPr>
              <a:t>Т</a:t>
            </a:r>
            <a:r>
              <a:rPr sz="1400" b="1" spc="-10" dirty="0" smtClean="0">
                <a:solidFill>
                  <a:srgbClr val="C00000"/>
                </a:solidFill>
                <a:latin typeface="+mj-lt"/>
                <a:cs typeface="Arial"/>
              </a:rPr>
              <a:t>и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п</a:t>
            </a:r>
            <a:r>
              <a:rPr sz="1400" b="1" spc="5" dirty="0" smtClean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кар</a:t>
            </a:r>
            <a:r>
              <a:rPr sz="1400" b="1" spc="-15" dirty="0" smtClean="0">
                <a:solidFill>
                  <a:srgbClr val="C00000"/>
                </a:solidFill>
                <a:latin typeface="+mj-lt"/>
                <a:cs typeface="Arial"/>
              </a:rPr>
              <a:t>т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ы</a:t>
            </a:r>
            <a:endParaRPr sz="14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70151" y="3306317"/>
            <a:ext cx="1692877" cy="40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3357" y="3398520"/>
            <a:ext cx="5244078" cy="35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06417" y="3450713"/>
            <a:ext cx="1644285" cy="2240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err="1" smtClean="0">
                <a:solidFill>
                  <a:srgbClr val="C00000"/>
                </a:solidFill>
                <a:latin typeface="+mj-lt"/>
                <a:cs typeface="Arial"/>
              </a:rPr>
              <a:t>Ва</a:t>
            </a:r>
            <a:r>
              <a:rPr sz="1400" b="1" spc="5" dirty="0" err="1" smtClean="0">
                <a:solidFill>
                  <a:srgbClr val="C00000"/>
                </a:solidFill>
                <a:latin typeface="+mj-lt"/>
                <a:cs typeface="Arial"/>
              </a:rPr>
              <a:t>л</a:t>
            </a:r>
            <a:r>
              <a:rPr sz="1400" b="1" spc="-5" dirty="0" err="1" smtClean="0">
                <a:solidFill>
                  <a:srgbClr val="C00000"/>
                </a:solidFill>
                <a:latin typeface="+mj-lt"/>
                <a:cs typeface="Arial"/>
              </a:rPr>
              <a:t>ю</a:t>
            </a:r>
            <a:r>
              <a:rPr sz="1400" b="1" spc="-15" dirty="0" err="1" smtClean="0">
                <a:solidFill>
                  <a:srgbClr val="C00000"/>
                </a:solidFill>
                <a:latin typeface="+mj-lt"/>
                <a:cs typeface="Arial"/>
              </a:rPr>
              <a:t>т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а</a:t>
            </a:r>
            <a:r>
              <a:rPr lang="en-US"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сче</a:t>
            </a:r>
            <a:r>
              <a:rPr sz="1400" b="1" spc="-15" dirty="0" err="1" smtClean="0">
                <a:solidFill>
                  <a:srgbClr val="C00000"/>
                </a:solidFill>
                <a:latin typeface="+mj-lt"/>
                <a:cs typeface="Arial"/>
              </a:rPr>
              <a:t>т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а</a:t>
            </a:r>
            <a:endParaRPr sz="14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0950" y="4190944"/>
            <a:ext cx="1774824" cy="771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3357" y="4374786"/>
            <a:ext cx="5244077" cy="425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94981" y="4401383"/>
            <a:ext cx="2102757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lang="ru-RU"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Г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о</a:t>
            </a:r>
            <a:r>
              <a:rPr sz="1400" b="1" spc="-5" dirty="0" err="1" smtClean="0">
                <a:solidFill>
                  <a:srgbClr val="C00000"/>
                </a:solidFill>
                <a:latin typeface="+mj-lt"/>
                <a:cs typeface="Arial"/>
              </a:rPr>
              <a:t>д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о</a:t>
            </a:r>
            <a:r>
              <a:rPr sz="1400" b="1" spc="-10" dirty="0" err="1" smtClean="0">
                <a:solidFill>
                  <a:srgbClr val="C00000"/>
                </a:solidFill>
                <a:latin typeface="+mj-lt"/>
                <a:cs typeface="Arial"/>
              </a:rPr>
              <a:t>в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о</a:t>
            </a:r>
            <a:r>
              <a:rPr lang="ru-RU"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е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обсл</a:t>
            </a:r>
            <a:r>
              <a:rPr sz="1400" b="1" spc="-35" dirty="0" err="1" smtClean="0">
                <a:solidFill>
                  <a:srgbClr val="C00000"/>
                </a:solidFill>
                <a:latin typeface="+mj-lt"/>
                <a:cs typeface="Arial"/>
              </a:rPr>
              <a:t>у</a:t>
            </a:r>
            <a:r>
              <a:rPr sz="1400" b="1" spc="10" dirty="0" err="1" smtClean="0">
                <a:solidFill>
                  <a:srgbClr val="C00000"/>
                </a:solidFill>
                <a:latin typeface="+mj-lt"/>
                <a:cs typeface="Arial"/>
              </a:rPr>
              <a:t>ж</a:t>
            </a:r>
            <a:r>
              <a:rPr sz="1400" b="1" spc="-10" dirty="0" err="1" smtClean="0">
                <a:solidFill>
                  <a:srgbClr val="C00000"/>
                </a:solidFill>
                <a:latin typeface="+mj-lt"/>
                <a:cs typeface="Arial"/>
              </a:rPr>
              <a:t>ив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а</a:t>
            </a:r>
            <a:r>
              <a:rPr sz="1400" b="1" spc="-5" dirty="0" err="1" smtClean="0">
                <a:solidFill>
                  <a:srgbClr val="C00000"/>
                </a:solidFill>
                <a:latin typeface="+mj-lt"/>
                <a:cs typeface="Arial"/>
              </a:rPr>
              <a:t>н</a:t>
            </a:r>
            <a:r>
              <a:rPr sz="1400" b="1" spc="-10" dirty="0" err="1" smtClean="0">
                <a:solidFill>
                  <a:srgbClr val="C00000"/>
                </a:solidFill>
                <a:latin typeface="+mj-lt"/>
                <a:cs typeface="Arial"/>
              </a:rPr>
              <a:t>и</a:t>
            </a:r>
            <a:r>
              <a:rPr lang="ru-RU" sz="1400" b="1" dirty="0">
                <a:solidFill>
                  <a:srgbClr val="C00000"/>
                </a:solidFill>
                <a:latin typeface="+mj-lt"/>
                <a:cs typeface="Arial"/>
              </a:rPr>
              <a:t>е</a:t>
            </a:r>
            <a:endParaRPr sz="14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55747" y="5547359"/>
            <a:ext cx="1324102" cy="588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35503" y="5681472"/>
            <a:ext cx="5234102" cy="454151"/>
          </a:xfrm>
          <a:custGeom>
            <a:avLst/>
            <a:gdLst/>
            <a:ahLst/>
            <a:cxnLst/>
            <a:rect l="l" t="t" r="r" b="b"/>
            <a:pathLst>
              <a:path w="1502664" h="454151">
                <a:moveTo>
                  <a:pt x="0" y="454151"/>
                </a:moveTo>
                <a:lnTo>
                  <a:pt x="1502664" y="454151"/>
                </a:lnTo>
                <a:lnTo>
                  <a:pt x="1502664" y="0"/>
                </a:lnTo>
                <a:lnTo>
                  <a:pt x="0" y="0"/>
                </a:lnTo>
                <a:lnTo>
                  <a:pt x="0" y="45415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144">
            <a:solidFill>
              <a:srgbClr val="C4D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23504" y="5674373"/>
            <a:ext cx="1563398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b="1" dirty="0" smtClean="0">
                <a:solidFill>
                  <a:srgbClr val="C00000"/>
                </a:solidFill>
                <a:latin typeface="+mj-lt"/>
                <a:cs typeface="Arial"/>
              </a:rPr>
              <a:t>Нач</a:t>
            </a:r>
            <a:r>
              <a:rPr sz="1400" b="1" spc="-5" dirty="0" smtClean="0">
                <a:solidFill>
                  <a:srgbClr val="C00000"/>
                </a:solidFill>
                <a:latin typeface="+mj-lt"/>
                <a:cs typeface="Arial"/>
              </a:rPr>
              <a:t>и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сле</a:t>
            </a:r>
            <a:r>
              <a:rPr sz="1400" b="1" spc="-5" dirty="0" smtClean="0">
                <a:solidFill>
                  <a:srgbClr val="C00000"/>
                </a:solidFill>
                <a:latin typeface="+mj-lt"/>
                <a:cs typeface="Arial"/>
              </a:rPr>
              <a:t>н</a:t>
            </a:r>
            <a:r>
              <a:rPr sz="1400" b="1" spc="-10" dirty="0" smtClean="0">
                <a:solidFill>
                  <a:srgbClr val="C00000"/>
                </a:solidFill>
                <a:latin typeface="+mj-lt"/>
                <a:cs typeface="Arial"/>
              </a:rPr>
              <a:t>и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е </a:t>
            </a:r>
            <a:r>
              <a:rPr sz="1400" b="1" spc="-5" dirty="0" smtClean="0">
                <a:solidFill>
                  <a:srgbClr val="C00000"/>
                </a:solidFill>
                <a:latin typeface="+mj-lt"/>
                <a:cs typeface="Arial"/>
              </a:rPr>
              <a:t>п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ро</a:t>
            </a:r>
            <a:r>
              <a:rPr sz="1400" b="1" spc="-10" dirty="0" smtClean="0">
                <a:solidFill>
                  <a:srgbClr val="C00000"/>
                </a:solidFill>
                <a:latin typeface="+mj-lt"/>
                <a:cs typeface="Arial"/>
              </a:rPr>
              <a:t>ц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е</a:t>
            </a:r>
            <a:r>
              <a:rPr sz="1400" b="1" spc="-5" dirty="0" smtClean="0">
                <a:solidFill>
                  <a:srgbClr val="C00000"/>
                </a:solidFill>
                <a:latin typeface="+mj-lt"/>
                <a:cs typeface="Arial"/>
              </a:rPr>
              <a:t>н</a:t>
            </a:r>
            <a:r>
              <a:rPr sz="1400" b="1" spc="-15" dirty="0" smtClean="0">
                <a:solidFill>
                  <a:srgbClr val="C00000"/>
                </a:solidFill>
                <a:latin typeface="+mj-lt"/>
                <a:cs typeface="Arial"/>
              </a:rPr>
              <a:t>т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ов</a:t>
            </a:r>
            <a:endParaRPr sz="14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50794" y="2097151"/>
            <a:ext cx="6896640" cy="5080"/>
          </a:xfrm>
          <a:custGeom>
            <a:avLst/>
            <a:gdLst/>
            <a:ahLst/>
            <a:cxnLst/>
            <a:rect l="l" t="t" r="r" b="b"/>
            <a:pathLst>
              <a:path w="6366129" h="5080">
                <a:moveTo>
                  <a:pt x="0" y="5080"/>
                </a:moveTo>
                <a:lnTo>
                  <a:pt x="6366129" y="0"/>
                </a:lnTo>
              </a:path>
            </a:pathLst>
          </a:custGeom>
          <a:ln w="12192">
            <a:solidFill>
              <a:srgbClr val="09374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333874" y="2363724"/>
            <a:ext cx="4883109" cy="2774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+mj-lt"/>
                <a:cs typeface="Arial"/>
              </a:rPr>
              <a:t>M</a:t>
            </a:r>
            <a:r>
              <a:rPr sz="1400" spc="0" dirty="0" smtClean="0">
                <a:latin typeface="+mj-lt"/>
                <a:cs typeface="Arial"/>
              </a:rPr>
              <a:t>ast</a:t>
            </a:r>
            <a:r>
              <a:rPr sz="1400" spc="5" dirty="0" smtClean="0">
                <a:latin typeface="+mj-lt"/>
                <a:cs typeface="Arial"/>
              </a:rPr>
              <a:t>e</a:t>
            </a:r>
            <a:r>
              <a:rPr sz="1400" spc="0" dirty="0" smtClean="0">
                <a:latin typeface="+mj-lt"/>
                <a:cs typeface="Arial"/>
              </a:rPr>
              <a:t>r</a:t>
            </a:r>
            <a:r>
              <a:rPr sz="1400" spc="-10" dirty="0" smtClean="0">
                <a:latin typeface="+mj-lt"/>
                <a:cs typeface="Arial"/>
              </a:rPr>
              <a:t>C</a:t>
            </a:r>
            <a:r>
              <a:rPr sz="1400" spc="0" dirty="0" smtClean="0">
                <a:latin typeface="+mj-lt"/>
                <a:cs typeface="Arial"/>
              </a:rPr>
              <a:t>ard</a:t>
            </a:r>
            <a:r>
              <a:rPr sz="1400" spc="-15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St</a:t>
            </a:r>
            <a:r>
              <a:rPr sz="1400" spc="5" dirty="0" smtClean="0">
                <a:latin typeface="+mj-lt"/>
                <a:cs typeface="Arial"/>
              </a:rPr>
              <a:t>a</a:t>
            </a:r>
            <a:r>
              <a:rPr sz="1400" spc="0" dirty="0" smtClean="0">
                <a:latin typeface="+mj-lt"/>
                <a:cs typeface="Arial"/>
              </a:rPr>
              <a:t>ndard</a:t>
            </a:r>
            <a:r>
              <a:rPr sz="1400" spc="-40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,</a:t>
            </a:r>
            <a:r>
              <a:rPr sz="1400" spc="15" dirty="0" smtClean="0">
                <a:latin typeface="+mj-lt"/>
                <a:cs typeface="Arial"/>
              </a:rPr>
              <a:t> </a:t>
            </a:r>
            <a:r>
              <a:rPr sz="1400" spc="-5" dirty="0" smtClean="0">
                <a:latin typeface="+mj-lt"/>
                <a:cs typeface="Arial"/>
              </a:rPr>
              <a:t>M</a:t>
            </a:r>
            <a:r>
              <a:rPr sz="1400" spc="0" dirty="0" smtClean="0">
                <a:latin typeface="+mj-lt"/>
                <a:cs typeface="Arial"/>
              </a:rPr>
              <a:t>ast</a:t>
            </a:r>
            <a:r>
              <a:rPr sz="1400" spc="5" dirty="0" smtClean="0">
                <a:latin typeface="+mj-lt"/>
                <a:cs typeface="Arial"/>
              </a:rPr>
              <a:t>e</a:t>
            </a:r>
            <a:r>
              <a:rPr sz="1400" spc="0" dirty="0" smtClean="0">
                <a:latin typeface="+mj-lt"/>
                <a:cs typeface="Arial"/>
              </a:rPr>
              <a:t>r</a:t>
            </a:r>
            <a:r>
              <a:rPr sz="1400" spc="-10" dirty="0" smtClean="0">
                <a:latin typeface="+mj-lt"/>
                <a:cs typeface="Arial"/>
              </a:rPr>
              <a:t>C</a:t>
            </a:r>
            <a:r>
              <a:rPr sz="1400" spc="0" dirty="0" smtClean="0">
                <a:latin typeface="+mj-lt"/>
                <a:cs typeface="Arial"/>
              </a:rPr>
              <a:t>ard</a:t>
            </a:r>
            <a:r>
              <a:rPr sz="1400" spc="-30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G</a:t>
            </a:r>
            <a:r>
              <a:rPr sz="1400" spc="5" dirty="0" smtClean="0">
                <a:latin typeface="+mj-lt"/>
                <a:cs typeface="Arial"/>
              </a:rPr>
              <a:t>o</a:t>
            </a:r>
            <a:r>
              <a:rPr sz="1400" spc="0" dirty="0" smtClean="0">
                <a:latin typeface="+mj-lt"/>
                <a:cs typeface="Arial"/>
              </a:rPr>
              <a:t>ld</a:t>
            </a:r>
            <a:r>
              <a:rPr sz="1400" spc="-10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и </a:t>
            </a:r>
            <a:r>
              <a:rPr sz="1400" spc="-5" dirty="0" smtClean="0">
                <a:latin typeface="+mj-lt"/>
                <a:cs typeface="Arial"/>
              </a:rPr>
              <a:t>M</a:t>
            </a:r>
            <a:r>
              <a:rPr sz="1400" spc="0" dirty="0" smtClean="0">
                <a:latin typeface="+mj-lt"/>
                <a:cs typeface="Arial"/>
              </a:rPr>
              <a:t>ast</a:t>
            </a:r>
            <a:r>
              <a:rPr sz="1400" spc="5" dirty="0" smtClean="0">
                <a:latin typeface="+mj-lt"/>
                <a:cs typeface="Arial"/>
              </a:rPr>
              <a:t>e</a:t>
            </a:r>
            <a:r>
              <a:rPr sz="1400" spc="0" dirty="0" smtClean="0">
                <a:latin typeface="+mj-lt"/>
                <a:cs typeface="Arial"/>
              </a:rPr>
              <a:t>r</a:t>
            </a:r>
            <a:r>
              <a:rPr sz="1400" spc="-10" dirty="0" smtClean="0">
                <a:latin typeface="+mj-lt"/>
                <a:cs typeface="Arial"/>
              </a:rPr>
              <a:t>C</a:t>
            </a:r>
            <a:r>
              <a:rPr sz="1400" spc="0" dirty="0" smtClean="0">
                <a:latin typeface="+mj-lt"/>
                <a:cs typeface="Arial"/>
              </a:rPr>
              <a:t>ard</a:t>
            </a:r>
            <a:r>
              <a:rPr lang="en-US" sz="1400" spc="-20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Platin</a:t>
            </a:r>
            <a:r>
              <a:rPr sz="1400" spc="5" dirty="0" smtClean="0">
                <a:latin typeface="+mj-lt"/>
                <a:cs typeface="Arial"/>
              </a:rPr>
              <a:t>u</a:t>
            </a:r>
            <a:r>
              <a:rPr sz="1400" spc="0" dirty="0" smtClean="0">
                <a:latin typeface="+mj-lt"/>
                <a:cs typeface="Arial"/>
              </a:rPr>
              <a:t>m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55217" y="3480435"/>
            <a:ext cx="778722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+mj-lt"/>
                <a:cs typeface="Arial"/>
              </a:rPr>
              <a:t>Ру</a:t>
            </a:r>
            <a:r>
              <a:rPr sz="1400" spc="-55" dirty="0" smtClean="0">
                <a:latin typeface="+mj-lt"/>
                <a:cs typeface="Arial"/>
              </a:rPr>
              <a:t>б</a:t>
            </a:r>
            <a:r>
              <a:rPr sz="1400" spc="-5" dirty="0" smtClean="0">
                <a:latin typeface="+mj-lt"/>
                <a:cs typeface="Arial"/>
              </a:rPr>
              <a:t>л</a:t>
            </a:r>
            <a:r>
              <a:rPr sz="1400" spc="0" dirty="0" smtClean="0">
                <a:latin typeface="+mj-lt"/>
                <a:cs typeface="Arial"/>
              </a:rPr>
              <a:t>и</a:t>
            </a:r>
            <a:r>
              <a:rPr sz="1400" spc="10" dirty="0" smtClean="0">
                <a:latin typeface="+mj-lt"/>
                <a:cs typeface="Arial"/>
              </a:rPr>
              <a:t> </a:t>
            </a:r>
            <a:r>
              <a:rPr sz="1400" spc="-10" dirty="0" smtClean="0">
                <a:latin typeface="+mj-lt"/>
                <a:cs typeface="Arial"/>
              </a:rPr>
              <a:t>Р</a:t>
            </a:r>
            <a:r>
              <a:rPr sz="1400" spc="0" dirty="0" smtClean="0">
                <a:latin typeface="+mj-lt"/>
                <a:cs typeface="Arial"/>
              </a:rPr>
              <a:t>Ф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23754" y="2993136"/>
            <a:ext cx="1385189" cy="405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03356" y="2939034"/>
            <a:ext cx="5244078" cy="359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406417" y="2955798"/>
            <a:ext cx="1477507" cy="2150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C00000"/>
                </a:solidFill>
                <a:cs typeface="Arial"/>
              </a:rPr>
              <a:t>Т</a:t>
            </a:r>
            <a:r>
              <a:rPr sz="1400" b="1" spc="-10" dirty="0" smtClean="0">
                <a:solidFill>
                  <a:srgbClr val="C00000"/>
                </a:solidFill>
                <a:cs typeface="Arial"/>
              </a:rPr>
              <a:t>и</a:t>
            </a:r>
            <a:r>
              <a:rPr sz="1400" b="1" spc="0" dirty="0" smtClean="0">
                <a:solidFill>
                  <a:srgbClr val="C00000"/>
                </a:solidFill>
                <a:cs typeface="Arial"/>
              </a:rPr>
              <a:t>п</a:t>
            </a:r>
            <a:r>
              <a:rPr sz="1400" b="1" spc="5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sz="1400" b="1" spc="-5" dirty="0" smtClean="0">
                <a:solidFill>
                  <a:srgbClr val="C00000"/>
                </a:solidFill>
                <a:cs typeface="Arial"/>
              </a:rPr>
              <a:t>п</a:t>
            </a:r>
            <a:r>
              <a:rPr sz="1400" b="1" spc="0" dirty="0" smtClean="0">
                <a:solidFill>
                  <a:srgbClr val="C00000"/>
                </a:solidFill>
                <a:cs typeface="Arial"/>
              </a:rPr>
              <a:t>ро</a:t>
            </a:r>
            <a:r>
              <a:rPr sz="1400" b="1" spc="-10" dirty="0" smtClean="0">
                <a:solidFill>
                  <a:srgbClr val="C00000"/>
                </a:solidFill>
                <a:cs typeface="Arial"/>
              </a:rPr>
              <a:t>д</a:t>
            </a:r>
            <a:r>
              <a:rPr sz="1400" b="1" spc="-35" dirty="0" smtClean="0">
                <a:solidFill>
                  <a:srgbClr val="C00000"/>
                </a:solidFill>
                <a:cs typeface="Arial"/>
              </a:rPr>
              <a:t>у</a:t>
            </a:r>
            <a:r>
              <a:rPr sz="1400" b="1" spc="0" dirty="0" smtClean="0">
                <a:solidFill>
                  <a:srgbClr val="C00000"/>
                </a:solidFill>
                <a:cs typeface="Arial"/>
              </a:rPr>
              <a:t>к</a:t>
            </a:r>
            <a:r>
              <a:rPr sz="1400" b="1" spc="-15" dirty="0" smtClean="0">
                <a:solidFill>
                  <a:srgbClr val="C00000"/>
                </a:solidFill>
                <a:cs typeface="Arial"/>
              </a:rPr>
              <a:t>т</a:t>
            </a:r>
            <a:r>
              <a:rPr sz="1400" b="1" spc="0" dirty="0" smtClean="0">
                <a:solidFill>
                  <a:srgbClr val="C00000"/>
                </a:solidFill>
                <a:cs typeface="Arial"/>
              </a:rPr>
              <a:t>а</a:t>
            </a:r>
            <a:endParaRPr sz="14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33875" y="2996183"/>
            <a:ext cx="1943100" cy="2518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+mj-lt"/>
                <a:cs typeface="Arial"/>
              </a:rPr>
              <a:t>Д</a:t>
            </a:r>
            <a:r>
              <a:rPr sz="1400" spc="-10" dirty="0" smtClean="0">
                <a:latin typeface="+mj-lt"/>
                <a:cs typeface="Arial"/>
              </a:rPr>
              <a:t>е</a:t>
            </a:r>
            <a:r>
              <a:rPr sz="1400" spc="-20" dirty="0" smtClean="0">
                <a:latin typeface="+mj-lt"/>
                <a:cs typeface="Arial"/>
              </a:rPr>
              <a:t>б</a:t>
            </a:r>
            <a:r>
              <a:rPr sz="1400" spc="-35" dirty="0" smtClean="0">
                <a:latin typeface="+mj-lt"/>
                <a:cs typeface="Arial"/>
              </a:rPr>
              <a:t>е</a:t>
            </a:r>
            <a:r>
              <a:rPr sz="1400" spc="-10" dirty="0" smtClean="0">
                <a:latin typeface="+mj-lt"/>
                <a:cs typeface="Arial"/>
              </a:rPr>
              <a:t>т</a:t>
            </a:r>
            <a:r>
              <a:rPr sz="1400" spc="0" dirty="0" smtClean="0">
                <a:latin typeface="+mj-lt"/>
                <a:cs typeface="Arial"/>
              </a:rPr>
              <a:t>о</a:t>
            </a:r>
            <a:r>
              <a:rPr sz="1400" spc="-15" dirty="0" smtClean="0">
                <a:latin typeface="+mj-lt"/>
                <a:cs typeface="Arial"/>
              </a:rPr>
              <a:t>в</a:t>
            </a:r>
            <a:r>
              <a:rPr sz="1400" spc="-10" dirty="0" smtClean="0">
                <a:latin typeface="+mj-lt"/>
                <a:cs typeface="Arial"/>
              </a:rPr>
              <a:t>а</a:t>
            </a:r>
            <a:r>
              <a:rPr sz="1400" spc="0" dirty="0" smtClean="0">
                <a:latin typeface="+mj-lt"/>
                <a:cs typeface="Arial"/>
              </a:rPr>
              <a:t>я</a:t>
            </a:r>
            <a:r>
              <a:rPr sz="1400" spc="-40" dirty="0" smtClean="0">
                <a:latin typeface="+mj-lt"/>
                <a:cs typeface="Arial"/>
              </a:rPr>
              <a:t> </a:t>
            </a:r>
            <a:r>
              <a:rPr sz="1400" spc="25" dirty="0" smtClean="0">
                <a:latin typeface="+mj-lt"/>
                <a:cs typeface="Arial"/>
              </a:rPr>
              <a:t>к</a:t>
            </a:r>
            <a:r>
              <a:rPr sz="1400" spc="0" dirty="0" smtClean="0">
                <a:latin typeface="+mj-lt"/>
                <a:cs typeface="Arial"/>
              </a:rPr>
              <a:t>а</a:t>
            </a:r>
            <a:r>
              <a:rPr sz="1400" spc="-20" dirty="0" smtClean="0">
                <a:latin typeface="+mj-lt"/>
                <a:cs typeface="Arial"/>
              </a:rPr>
              <a:t>р</a:t>
            </a:r>
            <a:r>
              <a:rPr sz="1400" spc="-10" dirty="0" smtClean="0">
                <a:latin typeface="+mj-lt"/>
                <a:cs typeface="Arial"/>
              </a:rPr>
              <a:t>т</a:t>
            </a:r>
            <a:r>
              <a:rPr sz="1400" spc="0" dirty="0" smtClean="0">
                <a:latin typeface="+mj-lt"/>
                <a:cs typeface="Arial"/>
              </a:rPr>
              <a:t>а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03357" y="3875532"/>
            <a:ext cx="5266248" cy="3581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00075" y="1200151"/>
            <a:ext cx="8847359" cy="742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604" marR="12700" algn="just">
              <a:lnSpc>
                <a:spcPct val="100000"/>
              </a:lnSpc>
            </a:pPr>
            <a:r>
              <a:rPr sz="1500" b="1" spc="10" dirty="0" smtClean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500" b="1" spc="-10" dirty="0" smtClean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500" b="1" spc="-25" dirty="0" smtClean="0">
                <a:solidFill>
                  <a:srgbClr val="C00000"/>
                </a:solidFill>
                <a:latin typeface="Arial"/>
                <a:cs typeface="Arial"/>
              </a:rPr>
              <a:t>х</a:t>
            </a:r>
            <a:r>
              <a:rPr sz="1500" b="1" spc="-20" dirty="0" smtClean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500" b="1" spc="-5" dirty="0" smtClean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ная</a:t>
            </a:r>
            <a:r>
              <a:rPr sz="15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25" dirty="0" err="1" smtClean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500" b="1" spc="0" dirty="0" err="1" smtClean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500" b="1" spc="-20" dirty="0" err="1" smtClean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500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500" b="1" spc="0" dirty="0" err="1" smtClean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5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500" b="1" spc="-30" dirty="0" smtClean="0">
                <a:solidFill>
                  <a:srgbClr val="C00000"/>
                </a:solidFill>
                <a:latin typeface="Arial"/>
                <a:cs typeface="Arial"/>
              </a:rPr>
              <a:t>«ЭКСПОНЕНТА» 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lang="ru-RU"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5" dirty="0" smtClean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ж</a:t>
            </a:r>
            <a:r>
              <a:rPr sz="1500" b="1" spc="-20" dirty="0" smtClean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500" b="1" spc="-5" dirty="0" smtClean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невным</a:t>
            </a:r>
            <a:r>
              <a:rPr sz="15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500" b="1" spc="-25" dirty="0" smtClean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чис</a:t>
            </a:r>
            <a:r>
              <a:rPr sz="1500" b="1" spc="-5" dirty="0" smtClean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ением</a:t>
            </a:r>
            <a:r>
              <a:rPr sz="15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пр</a:t>
            </a:r>
            <a:r>
              <a:rPr sz="1500" b="1" spc="5" dirty="0" smtClean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500" b="1" spc="-20" dirty="0" smtClean="0">
                <a:solidFill>
                  <a:srgbClr val="C00000"/>
                </a:solidFill>
                <a:latin typeface="Arial"/>
                <a:cs typeface="Arial"/>
              </a:rPr>
              <a:t>ц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ен</a:t>
            </a:r>
            <a:r>
              <a:rPr sz="1500" b="1" spc="-15" dirty="0" smtClean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ов</a:t>
            </a:r>
            <a:r>
              <a:rPr sz="15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1500" b="1" spc="20" dirty="0" err="1" smtClean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500" b="1" spc="0" dirty="0" err="1" smtClean="0">
                <a:solidFill>
                  <a:srgbClr val="C00000"/>
                </a:solidFill>
                <a:latin typeface="Arial"/>
                <a:cs typeface="Arial"/>
              </a:rPr>
              <a:t>апи</a:t>
            </a:r>
            <a:r>
              <a:rPr sz="15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500" b="1" spc="0" dirty="0" err="1" smtClean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5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sz="1500" b="1" spc="0" dirty="0" err="1" smtClean="0">
                <a:solidFill>
                  <a:srgbClr val="C00000"/>
                </a:solidFill>
                <a:latin typeface="Arial"/>
                <a:cs typeface="Arial"/>
              </a:rPr>
              <a:t>иза</a:t>
            </a:r>
            <a:r>
              <a:rPr sz="15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ц</a:t>
            </a:r>
            <a:r>
              <a:rPr sz="1500" b="1" spc="0" dirty="0" err="1" smtClean="0">
                <a:solidFill>
                  <a:srgbClr val="C00000"/>
                </a:solidFill>
                <a:latin typeface="Arial"/>
                <a:cs typeface="Arial"/>
              </a:rPr>
              <a:t>ие</a:t>
            </a:r>
            <a:r>
              <a:rPr sz="1500" b="1" spc="20" dirty="0" err="1" smtClean="0">
                <a:solidFill>
                  <a:srgbClr val="C00000"/>
                </a:solidFill>
                <a:latin typeface="Arial"/>
                <a:cs typeface="Arial"/>
              </a:rPr>
              <a:t>й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lang="ru-RU" sz="1500" b="1" dirty="0">
                <a:solidFill>
                  <a:srgbClr val="C00000"/>
                </a:solidFill>
                <a:latin typeface="Arial"/>
                <a:cs typeface="Arial"/>
              </a:rPr>
              <a:t> до 8,1% годовых </a:t>
            </a:r>
            <a:r>
              <a:rPr sz="1500" b="1" spc="-1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5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ос</a:t>
            </a:r>
            <a:r>
              <a:rPr sz="1500" b="1" spc="-10" dirty="0" smtClean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500" b="1" spc="-20" dirty="0" smtClean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500" b="1" spc="-10" dirty="0" smtClean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ок </a:t>
            </a:r>
            <a:r>
              <a:rPr sz="1500" b="1" spc="10" dirty="0" smtClean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500" b="1" spc="-20" dirty="0" smtClean="0">
                <a:solidFill>
                  <a:srgbClr val="C00000"/>
                </a:solidFill>
                <a:latin typeface="Arial"/>
                <a:cs typeface="Arial"/>
              </a:rPr>
              <a:t>б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ст</a:t>
            </a:r>
            <a:r>
              <a:rPr sz="1500" b="1" spc="-15" dirty="0" smtClean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ен</a:t>
            </a:r>
            <a:r>
              <a:rPr sz="1500" b="1" spc="-5" dirty="0" smtClean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ых</a:t>
            </a:r>
            <a:r>
              <a:rPr sz="1500" b="1" spc="-1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0" dirty="0" err="1" smtClean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500" b="1" spc="5" dirty="0" err="1" smtClean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500" b="1" spc="-20" dirty="0" err="1" smtClean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5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500" b="1" spc="0" dirty="0" err="1" smtClean="0">
                <a:solidFill>
                  <a:srgbClr val="C00000"/>
                </a:solidFill>
                <a:latin typeface="Arial"/>
                <a:cs typeface="Arial"/>
              </a:rPr>
              <a:t>ств</a:t>
            </a:r>
            <a:r>
              <a:rPr sz="1500" b="1" spc="0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lang="ru-RU" sz="1500" b="1" spc="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4604" marR="12700" algn="just">
              <a:lnSpc>
                <a:spcPct val="100000"/>
              </a:lnSpc>
            </a:pPr>
            <a:endParaRPr sz="15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 err="1" smtClean="0">
                <a:solidFill>
                  <a:srgbClr val="003399"/>
                </a:solidFill>
                <a:latin typeface="Calibri"/>
                <a:cs typeface="Calibri"/>
              </a:rPr>
              <a:t>Основные</a:t>
            </a:r>
            <a:r>
              <a:rPr sz="1400" b="1" spc="-25" dirty="0" smtClean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003399"/>
                </a:solidFill>
                <a:latin typeface="Calibri"/>
                <a:cs typeface="Calibri"/>
              </a:rPr>
              <a:t>параме</a:t>
            </a:r>
            <a:r>
              <a:rPr sz="1400" b="1" spc="-10" dirty="0" smtClean="0">
                <a:solidFill>
                  <a:srgbClr val="003399"/>
                </a:solidFill>
                <a:latin typeface="Calibri"/>
                <a:cs typeface="Calibri"/>
              </a:rPr>
              <a:t>т</a:t>
            </a:r>
            <a:r>
              <a:rPr sz="1400" b="1" spc="0" dirty="0" smtClean="0">
                <a:solidFill>
                  <a:srgbClr val="003399"/>
                </a:solidFill>
                <a:latin typeface="Calibri"/>
                <a:cs typeface="Calibri"/>
              </a:rPr>
              <a:t>ры</a:t>
            </a:r>
            <a:r>
              <a:rPr sz="1400" b="1" spc="-40" dirty="0" smtClean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003399"/>
                </a:solidFill>
                <a:latin typeface="Calibri"/>
                <a:cs typeface="Calibri"/>
              </a:rPr>
              <a:t>пр</a:t>
            </a:r>
            <a:r>
              <a:rPr sz="1400" b="1" spc="-35" dirty="0" smtClean="0">
                <a:solidFill>
                  <a:srgbClr val="003399"/>
                </a:solidFill>
                <a:latin typeface="Calibri"/>
                <a:cs typeface="Calibri"/>
              </a:rPr>
              <a:t>о</a:t>
            </a:r>
            <a:r>
              <a:rPr sz="1400" b="1" spc="-30" dirty="0" smtClean="0">
                <a:solidFill>
                  <a:srgbClr val="003399"/>
                </a:solidFill>
                <a:latin typeface="Calibri"/>
                <a:cs typeface="Calibri"/>
              </a:rPr>
              <a:t>д</a:t>
            </a:r>
            <a:r>
              <a:rPr sz="1400" b="1" spc="-10" dirty="0" smtClean="0">
                <a:solidFill>
                  <a:srgbClr val="003399"/>
                </a:solidFill>
                <a:latin typeface="Calibri"/>
                <a:cs typeface="Calibri"/>
              </a:rPr>
              <a:t>у</a:t>
            </a:r>
            <a:r>
              <a:rPr sz="1400" b="1" spc="0" dirty="0" smtClean="0">
                <a:solidFill>
                  <a:srgbClr val="003399"/>
                </a:solidFill>
                <a:latin typeface="Calibri"/>
                <a:cs typeface="Calibri"/>
              </a:rPr>
              <a:t>кт</a:t>
            </a:r>
            <a:r>
              <a:rPr sz="1400" b="1" spc="5" dirty="0" smtClean="0">
                <a:solidFill>
                  <a:srgbClr val="003399"/>
                </a:solidFill>
                <a:latin typeface="Calibri"/>
                <a:cs typeface="Calibri"/>
              </a:rPr>
              <a:t>а</a:t>
            </a:r>
            <a:r>
              <a:rPr sz="1400" b="1" spc="0" dirty="0" smtClean="0">
                <a:solidFill>
                  <a:srgbClr val="003399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94981" y="3943857"/>
            <a:ext cx="1645634" cy="2214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C00000"/>
                </a:solidFill>
                <a:latin typeface="+mj-lt"/>
                <a:cs typeface="Arial"/>
              </a:rPr>
              <a:t>С</a:t>
            </a:r>
            <a:r>
              <a:rPr sz="1400" b="1" spc="-5" dirty="0" smtClean="0">
                <a:solidFill>
                  <a:srgbClr val="C00000"/>
                </a:solidFill>
                <a:latin typeface="+mj-lt"/>
                <a:cs typeface="Arial"/>
              </a:rPr>
              <a:t>р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ок</a:t>
            </a:r>
            <a:r>
              <a:rPr sz="1400" b="1" spc="10" dirty="0" smtClean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400" b="1" spc="-10" dirty="0" smtClean="0">
                <a:solidFill>
                  <a:srgbClr val="C00000"/>
                </a:solidFill>
                <a:latin typeface="+mj-lt"/>
                <a:cs typeface="Arial"/>
              </a:rPr>
              <a:t>д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е</a:t>
            </a:r>
            <a:r>
              <a:rPr sz="1400" b="1" spc="-10" dirty="0" smtClean="0">
                <a:solidFill>
                  <a:srgbClr val="C00000"/>
                </a:solidFill>
                <a:latin typeface="+mj-lt"/>
                <a:cs typeface="Arial"/>
              </a:rPr>
              <a:t>й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с</a:t>
            </a:r>
            <a:r>
              <a:rPr sz="1400" b="1" spc="-15" dirty="0" smtClean="0">
                <a:solidFill>
                  <a:srgbClr val="C00000"/>
                </a:solidFill>
                <a:latin typeface="+mj-lt"/>
                <a:cs typeface="Arial"/>
              </a:rPr>
              <a:t>т</a:t>
            </a:r>
            <a:r>
              <a:rPr sz="1400" b="1" spc="-10" dirty="0" smtClean="0">
                <a:solidFill>
                  <a:srgbClr val="C00000"/>
                </a:solidFill>
                <a:latin typeface="+mj-lt"/>
                <a:cs typeface="Arial"/>
              </a:rPr>
              <a:t>ви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я</a:t>
            </a:r>
            <a:endParaRPr sz="14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33875" y="3943856"/>
            <a:ext cx="5069090" cy="2214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cs typeface="Arial"/>
              </a:rPr>
              <a:t>St</a:t>
            </a:r>
            <a:r>
              <a:rPr sz="1400" spc="5" dirty="0" smtClean="0">
                <a:cs typeface="Arial"/>
              </a:rPr>
              <a:t>a</a:t>
            </a:r>
            <a:r>
              <a:rPr sz="1400" spc="0" dirty="0" smtClean="0">
                <a:cs typeface="Arial"/>
              </a:rPr>
              <a:t>ndard</a:t>
            </a:r>
            <a:r>
              <a:rPr sz="1400" spc="-40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и</a:t>
            </a:r>
            <a:r>
              <a:rPr sz="1400" spc="15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G</a:t>
            </a:r>
            <a:r>
              <a:rPr sz="1400" spc="5" dirty="0" smtClean="0">
                <a:cs typeface="Arial"/>
              </a:rPr>
              <a:t>o</a:t>
            </a:r>
            <a:r>
              <a:rPr sz="1400" spc="0" dirty="0" smtClean="0">
                <a:cs typeface="Arial"/>
              </a:rPr>
              <a:t>ld</a:t>
            </a:r>
            <a:r>
              <a:rPr sz="1400" spc="-20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–</a:t>
            </a:r>
            <a:r>
              <a:rPr sz="1400" spc="5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1</a:t>
            </a:r>
            <a:r>
              <a:rPr sz="1400" spc="-5" dirty="0" smtClean="0">
                <a:cs typeface="Arial"/>
              </a:rPr>
              <a:t> </a:t>
            </a:r>
            <a:r>
              <a:rPr sz="1400" spc="-30" dirty="0" smtClean="0">
                <a:cs typeface="Arial"/>
              </a:rPr>
              <a:t>г</a:t>
            </a:r>
            <a:r>
              <a:rPr sz="1400" spc="-20" dirty="0" smtClean="0">
                <a:cs typeface="Arial"/>
              </a:rPr>
              <a:t>о</a:t>
            </a:r>
            <a:r>
              <a:rPr sz="1400" spc="-5" dirty="0" smtClean="0">
                <a:cs typeface="Arial"/>
              </a:rPr>
              <a:t>д</a:t>
            </a:r>
            <a:r>
              <a:rPr sz="1400" spc="0" dirty="0" smtClean="0">
                <a:cs typeface="Arial"/>
              </a:rPr>
              <a:t>, Platin</a:t>
            </a:r>
            <a:r>
              <a:rPr sz="1400" spc="5" dirty="0" smtClean="0">
                <a:cs typeface="Arial"/>
              </a:rPr>
              <a:t>u</a:t>
            </a:r>
            <a:r>
              <a:rPr sz="1400" spc="0" dirty="0" smtClean="0">
                <a:cs typeface="Arial"/>
              </a:rPr>
              <a:t>m</a:t>
            </a:r>
            <a:r>
              <a:rPr sz="1400" spc="-35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–</a:t>
            </a:r>
            <a:r>
              <a:rPr sz="1400" spc="5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2</a:t>
            </a:r>
            <a:r>
              <a:rPr sz="1400" spc="-10" dirty="0" smtClean="0">
                <a:cs typeface="Arial"/>
              </a:rPr>
              <a:t> </a:t>
            </a:r>
            <a:r>
              <a:rPr sz="1400" spc="-30" dirty="0" smtClean="0">
                <a:cs typeface="Arial"/>
              </a:rPr>
              <a:t>г</a:t>
            </a:r>
            <a:r>
              <a:rPr sz="1400" spc="-20" dirty="0" smtClean="0">
                <a:cs typeface="Arial"/>
              </a:rPr>
              <a:t>о</a:t>
            </a:r>
            <a:r>
              <a:rPr sz="1400" spc="-5" dirty="0" smtClean="0">
                <a:cs typeface="Arial"/>
              </a:rPr>
              <a:t>д</a:t>
            </a:r>
            <a:r>
              <a:rPr sz="1400" spc="0" dirty="0" smtClean="0">
                <a:cs typeface="Arial"/>
              </a:rPr>
              <a:t>а</a:t>
            </a:r>
            <a:endParaRPr sz="1400" dirty="0"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55217" y="4401383"/>
            <a:ext cx="4861766" cy="3244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+mj-lt"/>
                <a:cs typeface="Arial"/>
              </a:rPr>
              <a:t>St</a:t>
            </a:r>
            <a:r>
              <a:rPr sz="1400" spc="5" dirty="0" smtClean="0">
                <a:latin typeface="+mj-lt"/>
                <a:cs typeface="Arial"/>
              </a:rPr>
              <a:t>a</a:t>
            </a:r>
            <a:r>
              <a:rPr sz="1400" spc="0" dirty="0" smtClean="0">
                <a:latin typeface="+mj-lt"/>
                <a:cs typeface="Arial"/>
              </a:rPr>
              <a:t>ndard</a:t>
            </a:r>
            <a:r>
              <a:rPr sz="1400" spc="-40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–</a:t>
            </a:r>
            <a:r>
              <a:rPr sz="1400" spc="5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180</a:t>
            </a:r>
            <a:r>
              <a:rPr sz="1400" spc="-30" dirty="0" smtClean="0">
                <a:latin typeface="+mj-lt"/>
                <a:cs typeface="Arial"/>
              </a:rPr>
              <a:t> </a:t>
            </a:r>
            <a:r>
              <a:rPr sz="1400" spc="-10" dirty="0" smtClean="0">
                <a:latin typeface="+mj-lt"/>
                <a:cs typeface="Arial"/>
              </a:rPr>
              <a:t>р</a:t>
            </a:r>
            <a:r>
              <a:rPr sz="1400" spc="0" dirty="0" smtClean="0">
                <a:latin typeface="+mj-lt"/>
                <a:cs typeface="Arial"/>
              </a:rPr>
              <a:t>у</a:t>
            </a:r>
            <a:r>
              <a:rPr sz="1400" spc="-5" dirty="0" smtClean="0">
                <a:latin typeface="+mj-lt"/>
                <a:cs typeface="Arial"/>
              </a:rPr>
              <a:t>б</a:t>
            </a:r>
            <a:r>
              <a:rPr sz="1400" spc="0" dirty="0" smtClean="0">
                <a:latin typeface="+mj-lt"/>
                <a:cs typeface="Arial"/>
              </a:rPr>
              <a:t>.,</a:t>
            </a:r>
            <a:r>
              <a:rPr sz="1400" spc="15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G</a:t>
            </a:r>
            <a:r>
              <a:rPr sz="1400" spc="5" dirty="0" smtClean="0">
                <a:latin typeface="+mj-lt"/>
                <a:cs typeface="Arial"/>
              </a:rPr>
              <a:t>o</a:t>
            </a:r>
            <a:r>
              <a:rPr sz="1400" spc="0" dirty="0" smtClean="0">
                <a:latin typeface="+mj-lt"/>
                <a:cs typeface="Arial"/>
              </a:rPr>
              <a:t>ld</a:t>
            </a:r>
            <a:r>
              <a:rPr sz="1400" spc="-5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–</a:t>
            </a:r>
            <a:r>
              <a:rPr sz="1400" spc="-5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800</a:t>
            </a:r>
            <a:r>
              <a:rPr sz="1400" spc="-20" dirty="0" smtClean="0">
                <a:latin typeface="+mj-lt"/>
                <a:cs typeface="Arial"/>
              </a:rPr>
              <a:t> </a:t>
            </a:r>
            <a:r>
              <a:rPr sz="1400" spc="-10" dirty="0" smtClean="0">
                <a:latin typeface="+mj-lt"/>
                <a:cs typeface="Arial"/>
              </a:rPr>
              <a:t>р</a:t>
            </a:r>
            <a:r>
              <a:rPr sz="1400" spc="0" dirty="0" smtClean="0">
                <a:latin typeface="+mj-lt"/>
                <a:cs typeface="Arial"/>
              </a:rPr>
              <a:t>у</a:t>
            </a:r>
            <a:r>
              <a:rPr sz="1400" spc="-5" dirty="0" smtClean="0">
                <a:latin typeface="+mj-lt"/>
                <a:cs typeface="Arial"/>
              </a:rPr>
              <a:t>б</a:t>
            </a:r>
            <a:r>
              <a:rPr sz="1400" spc="0" dirty="0" smtClean="0">
                <a:latin typeface="+mj-lt"/>
                <a:cs typeface="Arial"/>
              </a:rPr>
              <a:t>.,</a:t>
            </a:r>
            <a:r>
              <a:rPr sz="1400" spc="20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Platin</a:t>
            </a:r>
            <a:r>
              <a:rPr sz="1400" spc="5" dirty="0" smtClean="0">
                <a:latin typeface="+mj-lt"/>
                <a:cs typeface="Arial"/>
              </a:rPr>
              <a:t>u</a:t>
            </a:r>
            <a:r>
              <a:rPr sz="1400" spc="0" dirty="0" smtClean="0">
                <a:latin typeface="+mj-lt"/>
                <a:cs typeface="Arial"/>
              </a:rPr>
              <a:t>m-</a:t>
            </a:r>
            <a:r>
              <a:rPr sz="1400" spc="-30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1</a:t>
            </a:r>
            <a:r>
              <a:rPr sz="1400" spc="-10" dirty="0" smtClean="0">
                <a:latin typeface="+mj-lt"/>
                <a:cs typeface="Arial"/>
              </a:rPr>
              <a:t> </a:t>
            </a:r>
            <a:r>
              <a:rPr sz="1400" spc="0" dirty="0" smtClean="0">
                <a:latin typeface="+mj-lt"/>
                <a:cs typeface="Arial"/>
              </a:rPr>
              <a:t>500</a:t>
            </a:r>
            <a:r>
              <a:rPr sz="1400" spc="-20" dirty="0" smtClean="0">
                <a:latin typeface="+mj-lt"/>
                <a:cs typeface="Arial"/>
              </a:rPr>
              <a:t> </a:t>
            </a:r>
            <a:r>
              <a:rPr sz="1400" spc="-10" dirty="0" err="1" smtClean="0">
                <a:latin typeface="+mj-lt"/>
                <a:cs typeface="Arial"/>
              </a:rPr>
              <a:t>р</a:t>
            </a:r>
            <a:r>
              <a:rPr sz="1400" spc="0" dirty="0" err="1" smtClean="0">
                <a:latin typeface="+mj-lt"/>
                <a:cs typeface="Arial"/>
              </a:rPr>
              <a:t>у</a:t>
            </a:r>
            <a:r>
              <a:rPr sz="1400" spc="-5" dirty="0" err="1" smtClean="0">
                <a:latin typeface="+mj-lt"/>
                <a:cs typeface="Arial"/>
              </a:rPr>
              <a:t>б</a:t>
            </a:r>
            <a:r>
              <a:rPr sz="1400" spc="0" dirty="0" smtClean="0">
                <a:latin typeface="+mj-lt"/>
                <a:cs typeface="Arial"/>
              </a:rPr>
              <a:t>.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33874" y="5811392"/>
            <a:ext cx="1173327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+mj-lt"/>
                <a:cs typeface="Arial"/>
              </a:rPr>
              <a:t>Еж</a:t>
            </a:r>
            <a:r>
              <a:rPr sz="1400" spc="-20" dirty="0" smtClean="0">
                <a:latin typeface="+mj-lt"/>
                <a:cs typeface="Arial"/>
              </a:rPr>
              <a:t>е</a:t>
            </a:r>
            <a:r>
              <a:rPr sz="1400" spc="-5" dirty="0" smtClean="0">
                <a:latin typeface="+mj-lt"/>
                <a:cs typeface="Arial"/>
              </a:rPr>
              <a:t>дн</a:t>
            </a:r>
            <a:r>
              <a:rPr sz="1400" spc="0" dirty="0" smtClean="0">
                <a:latin typeface="+mj-lt"/>
                <a:cs typeface="Arial"/>
              </a:rPr>
              <a:t>евно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224210" y="5043137"/>
            <a:ext cx="5224541" cy="441262"/>
          </a:xfrm>
          <a:custGeom>
            <a:avLst/>
            <a:gdLst/>
            <a:ahLst/>
            <a:cxnLst/>
            <a:rect l="l" t="t" r="r" b="b"/>
            <a:pathLst>
              <a:path w="1502664" h="358139">
                <a:moveTo>
                  <a:pt x="0" y="358139"/>
                </a:moveTo>
                <a:lnTo>
                  <a:pt x="1502664" y="358139"/>
                </a:lnTo>
                <a:lnTo>
                  <a:pt x="1502664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144">
            <a:solidFill>
              <a:srgbClr val="C4DC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406417" y="5075173"/>
            <a:ext cx="1838647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b="1" dirty="0" err="1" smtClean="0">
                <a:solidFill>
                  <a:srgbClr val="C00000"/>
                </a:solidFill>
                <a:latin typeface="+mj-lt"/>
                <a:cs typeface="Arial"/>
              </a:rPr>
              <a:t>Пер</a:t>
            </a:r>
            <a:r>
              <a:rPr sz="1400" b="1" spc="-10" dirty="0" err="1" smtClean="0">
                <a:solidFill>
                  <a:srgbClr val="C00000"/>
                </a:solidFill>
                <a:latin typeface="+mj-lt"/>
                <a:cs typeface="Arial"/>
              </a:rPr>
              <a:t>в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о</a:t>
            </a:r>
            <a:r>
              <a:rPr sz="1400" b="1" spc="-10" dirty="0" err="1" smtClean="0">
                <a:solidFill>
                  <a:srgbClr val="C00000"/>
                </a:solidFill>
                <a:latin typeface="+mj-lt"/>
                <a:cs typeface="Arial"/>
              </a:rPr>
              <a:t>н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ачал</a:t>
            </a:r>
            <a:r>
              <a:rPr sz="1400" b="1" spc="-10" dirty="0" err="1" smtClean="0">
                <a:solidFill>
                  <a:srgbClr val="C00000"/>
                </a:solidFill>
                <a:latin typeface="+mj-lt"/>
                <a:cs typeface="Arial"/>
              </a:rPr>
              <a:t>ь</a:t>
            </a:r>
            <a:r>
              <a:rPr sz="1400" b="1" spc="-5" dirty="0" err="1" smtClean="0">
                <a:solidFill>
                  <a:srgbClr val="C00000"/>
                </a:solidFill>
                <a:latin typeface="+mj-lt"/>
                <a:cs typeface="Arial"/>
              </a:rPr>
              <a:t>ны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й</a:t>
            </a:r>
            <a:r>
              <a:rPr sz="1400" b="1" spc="0" dirty="0" smtClean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400" b="1" spc="-10" dirty="0" err="1" smtClean="0">
                <a:solidFill>
                  <a:srgbClr val="C00000"/>
                </a:solidFill>
                <a:latin typeface="+mj-lt"/>
                <a:cs typeface="Arial"/>
              </a:rPr>
              <a:t>в</a:t>
            </a:r>
            <a:r>
              <a:rPr sz="1400" b="1" spc="0" dirty="0" err="1" smtClean="0">
                <a:solidFill>
                  <a:srgbClr val="C00000"/>
                </a:solidFill>
                <a:latin typeface="+mj-lt"/>
                <a:cs typeface="Arial"/>
              </a:rPr>
              <a:t>знос</a:t>
            </a:r>
            <a:endParaRPr sz="14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45065" y="5165470"/>
            <a:ext cx="5202370" cy="350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cs typeface="Arial"/>
              </a:rPr>
              <a:t>St</a:t>
            </a:r>
            <a:r>
              <a:rPr sz="1400" spc="5" dirty="0" smtClean="0">
                <a:cs typeface="Arial"/>
              </a:rPr>
              <a:t>a</a:t>
            </a:r>
            <a:r>
              <a:rPr sz="1400" spc="0" dirty="0" smtClean="0">
                <a:cs typeface="Arial"/>
              </a:rPr>
              <a:t>ndard</a:t>
            </a:r>
            <a:r>
              <a:rPr sz="1400" spc="-40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–</a:t>
            </a:r>
            <a:r>
              <a:rPr sz="1400" spc="5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30</a:t>
            </a:r>
            <a:r>
              <a:rPr sz="1400" spc="-20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000</a:t>
            </a:r>
            <a:r>
              <a:rPr sz="1400" spc="-15" dirty="0" smtClean="0">
                <a:cs typeface="Arial"/>
              </a:rPr>
              <a:t> </a:t>
            </a:r>
            <a:r>
              <a:rPr sz="1400" spc="-10" dirty="0" smtClean="0">
                <a:cs typeface="Arial"/>
              </a:rPr>
              <a:t>р</a:t>
            </a:r>
            <a:r>
              <a:rPr sz="1400" spc="0" dirty="0" smtClean="0">
                <a:cs typeface="Arial"/>
              </a:rPr>
              <a:t>у</a:t>
            </a:r>
            <a:r>
              <a:rPr sz="1400" spc="-5" dirty="0" smtClean="0">
                <a:cs typeface="Arial"/>
              </a:rPr>
              <a:t>б</a:t>
            </a:r>
            <a:r>
              <a:rPr sz="1400" spc="0" dirty="0" smtClean="0">
                <a:cs typeface="Arial"/>
              </a:rPr>
              <a:t>.,</a:t>
            </a:r>
            <a:r>
              <a:rPr sz="1400" spc="15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G</a:t>
            </a:r>
            <a:r>
              <a:rPr sz="1400" spc="5" dirty="0" smtClean="0">
                <a:cs typeface="Arial"/>
              </a:rPr>
              <a:t>o</a:t>
            </a:r>
            <a:r>
              <a:rPr sz="1400" spc="0" dirty="0" smtClean="0">
                <a:cs typeface="Arial"/>
              </a:rPr>
              <a:t>ld</a:t>
            </a:r>
            <a:r>
              <a:rPr sz="1400" spc="-20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–</a:t>
            </a:r>
            <a:r>
              <a:rPr sz="1400" spc="5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50</a:t>
            </a:r>
            <a:r>
              <a:rPr sz="1400" spc="-20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00</a:t>
            </a:r>
            <a:r>
              <a:rPr sz="1400" spc="-10" dirty="0" smtClean="0">
                <a:cs typeface="Arial"/>
              </a:rPr>
              <a:t> р</a:t>
            </a:r>
            <a:r>
              <a:rPr sz="1400" spc="0" dirty="0" smtClean="0">
                <a:cs typeface="Arial"/>
              </a:rPr>
              <a:t>у</a:t>
            </a:r>
            <a:r>
              <a:rPr sz="1400" spc="-5" dirty="0" smtClean="0">
                <a:cs typeface="Arial"/>
              </a:rPr>
              <a:t>б</a:t>
            </a:r>
            <a:r>
              <a:rPr sz="1400" spc="0" dirty="0" smtClean="0">
                <a:cs typeface="Arial"/>
              </a:rPr>
              <a:t>.,</a:t>
            </a:r>
            <a:r>
              <a:rPr sz="1400" spc="20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Platin</a:t>
            </a:r>
            <a:r>
              <a:rPr sz="1400" spc="5" dirty="0" smtClean="0">
                <a:cs typeface="Arial"/>
              </a:rPr>
              <a:t>u</a:t>
            </a:r>
            <a:r>
              <a:rPr sz="1400" spc="0" dirty="0" smtClean="0">
                <a:cs typeface="Arial"/>
              </a:rPr>
              <a:t>m-</a:t>
            </a:r>
            <a:r>
              <a:rPr sz="1400" spc="-30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70</a:t>
            </a:r>
            <a:r>
              <a:rPr sz="1400" spc="-20" dirty="0" smtClean="0">
                <a:cs typeface="Arial"/>
              </a:rPr>
              <a:t> </a:t>
            </a:r>
            <a:r>
              <a:rPr sz="1400" spc="0" dirty="0" smtClean="0">
                <a:cs typeface="Arial"/>
              </a:rPr>
              <a:t>000</a:t>
            </a:r>
            <a:r>
              <a:rPr sz="1400" spc="-20" dirty="0" smtClean="0">
                <a:cs typeface="Arial"/>
              </a:rPr>
              <a:t> </a:t>
            </a:r>
            <a:r>
              <a:rPr sz="1400" spc="-10" dirty="0" err="1" smtClean="0">
                <a:cs typeface="Arial"/>
              </a:rPr>
              <a:t>р</a:t>
            </a:r>
            <a:r>
              <a:rPr sz="1400" spc="0" dirty="0" err="1" smtClean="0">
                <a:cs typeface="Arial"/>
              </a:rPr>
              <a:t>у</a:t>
            </a:r>
            <a:r>
              <a:rPr sz="1400" spc="-5" dirty="0" err="1" smtClean="0">
                <a:cs typeface="Arial"/>
              </a:rPr>
              <a:t>б</a:t>
            </a:r>
            <a:r>
              <a:rPr sz="1400" spc="0" dirty="0" smtClean="0">
                <a:cs typeface="Arial"/>
              </a:rPr>
              <a:t>.</a:t>
            </a:r>
            <a:endParaRPr sz="1400" dirty="0">
              <a:cs typeface="Arial"/>
            </a:endParaRPr>
          </a:p>
        </p:txBody>
      </p:sp>
      <p:pic>
        <p:nvPicPr>
          <p:cNvPr id="2050" name="Picture 2" descr="C:\Users\dg.iliushchenko\Desktop\platinum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9" y="4742085"/>
            <a:ext cx="1801194" cy="11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g.iliushchenko\Desktop\gold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9" y="3500344"/>
            <a:ext cx="1801194" cy="11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g.iliushchenko\Desktop\standart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5" y="2230244"/>
            <a:ext cx="1805478" cy="11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8062" y="1165909"/>
            <a:ext cx="21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"/>
              </a:spcBef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Накопительный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466" y="2070911"/>
            <a:ext cx="21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"/>
              </a:spcBef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Комфортный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7466" y="3075771"/>
            <a:ext cx="21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"/>
              </a:spcBef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Пенсионный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78667" y="1335367"/>
            <a:ext cx="6466946" cy="741084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От 30 000 руб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До 7,8% годовых</a:t>
            </a:r>
          </a:p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С возможностью пополнения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0267" y="2240497"/>
            <a:ext cx="6466946" cy="740828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85750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От 30 000 руб.</a:t>
            </a:r>
          </a:p>
          <a:p>
            <a:pPr indent="-285750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До 6,8% годовых</a:t>
            </a:r>
          </a:p>
          <a:p>
            <a:pPr indent="-285750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С возможностью пополнения и снятия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90267" y="3200421"/>
            <a:ext cx="6466946" cy="830701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От 10 000 руб.</a:t>
            </a:r>
          </a:p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До 7,1% годовых</a:t>
            </a:r>
          </a:p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С возможностью пополнения и снятия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Вклады для физических лиц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2703" y="6031792"/>
            <a:ext cx="308351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Все вклады до 1,4 млн руб. застрахованы Агентством по страхованию вкладов.</a:t>
            </a:r>
            <a:endParaRPr lang="ru-RU" sz="1100" dirty="0">
              <a:solidFill>
                <a:schemeClr val="bg2">
                  <a:lumMod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20" name="Picture 4" descr="Image result for вклады застрахова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67" y="5938971"/>
            <a:ext cx="684240" cy="68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/>
          <a:extLst/>
        </p:spPr>
      </p:pic>
      <p:sp>
        <p:nvSpPr>
          <p:cNvPr id="17" name="Прямоугольник 16"/>
          <p:cNvSpPr/>
          <p:nvPr/>
        </p:nvSpPr>
        <p:spPr>
          <a:xfrm>
            <a:off x="497466" y="4113118"/>
            <a:ext cx="21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"/>
              </a:spcBef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Приумножить доход</a:t>
            </a: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78667" y="4282521"/>
            <a:ext cx="6466946" cy="830701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От 100 000 руб.</a:t>
            </a:r>
          </a:p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От 8,15% до 8,7% годовых</a:t>
            </a:r>
          </a:p>
          <a:p>
            <a:pPr indent="-285750" algn="just">
              <a:spcBef>
                <a:spcPts val="200"/>
              </a:spcBef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</a:rPr>
              <a:t>На срок от 181 до 395 дней</a:t>
            </a:r>
          </a:p>
        </p:txBody>
      </p:sp>
    </p:spTree>
    <p:extLst>
      <p:ext uri="{BB962C8B-B14F-4D97-AF65-F5344CB8AC3E}">
        <p14:creationId xmlns:p14="http://schemas.microsoft.com/office/powerpoint/2010/main" val="42639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513" y="1501543"/>
            <a:ext cx="3323695" cy="4089632"/>
          </a:xfrm>
        </p:spPr>
        <p:txBody>
          <a:bodyPr/>
          <a:lstStyle/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AutoShape 2" descr="https://tile1.maps.2gis.com/tiles?x=95732&amp;y=41433&amp;z=17&amp;v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tile1.maps.2gis.com/tiles?x=95732&amp;y=41433&amp;z=17&amp;v=1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https://tile0.maps.2gis.com/tiles?x=95731&amp;y=41433&amp;z=17&amp;v=1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06246" y="1202362"/>
            <a:ext cx="41590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Управляющий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Заместитель управляющего по корпоративному бизнесу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Заместитель управляющего по розничному бизнесу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181277"/>
            <a:ext cx="44603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Гудков Сергей Михайлович</a:t>
            </a:r>
          </a:p>
          <a:p>
            <a:r>
              <a:rPr lang="ru-RU" sz="3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296-43-33</a:t>
            </a:r>
          </a:p>
          <a:p>
            <a:endParaRPr lang="ru-RU" sz="2400" dirty="0" smtClean="0"/>
          </a:p>
          <a:p>
            <a:endParaRPr lang="ru-RU" sz="2000" dirty="0" smtClean="0"/>
          </a:p>
          <a:p>
            <a:r>
              <a:rPr lang="ru-RU" sz="2400" dirty="0" smtClean="0"/>
              <a:t>Иванов </a:t>
            </a:r>
            <a:r>
              <a:rPr lang="ru-RU" sz="2400" dirty="0"/>
              <a:t>Денис Александрович </a:t>
            </a:r>
          </a:p>
          <a:p>
            <a:r>
              <a:rPr lang="ru-RU" sz="3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251-02-67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sz="2400" dirty="0" smtClean="0"/>
          </a:p>
          <a:p>
            <a:r>
              <a:rPr lang="ru-RU" sz="2400" dirty="0"/>
              <a:t>Школа Денис Викторович</a:t>
            </a:r>
          </a:p>
          <a:p>
            <a:r>
              <a:rPr lang="ru-RU" sz="3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280-03-40</a:t>
            </a:r>
          </a:p>
        </p:txBody>
      </p:sp>
    </p:spTree>
    <p:extLst>
      <p:ext uri="{BB962C8B-B14F-4D97-AF65-F5344CB8AC3E}">
        <p14:creationId xmlns:p14="http://schemas.microsoft.com/office/powerpoint/2010/main" val="36119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" y="6238875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АКБ «РОССИЙСКИЙ КАПИТАЛ» (ПАО)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Кратко о банке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1037" y="1148766"/>
            <a:ext cx="137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1993</a:t>
            </a:r>
            <a:endParaRPr lang="ru-RU" sz="3600" dirty="0">
              <a:latin typeface="+mj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21922" y="1153163"/>
            <a:ext cx="5848865" cy="563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Акционерный коммерческий банк «Российский капитал» (ПАО) основан в 1993 году и действует на основании генеральной лицензии ЦБ РФ № 2312.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6" y="2171835"/>
            <a:ext cx="1508492" cy="45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421922" y="2181285"/>
            <a:ext cx="5848865" cy="50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Единственный акционер банка  — государственная корпорация «Агентство по страхованию вкладов», владеющая 100% акций.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81038" y="4020536"/>
            <a:ext cx="8543925" cy="42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2"/>
                </a:solidFill>
              </a:rPr>
              <a:t>Финансовые показатели на 01.01.2017 г.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18119"/>
              </p:ext>
            </p:extLst>
          </p:nvPr>
        </p:nvGraphicFramePr>
        <p:xfrm>
          <a:off x="769550" y="4458203"/>
          <a:ext cx="5721866" cy="130454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769499"/>
                <a:gridCol w="1952367"/>
              </a:tblGrid>
              <a:tr h="323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Капитал банка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37,27 млрд руб.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3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Кредиты предприятиям и организациям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136,2 млрд руб.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3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предприятий и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58,8 млрд руб.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3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Вклады физических лиц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131,6 млрд руб.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1037" y="2842460"/>
            <a:ext cx="137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90 </a:t>
            </a:r>
            <a:endParaRPr lang="ru-RU" sz="3600" dirty="0">
              <a:latin typeface="+mj-lt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421922" y="3031944"/>
            <a:ext cx="5848865" cy="267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Сеть банка насчитывает 90 офисов в 30 регионах России.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Рейтинги и </a:t>
            </a:r>
            <a:r>
              <a:rPr lang="ru-RU" dirty="0" err="1" smtClean="0"/>
              <a:t>рэнкинги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7966" y="3238330"/>
            <a:ext cx="5761500" cy="28440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000"/>
              </a:spcBef>
              <a:spcAft>
                <a:spcPts val="2400"/>
              </a:spcAft>
              <a:buClr>
                <a:srgbClr val="F45014"/>
              </a:buClr>
              <a:buSzPct val="125000"/>
              <a:buNone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Банк занимает 21 место в рейтинге надежности 100 ведущих российских банков, составленном журналом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Forbes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spcAft>
                <a:spcPts val="2400"/>
              </a:spcAft>
              <a:buClr>
                <a:srgbClr val="F45014"/>
              </a:buClr>
              <a:buSzPct val="125000"/>
              <a:buNone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По итогам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2016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года банк «Российский капитал» занял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место по размеру активов 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рэнкинге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«Интерфакс-100»,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подготовленном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«Интерфакс-ЦЭА». 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spcAft>
                <a:spcPts val="2400"/>
              </a:spcAft>
              <a:buClr>
                <a:srgbClr val="F45014"/>
              </a:buClr>
              <a:buSzPct val="125000"/>
              <a:buNone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Банк входит в ТОП-30 российских банков в финансовом рейтинге Banki.ru по ключевым показателям деятельности.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41812" y="1839213"/>
            <a:ext cx="137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A+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Image result for Эксперт 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4" y="1970561"/>
            <a:ext cx="1159115" cy="2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517966" y="1838434"/>
            <a:ext cx="4161460" cy="546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Рейтинг кредитоспособности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(очень высокий уровень)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1812" y="3242676"/>
            <a:ext cx="114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21</a:t>
            </a:r>
            <a:r>
              <a:rPr lang="ru-RU" sz="1200" b="1" dirty="0" smtClean="0">
                <a:solidFill>
                  <a:schemeClr val="accent2"/>
                </a:solidFill>
              </a:rPr>
              <a:t> </a:t>
            </a:r>
            <a:r>
              <a:rPr lang="ru-RU" sz="1100" dirty="0" smtClean="0">
                <a:latin typeface="+mj-lt"/>
              </a:rPr>
              <a:t>из 100</a:t>
            </a:r>
            <a:endParaRPr lang="ru-RU" sz="11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1812" y="4254732"/>
            <a:ext cx="137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5</a:t>
            </a:r>
            <a:r>
              <a:rPr lang="ru-RU" sz="1100" dirty="0" smtClean="0">
                <a:latin typeface="+mj-lt"/>
              </a:rPr>
              <a:t> из 100</a:t>
            </a:r>
            <a:endParaRPr lang="ru-RU" sz="24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1812" y="5256949"/>
            <a:ext cx="17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ТОП-</a:t>
            </a:r>
            <a:r>
              <a:rPr lang="ru-RU" sz="2800" dirty="0">
                <a:solidFill>
                  <a:schemeClr val="accent2"/>
                </a:solidFill>
              </a:rPr>
              <a:t>30</a:t>
            </a:r>
          </a:p>
        </p:txBody>
      </p:sp>
      <p:pic>
        <p:nvPicPr>
          <p:cNvPr id="1030" name="Picture 6" descr="Image result for forb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238330"/>
            <a:ext cx="1096576" cy="51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интерфакс лог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6" y="4391131"/>
            <a:ext cx="947349" cy="2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банки ру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5" y="5464817"/>
            <a:ext cx="956797" cy="1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flipV="1">
            <a:off x="759165" y="3045032"/>
            <a:ext cx="8280000" cy="1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Регионы присутствия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t="9463" r="1815" b="6923"/>
          <a:stretch/>
        </p:blipFill>
        <p:spPr>
          <a:xfrm>
            <a:off x="740305" y="1351646"/>
            <a:ext cx="8187266" cy="46067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305" y="1219353"/>
            <a:ext cx="8543925" cy="122524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87 офисов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субъектов РФ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 федеральных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6694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0" y="1709740"/>
            <a:ext cx="7612988" cy="2852737"/>
          </a:xfrm>
        </p:spPr>
        <p:txBody>
          <a:bodyPr/>
          <a:lstStyle/>
          <a:p>
            <a:r>
              <a:rPr lang="ru-RU" dirty="0" smtClean="0"/>
              <a:t>Банковские продукты для предприятий горно-геологической отрасли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88867" y="0"/>
            <a:ext cx="161713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8324" y="4887063"/>
            <a:ext cx="2160000" cy="720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Ипотека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23257" y="4887063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Потребительские кредиты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34789" y="2881996"/>
            <a:ext cx="2160000" cy="43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Лизинг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17" y="3707986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14" y="3847421"/>
            <a:ext cx="787197" cy="7871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88" y="3840706"/>
            <a:ext cx="793912" cy="793912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442425" y="4887063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Зарплатный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2425" y="2865542"/>
            <a:ext cx="2087562" cy="700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Расчетно-кассовое обслуживание</a:t>
            </a:r>
            <a:endParaRPr lang="ru-RU" sz="16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341026" y="2881996"/>
            <a:ext cx="2087562" cy="523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Размещение средств в депозиты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600" dirty="0" smtClean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147093" y="2920748"/>
            <a:ext cx="2087562" cy="498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Кредитование</a:t>
            </a:r>
            <a:endParaRPr lang="ru-RU" sz="1600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846200" y="2881996"/>
            <a:ext cx="2087562" cy="59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/>
              <a:t>Банковские гарантии</a:t>
            </a:r>
            <a:endParaRPr lang="ru-RU" sz="16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39" y="1505469"/>
            <a:ext cx="1080000" cy="108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46" y="1557656"/>
            <a:ext cx="1080000" cy="10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13" y="1544221"/>
            <a:ext cx="1080000" cy="108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5" y="1480600"/>
            <a:ext cx="1080000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20" y="1641300"/>
            <a:ext cx="1000081" cy="1000081"/>
          </a:xfrm>
          <a:prstGeom prst="rect">
            <a:avLst/>
          </a:prstGeom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5724500" y="4919685"/>
            <a:ext cx="2160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Интернет-банк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38" y="3791404"/>
            <a:ext cx="1089615" cy="1089615"/>
          </a:xfrm>
          <a:prstGeom prst="rect">
            <a:avLst/>
          </a:prstGeom>
        </p:spPr>
      </p:pic>
      <p:sp>
        <p:nvSpPr>
          <p:cNvPr id="31" name="Объект 2"/>
          <p:cNvSpPr txBox="1">
            <a:spLocks/>
          </p:cNvSpPr>
          <p:nvPr/>
        </p:nvSpPr>
        <p:spPr>
          <a:xfrm>
            <a:off x="7434789" y="4919685"/>
            <a:ext cx="2160000" cy="613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Банковские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карты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21" y="3568600"/>
            <a:ext cx="1117880" cy="111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Подберем нужный кредит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C8AD-19CA-4FAB-BD63-4E81AF7B54D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69802" y="2427674"/>
            <a:ext cx="2087562" cy="7029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600" dirty="0" smtClean="0">
                <a:latin typeface="+mn-lt"/>
                <a:ea typeface="+mn-ea"/>
                <a:cs typeface="+mn-cs"/>
              </a:rPr>
              <a:t>Приобретение основных средств</a:t>
            </a:r>
            <a:endParaRPr lang="ru-RU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58375" y="2293278"/>
            <a:ext cx="2785533" cy="686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Рефинансирование</a:t>
            </a:r>
            <a:br>
              <a:rPr lang="ru-RU" sz="1600" dirty="0" smtClean="0"/>
            </a:br>
            <a:r>
              <a:rPr lang="ru-RU" sz="1600" dirty="0" smtClean="0"/>
              <a:t>кредитов </a:t>
            </a:r>
            <a:r>
              <a:rPr lang="ru-RU" sz="1600" dirty="0"/>
              <a:t>других банков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89749" y="2250755"/>
            <a:ext cx="2664802" cy="702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Финансирование исполнения контрактов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33" y="1175658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49" y="1175658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83" y="1347674"/>
            <a:ext cx="1080000" cy="1080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67131" y="3275393"/>
            <a:ext cx="2590800" cy="270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Процентная ставка от 13% годовых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Цель: приобретение основных средств (техники);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 кредита – не более 80% от стоимости приобретения техники;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кредита – до 5 лет ;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Обеспечение: залог приобретаемого имущества, залог иного имущества, поручительство собственников бизнеса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655742" y="3275393"/>
            <a:ext cx="2590800" cy="2549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Процентная ставка от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12,5% годовых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погашение кредита в другом банке</a:t>
            </a:r>
            <a:endParaRPr lang="ru-RU" alt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 кредита –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размере остатка задолженности;</a:t>
            </a:r>
            <a:endParaRPr lang="ru-RU" alt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кредита – до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 ;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Обеспечение: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высвобождаемый залог, 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поручительство собственников бизнеса</a:t>
            </a:r>
          </a:p>
          <a:p>
            <a:pPr marL="285750" indent="-285750">
              <a:buClr>
                <a:srgbClr val="FE7F00"/>
              </a:buClr>
              <a:defRPr/>
            </a:pPr>
            <a:endParaRPr lang="ru-RU" alt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89749" y="2979494"/>
            <a:ext cx="2590800" cy="189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Процентная ставка от 12,5% годовых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Цель: финансирование текущих расходов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материалов, выплата налогов, заработной платы); 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 кредита –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50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от суммы финансируемого контракта/контрактов;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кредита – до 3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лет, 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траншей до 180 дней;</a:t>
            </a:r>
          </a:p>
          <a:p>
            <a:pPr marL="285750" indent="-285750">
              <a:buClr>
                <a:srgbClr val="FE7F00"/>
              </a:buClr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Обеспечение: залог имущества, залог имущественных прав по контрактам, поручительство собственников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5279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59247" y="1175659"/>
            <a:ext cx="5965715" cy="2056428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Вознаграждение: от 2% годовых</a:t>
            </a: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Бенефициары: Заказчики в рамках 223-ФЗ/44-ФЗ</a:t>
            </a: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гарантии – в соответствии с условиями контракта</a:t>
            </a: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Обеспечение: залог имущества, поручительство собственников бизнеса. Допускается необеспеченная часть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038" y="2933323"/>
            <a:ext cx="2486026" cy="1140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Гарантия исполнения контрактов в рамках 223-ФЗ/44-ФЗ, иных контрактов</a:t>
            </a:r>
          </a:p>
          <a:p>
            <a:pPr>
              <a:defRPr/>
            </a:pPr>
            <a:endParaRPr lang="ru-RU" sz="2000" dirty="0" smtClean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ru-RU" sz="2000" dirty="0" smtClean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Гарантия уплаты НДС, возмещаемого в заявительном порядке</a:t>
            </a:r>
          </a:p>
          <a:p>
            <a:pPr>
              <a:defRPr/>
            </a:pPr>
            <a:endParaRPr lang="ru-RU" sz="20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ru-RU" sz="2000" dirty="0" smtClean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Банковские гарантии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9246" y="3654800"/>
            <a:ext cx="5965715" cy="1958349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Вознаграждение: от 1,5% годовых;</a:t>
            </a: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Бенефициары: ИФНС;</a:t>
            </a: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гарантии – до 9 месяцев;</a:t>
            </a: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Обеспечение: без залога, под поручительство собственников бизнеса. 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709682" y="1180404"/>
            <a:ext cx="6662918" cy="490141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ткрытие  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всех типов счетов в рублях РФ и иностранной валюте от 1500 руб.</a:t>
            </a: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9" y="909637"/>
            <a:ext cx="2486026" cy="1038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Открытие счетов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173" y="1670545"/>
            <a:ext cx="2147886" cy="8574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Расчетное обслуживание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9721" y="3286343"/>
            <a:ext cx="2487794" cy="111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ТП «СТАРТ»</a:t>
            </a:r>
            <a:endParaRPr lang="ru-RU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dirty="0" smtClean="0"/>
              <a:t>Расчетно-кассовое обслуживание</a:t>
            </a:r>
            <a:endParaRPr lang="ru-RU" sz="4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09681" y="1833562"/>
            <a:ext cx="6662917" cy="802879"/>
          </a:xfrm>
          <a:prstGeom prst="rect">
            <a:avLst/>
          </a:prstGeom>
          <a:solidFill>
            <a:srgbClr val="FFEE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0000"/>
              </a:lnSpc>
              <a:buClr>
                <a:srgbClr val="ED7D31"/>
              </a:buClr>
            </a:pP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Дистанционное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управление счетами через интернет-банк «РК Бизнес Онлайн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Регулярные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платежи с услугой «Корпоративный </a:t>
            </a:r>
            <a:r>
              <a:rPr lang="ru-RU" sz="1200" dirty="0" err="1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автоплатеж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Бесплатное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проведение внутрибанковских платежей в режиме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24х7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E7F00"/>
              </a:buClr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9" y="2849562"/>
            <a:ext cx="8901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4" marR="12700" algn="just">
              <a:lnSpc>
                <a:spcPct val="100000"/>
              </a:lnSpc>
            </a:pPr>
            <a:r>
              <a:rPr lang="ru-RU" spc="10" dirty="0">
                <a:solidFill>
                  <a:srgbClr val="C00000"/>
                </a:solidFill>
                <a:latin typeface="Arial"/>
                <a:cs typeface="Arial"/>
              </a:rPr>
              <a:t>Тарифные планы </a:t>
            </a:r>
            <a:r>
              <a:rPr lang="ru-RU" spc="10" dirty="0" smtClean="0">
                <a:solidFill>
                  <a:srgbClr val="C00000"/>
                </a:solidFill>
                <a:latin typeface="Arial"/>
                <a:cs typeface="Arial"/>
              </a:rPr>
              <a:t>РКО  </a:t>
            </a:r>
            <a:r>
              <a:rPr lang="ru-RU" spc="10" dirty="0">
                <a:solidFill>
                  <a:srgbClr val="C00000"/>
                </a:solidFill>
                <a:latin typeface="Arial"/>
                <a:cs typeface="Arial"/>
              </a:rPr>
              <a:t>— это </a:t>
            </a:r>
            <a:r>
              <a:rPr lang="ru-RU" spc="10" dirty="0" smtClean="0">
                <a:solidFill>
                  <a:srgbClr val="C00000"/>
                </a:solidFill>
                <a:latin typeface="Arial"/>
                <a:cs typeface="Arial"/>
              </a:rPr>
              <a:t>возможность оптимизировать расходы на наборы </a:t>
            </a:r>
            <a:r>
              <a:rPr lang="ru-RU" spc="10" dirty="0">
                <a:solidFill>
                  <a:srgbClr val="C00000"/>
                </a:solidFill>
                <a:latin typeface="Arial"/>
                <a:cs typeface="Arial"/>
              </a:rPr>
              <a:t>наиболее </a:t>
            </a:r>
            <a:r>
              <a:rPr lang="ru-RU" spc="10" dirty="0" smtClean="0">
                <a:solidFill>
                  <a:srgbClr val="C00000"/>
                </a:solidFill>
                <a:latin typeface="Arial"/>
                <a:cs typeface="Arial"/>
              </a:rPr>
              <a:t>востребованных услуг по расчетно-кассовому обслуживанию </a:t>
            </a:r>
            <a:endParaRPr lang="ru-RU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9683" y="3618632"/>
            <a:ext cx="6662917" cy="720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Специальный тариф для новых клиентов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Срок использования от 1 до 3 мес.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Стоимость 900 руб./мес.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9" y="4684752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ТП </a:t>
            </a:r>
            <a:r>
              <a:rPr lang="ru-RU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«КОМФРТ»</a:t>
            </a:r>
            <a:endParaRPr lang="ru-RU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9682" y="4532061"/>
            <a:ext cx="6662917" cy="720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Универсальный тариф с гибкой системой скидок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Срок использования от 1 до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мес.</a:t>
            </a:r>
          </a:p>
          <a:p>
            <a:pPr marL="228600" lvl="0" indent="-2286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Стоимость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от 2500 руб./мес. до 25500 руб./год.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9" y="5539859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ТП </a:t>
            </a:r>
            <a:r>
              <a:rPr lang="ru-RU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«ТОРГОВЫЙ»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09683" y="5464635"/>
            <a:ext cx="6662916" cy="720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ариф для розничной торговли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Срок использования от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1мес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28600" lvl="0" indent="-228600"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Стоимость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4400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руб./мес. </a:t>
            </a:r>
          </a:p>
        </p:txBody>
      </p:sp>
    </p:spTree>
    <p:extLst>
      <p:ext uri="{BB962C8B-B14F-4D97-AF65-F5344CB8AC3E}">
        <p14:creationId xmlns:p14="http://schemas.microsoft.com/office/powerpoint/2010/main" val="40313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scap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8472</TotalTime>
  <Words>1083</Words>
  <Application>Microsoft Office PowerPoint</Application>
  <PresentationFormat>Лист A4 (210x297 мм)</PresentationFormat>
  <Paragraphs>220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Verdana</vt:lpstr>
      <vt:lpstr>Тема Office</vt:lpstr>
      <vt:lpstr>Презентация PowerPoint</vt:lpstr>
      <vt:lpstr>Кратко о банке</vt:lpstr>
      <vt:lpstr>Рейтинги и рэнкинги</vt:lpstr>
      <vt:lpstr>Регионы присутствия</vt:lpstr>
      <vt:lpstr>Банковские продукты для предприятий горно-геологической отрасли</vt:lpstr>
      <vt:lpstr>Наши услуги</vt:lpstr>
      <vt:lpstr>Подберем нужный кредит</vt:lpstr>
      <vt:lpstr>Банковские гарантии</vt:lpstr>
      <vt:lpstr>Расчетно-кассовое обслуживание</vt:lpstr>
      <vt:lpstr>Зарплатный проект</vt:lpstr>
      <vt:lpstr>Кредиты для физических лиц</vt:lpstr>
      <vt:lpstr>Ипотечные кредиты</vt:lpstr>
      <vt:lpstr>Карты для физических лиц</vt:lpstr>
      <vt:lpstr>Вклады для физических лиц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Воровская Полина Викторовна</dc:creator>
  <cp:lastModifiedBy>Школа Денис Викторович</cp:lastModifiedBy>
  <cp:revision>174</cp:revision>
  <cp:lastPrinted>2017-03-03T12:31:44Z</cp:lastPrinted>
  <dcterms:created xsi:type="dcterms:W3CDTF">2016-11-14T10:28:24Z</dcterms:created>
  <dcterms:modified xsi:type="dcterms:W3CDTF">2017-06-14T06:57:23Z</dcterms:modified>
</cp:coreProperties>
</file>