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4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6" r:id="rId2"/>
    <p:sldId id="362" r:id="rId3"/>
    <p:sldId id="421" r:id="rId4"/>
    <p:sldId id="409" r:id="rId5"/>
    <p:sldId id="423" r:id="rId6"/>
    <p:sldId id="428" r:id="rId7"/>
    <p:sldId id="425" r:id="rId8"/>
    <p:sldId id="426" r:id="rId9"/>
    <p:sldId id="424" r:id="rId10"/>
    <p:sldId id="395" r:id="rId11"/>
  </p:sldIdLst>
  <p:sldSz cx="10688638" cy="7562850"/>
  <p:notesSz cx="6669088" cy="9928225"/>
  <p:defaultTextStyle>
    <a:defPPr>
      <a:defRPr lang="en-US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50">
          <p15:clr>
            <a:srgbClr val="A4A3A4"/>
          </p15:clr>
        </p15:guide>
        <p15:guide id="2" pos="64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6500"/>
    <a:srgbClr val="004993"/>
    <a:srgbClr val="FF6600"/>
    <a:srgbClr val="FF9933"/>
    <a:srgbClr val="626262"/>
    <a:srgbClr val="CCFF66"/>
    <a:srgbClr val="66FF33"/>
    <a:srgbClr val="99FF99"/>
    <a:srgbClr val="66FF99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8986" autoAdjust="0"/>
  </p:normalViewPr>
  <p:slideViewPr>
    <p:cSldViewPr snapToGrid="0" snapToObjects="1">
      <p:cViewPr varScale="1">
        <p:scale>
          <a:sx n="87" d="100"/>
          <a:sy n="87" d="100"/>
        </p:scale>
        <p:origin x="-72" y="-204"/>
      </p:cViewPr>
      <p:guideLst>
        <p:guide orient="horz" pos="1550"/>
        <p:guide pos="64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/>
          <a:lstStyle>
            <a:lvl1pPr algn="l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8" y="3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/>
          <a:lstStyle>
            <a:lvl1pPr algn="r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84790F-AB1E-49B7-A118-42C7BBD70E2A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9754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 anchor="b"/>
          <a:lstStyle>
            <a:lvl1pPr algn="l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8" y="9429754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 anchor="b"/>
          <a:lstStyle>
            <a:lvl1pPr algn="r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DFEC51-1E37-423D-9C64-1262088EE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7981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/>
          <a:lstStyle>
            <a:lvl1pPr algn="l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8" y="3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/>
          <a:lstStyle>
            <a:lvl1pPr algn="r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B54DDD-37CD-4056-9200-097EE8D66AA5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744538"/>
            <a:ext cx="52625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1" tIns="45494" rIns="90991" bIns="4549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602" y="4716469"/>
            <a:ext cx="5335894" cy="4467225"/>
          </a:xfrm>
          <a:prstGeom prst="rect">
            <a:avLst/>
          </a:prstGeom>
        </p:spPr>
        <p:txBody>
          <a:bodyPr vert="horz" lIns="90991" tIns="45494" rIns="90991" bIns="4549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9754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 anchor="b"/>
          <a:lstStyle>
            <a:lvl1pPr algn="l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8" y="9429754"/>
            <a:ext cx="2890665" cy="496889"/>
          </a:xfrm>
          <a:prstGeom prst="rect">
            <a:avLst/>
          </a:prstGeom>
        </p:spPr>
        <p:txBody>
          <a:bodyPr vert="horz" lIns="90991" tIns="45494" rIns="90991" bIns="45494" rtlCol="0" anchor="b"/>
          <a:lstStyle>
            <a:lvl1pPr algn="r" defTabSz="5188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2422AB-7931-4831-A3EE-F834C3FC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12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4B2C7-BF02-4E56-8342-69A97303F9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473" y="0"/>
            <a:ext cx="10735584" cy="75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1825" cy="764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244600" y="6846888"/>
            <a:ext cx="8712200" cy="0"/>
          </a:xfrm>
          <a:prstGeom prst="line">
            <a:avLst/>
          </a:prstGeom>
          <a:ln w="12700" cmpd="sng">
            <a:solidFill>
              <a:srgbClr val="00499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5" descr="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4600" y="0"/>
            <a:ext cx="6985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82273"/>
            <a:ext cx="5969000" cy="1284399"/>
          </a:xfrm>
        </p:spPr>
        <p:txBody>
          <a:bodyPr lIns="0" tIns="0" rIns="0" bIns="0" anchor="b">
            <a:noAutofit/>
          </a:bodyPr>
          <a:lstStyle>
            <a:lvl1pPr algn="l">
              <a:defRPr sz="2900"/>
            </a:lvl1pPr>
          </a:lstStyle>
          <a:p>
            <a:r>
              <a:rPr lang="ru-R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4601" y="1946734"/>
            <a:ext cx="8712200" cy="35523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>
                <a:solidFill>
                  <a:srgbClr val="FF6600"/>
                </a:solidFill>
              </a:defRPr>
            </a:lvl1pPr>
            <a:lvl2pPr marL="521436" indent="0">
              <a:buFont typeface="Arial"/>
              <a:buNone/>
              <a:defRPr sz="1200">
                <a:solidFill>
                  <a:srgbClr val="004993"/>
                </a:solidFill>
              </a:defRPr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1"/>
            <a:endParaRPr lang="ru-RU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462838" y="6921500"/>
            <a:ext cx="2493962" cy="401638"/>
          </a:xfrm>
        </p:spPr>
        <p:txBody>
          <a:bodyPr lIns="0" tIns="0" rIns="0" bIns="0" anchor="t" anchorCtr="0"/>
          <a:lstStyle>
            <a:lvl1pPr>
              <a:defRPr sz="1200">
                <a:solidFill>
                  <a:srgbClr val="004993"/>
                </a:solidFill>
                <a:latin typeface="CharterC"/>
                <a:cs typeface="CharterC"/>
              </a:defRPr>
            </a:lvl1pPr>
          </a:lstStyle>
          <a:p>
            <a:pPr>
              <a:defRPr/>
            </a:pPr>
            <a:fld id="{DADCE846-7E13-4002-9E0E-7C6498425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151188"/>
            <a:ext cx="9619774" cy="1260475"/>
          </a:xfrm>
        </p:spPr>
        <p:txBody>
          <a:bodyPr lIns="0" tIns="0" rIns="0" bIns="144000">
            <a:noAutofit/>
          </a:bodyPr>
          <a:lstStyle>
            <a:lvl1pPr>
              <a:defRPr sz="4800" baseline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over-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4575"/>
            <a:ext cx="1068863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1648" y="1339736"/>
            <a:ext cx="9085342" cy="1273232"/>
          </a:xfrm>
        </p:spPr>
        <p:txBody>
          <a:bodyPr lIns="0" tIns="0" rIns="0" bIns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64B2C7-BF02-4E56-8342-69A97303F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3" r:id="rId2"/>
    <p:sldLayoutId id="2147483655" r:id="rId3"/>
    <p:sldLayoutId id="2147483656" r:id="rId4"/>
    <p:sldLayoutId id="2147483654" r:id="rId5"/>
  </p:sldLayoutIdLst>
  <p:hf hdr="0" ftr="0" dt="0"/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4993"/>
          </a:solidFill>
          <a:latin typeface="CharterC"/>
          <a:ea typeface="CharterC"/>
          <a:cs typeface="CharterC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3600" b="1">
          <a:solidFill>
            <a:srgbClr val="004993"/>
          </a:solidFill>
          <a:latin typeface="CharterC"/>
          <a:ea typeface="CharterC"/>
          <a:cs typeface="CharterC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Arial" charset="0"/>
        <a:buChar char="•"/>
        <a:defRPr sz="3600" kern="1200">
          <a:solidFill>
            <a:srgbClr val="004993"/>
          </a:solidFill>
          <a:latin typeface="CharterC"/>
          <a:ea typeface="CharterC"/>
          <a:cs typeface="CharterC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–"/>
        <a:defRPr sz="3200" kern="1200">
          <a:solidFill>
            <a:srgbClr val="004993"/>
          </a:solidFill>
          <a:latin typeface="CharterC"/>
          <a:ea typeface="CharterC"/>
          <a:cs typeface="CharterC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•"/>
        <a:defRPr sz="2700" kern="1200">
          <a:solidFill>
            <a:srgbClr val="004993"/>
          </a:solidFill>
          <a:latin typeface="CharterC"/>
          <a:ea typeface="CharterC"/>
          <a:cs typeface="CharterC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–"/>
        <a:defRPr sz="2300" kern="1200">
          <a:solidFill>
            <a:srgbClr val="004993"/>
          </a:solidFill>
          <a:latin typeface="CharterC"/>
          <a:ea typeface="CharterC"/>
          <a:cs typeface="CharterC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»"/>
        <a:defRPr sz="2300" kern="1200">
          <a:solidFill>
            <a:srgbClr val="004993"/>
          </a:solidFill>
          <a:latin typeface="CharterC"/>
          <a:ea typeface="CharterC"/>
          <a:cs typeface="CharterC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.Zyryanov@BANKSOYUZ.RU" TargetMode="External"/><Relationship Id="rId2" Type="http://schemas.openxmlformats.org/officeDocument/2006/relationships/hyperlink" Target="http://www.banksoyuz.ru/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4488" y="2353286"/>
            <a:ext cx="1006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Факторинг для предприятий горно-геологической отрасли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banksoyu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40838" y="21777"/>
            <a:ext cx="1447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62803" y="5180409"/>
            <a:ext cx="55896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endParaRPr lang="en-US" sz="1400" b="1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Тел.: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391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215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213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доб. 3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116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Тел.моб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+7 913 534 94 21</a:t>
            </a:r>
          </a:p>
          <a:p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16"/>
          <p:cNvSpPr>
            <a:spLocks noGrp="1"/>
          </p:cNvSpPr>
          <p:nvPr>
            <p:ph type="sldNum" sz="quarter" idx="11"/>
          </p:nvPr>
        </p:nvSpPr>
        <p:spPr>
          <a:xfrm>
            <a:off x="7462838" y="6921500"/>
            <a:ext cx="2493962" cy="401638"/>
          </a:xfrm>
        </p:spPr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338934" y="2254979"/>
            <a:ext cx="5969000" cy="128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defTabSz="520700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1pPr>
            <a:lvl2pPr algn="ctr" defTabSz="5207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2pPr>
            <a:lvl3pPr algn="ctr" defTabSz="5207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3pPr>
            <a:lvl4pPr algn="ctr" defTabSz="5207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4pPr>
            <a:lvl5pPr algn="ctr" defTabSz="5207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5pPr>
            <a:lvl6pPr marL="457200" algn="ctr" defTabSz="5207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6pPr>
            <a:lvl7pPr marL="914400" algn="ctr" defTabSz="5207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7pPr>
            <a:lvl8pPr marL="1371600" algn="ctr" defTabSz="5207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8pPr>
            <a:lvl9pPr marL="1828800" algn="ctr" defTabSz="5207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4993"/>
                </a:solidFill>
                <a:latin typeface="CharterC"/>
                <a:ea typeface="CharterC"/>
                <a:cs typeface="CharterC"/>
              </a:defRPr>
            </a:lvl9pPr>
          </a:lstStyle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9004" y="3550593"/>
            <a:ext cx="5589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endParaRPr lang="en-US" sz="1400" b="1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Управляющего 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Красноярским филиалом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Банка СОЮЗ (АО)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ЗЫРЯНОВ СЕРГЕЙ ВЛАДИМИРОВИЧ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9004" y="6242238"/>
            <a:ext cx="3966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hlinkClick r:id="rId3"/>
              </a:rPr>
              <a:t>Sergey.Zyryanov@BANKSOYUZ.RU</a:t>
            </a:r>
            <a:endParaRPr lang="ru-RU" sz="1800" dirty="0" smtClean="0"/>
          </a:p>
          <a:p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9583" y="6242238"/>
            <a:ext cx="3042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www.banksoyuz.ru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Факторинг для предприятий горно-геологической отрасли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54243" y="1643132"/>
            <a:ext cx="8802557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настоящий момент Банк </a:t>
            </a:r>
            <a:r>
              <a:rPr lang="ru-RU" dirty="0" smtClean="0"/>
              <a:t>ориентируется на предоставление классического открытого факторинга </a:t>
            </a:r>
            <a:r>
              <a:rPr lang="ru-RU" dirty="0"/>
              <a:t>с </a:t>
            </a:r>
            <a:r>
              <a:rPr lang="ru-RU" dirty="0" smtClean="0"/>
              <a:t>регрессом для рыночных Клиентов - Поставщиков сетевых компаний и предприятий, входящих в ТОП 600 крупнейших предприятий России.</a:t>
            </a:r>
          </a:p>
          <a:p>
            <a:endParaRPr lang="ru-RU" sz="100" dirty="0" smtClean="0"/>
          </a:p>
          <a:p>
            <a:r>
              <a:rPr lang="ru-RU" dirty="0" smtClean="0"/>
              <a:t>	Факторинг - это </a:t>
            </a:r>
            <a:r>
              <a:rPr lang="ru-RU" dirty="0"/>
              <a:t>комплекс </a:t>
            </a:r>
            <a:r>
              <a:rPr lang="ru-RU" dirty="0" smtClean="0"/>
              <a:t>услуг, </a:t>
            </a:r>
            <a:r>
              <a:rPr lang="ru-RU" dirty="0"/>
              <a:t>оказываемых Производителю или Поставщику, работающему на условиях отсрочки платежа, который включает:</a:t>
            </a:r>
          </a:p>
          <a:p>
            <a:pPr lvl="0"/>
            <a:r>
              <a:rPr lang="ru-RU" dirty="0" smtClean="0"/>
              <a:t>- </a:t>
            </a:r>
            <a:r>
              <a:rPr lang="ru-RU" dirty="0" err="1" smtClean="0"/>
              <a:t>беззалоговое</a:t>
            </a:r>
            <a:r>
              <a:rPr lang="ru-RU" dirty="0" smtClean="0"/>
              <a:t> </a:t>
            </a:r>
            <a:r>
              <a:rPr lang="ru-RU" dirty="0"/>
              <a:t>финансирование под уступку дебиторской задолженности</a:t>
            </a:r>
          </a:p>
          <a:p>
            <a:pPr lvl="0"/>
            <a:r>
              <a:rPr lang="ru-RU" dirty="0" smtClean="0"/>
              <a:t>- управление </a:t>
            </a:r>
            <a:r>
              <a:rPr lang="ru-RU" dirty="0"/>
              <a:t>дебиторской задолженностью</a:t>
            </a:r>
          </a:p>
          <a:p>
            <a:pPr lvl="0"/>
            <a:r>
              <a:rPr lang="ru-RU" dirty="0" smtClean="0"/>
              <a:t>- проверку </a:t>
            </a:r>
            <a:r>
              <a:rPr lang="ru-RU" dirty="0"/>
              <a:t>новых Покупателей</a:t>
            </a:r>
          </a:p>
          <a:p>
            <a:pPr lvl="0"/>
            <a:r>
              <a:rPr lang="ru-RU" dirty="0" smtClean="0"/>
              <a:t>- сбор </a:t>
            </a:r>
            <a:r>
              <a:rPr lang="ru-RU" dirty="0"/>
              <a:t>и обработка платежей контрагентов</a:t>
            </a:r>
          </a:p>
          <a:p>
            <a:pPr lvl="0"/>
            <a:r>
              <a:rPr lang="ru-RU" dirty="0" smtClean="0"/>
              <a:t>- прочее</a:t>
            </a:r>
            <a:endParaRPr lang="ru-RU" dirty="0"/>
          </a:p>
          <a:p>
            <a:r>
              <a:rPr lang="ru-RU" dirty="0"/>
              <a:t>Основная цель факторинга - увеличение объема продаж за счет сокращения кассовых </a:t>
            </a:r>
            <a:r>
              <a:rPr lang="ru-RU" dirty="0" smtClean="0"/>
              <a:t>разрывов.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Классическая схема факторинга с регрессом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1" y="1894794"/>
            <a:ext cx="5057259" cy="42047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81650" y="1957849"/>
            <a:ext cx="4738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	Поставщик отгружает товар с отсрочкой </a:t>
            </a:r>
            <a:r>
              <a:rPr lang="ru-RU" dirty="0" smtClean="0"/>
              <a:t>платежа Покупателю.</a:t>
            </a:r>
            <a:endParaRPr lang="ru-RU" dirty="0"/>
          </a:p>
          <a:p>
            <a:r>
              <a:rPr lang="ru-RU" dirty="0"/>
              <a:t>2.	</a:t>
            </a:r>
            <a:r>
              <a:rPr lang="ru-RU" dirty="0" smtClean="0"/>
              <a:t>Фактор (Банк) </a:t>
            </a:r>
            <a:r>
              <a:rPr lang="ru-RU" dirty="0"/>
              <a:t>оплачивает </a:t>
            </a:r>
            <a:r>
              <a:rPr lang="ru-RU" dirty="0" smtClean="0"/>
              <a:t> Поставщику до </a:t>
            </a:r>
            <a:r>
              <a:rPr lang="ru-RU" dirty="0"/>
              <a:t>90% суммы поставки.</a:t>
            </a:r>
          </a:p>
          <a:p>
            <a:r>
              <a:rPr lang="ru-RU" dirty="0"/>
              <a:t>3.	Покупатель оплачивает 100% суммы поставки в адрес </a:t>
            </a:r>
            <a:r>
              <a:rPr lang="ru-RU" dirty="0" smtClean="0"/>
              <a:t>Фактора после окончания отсрочки платежа.</a:t>
            </a:r>
            <a:endParaRPr lang="ru-RU" dirty="0"/>
          </a:p>
          <a:p>
            <a:r>
              <a:rPr lang="ru-RU" dirty="0"/>
              <a:t>4.	</a:t>
            </a:r>
            <a:r>
              <a:rPr lang="ru-RU" dirty="0" smtClean="0"/>
              <a:t>Фактор перечисляет </a:t>
            </a:r>
            <a:r>
              <a:rPr lang="ru-RU" dirty="0"/>
              <a:t>на счет </a:t>
            </a:r>
            <a:r>
              <a:rPr lang="ru-RU" dirty="0" smtClean="0"/>
              <a:t>Поставщика </a:t>
            </a:r>
            <a:r>
              <a:rPr lang="ru-RU" dirty="0"/>
              <a:t>оставшуюся </a:t>
            </a:r>
            <a:r>
              <a:rPr lang="ru-RU" dirty="0" smtClean="0"/>
              <a:t>сумму (10%) </a:t>
            </a:r>
            <a:r>
              <a:rPr lang="ru-RU" dirty="0"/>
              <a:t>за вычетом комиссии за факторинговое обслуживание.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32210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Факторинг с регрессом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31023" y="593766"/>
            <a:ext cx="42291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00" y="1962150"/>
            <a:ext cx="90805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Факторинг </a:t>
            </a:r>
            <a:r>
              <a:rPr lang="ru-RU" dirty="0"/>
              <a:t>с </a:t>
            </a:r>
            <a:r>
              <a:rPr lang="ru-RU" dirty="0" smtClean="0"/>
              <a:t>регрессом (</a:t>
            </a:r>
            <a:r>
              <a:rPr lang="ru-RU" dirty="0"/>
              <a:t>англ. </a:t>
            </a:r>
            <a:r>
              <a:rPr lang="ru-RU" dirty="0" err="1"/>
              <a:t>recourse</a:t>
            </a:r>
            <a:r>
              <a:rPr lang="ru-RU" dirty="0"/>
              <a:t> </a:t>
            </a:r>
            <a:r>
              <a:rPr lang="ru-RU" dirty="0" err="1"/>
              <a:t>factoring</a:t>
            </a:r>
            <a:r>
              <a:rPr lang="ru-RU" dirty="0"/>
              <a:t>) </a:t>
            </a:r>
            <a:r>
              <a:rPr lang="ru-RU" dirty="0" smtClean="0"/>
              <a:t>– Клиент (Поставщик) </a:t>
            </a:r>
            <a:r>
              <a:rPr lang="ru-RU" dirty="0"/>
              <a:t>переуступает Фактору дебиторскую задолженность, в обмен на которую получает беззалоговое финансирование и ряд дополнительных услуг: проверка дебиторов, управление дебиторской задолженностью, работа с просрочками и т.д</a:t>
            </a:r>
            <a:r>
              <a:rPr lang="ru-RU" dirty="0" smtClean="0"/>
              <a:t>., однако </a:t>
            </a:r>
            <a:r>
              <a:rPr lang="ru-RU" dirty="0"/>
              <a:t>в </a:t>
            </a:r>
            <a:r>
              <a:rPr lang="ru-RU" dirty="0" smtClean="0"/>
              <a:t>случае </a:t>
            </a:r>
            <a:r>
              <a:rPr lang="ru-RU" dirty="0"/>
              <a:t>невозможности получения </a:t>
            </a:r>
            <a:r>
              <a:rPr lang="ru-RU" dirty="0" smtClean="0"/>
              <a:t>задолженности </a:t>
            </a:r>
            <a:r>
              <a:rPr lang="ru-RU" dirty="0"/>
              <a:t>от Дебитора в полном </a:t>
            </a:r>
            <a:r>
              <a:rPr lang="ru-RU" dirty="0" smtClean="0"/>
              <a:t>объеме </a:t>
            </a:r>
            <a:r>
              <a:rPr lang="ru-RU" dirty="0"/>
              <a:t>Клиент обязан вернуть Фактору полученные денежные средства в </a:t>
            </a:r>
            <a:r>
              <a:rPr lang="ru-RU" dirty="0" smtClean="0"/>
              <a:t>срок, </a:t>
            </a:r>
            <a:r>
              <a:rPr lang="ru-RU" dirty="0"/>
              <a:t>установленный </a:t>
            </a:r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оговором  факторинга. </a:t>
            </a:r>
          </a:p>
          <a:p>
            <a:endParaRPr lang="ru-RU" dirty="0" smtClean="0"/>
          </a:p>
          <a:p>
            <a:r>
              <a:rPr lang="ru-RU" dirty="0" smtClean="0"/>
              <a:t>	Выделяют два вида факторинга с регрессом: открытый и закрытый.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91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Виды факторинга с регрессом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00" y="1962150"/>
            <a:ext cx="90805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" b="1" dirty="0" smtClean="0"/>
          </a:p>
          <a:p>
            <a:r>
              <a:rPr lang="ru-RU" b="1" dirty="0" smtClean="0"/>
              <a:t>Открытый </a:t>
            </a:r>
            <a:r>
              <a:rPr lang="ru-RU" b="1" dirty="0"/>
              <a:t>факторинг </a:t>
            </a:r>
            <a:r>
              <a:rPr lang="ru-RU" dirty="0"/>
              <a:t>(</a:t>
            </a:r>
            <a:r>
              <a:rPr lang="ru-RU" dirty="0" err="1"/>
              <a:t>disclosed</a:t>
            </a:r>
            <a:r>
              <a:rPr lang="ru-RU" dirty="0"/>
              <a:t> </a:t>
            </a:r>
            <a:r>
              <a:rPr lang="ru-RU" dirty="0" err="1"/>
              <a:t>factoring</a:t>
            </a:r>
            <a:r>
              <a:rPr lang="ru-RU" dirty="0"/>
              <a:t>) - вид факторинга, при котором </a:t>
            </a:r>
            <a:r>
              <a:rPr lang="ru-RU" dirty="0" smtClean="0"/>
              <a:t>Покупатель </a:t>
            </a:r>
            <a:r>
              <a:rPr lang="ru-RU" dirty="0"/>
              <a:t>уведомляется об уступке права денежного требования </a:t>
            </a:r>
            <a:r>
              <a:rPr lang="ru-RU" dirty="0" smtClean="0"/>
              <a:t>Фактору и </a:t>
            </a:r>
            <a:r>
              <a:rPr lang="ru-RU" dirty="0"/>
              <a:t>платит по договору поставки на реквизиты Фактора</a:t>
            </a:r>
            <a:r>
              <a:rPr lang="ru-RU" dirty="0" smtClean="0"/>
              <a:t>.</a:t>
            </a:r>
          </a:p>
          <a:p>
            <a:endParaRPr lang="ru-RU" sz="400" dirty="0"/>
          </a:p>
          <a:p>
            <a:r>
              <a:rPr lang="ru-RU" b="1" dirty="0"/>
              <a:t>Закрытый факторинг </a:t>
            </a:r>
            <a:r>
              <a:rPr lang="ru-RU" dirty="0"/>
              <a:t>(</a:t>
            </a:r>
            <a:r>
              <a:rPr lang="ru-RU" dirty="0" err="1"/>
              <a:t>undisclosed</a:t>
            </a:r>
            <a:r>
              <a:rPr lang="ru-RU" dirty="0"/>
              <a:t> </a:t>
            </a:r>
            <a:r>
              <a:rPr lang="ru-RU" dirty="0" err="1"/>
              <a:t>factoring</a:t>
            </a:r>
            <a:r>
              <a:rPr lang="ru-RU" dirty="0"/>
              <a:t>) - вид факторинга, при котором Покупатель не уведомляется об уступке права денежного требования </a:t>
            </a:r>
            <a:r>
              <a:rPr lang="ru-RU" dirty="0" smtClean="0"/>
              <a:t>Фактору </a:t>
            </a:r>
            <a:r>
              <a:rPr lang="ru-RU" dirty="0"/>
              <a:t>и продолжает платить на реквизиты Поставщика, который </a:t>
            </a:r>
            <a:r>
              <a:rPr lang="ru-RU" dirty="0" smtClean="0"/>
              <a:t>в дальнейшем </a:t>
            </a:r>
            <a:r>
              <a:rPr lang="ru-RU" dirty="0"/>
              <a:t>перечисляет эти </a:t>
            </a:r>
            <a:r>
              <a:rPr lang="ru-RU" dirty="0" smtClean="0"/>
              <a:t>денежные средства </a:t>
            </a:r>
            <a:r>
              <a:rPr lang="ru-RU" dirty="0"/>
              <a:t>Фактору</a:t>
            </a:r>
            <a:r>
              <a:rPr lang="ru-RU" dirty="0" smtClean="0"/>
              <a:t>.</a:t>
            </a:r>
          </a:p>
          <a:p>
            <a:endParaRPr lang="ru-RU" sz="1000" dirty="0"/>
          </a:p>
          <a:p>
            <a:r>
              <a:rPr lang="ru-RU" dirty="0" smtClean="0"/>
              <a:t>В настоящий момент Банк ориентируется на открытый факторинг; закрытый факторинг возможен, но рассматривается индивидуально, и доля Дебиторов по Закрытому факторингу должна составлять не более 20% от лимита Клиента.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79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82273"/>
            <a:ext cx="6640018" cy="1284399"/>
          </a:xfrm>
        </p:spPr>
        <p:txBody>
          <a:bodyPr anchor="ctr"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 факторингового обслуживания в Банке СОЮЗ (АО)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00" y="1805651"/>
            <a:ext cx="90805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Индивидуальный </a:t>
            </a:r>
            <a:r>
              <a:rPr lang="ru-RU" dirty="0"/>
              <a:t>подход к каждому </a:t>
            </a:r>
            <a:r>
              <a:rPr lang="ru-RU" dirty="0" smtClean="0"/>
              <a:t>Клиенту;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Беззалоговое финансирование;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Бессрочный Договор факторинга;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Оперативное </a:t>
            </a:r>
            <a:r>
              <a:rPr lang="ru-RU" dirty="0"/>
              <a:t>принятие решения о факторинговом </a:t>
            </a:r>
            <a:r>
              <a:rPr lang="ru-RU" dirty="0" smtClean="0"/>
              <a:t>обслуживании;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Увеличение </a:t>
            </a:r>
            <a:r>
              <a:rPr lang="ru-RU" dirty="0"/>
              <a:t>лимитов по мере </a:t>
            </a:r>
            <a:r>
              <a:rPr lang="ru-RU" dirty="0" smtClean="0"/>
              <a:t>роста бизнеса Клиента;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Программное </a:t>
            </a:r>
            <a:r>
              <a:rPr lang="ru-RU" dirty="0"/>
              <a:t>обеспечение, позволяющее получать всю необходимую информацию в режиме </a:t>
            </a:r>
            <a:r>
              <a:rPr lang="ru-RU" dirty="0" smtClean="0"/>
              <a:t>онлайн;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Оперативный </a:t>
            </a:r>
            <a:r>
              <a:rPr lang="ru-RU" dirty="0"/>
              <a:t>пересмотр лимитов на </a:t>
            </a:r>
            <a:r>
              <a:rPr lang="ru-RU" dirty="0" smtClean="0"/>
              <a:t>Дебиторов;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Установление </a:t>
            </a:r>
            <a:r>
              <a:rPr lang="ru-RU" dirty="0"/>
              <a:t>лимитов на федеральные торговые сети без истории </a:t>
            </a:r>
            <a:r>
              <a:rPr lang="ru-RU" dirty="0" smtClean="0"/>
              <a:t>работы;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Установление </a:t>
            </a:r>
            <a:r>
              <a:rPr lang="ru-RU" dirty="0"/>
              <a:t>лимитов с учетом сезонности </a:t>
            </a:r>
            <a:r>
              <a:rPr lang="ru-RU" dirty="0" smtClean="0"/>
              <a:t>бизнеса;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Отсрочка </a:t>
            </a:r>
            <a:r>
              <a:rPr lang="ru-RU" dirty="0"/>
              <a:t>платежа </a:t>
            </a:r>
            <a:r>
              <a:rPr lang="ru-RU" dirty="0" smtClean="0"/>
              <a:t>до 180 дней;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Отсутствие </a:t>
            </a:r>
            <a:r>
              <a:rPr lang="ru-RU" dirty="0"/>
              <a:t>требования по открытию расчетного счета в Банке и переводу </a:t>
            </a:r>
            <a:r>
              <a:rPr lang="ru-RU" dirty="0" smtClean="0"/>
              <a:t>оборотов;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Возможность </a:t>
            </a:r>
            <a:r>
              <a:rPr lang="ru-RU" dirty="0"/>
              <a:t>получения дополнительных банковских </a:t>
            </a:r>
            <a:r>
              <a:rPr lang="ru-RU" dirty="0" smtClean="0"/>
              <a:t>услуг.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2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Клиенту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00" y="1782501"/>
            <a:ext cx="95718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Поставщик </a:t>
            </a:r>
            <a:r>
              <a:rPr lang="ru-RU" dirty="0"/>
              <a:t>устойчиво работает не менее 6 месяцев при условии сдачи годовой отчетности, или группа компаний, в которую входит Поставщик, занимается данным видом деятельности не менее 12 </a:t>
            </a:r>
            <a:r>
              <a:rPr lang="ru-RU" dirty="0" smtClean="0"/>
              <a:t>месяцев;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Поставщик </a:t>
            </a:r>
            <a:r>
              <a:rPr lang="ru-RU" dirty="0"/>
              <a:t>должен иметь положительную величину Чистых активов по бухгалтерской отчетности на последнюю отчетную дату;</a:t>
            </a:r>
          </a:p>
          <a:p>
            <a:pPr algn="just"/>
            <a:r>
              <a:rPr lang="ru-RU" dirty="0" smtClean="0"/>
              <a:t>• Поставщик </a:t>
            </a:r>
            <a:r>
              <a:rPr lang="ru-RU" dirty="0"/>
              <a:t>(включая связанные структуры) не имеет просроченных обязательств перед бюджетом и внебюджетными </a:t>
            </a:r>
            <a:r>
              <a:rPr lang="ru-RU" dirty="0" smtClean="0"/>
              <a:t>фондами;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Поставщик </a:t>
            </a:r>
            <a:r>
              <a:rPr lang="ru-RU" dirty="0"/>
              <a:t>(включая связанные структуры) не ведет в настоящий момент судебных процессов, по которым он является ответчиком, результат которых может оказать негативное влияние на финансовое состояние </a:t>
            </a:r>
            <a:r>
              <a:rPr lang="ru-RU" dirty="0" smtClean="0"/>
              <a:t>Поставщика;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Отсутствует </a:t>
            </a:r>
            <a:r>
              <a:rPr lang="ru-RU" dirty="0"/>
              <a:t>отрицательная кредитная и факторинговая история взаимоотношений с Фактором и иными </a:t>
            </a:r>
            <a:r>
              <a:rPr lang="ru-RU" dirty="0" smtClean="0"/>
              <a:t>кредиторами;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Поставщик </a:t>
            </a:r>
            <a:r>
              <a:rPr lang="ru-RU" dirty="0"/>
              <a:t>готов предоставлять исчерпывающую информацию, касающуюся его деятельности.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7944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Стоп факторы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00" y="1962150"/>
            <a:ext cx="95718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Клиент и Дебитор аффилированы;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Клиент – индивидуальный предприниматель или юридическое лицо, которое не составляет бухгалтерскую отчетность, включающую бухгалтерский баланс и отчет о финансовых результатах;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Контракт подразумевает расчеты по бартеру, расчеты ценными бумагами, использование различного рода схем, отличных от безналичной формы расчетов на расчетный счет Поставщика;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Арбитражным судом принято к рассмотрению заявление о признании Клиента или Дебитора несостоятельным (банкротом);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Дебитор </a:t>
            </a:r>
            <a:r>
              <a:rPr lang="ru-RU" dirty="0"/>
              <a:t>занят в сельском хозяйстве или в сфере строительства;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err="1"/>
              <a:t>Софинансирование</a:t>
            </a:r>
            <a:r>
              <a:rPr lang="ru-RU" dirty="0"/>
              <a:t> </a:t>
            </a:r>
            <a:r>
              <a:rPr lang="ru-RU" dirty="0" smtClean="0"/>
              <a:t>(финансирование Клиента по одному Дебитору одновременно </a:t>
            </a:r>
            <a:r>
              <a:rPr lang="ru-RU" dirty="0"/>
              <a:t>с другим фактором по одному Контракту);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Ведение убыточной деятельности Клиентом на протяжении 4-х последних отчетных </a:t>
            </a:r>
            <a:r>
              <a:rPr lang="ru-RU" dirty="0" smtClean="0"/>
              <a:t>кварталов.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59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структуре сделки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CE846-7E13-4002-9E0E-7C6498425A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314" name="AutoShape 2" descr="Картинки по запросу for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4223" y="1933731"/>
            <a:ext cx="85893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Вид факторинга – открытый факторинг с регрессом, закрытый индивидуально не более 20% от лимита на Клиента;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Лимит на Клиента – не менее 15 млн. руб.;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Отсрочка платежа – не более 180 к.д.;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Период ожидания – 30 к.д.;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Процент финансирования Дебитора – до 90% (определяется в зависимости от платежной дисциплины и  объема встречных требований);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72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499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45006</TotalTime>
  <Words>581</Words>
  <Application>Microsoft Office PowerPoint</Application>
  <PresentationFormat>Произвольный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Факторинг для предприятий горно-геологической отрасли  </vt:lpstr>
      <vt:lpstr>Классическая схема факторинга с регрессом </vt:lpstr>
      <vt:lpstr>Факторинг с регрессом</vt:lpstr>
      <vt:lpstr>Виды факторинга с регрессом</vt:lpstr>
      <vt:lpstr>Преимущества факторингового обслуживания в Банке СОЮЗ (АО)</vt:lpstr>
      <vt:lpstr>Требования к Клиенту</vt:lpstr>
      <vt:lpstr>Стоп факторы</vt:lpstr>
      <vt:lpstr>Требования к структуре сделки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Устойчивое развитие  и стабильный прогноз</dc:title>
  <dc:creator>Brodik</dc:creator>
  <cp:lastModifiedBy>VarennikovAV</cp:lastModifiedBy>
  <cp:revision>3515</cp:revision>
  <dcterms:created xsi:type="dcterms:W3CDTF">2013-07-16T09:08:53Z</dcterms:created>
  <dcterms:modified xsi:type="dcterms:W3CDTF">2017-05-29T10:04:24Z</dcterms:modified>
</cp:coreProperties>
</file>