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4" r:id="rId2"/>
    <p:sldId id="257" r:id="rId3"/>
    <p:sldId id="289" r:id="rId4"/>
    <p:sldId id="262" r:id="rId5"/>
    <p:sldId id="264" r:id="rId6"/>
    <p:sldId id="263" r:id="rId7"/>
    <p:sldId id="267" r:id="rId8"/>
    <p:sldId id="268" r:id="rId9"/>
    <p:sldId id="269" r:id="rId10"/>
    <p:sldId id="280" r:id="rId11"/>
    <p:sldId id="266" r:id="rId12"/>
    <p:sldId id="265" r:id="rId13"/>
    <p:sldId id="273" r:id="rId14"/>
    <p:sldId id="272" r:id="rId15"/>
    <p:sldId id="270" r:id="rId16"/>
    <p:sldId id="275" r:id="rId17"/>
    <p:sldId id="271" r:id="rId18"/>
    <p:sldId id="276" r:id="rId19"/>
    <p:sldId id="279" r:id="rId20"/>
    <p:sldId id="278" r:id="rId21"/>
    <p:sldId id="284" r:id="rId22"/>
    <p:sldId id="281" r:id="rId23"/>
    <p:sldId id="282" r:id="rId24"/>
    <p:sldId id="277" r:id="rId25"/>
    <p:sldId id="283" r:id="rId26"/>
    <p:sldId id="285" r:id="rId27"/>
    <p:sldId id="286" r:id="rId28"/>
    <p:sldId id="287" r:id="rId29"/>
    <p:sldId id="288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 Seredkin" initials="MS" lastIdx="29" clrIdx="0">
    <p:extLst>
      <p:ext uri="{19B8F6BF-5375-455C-9EA6-DF929625EA0E}">
        <p15:presenceInfo xmlns:p15="http://schemas.microsoft.com/office/powerpoint/2012/main" userId="S-1-5-21-1161530497-148886816-4232282097-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6-10T00:40:12.674" idx="3">
    <p:pos x="7449" y="984"/>
    <p:text>Путин в твоем русле шуточек, но может ллучше не надо в России?</p:text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F9484-8F62-4C50-8374-2CAD3AA3C46F}" type="doc">
      <dgm:prSet loTypeId="urn:microsoft.com/office/officeart/2005/8/layout/pyramid4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D5BDA09-2F02-4B4A-8F95-6EC2AF0D8740}">
      <dgm:prSet phldrT="[Text]" custT="1"/>
      <dgm:spPr/>
      <dgm:t>
        <a:bodyPr/>
        <a:lstStyle/>
        <a:p>
          <a:r>
            <a:rPr lang="ru-RU" sz="900" b="1" dirty="0"/>
            <a:t>Безопасность</a:t>
          </a:r>
          <a:endParaRPr lang="en-US" sz="900" b="1" dirty="0"/>
        </a:p>
      </dgm:t>
    </dgm:pt>
    <dgm:pt modelId="{0C7802B7-D00E-4FCC-8482-3EC860FB29AE}" type="parTrans" cxnId="{CB992901-D6B1-4C02-B88C-2E00C24AFA22}">
      <dgm:prSet/>
      <dgm:spPr/>
      <dgm:t>
        <a:bodyPr/>
        <a:lstStyle/>
        <a:p>
          <a:endParaRPr lang="en-US" sz="1800" b="1"/>
        </a:p>
      </dgm:t>
    </dgm:pt>
    <dgm:pt modelId="{820B8FAB-522D-4C75-87D6-DA011FD99F6C}" type="sibTrans" cxnId="{CB992901-D6B1-4C02-B88C-2E00C24AFA22}">
      <dgm:prSet/>
      <dgm:spPr/>
      <dgm:t>
        <a:bodyPr/>
        <a:lstStyle/>
        <a:p>
          <a:endParaRPr lang="en-US" sz="1800" b="1"/>
        </a:p>
      </dgm:t>
    </dgm:pt>
    <dgm:pt modelId="{DD5E0C02-D063-446C-B714-5B1B672EC814}">
      <dgm:prSet phldrT="[Text]" custT="1"/>
      <dgm:spPr/>
      <dgm:t>
        <a:bodyPr/>
        <a:lstStyle/>
        <a:p>
          <a:r>
            <a:rPr lang="ru-RU" sz="900" b="1" dirty="0"/>
            <a:t>Надежность</a:t>
          </a:r>
          <a:endParaRPr lang="en-US" sz="900" b="1" dirty="0"/>
        </a:p>
      </dgm:t>
    </dgm:pt>
    <dgm:pt modelId="{8916ACB9-34FC-41D6-A6E3-0F973D2929DB}" type="parTrans" cxnId="{581FF2B9-01F5-4AB2-B07F-E194AE23ACAA}">
      <dgm:prSet/>
      <dgm:spPr/>
      <dgm:t>
        <a:bodyPr/>
        <a:lstStyle/>
        <a:p>
          <a:endParaRPr lang="en-US" sz="1800" b="1"/>
        </a:p>
      </dgm:t>
    </dgm:pt>
    <dgm:pt modelId="{A716C733-0D44-4896-B64D-C1076B3F8ABE}" type="sibTrans" cxnId="{581FF2B9-01F5-4AB2-B07F-E194AE23ACAA}">
      <dgm:prSet/>
      <dgm:spPr/>
      <dgm:t>
        <a:bodyPr/>
        <a:lstStyle/>
        <a:p>
          <a:endParaRPr lang="en-US" sz="1800" b="1"/>
        </a:p>
      </dgm:t>
    </dgm:pt>
    <dgm:pt modelId="{C8ABA5AD-8BC5-46D0-8CAA-B7B5DD1A7D76}">
      <dgm:prSet phldrT="[Text]" custT="1"/>
      <dgm:spPr/>
      <dgm:t>
        <a:bodyPr/>
        <a:lstStyle/>
        <a:p>
          <a:r>
            <a:rPr lang="en-AU" sz="900" b="1" dirty="0"/>
            <a:t> </a:t>
          </a:r>
          <a:endParaRPr lang="en-US" sz="900" b="1" dirty="0"/>
        </a:p>
      </dgm:t>
    </dgm:pt>
    <dgm:pt modelId="{65DA3C82-23CB-4B4A-9BDD-588102D6B914}" type="parTrans" cxnId="{CCA128D0-5CFA-4310-B547-B0222F2B431E}">
      <dgm:prSet/>
      <dgm:spPr/>
      <dgm:t>
        <a:bodyPr/>
        <a:lstStyle/>
        <a:p>
          <a:endParaRPr lang="en-US" sz="1800" b="1"/>
        </a:p>
      </dgm:t>
    </dgm:pt>
    <dgm:pt modelId="{D7955166-0ED7-4313-94BB-F27C883AECE7}" type="sibTrans" cxnId="{CCA128D0-5CFA-4310-B547-B0222F2B431E}">
      <dgm:prSet/>
      <dgm:spPr/>
      <dgm:t>
        <a:bodyPr/>
        <a:lstStyle/>
        <a:p>
          <a:endParaRPr lang="en-US" sz="1800" b="1"/>
        </a:p>
      </dgm:t>
    </dgm:pt>
    <dgm:pt modelId="{835058D9-4FB5-41A1-AAE3-FEE4D5ED6572}">
      <dgm:prSet phldrT="[Text]" custT="1"/>
      <dgm:spPr/>
      <dgm:t>
        <a:bodyPr/>
        <a:lstStyle/>
        <a:p>
          <a:r>
            <a:rPr lang="ru-RU" sz="900" b="1" dirty="0"/>
            <a:t>Рентабельность</a:t>
          </a:r>
          <a:endParaRPr lang="en-US" sz="900" b="1" dirty="0"/>
        </a:p>
      </dgm:t>
    </dgm:pt>
    <dgm:pt modelId="{AA77D1A8-AD32-4B6F-9373-6059E81A9E2C}" type="parTrans" cxnId="{0ADD3FC5-531C-4113-8608-DFA39B3EE9B1}">
      <dgm:prSet/>
      <dgm:spPr/>
      <dgm:t>
        <a:bodyPr/>
        <a:lstStyle/>
        <a:p>
          <a:endParaRPr lang="en-US" sz="1800" b="1"/>
        </a:p>
      </dgm:t>
    </dgm:pt>
    <dgm:pt modelId="{0251B6AC-BAB1-4536-93DF-EE840FA441CC}" type="sibTrans" cxnId="{0ADD3FC5-531C-4113-8608-DFA39B3EE9B1}">
      <dgm:prSet/>
      <dgm:spPr/>
      <dgm:t>
        <a:bodyPr/>
        <a:lstStyle/>
        <a:p>
          <a:endParaRPr lang="en-US" sz="1800" b="1"/>
        </a:p>
      </dgm:t>
    </dgm:pt>
    <dgm:pt modelId="{0E55D460-70BA-457A-9101-4DC57FD84283}" type="pres">
      <dgm:prSet presAssocID="{D15F9484-8F62-4C50-8374-2CAD3AA3C46F}" presName="compositeShape" presStyleCnt="0">
        <dgm:presLayoutVars>
          <dgm:chMax val="9"/>
          <dgm:dir/>
          <dgm:resizeHandles val="exact"/>
        </dgm:presLayoutVars>
      </dgm:prSet>
      <dgm:spPr/>
    </dgm:pt>
    <dgm:pt modelId="{3E4C7AE6-9D91-4A50-BBE6-C7289BBC0B4A}" type="pres">
      <dgm:prSet presAssocID="{D15F9484-8F62-4C50-8374-2CAD3AA3C46F}" presName="triangle1" presStyleLbl="node1" presStyleIdx="0" presStyleCnt="4">
        <dgm:presLayoutVars>
          <dgm:bulletEnabled val="1"/>
        </dgm:presLayoutVars>
      </dgm:prSet>
      <dgm:spPr/>
    </dgm:pt>
    <dgm:pt modelId="{53A5A63F-6BA7-4A0E-A001-C4C6DE29B60C}" type="pres">
      <dgm:prSet presAssocID="{D15F9484-8F62-4C50-8374-2CAD3AA3C46F}" presName="triangle2" presStyleLbl="node1" presStyleIdx="1" presStyleCnt="4">
        <dgm:presLayoutVars>
          <dgm:bulletEnabled val="1"/>
        </dgm:presLayoutVars>
      </dgm:prSet>
      <dgm:spPr/>
    </dgm:pt>
    <dgm:pt modelId="{0006DAB5-3450-4A61-86DA-924E0D92FFCE}" type="pres">
      <dgm:prSet presAssocID="{D15F9484-8F62-4C50-8374-2CAD3AA3C46F}" presName="triangle3" presStyleLbl="node1" presStyleIdx="2" presStyleCnt="4">
        <dgm:presLayoutVars>
          <dgm:bulletEnabled val="1"/>
        </dgm:presLayoutVars>
      </dgm:prSet>
      <dgm:spPr/>
    </dgm:pt>
    <dgm:pt modelId="{197CD8EA-6F87-4042-9515-2AEA43551625}" type="pres">
      <dgm:prSet presAssocID="{D15F9484-8F62-4C50-8374-2CAD3AA3C46F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B992901-D6B1-4C02-B88C-2E00C24AFA22}" srcId="{D15F9484-8F62-4C50-8374-2CAD3AA3C46F}" destId="{BD5BDA09-2F02-4B4A-8F95-6EC2AF0D8740}" srcOrd="0" destOrd="0" parTransId="{0C7802B7-D00E-4FCC-8482-3EC860FB29AE}" sibTransId="{820B8FAB-522D-4C75-87D6-DA011FD99F6C}"/>
    <dgm:cxn modelId="{21D22E3B-84B2-4824-A7BC-B66828F347C5}" type="presOf" srcId="{835058D9-4FB5-41A1-AAE3-FEE4D5ED6572}" destId="{197CD8EA-6F87-4042-9515-2AEA43551625}" srcOrd="0" destOrd="0" presId="urn:microsoft.com/office/officeart/2005/8/layout/pyramid4"/>
    <dgm:cxn modelId="{78055580-574E-46F6-8382-AB16F4C1E40A}" type="presOf" srcId="{C8ABA5AD-8BC5-46D0-8CAA-B7B5DD1A7D76}" destId="{0006DAB5-3450-4A61-86DA-924E0D92FFCE}" srcOrd="0" destOrd="0" presId="urn:microsoft.com/office/officeart/2005/8/layout/pyramid4"/>
    <dgm:cxn modelId="{A3F64294-D5C4-4D5E-AAC4-029C5B65797A}" type="presOf" srcId="{D15F9484-8F62-4C50-8374-2CAD3AA3C46F}" destId="{0E55D460-70BA-457A-9101-4DC57FD84283}" srcOrd="0" destOrd="0" presId="urn:microsoft.com/office/officeart/2005/8/layout/pyramid4"/>
    <dgm:cxn modelId="{AB192F9D-AEA2-46CE-B8C0-87EC43663D75}" type="presOf" srcId="{DD5E0C02-D063-446C-B714-5B1B672EC814}" destId="{53A5A63F-6BA7-4A0E-A001-C4C6DE29B60C}" srcOrd="0" destOrd="0" presId="urn:microsoft.com/office/officeart/2005/8/layout/pyramid4"/>
    <dgm:cxn modelId="{581FF2B9-01F5-4AB2-B07F-E194AE23ACAA}" srcId="{D15F9484-8F62-4C50-8374-2CAD3AA3C46F}" destId="{DD5E0C02-D063-446C-B714-5B1B672EC814}" srcOrd="1" destOrd="0" parTransId="{8916ACB9-34FC-41D6-A6E3-0F973D2929DB}" sibTransId="{A716C733-0D44-4896-B64D-C1076B3F8ABE}"/>
    <dgm:cxn modelId="{0ADD3FC5-531C-4113-8608-DFA39B3EE9B1}" srcId="{D15F9484-8F62-4C50-8374-2CAD3AA3C46F}" destId="{835058D9-4FB5-41A1-AAE3-FEE4D5ED6572}" srcOrd="3" destOrd="0" parTransId="{AA77D1A8-AD32-4B6F-9373-6059E81A9E2C}" sibTransId="{0251B6AC-BAB1-4536-93DF-EE840FA441CC}"/>
    <dgm:cxn modelId="{CCA128D0-5CFA-4310-B547-B0222F2B431E}" srcId="{D15F9484-8F62-4C50-8374-2CAD3AA3C46F}" destId="{C8ABA5AD-8BC5-46D0-8CAA-B7B5DD1A7D76}" srcOrd="2" destOrd="0" parTransId="{65DA3C82-23CB-4B4A-9BDD-588102D6B914}" sibTransId="{D7955166-0ED7-4313-94BB-F27C883AECE7}"/>
    <dgm:cxn modelId="{735843D7-0EF0-4D28-AF71-23E6835C4A2A}" type="presOf" srcId="{BD5BDA09-2F02-4B4A-8F95-6EC2AF0D8740}" destId="{3E4C7AE6-9D91-4A50-BBE6-C7289BBC0B4A}" srcOrd="0" destOrd="0" presId="urn:microsoft.com/office/officeart/2005/8/layout/pyramid4"/>
    <dgm:cxn modelId="{8F6BE9B9-1DDF-49FB-ADA1-3CC306AC5142}" type="presParOf" srcId="{0E55D460-70BA-457A-9101-4DC57FD84283}" destId="{3E4C7AE6-9D91-4A50-BBE6-C7289BBC0B4A}" srcOrd="0" destOrd="0" presId="urn:microsoft.com/office/officeart/2005/8/layout/pyramid4"/>
    <dgm:cxn modelId="{EADA12E0-D530-4F8C-823C-C6F4C2EB3414}" type="presParOf" srcId="{0E55D460-70BA-457A-9101-4DC57FD84283}" destId="{53A5A63F-6BA7-4A0E-A001-C4C6DE29B60C}" srcOrd="1" destOrd="0" presId="urn:microsoft.com/office/officeart/2005/8/layout/pyramid4"/>
    <dgm:cxn modelId="{07EB8632-682A-4064-9C40-6EA045AD9FA7}" type="presParOf" srcId="{0E55D460-70BA-457A-9101-4DC57FD84283}" destId="{0006DAB5-3450-4A61-86DA-924E0D92FFCE}" srcOrd="2" destOrd="0" presId="urn:microsoft.com/office/officeart/2005/8/layout/pyramid4"/>
    <dgm:cxn modelId="{2D1FD283-EE53-4735-AD15-FCE4CCF09D0B}" type="presParOf" srcId="{0E55D460-70BA-457A-9101-4DC57FD84283}" destId="{197CD8EA-6F87-4042-9515-2AEA43551625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C7AE6-9D91-4A50-BBE6-C7289BBC0B4A}">
      <dsp:nvSpPr>
        <dsp:cNvPr id="0" name=""/>
        <dsp:cNvSpPr/>
      </dsp:nvSpPr>
      <dsp:spPr>
        <a:xfrm>
          <a:off x="1181215" y="0"/>
          <a:ext cx="1153297" cy="1153297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Безопасность</a:t>
          </a:r>
          <a:endParaRPr lang="en-US" sz="900" b="1" kern="1200" dirty="0"/>
        </a:p>
      </dsp:txBody>
      <dsp:txXfrm>
        <a:off x="1469539" y="576649"/>
        <a:ext cx="576649" cy="576648"/>
      </dsp:txXfrm>
    </dsp:sp>
    <dsp:sp modelId="{53A5A63F-6BA7-4A0E-A001-C4C6DE29B60C}">
      <dsp:nvSpPr>
        <dsp:cNvPr id="0" name=""/>
        <dsp:cNvSpPr/>
      </dsp:nvSpPr>
      <dsp:spPr>
        <a:xfrm>
          <a:off x="604567" y="1153297"/>
          <a:ext cx="1153297" cy="1153297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Надежность</a:t>
          </a:r>
          <a:endParaRPr lang="en-US" sz="900" b="1" kern="1200" dirty="0"/>
        </a:p>
      </dsp:txBody>
      <dsp:txXfrm>
        <a:off x="892891" y="1729946"/>
        <a:ext cx="576649" cy="576648"/>
      </dsp:txXfrm>
    </dsp:sp>
    <dsp:sp modelId="{0006DAB5-3450-4A61-86DA-924E0D92FFCE}">
      <dsp:nvSpPr>
        <dsp:cNvPr id="0" name=""/>
        <dsp:cNvSpPr/>
      </dsp:nvSpPr>
      <dsp:spPr>
        <a:xfrm rot="10800000">
          <a:off x="1181215" y="1153297"/>
          <a:ext cx="1153297" cy="1153297"/>
        </a:xfrm>
        <a:prstGeom prst="triangle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b="1" kern="1200" dirty="0"/>
            <a:t> </a:t>
          </a:r>
          <a:endParaRPr lang="en-US" sz="900" b="1" kern="1200" dirty="0"/>
        </a:p>
      </dsp:txBody>
      <dsp:txXfrm rot="10800000">
        <a:off x="1469539" y="1153297"/>
        <a:ext cx="576649" cy="576648"/>
      </dsp:txXfrm>
    </dsp:sp>
    <dsp:sp modelId="{197CD8EA-6F87-4042-9515-2AEA43551625}">
      <dsp:nvSpPr>
        <dsp:cNvPr id="0" name=""/>
        <dsp:cNvSpPr/>
      </dsp:nvSpPr>
      <dsp:spPr>
        <a:xfrm>
          <a:off x="1757864" y="1153297"/>
          <a:ext cx="1153297" cy="1153297"/>
        </a:xfrm>
        <a:prstGeom prst="triangl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Рентабельность</a:t>
          </a:r>
          <a:endParaRPr lang="en-US" sz="900" b="1" kern="1200" dirty="0"/>
        </a:p>
      </dsp:txBody>
      <dsp:txXfrm>
        <a:off x="2046188" y="1729946"/>
        <a:ext cx="576649" cy="576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9EF0E-7527-480B-8CDA-093F23BE9DC9}" type="datetimeFigureOut">
              <a:rPr lang="en-US" smtClean="0"/>
              <a:t>6/10/2017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8D2C6-69DC-40D4-A0E2-833FB1E5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b="51418"/>
          <a:stretch/>
        </p:blipFill>
        <p:spPr bwMode="auto">
          <a:xfrm>
            <a:off x="0" y="-16941"/>
            <a:ext cx="12176676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49866" y="5838160"/>
            <a:ext cx="4387981" cy="304306"/>
            <a:chOff x="344910" y="4689140"/>
            <a:chExt cx="5451226" cy="504056"/>
          </a:xfrm>
          <a:solidFill>
            <a:schemeClr val="bg1">
              <a:alpha val="7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3635896" y="4689140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8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344910" y="4689140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8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979712" y="4689140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8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292080" y="4689140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800" dirty="0"/>
            </a:p>
          </p:txBody>
        </p:sp>
      </p:grpSp>
      <p:pic>
        <p:nvPicPr>
          <p:cNvPr id="9" name="Picture 11" descr="corner flow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15150"/>
            <a:ext cx="1965804" cy="14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330201"/>
            <a:ext cx="2266950" cy="75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168675" y="3814996"/>
            <a:ext cx="8252269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072CE643-C8C9-471D-8AD0-D488459C557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864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05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867" y="116415"/>
            <a:ext cx="9668933" cy="8741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748"/>
            <a:ext cx="10515600" cy="50022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FE3F-2DCE-4985-A57E-5D544DE00600}" type="datetimeFigureOut">
              <a:rPr lang="en-US" smtClean="0"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0F7E-A586-4DA2-9E60-88719B06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1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5FE3F-2DCE-4985-A57E-5D544DE00600}" type="datetimeFigureOut">
              <a:rPr lang="en-US" smtClean="0"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0F7E-A586-4DA2-9E60-88719B06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aglobal.com/" TargetMode="External"/><Relationship Id="rId2" Type="http://schemas.openxmlformats.org/officeDocument/2006/relationships/hyperlink" Target="mailto:Karl.vanolden@csagloba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8675" y="3814996"/>
            <a:ext cx="8252269" cy="230379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Оценка Резервов</a:t>
            </a:r>
            <a:br>
              <a:rPr lang="en-AU" sz="5400" b="1" dirty="0"/>
            </a:br>
            <a:r>
              <a:rPr lang="ru-RU" sz="1800" b="1" dirty="0"/>
              <a:t>О чем речь, собственно</a:t>
            </a:r>
            <a:r>
              <a:rPr lang="en-AU" sz="1800" b="1" dirty="0"/>
              <a:t>?</a:t>
            </a:r>
            <a:br>
              <a:rPr lang="en-AU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86089" y="5729398"/>
            <a:ext cx="193565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Карл</a:t>
            </a:r>
            <a:r>
              <a:rPr lang="en-AU" dirty="0"/>
              <a:t> </a:t>
            </a:r>
            <a:r>
              <a:rPr lang="ru-RU" dirty="0" err="1"/>
              <a:t>ван</a:t>
            </a:r>
            <a:r>
              <a:rPr lang="en-AU" dirty="0"/>
              <a:t> </a:t>
            </a:r>
            <a:r>
              <a:rPr lang="ru-RU" dirty="0"/>
              <a:t>Олден и</a:t>
            </a:r>
          </a:p>
          <a:p>
            <a:pPr algn="r"/>
            <a:r>
              <a:rPr lang="ru-RU" dirty="0"/>
              <a:t>Дмитрий </a:t>
            </a:r>
            <a:r>
              <a:rPr lang="ru-RU" dirty="0" err="1"/>
              <a:t>Пертель</a:t>
            </a:r>
            <a:br>
              <a:rPr lang="en-AU" dirty="0"/>
            </a:br>
            <a:r>
              <a:rPr lang="ru-RU" sz="1100" dirty="0"/>
              <a:t>Июнь</a:t>
            </a:r>
            <a:r>
              <a:rPr lang="en-AU" sz="1100" dirty="0"/>
              <a:t>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135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Передача Минеральных Ресурсов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867" y="739456"/>
            <a:ext cx="10515600" cy="4836506"/>
          </a:xfrm>
        </p:spPr>
        <p:txBody>
          <a:bodyPr>
            <a:normAutofit/>
          </a:bodyPr>
          <a:lstStyle/>
          <a:p>
            <a:endParaRPr lang="en-AU" sz="2400" dirty="0"/>
          </a:p>
          <a:p>
            <a:r>
              <a:rPr lang="ru-RU" sz="2400" dirty="0"/>
              <a:t>Компетентное Лицо должно разобраться и понять геологические характеристики Минеральных Ресурсов и настоять на формальной передаче материалов исполнителем оценки Ресурсов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Если персональная передача невозможна, необходим детальный отчет с документацией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Не предполагайте, что понимаете все поля в модели</a:t>
            </a:r>
            <a:r>
              <a:rPr lang="en-AU" sz="2400" dirty="0"/>
              <a:t>, </a:t>
            </a:r>
            <a:r>
              <a:rPr lang="ru-RU" sz="2400" dirty="0"/>
              <a:t>подтвердите их перед началом своей работы</a:t>
            </a:r>
            <a:r>
              <a:rPr lang="en-AU" sz="2400" dirty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789" y="4826564"/>
            <a:ext cx="2648784" cy="1534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087" y="4824412"/>
            <a:ext cx="2908174" cy="1503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27" y="4824413"/>
            <a:ext cx="4385194" cy="150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Модифицирующие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Модифицирующие факторы – это те аспекты, которые используются при конвертации Минеральных Ресурсов в Рудные Резервы.</a:t>
            </a:r>
            <a:r>
              <a:rPr lang="en-AU" dirty="0"/>
              <a:t> </a:t>
            </a:r>
          </a:p>
          <a:p>
            <a:endParaRPr lang="en-AU" dirty="0"/>
          </a:p>
          <a:p>
            <a:pPr lvl="1">
              <a:lnSpc>
                <a:spcPct val="150000"/>
              </a:lnSpc>
            </a:pPr>
            <a:r>
              <a:rPr lang="ru-RU" sz="3200" dirty="0"/>
              <a:t>Физические</a:t>
            </a:r>
            <a:endParaRPr lang="en-AU" sz="3200" dirty="0"/>
          </a:p>
          <a:p>
            <a:pPr lvl="1">
              <a:lnSpc>
                <a:spcPct val="150000"/>
              </a:lnSpc>
            </a:pPr>
            <a:r>
              <a:rPr lang="ru-RU" sz="3200" dirty="0"/>
              <a:t>Технические</a:t>
            </a:r>
            <a:endParaRPr lang="en-AU" sz="3200" dirty="0"/>
          </a:p>
          <a:p>
            <a:pPr lvl="1">
              <a:lnSpc>
                <a:spcPct val="150000"/>
              </a:lnSpc>
            </a:pPr>
            <a:r>
              <a:rPr lang="ru-RU" sz="3200" dirty="0"/>
              <a:t>Экономические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250" y="1174748"/>
            <a:ext cx="10741550" cy="5002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А месторождение физически доступно</a:t>
            </a:r>
            <a:r>
              <a:rPr lang="en-AU" sz="2400" dirty="0"/>
              <a:t>?</a:t>
            </a:r>
          </a:p>
          <a:p>
            <a:pPr lvl="1"/>
            <a:r>
              <a:rPr lang="ru-RU" sz="2000" dirty="0"/>
              <a:t>Права собственности</a:t>
            </a:r>
            <a:endParaRPr lang="en-AU" sz="2000" dirty="0"/>
          </a:p>
          <a:p>
            <a:pPr lvl="2"/>
            <a:r>
              <a:rPr lang="ru-RU" sz="1800" dirty="0"/>
              <a:t>Кто владеет правами на месторождение</a:t>
            </a:r>
            <a:r>
              <a:rPr lang="en-AU" sz="1800" dirty="0"/>
              <a:t>?</a:t>
            </a:r>
          </a:p>
          <a:p>
            <a:pPr lvl="2"/>
            <a:r>
              <a:rPr lang="ru-RU" sz="1800" dirty="0"/>
              <a:t>Эти права оспариваются</a:t>
            </a:r>
            <a:r>
              <a:rPr lang="en-AU" sz="1800" dirty="0"/>
              <a:t>?</a:t>
            </a:r>
          </a:p>
          <a:p>
            <a:pPr lvl="2"/>
            <a:r>
              <a:rPr lang="ru-RU" sz="1800" dirty="0"/>
              <a:t>Каковы условия этих прав</a:t>
            </a:r>
            <a:r>
              <a:rPr lang="en-AU" sz="1800" dirty="0"/>
              <a:t>?</a:t>
            </a:r>
          </a:p>
          <a:p>
            <a:pPr lvl="3"/>
            <a:r>
              <a:rPr lang="ru-RU" sz="1600" dirty="0"/>
              <a:t>Сроки</a:t>
            </a:r>
            <a:r>
              <a:rPr lang="en-AU" sz="1600" dirty="0"/>
              <a:t>, </a:t>
            </a:r>
            <a:r>
              <a:rPr lang="ru-RU" sz="1600" dirty="0"/>
              <a:t>расходы</a:t>
            </a:r>
            <a:r>
              <a:rPr lang="en-AU" sz="1600" dirty="0"/>
              <a:t>, </a:t>
            </a:r>
            <a:r>
              <a:rPr lang="ru-RU" sz="1600" dirty="0"/>
              <a:t>права</a:t>
            </a:r>
            <a:r>
              <a:rPr lang="en-AU" sz="1600" dirty="0"/>
              <a:t>, </a:t>
            </a:r>
            <a:r>
              <a:rPr lang="ru-RU" sz="1600" dirty="0"/>
              <a:t>роялти</a:t>
            </a:r>
            <a:r>
              <a:rPr lang="en-AU" sz="1600" dirty="0"/>
              <a:t>.</a:t>
            </a:r>
          </a:p>
          <a:p>
            <a:pPr lvl="2"/>
            <a:endParaRPr lang="en-AU" sz="1800" dirty="0"/>
          </a:p>
          <a:p>
            <a:pPr lvl="2"/>
            <a:endParaRPr lang="en-AU" sz="1800" dirty="0"/>
          </a:p>
          <a:p>
            <a:pPr lvl="1"/>
            <a:r>
              <a:rPr lang="ru-RU" sz="2000" dirty="0"/>
              <a:t>Доступ</a:t>
            </a:r>
            <a:endParaRPr lang="en-AU" sz="2000" dirty="0"/>
          </a:p>
          <a:p>
            <a:pPr lvl="2"/>
            <a:r>
              <a:rPr lang="ru-RU" sz="1800" dirty="0"/>
              <a:t>Есть ли доступ к месторождению</a:t>
            </a:r>
            <a:r>
              <a:rPr lang="en-AU" sz="1800" dirty="0"/>
              <a:t>?</a:t>
            </a:r>
          </a:p>
          <a:p>
            <a:pPr lvl="3"/>
            <a:r>
              <a:rPr lang="ru-RU" sz="1600" dirty="0"/>
              <a:t>Рельеф</a:t>
            </a:r>
            <a:r>
              <a:rPr lang="en-AU" sz="1600" dirty="0"/>
              <a:t>, </a:t>
            </a:r>
            <a:r>
              <a:rPr lang="ru-RU" sz="1600" dirty="0"/>
              <a:t>дороги</a:t>
            </a:r>
            <a:r>
              <a:rPr lang="en-AU" sz="1600" dirty="0"/>
              <a:t>, </a:t>
            </a:r>
            <a:r>
              <a:rPr lang="ru-RU" sz="1600" dirty="0"/>
              <a:t>конфликтные районы</a:t>
            </a:r>
            <a:r>
              <a:rPr lang="en-AU" sz="1600" dirty="0"/>
              <a:t>, </a:t>
            </a:r>
            <a:r>
              <a:rPr lang="ru-RU" sz="1600" dirty="0"/>
              <a:t>защищенная экология</a:t>
            </a:r>
            <a:r>
              <a:rPr lang="en-AU" sz="1600" dirty="0"/>
              <a:t>.</a:t>
            </a:r>
          </a:p>
          <a:p>
            <a:pPr lvl="2"/>
            <a:r>
              <a:rPr lang="ru-RU" sz="1800" dirty="0"/>
              <a:t>Кто владеет землей в районе и вокруг месторождения</a:t>
            </a:r>
            <a:r>
              <a:rPr lang="en-AU" sz="1800" dirty="0"/>
              <a:t>?</a:t>
            </a:r>
          </a:p>
          <a:p>
            <a:pPr lvl="2"/>
            <a:r>
              <a:rPr lang="ru-RU" sz="1800" dirty="0"/>
              <a:t>Есть ли социальные риски при разработке месторождения</a:t>
            </a:r>
            <a:r>
              <a:rPr lang="en-AU" sz="1800" dirty="0"/>
              <a:t>?</a:t>
            </a:r>
          </a:p>
          <a:p>
            <a:pPr lvl="2"/>
            <a:r>
              <a:rPr lang="ru-RU" sz="1800" dirty="0"/>
              <a:t>Противостояние против горной индустрии становится более изощренной и агрессивной</a:t>
            </a:r>
            <a:r>
              <a:rPr lang="en-AU" sz="1800" dirty="0"/>
              <a:t>.  </a:t>
            </a:r>
          </a:p>
          <a:p>
            <a:pPr lvl="2"/>
            <a:r>
              <a:rPr lang="ru-RU" sz="1800" dirty="0"/>
              <a:t>Рассмотрены ли все экологические и социальные аспекты</a:t>
            </a:r>
            <a:r>
              <a:rPr lang="en-AU" sz="1800" dirty="0"/>
              <a:t>?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043" y="3622887"/>
            <a:ext cx="2684656" cy="1670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20" y="1144099"/>
            <a:ext cx="3949702" cy="208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275" y="1174748"/>
            <a:ext cx="2208245" cy="28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411"/>
            <a:ext cx="10515600" cy="4980552"/>
          </a:xfrm>
        </p:spPr>
        <p:txBody>
          <a:bodyPr>
            <a:normAutofit/>
          </a:bodyPr>
          <a:lstStyle/>
          <a:p>
            <a:r>
              <a:rPr lang="ru-RU" dirty="0"/>
              <a:t>Инфраструктура</a:t>
            </a:r>
            <a:endParaRPr lang="en-AU" dirty="0"/>
          </a:p>
          <a:p>
            <a:pPr lvl="1"/>
            <a:r>
              <a:rPr lang="ru-RU" dirty="0"/>
              <a:t>Существует ли инфраструктура, которая поддержит рудник</a:t>
            </a:r>
            <a:r>
              <a:rPr lang="en-AU" dirty="0"/>
              <a:t>? </a:t>
            </a:r>
          </a:p>
          <a:p>
            <a:pPr lvl="1"/>
            <a:r>
              <a:rPr lang="ru-RU" dirty="0"/>
              <a:t>Что должно быть построено и кем</a:t>
            </a:r>
            <a:r>
              <a:rPr lang="en-AU" dirty="0"/>
              <a:t>? (</a:t>
            </a:r>
            <a:r>
              <a:rPr lang="ru-RU" dirty="0"/>
              <a:t>ЛЭП</a:t>
            </a:r>
            <a:r>
              <a:rPr lang="en-AU" dirty="0"/>
              <a:t>, </a:t>
            </a:r>
            <a:r>
              <a:rPr lang="ru-RU" dirty="0"/>
              <a:t>подача воды</a:t>
            </a:r>
            <a:r>
              <a:rPr lang="en-AU" dirty="0"/>
              <a:t>, </a:t>
            </a:r>
            <a:r>
              <a:rPr lang="ru-RU" dirty="0"/>
              <a:t>дороги</a:t>
            </a:r>
            <a:r>
              <a:rPr lang="en-AU" dirty="0"/>
              <a:t>, </a:t>
            </a:r>
            <a:r>
              <a:rPr lang="ru-RU" dirty="0"/>
              <a:t>ЖД</a:t>
            </a:r>
            <a:r>
              <a:rPr lang="en-AU" dirty="0"/>
              <a:t>, </a:t>
            </a:r>
            <a:r>
              <a:rPr lang="ru-RU" dirty="0"/>
              <a:t>плотины</a:t>
            </a:r>
            <a:r>
              <a:rPr lang="en-AU" dirty="0"/>
              <a:t>, </a:t>
            </a:r>
            <a:r>
              <a:rPr lang="ru-RU" dirty="0"/>
              <a:t>мосты</a:t>
            </a:r>
            <a:r>
              <a:rPr lang="en-AU" dirty="0"/>
              <a:t>, </a:t>
            </a:r>
            <a:r>
              <a:rPr lang="ru-RU" dirty="0"/>
              <a:t>аэропорты</a:t>
            </a:r>
            <a:r>
              <a:rPr lang="en-AU" dirty="0"/>
              <a:t>) 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ru-RU" dirty="0"/>
              <a:t>Гидрология</a:t>
            </a:r>
            <a:r>
              <a:rPr lang="en-AU" dirty="0"/>
              <a:t> </a:t>
            </a:r>
            <a:r>
              <a:rPr lang="ru-RU" dirty="0"/>
              <a:t>и</a:t>
            </a:r>
            <a:r>
              <a:rPr lang="en-AU" dirty="0"/>
              <a:t> </a:t>
            </a:r>
            <a:r>
              <a:rPr lang="ru-RU" dirty="0"/>
              <a:t>гидрогеология</a:t>
            </a:r>
            <a:endParaRPr lang="en-AU" dirty="0"/>
          </a:p>
          <a:p>
            <a:pPr lvl="1"/>
            <a:r>
              <a:rPr lang="ru-RU" dirty="0"/>
              <a:t>Как поверхностные и грунтовые воды будут влиять на добычу</a:t>
            </a:r>
            <a:r>
              <a:rPr lang="en-AU" dirty="0"/>
              <a:t>?</a:t>
            </a:r>
          </a:p>
          <a:p>
            <a:pPr lvl="1"/>
            <a:endParaRPr lang="en-AU" dirty="0"/>
          </a:p>
          <a:p>
            <a:r>
              <a:rPr lang="ru-RU" dirty="0"/>
              <a:t>Влияние на окружающую среду</a:t>
            </a:r>
            <a:endParaRPr lang="en-AU" dirty="0"/>
          </a:p>
          <a:p>
            <a:pPr lvl="1"/>
            <a:r>
              <a:rPr lang="ru-RU" dirty="0"/>
              <a:t>Нарушение поверхности</a:t>
            </a:r>
            <a:r>
              <a:rPr lang="en-AU" dirty="0"/>
              <a:t>, </a:t>
            </a:r>
            <a:r>
              <a:rPr lang="ru-RU" dirty="0"/>
              <a:t>меры по защите флоры и фауны</a:t>
            </a:r>
            <a:r>
              <a:rPr lang="en-AU" dirty="0"/>
              <a:t>, </a:t>
            </a:r>
            <a:r>
              <a:rPr lang="ru-RU" dirty="0"/>
              <a:t>влияние на общество</a:t>
            </a:r>
            <a:r>
              <a:rPr lang="en-AU" dirty="0"/>
              <a:t>, </a:t>
            </a:r>
            <a:r>
              <a:rPr lang="ru-RU" dirty="0"/>
              <a:t>потенциальное загрязнение окружающей среды</a:t>
            </a:r>
            <a:r>
              <a:rPr lang="en-AU" dirty="0"/>
              <a:t>, </a:t>
            </a:r>
            <a:r>
              <a:rPr lang="ru-RU" dirty="0"/>
              <a:t>благотворное влияние</a:t>
            </a:r>
            <a:endParaRPr lang="en-AU" dirty="0"/>
          </a:p>
          <a:p>
            <a:pPr lvl="1"/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2634174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926" y="1138691"/>
            <a:ext cx="10515600" cy="5002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Выбор метода отработки</a:t>
            </a:r>
            <a:endParaRPr lang="en-AU" dirty="0"/>
          </a:p>
          <a:p>
            <a:r>
              <a:rPr lang="ru-RU" sz="2400" dirty="0"/>
              <a:t>Карьерная или подземная отработка</a:t>
            </a:r>
            <a:endParaRPr lang="en-AU" sz="2400" dirty="0"/>
          </a:p>
          <a:p>
            <a:r>
              <a:rPr lang="ru-RU" sz="2400" dirty="0"/>
              <a:t>Селективная или массовая выемка</a:t>
            </a:r>
            <a:endParaRPr lang="en-AU" sz="2400" dirty="0"/>
          </a:p>
          <a:p>
            <a:r>
              <a:rPr lang="ru-RU" sz="2400" dirty="0"/>
              <a:t>Переход от карьера к подземной выемке</a:t>
            </a:r>
            <a:endParaRPr lang="en-AU" sz="2400" dirty="0"/>
          </a:p>
          <a:p>
            <a:pPr lvl="1"/>
            <a:endParaRPr lang="en-AU" sz="1600" dirty="0"/>
          </a:p>
          <a:p>
            <a:r>
              <a:rPr lang="ru-RU" sz="2400" dirty="0"/>
              <a:t>Факторы для выбора метода отработки</a:t>
            </a:r>
            <a:r>
              <a:rPr lang="en-AU" sz="2400" dirty="0"/>
              <a:t>:</a:t>
            </a:r>
          </a:p>
          <a:p>
            <a:pPr lvl="1"/>
            <a:r>
              <a:rPr lang="ru-RU" sz="2000" dirty="0"/>
              <a:t>Геометрия месторождения</a:t>
            </a:r>
            <a:endParaRPr lang="en-AU" sz="2000" dirty="0"/>
          </a:p>
          <a:p>
            <a:pPr lvl="1"/>
            <a:r>
              <a:rPr lang="ru-RU" sz="2000" dirty="0"/>
              <a:t>Величина вскрыши и глубина минерализованных тел</a:t>
            </a:r>
            <a:endParaRPr lang="en-AU" sz="2000" dirty="0"/>
          </a:p>
          <a:p>
            <a:pPr lvl="1"/>
            <a:r>
              <a:rPr lang="ru-RU" sz="2000" dirty="0"/>
              <a:t>Содержания полезных компонентов и мощности</a:t>
            </a:r>
            <a:endParaRPr lang="en-AU" sz="2000" dirty="0"/>
          </a:p>
          <a:p>
            <a:pPr lvl="1"/>
            <a:r>
              <a:rPr lang="ru-RU" sz="2000" dirty="0"/>
              <a:t>Окружающая среда</a:t>
            </a:r>
            <a:endParaRPr lang="en-AU" sz="2000" dirty="0"/>
          </a:p>
          <a:p>
            <a:pPr lvl="1"/>
            <a:r>
              <a:rPr lang="ru-RU" sz="2000" dirty="0"/>
              <a:t>Производительность</a:t>
            </a:r>
            <a:endParaRPr lang="en-AU" sz="2000" dirty="0"/>
          </a:p>
          <a:p>
            <a:pPr lvl="1"/>
            <a:r>
              <a:rPr lang="ru-RU" sz="2000" dirty="0"/>
              <a:t>Срок жизни рудника</a:t>
            </a:r>
            <a:endParaRPr lang="en-AU" sz="2000" dirty="0"/>
          </a:p>
          <a:p>
            <a:pPr lvl="1"/>
            <a:r>
              <a:rPr lang="ru-RU" sz="2000" dirty="0"/>
              <a:t>Доступ к финансированию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8" t="807" r="2323"/>
          <a:stretch/>
        </p:blipFill>
        <p:spPr>
          <a:xfrm>
            <a:off x="8676165" y="4026824"/>
            <a:ext cx="3512495" cy="2821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25" y="4800699"/>
            <a:ext cx="3480998" cy="2044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312" b="-1"/>
          <a:stretch/>
        </p:blipFill>
        <p:spPr>
          <a:xfrm>
            <a:off x="6482589" y="1050586"/>
            <a:ext cx="5697893" cy="1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723" y="1267571"/>
            <a:ext cx="10515600" cy="49577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Выбор горного оборудования</a:t>
            </a:r>
            <a:endParaRPr lang="en-AU" dirty="0"/>
          </a:p>
          <a:p>
            <a:pPr lvl="1"/>
            <a:r>
              <a:rPr lang="ru-RU" dirty="0"/>
              <a:t>Производительность</a:t>
            </a:r>
            <a:r>
              <a:rPr lang="en-AU" dirty="0"/>
              <a:t>, </a:t>
            </a:r>
            <a:r>
              <a:rPr lang="ru-RU" dirty="0"/>
              <a:t>цена</a:t>
            </a:r>
            <a:r>
              <a:rPr lang="en-AU" dirty="0"/>
              <a:t> </a:t>
            </a:r>
            <a:r>
              <a:rPr lang="ru-RU" dirty="0"/>
              <a:t>и селективность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ru-RU" dirty="0"/>
              <a:t>Геотехнические аспекты</a:t>
            </a:r>
            <a:endParaRPr lang="en-AU" dirty="0"/>
          </a:p>
          <a:p>
            <a:pPr lvl="1"/>
            <a:r>
              <a:rPr lang="ru-RU" dirty="0"/>
              <a:t>Достаточно ли вы понимаете свойства пород для надежного проектирования рудника</a:t>
            </a:r>
            <a:r>
              <a:rPr lang="en-AU" dirty="0"/>
              <a:t>?</a:t>
            </a:r>
          </a:p>
          <a:p>
            <a:pPr lvl="1"/>
            <a:endParaRPr lang="en-AU" sz="2000" dirty="0"/>
          </a:p>
          <a:p>
            <a:pPr lvl="1"/>
            <a:r>
              <a:rPr lang="ru-RU" dirty="0"/>
              <a:t>Геотехнические факторы влияют на</a:t>
            </a:r>
            <a:r>
              <a:rPr lang="en-AU" dirty="0"/>
              <a:t>: </a:t>
            </a:r>
          </a:p>
          <a:p>
            <a:pPr lvl="2"/>
            <a:r>
              <a:rPr lang="ru-RU" dirty="0"/>
              <a:t>Безопасность</a:t>
            </a:r>
            <a:endParaRPr lang="en-AU" dirty="0"/>
          </a:p>
          <a:p>
            <a:pPr lvl="2"/>
            <a:r>
              <a:rPr lang="ru-RU" dirty="0"/>
              <a:t>Риски проекта</a:t>
            </a:r>
            <a:endParaRPr lang="en-AU" dirty="0"/>
          </a:p>
          <a:p>
            <a:pPr lvl="2"/>
            <a:r>
              <a:rPr lang="ru-RU" dirty="0"/>
              <a:t>Способ отработки</a:t>
            </a:r>
            <a:endParaRPr lang="en-AU" dirty="0"/>
          </a:p>
          <a:p>
            <a:pPr lvl="2"/>
            <a:r>
              <a:rPr lang="ru-RU" dirty="0"/>
              <a:t>Объемы вскрыши</a:t>
            </a:r>
            <a:endParaRPr lang="en-AU" dirty="0"/>
          </a:p>
          <a:p>
            <a:pPr lvl="2"/>
            <a:r>
              <a:rPr lang="ru-RU" dirty="0"/>
              <a:t>Разубоживание</a:t>
            </a:r>
            <a:r>
              <a:rPr lang="en-AU" dirty="0"/>
              <a:t> </a:t>
            </a:r>
          </a:p>
          <a:p>
            <a:pPr lvl="2"/>
            <a:r>
              <a:rPr lang="ru-RU" dirty="0"/>
              <a:t>Затраты на добычу</a:t>
            </a:r>
            <a:endParaRPr lang="en-AU" dirty="0"/>
          </a:p>
          <a:p>
            <a:pPr lvl="2"/>
            <a:r>
              <a:rPr lang="ru-RU" dirty="0"/>
              <a:t>Производительность добычи</a:t>
            </a:r>
            <a:endParaRPr lang="en-AU" dirty="0"/>
          </a:p>
        </p:txBody>
      </p:sp>
      <p:pic>
        <p:nvPicPr>
          <p:cNvPr id="1026" name="Picture 2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15" y="3220098"/>
            <a:ext cx="3009300" cy="258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39" y="4058666"/>
            <a:ext cx="3934456" cy="2587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940" y="1267572"/>
            <a:ext cx="1333684" cy="97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224" y="1267572"/>
            <a:ext cx="1188341" cy="961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736" y="1267572"/>
            <a:ext cx="1284113" cy="9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748"/>
            <a:ext cx="10515600" cy="5189107"/>
          </a:xfrm>
        </p:spPr>
        <p:txBody>
          <a:bodyPr>
            <a:normAutofit/>
          </a:bodyPr>
          <a:lstStyle/>
          <a:p>
            <a:r>
              <a:rPr lang="ru-RU" sz="2400" dirty="0"/>
              <a:t>Методы извлечения </a:t>
            </a:r>
            <a:r>
              <a:rPr lang="en-AU" sz="2400" dirty="0"/>
              <a:t>(</a:t>
            </a:r>
            <a:r>
              <a:rPr lang="ru-RU" sz="2400" dirty="0"/>
              <a:t>переработка</a:t>
            </a:r>
            <a:r>
              <a:rPr lang="en-AU" sz="2400" dirty="0"/>
              <a:t>)</a:t>
            </a:r>
          </a:p>
          <a:p>
            <a:pPr lvl="1"/>
            <a:r>
              <a:rPr lang="ru-RU" sz="2000" dirty="0"/>
              <a:t>Каким методом будет извлекаться ПИ</a:t>
            </a:r>
            <a:r>
              <a:rPr lang="en-AU" sz="2000" dirty="0"/>
              <a:t>?</a:t>
            </a:r>
          </a:p>
          <a:p>
            <a:pPr lvl="2"/>
            <a:r>
              <a:rPr lang="ru-RU" sz="1800" dirty="0"/>
              <a:t>Фабрика для извлечения</a:t>
            </a:r>
            <a:endParaRPr lang="en-AU" sz="1800" dirty="0"/>
          </a:p>
          <a:p>
            <a:pPr lvl="2"/>
            <a:r>
              <a:rPr lang="ru-RU" sz="1800" dirty="0"/>
              <a:t>Массовое извлечение (например, кучное выщелачивание)</a:t>
            </a:r>
            <a:endParaRPr lang="en-AU" sz="1800" dirty="0"/>
          </a:p>
          <a:p>
            <a:pPr lvl="2"/>
            <a:r>
              <a:rPr lang="ru-RU" sz="1800" dirty="0"/>
              <a:t>Подземное выщелачивание</a:t>
            </a:r>
            <a:endParaRPr lang="en-AU" sz="1800" dirty="0"/>
          </a:p>
          <a:p>
            <a:pPr lvl="2"/>
            <a:endParaRPr lang="en-AU" sz="1800" dirty="0"/>
          </a:p>
          <a:p>
            <a:pPr lvl="1"/>
            <a:r>
              <a:rPr lang="ru-RU" sz="2000" dirty="0"/>
              <a:t>Характеристики продукта</a:t>
            </a:r>
            <a:endParaRPr lang="en-AU" sz="2000" dirty="0"/>
          </a:p>
          <a:p>
            <a:pPr lvl="2"/>
            <a:r>
              <a:rPr lang="ru-RU" sz="1800" dirty="0"/>
              <a:t>Сплавы</a:t>
            </a:r>
            <a:r>
              <a:rPr lang="en-AU" sz="1800" dirty="0"/>
              <a:t> </a:t>
            </a:r>
          </a:p>
          <a:p>
            <a:pPr lvl="2"/>
            <a:r>
              <a:rPr lang="ru-RU" sz="1800" dirty="0"/>
              <a:t>Концентрат</a:t>
            </a:r>
            <a:endParaRPr lang="en-AU" sz="1800" dirty="0"/>
          </a:p>
          <a:p>
            <a:pPr lvl="2"/>
            <a:r>
              <a:rPr lang="ru-RU" sz="1800" dirty="0"/>
              <a:t>Слитки</a:t>
            </a:r>
            <a:endParaRPr lang="en-AU" sz="1800" dirty="0"/>
          </a:p>
          <a:p>
            <a:pPr lvl="2"/>
            <a:r>
              <a:rPr lang="ru-RU" sz="1800" dirty="0"/>
              <a:t>Логистика к рынку сбыта и транспортировка</a:t>
            </a:r>
          </a:p>
          <a:p>
            <a:pPr marL="914400" lvl="2" indent="0">
              <a:buNone/>
            </a:pPr>
            <a:endParaRPr lang="en-AU" sz="1800" dirty="0"/>
          </a:p>
          <a:p>
            <a:pPr lvl="1"/>
            <a:r>
              <a:rPr lang="ru-RU" sz="2000" dirty="0"/>
              <a:t>Переработка</a:t>
            </a:r>
            <a:endParaRPr lang="en-AU" sz="2000" dirty="0"/>
          </a:p>
          <a:p>
            <a:pPr lvl="2"/>
            <a:r>
              <a:rPr lang="ru-RU" sz="1800" dirty="0"/>
              <a:t>Эффективность переработки</a:t>
            </a:r>
            <a:endParaRPr lang="en-AU" sz="1800" dirty="0"/>
          </a:p>
          <a:p>
            <a:pPr lvl="2"/>
            <a:r>
              <a:rPr lang="ru-RU" sz="1800" dirty="0"/>
              <a:t>Стоимость переработки </a:t>
            </a:r>
            <a:r>
              <a:rPr lang="en-AU" sz="1800" dirty="0"/>
              <a:t>(</a:t>
            </a:r>
            <a:r>
              <a:rPr lang="ru-RU" sz="1800" dirty="0"/>
              <a:t>капитальные</a:t>
            </a:r>
            <a:r>
              <a:rPr lang="en-AU" sz="1800" dirty="0"/>
              <a:t> </a:t>
            </a:r>
            <a:r>
              <a:rPr lang="ru-RU" sz="1800" dirty="0"/>
              <a:t>и</a:t>
            </a:r>
            <a:r>
              <a:rPr lang="en-AU" sz="1800" dirty="0"/>
              <a:t> </a:t>
            </a:r>
            <a:r>
              <a:rPr lang="ru-RU" sz="1800" dirty="0"/>
              <a:t>операционные</a:t>
            </a:r>
          </a:p>
          <a:p>
            <a:pPr marL="914400" lvl="2" indent="0">
              <a:buNone/>
            </a:pPr>
            <a:r>
              <a:rPr lang="ru-RU" sz="1800" dirty="0"/>
              <a:t>	затраты</a:t>
            </a:r>
            <a:r>
              <a:rPr lang="en-AU" sz="1800" dirty="0"/>
              <a:t>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791" y="1061306"/>
            <a:ext cx="4320210" cy="57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Отношение между ДОХОДОМ</a:t>
            </a:r>
            <a:r>
              <a:rPr lang="en-AU" sz="2400" dirty="0"/>
              <a:t> </a:t>
            </a:r>
            <a:r>
              <a:rPr lang="ru-RU" sz="2400" dirty="0"/>
              <a:t>и</a:t>
            </a:r>
            <a:r>
              <a:rPr lang="en-AU" sz="2400" dirty="0"/>
              <a:t> </a:t>
            </a:r>
            <a:r>
              <a:rPr lang="ru-RU" sz="2400" dirty="0"/>
              <a:t>ЗАТРАТАМИ</a:t>
            </a:r>
            <a:endParaRPr lang="en-AU" sz="2400" dirty="0"/>
          </a:p>
          <a:p>
            <a:pPr lvl="1"/>
            <a:r>
              <a:rPr lang="ru-RU" sz="2000" dirty="0"/>
              <a:t>Ваша </a:t>
            </a:r>
            <a:r>
              <a:rPr lang="en-AU" sz="2000" dirty="0"/>
              <a:t>J-</a:t>
            </a:r>
            <a:r>
              <a:rPr lang="ru-RU" sz="2000" dirty="0"/>
              <a:t>образная кривая воодушевит инвесторов</a:t>
            </a:r>
            <a:r>
              <a:rPr lang="en-AU" sz="2000" dirty="0"/>
              <a:t>?</a:t>
            </a:r>
          </a:p>
          <a:p>
            <a:pPr lvl="1"/>
            <a:endParaRPr lang="en-AU" sz="2000" dirty="0"/>
          </a:p>
          <a:p>
            <a:r>
              <a:rPr lang="ru-RU" sz="2400" dirty="0"/>
              <a:t>Доход</a:t>
            </a:r>
            <a:r>
              <a:rPr lang="en-AU" sz="2400" dirty="0"/>
              <a:t> </a:t>
            </a:r>
          </a:p>
          <a:p>
            <a:pPr lvl="1"/>
            <a:r>
              <a:rPr lang="ru-RU" sz="2000" dirty="0"/>
              <a:t>Насколько разумна ваша оценка доходов</a:t>
            </a:r>
            <a:r>
              <a:rPr lang="en-AU" sz="2000" dirty="0"/>
              <a:t>?</a:t>
            </a:r>
          </a:p>
          <a:p>
            <a:pPr lvl="1"/>
            <a:r>
              <a:rPr lang="ru-RU" sz="2000" dirty="0"/>
              <a:t>Есть ли рынок сбыта для вашего продукта</a:t>
            </a:r>
            <a:r>
              <a:rPr lang="en-AU" sz="2000" dirty="0"/>
              <a:t>?</a:t>
            </a:r>
          </a:p>
          <a:p>
            <a:pPr lvl="1"/>
            <a:r>
              <a:rPr lang="ru-RU" sz="2000" dirty="0"/>
              <a:t>Может ли рынок выдержать ваши объемы производства</a:t>
            </a:r>
            <a:r>
              <a:rPr lang="en-AU" sz="2000" dirty="0"/>
              <a:t>?</a:t>
            </a:r>
          </a:p>
          <a:p>
            <a:pPr lvl="1"/>
            <a:r>
              <a:rPr lang="ru-RU" sz="2000" dirty="0"/>
              <a:t>Понимаете ли вы ваши затраты на продажу</a:t>
            </a:r>
            <a:r>
              <a:rPr lang="en-AU" sz="2000" dirty="0"/>
              <a:t>?</a:t>
            </a:r>
          </a:p>
          <a:p>
            <a:pPr lvl="2"/>
            <a:r>
              <a:rPr lang="ru-RU" sz="1800" dirty="0"/>
              <a:t>Аффинаж</a:t>
            </a:r>
            <a:endParaRPr lang="en-AU" sz="1800" dirty="0"/>
          </a:p>
          <a:p>
            <a:pPr lvl="2"/>
            <a:r>
              <a:rPr lang="ru-RU" sz="1800" dirty="0"/>
              <a:t>Транспортировка</a:t>
            </a:r>
            <a:endParaRPr lang="en-AU" sz="1800" dirty="0"/>
          </a:p>
          <a:p>
            <a:pPr lvl="2"/>
            <a:r>
              <a:rPr lang="ru-RU" sz="1800" dirty="0"/>
              <a:t>Неустойки за вредные примеси</a:t>
            </a:r>
            <a:endParaRPr lang="en-AU" sz="1800" dirty="0"/>
          </a:p>
          <a:p>
            <a:pPr lvl="2"/>
            <a:r>
              <a:rPr lang="ru-RU" sz="1800" dirty="0"/>
              <a:t>Роялти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384" y="1600826"/>
            <a:ext cx="3269171" cy="2076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901251" y="3653909"/>
            <a:ext cx="1191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chemeClr val="accent3"/>
                </a:solidFill>
              </a:rPr>
              <a:t>www.wikipedia.org</a:t>
            </a:r>
            <a:endParaRPr lang="en-US" sz="1000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802"/>
          <a:stretch/>
        </p:blipFill>
        <p:spPr>
          <a:xfrm>
            <a:off x="5400107" y="4220403"/>
            <a:ext cx="3281032" cy="2141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437" y="4204709"/>
            <a:ext cx="3230118" cy="2172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2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Затраты</a:t>
            </a:r>
            <a:endParaRPr lang="en-AU" dirty="0"/>
          </a:p>
          <a:p>
            <a:pPr marL="0" indent="0">
              <a:buNone/>
            </a:pPr>
            <a:r>
              <a:rPr lang="ru-RU" sz="2100" dirty="0"/>
              <a:t>Как минимум оценка затрат на уровне пред-ТЭО с уверенностью </a:t>
            </a:r>
            <a:r>
              <a:rPr lang="en-AU" sz="2100" dirty="0"/>
              <a:t>+/- 25%.</a:t>
            </a:r>
          </a:p>
          <a:p>
            <a:pPr marL="0" indent="0">
              <a:buNone/>
            </a:pPr>
            <a:endParaRPr lang="en-AU" sz="900" dirty="0"/>
          </a:p>
          <a:p>
            <a:r>
              <a:rPr lang="ru-RU" dirty="0"/>
              <a:t>Капитальные затраты</a:t>
            </a:r>
            <a:endParaRPr lang="en-AU" dirty="0"/>
          </a:p>
          <a:p>
            <a:pPr lvl="1"/>
            <a:r>
              <a:rPr lang="ru-RU" sz="2100" dirty="0"/>
              <a:t>Изначальные затраты для организации производства и последующие затраты для поддержки бизнеса</a:t>
            </a:r>
            <a:r>
              <a:rPr lang="en-AU" sz="2100" dirty="0"/>
              <a:t>. </a:t>
            </a:r>
          </a:p>
          <a:p>
            <a:pPr lvl="1"/>
            <a:r>
              <a:rPr lang="ru-RU" sz="2100" dirty="0"/>
              <a:t>Как правило, капитальные затраты несутся и при закрытии производства</a:t>
            </a:r>
            <a:r>
              <a:rPr lang="en-AU" sz="2100" dirty="0"/>
              <a:t>.</a:t>
            </a:r>
          </a:p>
          <a:p>
            <a:pPr lvl="2"/>
            <a:endParaRPr lang="en-AU" sz="1100" dirty="0"/>
          </a:p>
          <a:p>
            <a:r>
              <a:rPr lang="ru-RU" dirty="0"/>
              <a:t>Операционные затраты</a:t>
            </a:r>
            <a:endParaRPr lang="en-AU" dirty="0"/>
          </a:p>
          <a:p>
            <a:pPr lvl="1"/>
            <a:r>
              <a:rPr lang="ru-RU" sz="2600" dirty="0"/>
              <a:t>Затраты на единицу руды для производства дохода</a:t>
            </a:r>
            <a:endParaRPr lang="en-AU" sz="2600" dirty="0"/>
          </a:p>
          <a:p>
            <a:pPr lvl="2"/>
            <a:r>
              <a:rPr lang="ru-RU" dirty="0"/>
              <a:t>Затраты на добычу породы</a:t>
            </a:r>
            <a:r>
              <a:rPr lang="en-AU" dirty="0"/>
              <a:t> (</a:t>
            </a:r>
            <a:r>
              <a:rPr lang="ru-RU" dirty="0"/>
              <a:t>включая подземную отработку</a:t>
            </a:r>
            <a:r>
              <a:rPr lang="en-AU" dirty="0"/>
              <a:t>)</a:t>
            </a:r>
          </a:p>
          <a:p>
            <a:pPr lvl="2"/>
            <a:r>
              <a:rPr lang="ru-RU" dirty="0"/>
              <a:t>Затраты на добычу руды</a:t>
            </a:r>
            <a:endParaRPr lang="en-AU" dirty="0"/>
          </a:p>
          <a:p>
            <a:pPr lvl="2"/>
            <a:r>
              <a:rPr lang="ru-RU" dirty="0"/>
              <a:t>Затраты на переработку</a:t>
            </a:r>
            <a:endParaRPr lang="en-AU" dirty="0"/>
          </a:p>
          <a:p>
            <a:pPr lvl="2"/>
            <a:r>
              <a:rPr lang="ru-RU" dirty="0"/>
              <a:t>Общие и административные затраты</a:t>
            </a:r>
            <a:endParaRPr lang="en-AU" dirty="0"/>
          </a:p>
          <a:p>
            <a:pPr lvl="2"/>
            <a:r>
              <a:rPr lang="ru-RU" dirty="0"/>
              <a:t>Затраты на рекультивацию</a:t>
            </a:r>
            <a:endParaRPr lang="en-AU" dirty="0"/>
          </a:p>
          <a:p>
            <a:pPr lvl="3"/>
            <a:endParaRPr lang="en-AU" sz="1100" dirty="0"/>
          </a:p>
          <a:p>
            <a:pPr lvl="1"/>
            <a:r>
              <a:rPr lang="ru-RU" sz="2600" dirty="0"/>
              <a:t>Комбинация постоянных и переменных </a:t>
            </a:r>
          </a:p>
          <a:p>
            <a:pPr marL="457200" lvl="1" indent="0">
              <a:buNone/>
            </a:pPr>
            <a:r>
              <a:rPr lang="ru-RU" sz="2600" dirty="0"/>
              <a:t>	затрат</a:t>
            </a:r>
            <a:endParaRPr lang="en-AU" sz="2600" dirty="0"/>
          </a:p>
          <a:p>
            <a:pPr lvl="3"/>
            <a:r>
              <a:rPr lang="ru-RU" dirty="0"/>
              <a:t>Постоянные</a:t>
            </a:r>
            <a:r>
              <a:rPr lang="en-AU" dirty="0"/>
              <a:t> – </a:t>
            </a:r>
            <a:r>
              <a:rPr lang="ru-RU" dirty="0"/>
              <a:t>несутся вне зависимости от того, </a:t>
            </a:r>
          </a:p>
          <a:p>
            <a:pPr marL="1371600" lvl="3" indent="0">
              <a:buNone/>
            </a:pPr>
            <a:r>
              <a:rPr lang="ru-RU" dirty="0"/>
              <a:t>	идет ли добыча</a:t>
            </a:r>
            <a:endParaRPr lang="en-AU" dirty="0"/>
          </a:p>
          <a:p>
            <a:pPr lvl="3"/>
            <a:r>
              <a:rPr lang="ru-RU" dirty="0"/>
              <a:t>Переменные</a:t>
            </a:r>
            <a:r>
              <a:rPr lang="en-AU" dirty="0"/>
              <a:t> – </a:t>
            </a:r>
            <a:r>
              <a:rPr lang="ru-RU" dirty="0"/>
              <a:t>только когда идет добыча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00" y="4064856"/>
            <a:ext cx="2336119" cy="2112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031" y="2968515"/>
            <a:ext cx="3197738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Бортовое содержание</a:t>
            </a:r>
            <a:endParaRPr lang="en-GB" dirty="0"/>
          </a:p>
          <a:p>
            <a:pPr lvl="1"/>
            <a:endParaRPr lang="ru-RU" dirty="0"/>
          </a:p>
          <a:p>
            <a:pPr lvl="1"/>
            <a:r>
              <a:rPr lang="ru-RU" dirty="0"/>
              <a:t>Навязанное бортовое содержание</a:t>
            </a:r>
            <a:endParaRPr lang="en-GB" dirty="0"/>
          </a:p>
          <a:p>
            <a:pPr lvl="2"/>
            <a:r>
              <a:rPr lang="ru-RU" dirty="0"/>
              <a:t>Минимальное содержание в руде для того, чтобы окупить переменные затраты. Не окупает постоянные затраты. Используется лишь при необходимости.</a:t>
            </a:r>
            <a:endParaRPr lang="en-GB" dirty="0"/>
          </a:p>
          <a:p>
            <a:pPr lvl="1"/>
            <a:r>
              <a:rPr lang="ru-RU" dirty="0"/>
              <a:t>Минимальное бортовое содержание</a:t>
            </a:r>
            <a:endParaRPr lang="en-GB" dirty="0"/>
          </a:p>
          <a:p>
            <a:pPr lvl="2"/>
            <a:r>
              <a:rPr lang="ru-RU" dirty="0"/>
              <a:t>Минимальное содержание в руде для того, чтобы окупить операционные затраты на единицу руды</a:t>
            </a:r>
            <a:r>
              <a:rPr lang="en-GB" dirty="0"/>
              <a:t>.</a:t>
            </a:r>
          </a:p>
          <a:p>
            <a:pPr lvl="1"/>
            <a:r>
              <a:rPr lang="ru-RU" dirty="0"/>
              <a:t>Оптимальное</a:t>
            </a:r>
            <a:r>
              <a:rPr lang="en-GB" dirty="0"/>
              <a:t> </a:t>
            </a:r>
            <a:r>
              <a:rPr lang="ru-RU" dirty="0"/>
              <a:t>бортовое содержание</a:t>
            </a:r>
            <a:endParaRPr lang="en-GB" dirty="0"/>
          </a:p>
          <a:p>
            <a:pPr lvl="2"/>
            <a:r>
              <a:rPr lang="ru-RU" dirty="0"/>
              <a:t>Содержание для максимального </a:t>
            </a:r>
            <a:r>
              <a:rPr lang="en-AU" dirty="0"/>
              <a:t>NPV </a:t>
            </a:r>
            <a:r>
              <a:rPr lang="ru-RU" dirty="0"/>
              <a:t>проекта</a:t>
            </a:r>
            <a:r>
              <a:rPr lang="en-GB" dirty="0"/>
              <a:t>. </a:t>
            </a:r>
            <a:r>
              <a:rPr lang="ru-RU" dirty="0"/>
              <a:t>Его не просто определить, требуется множество планов горных работ с течением времени, борт будет меняться со временем с тем, чтобы отразить стоимость денег с течением времени в ходе отработки. Развитие сценариев улучшит </a:t>
            </a:r>
            <a:r>
              <a:rPr lang="en-AU" dirty="0"/>
              <a:t>NPV</a:t>
            </a:r>
            <a:r>
              <a:rPr lang="ru-RU" dirty="0"/>
              <a:t>, но достичь теоретическое оптимальное бортовое содержание очень сложно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sz="900" dirty="0"/>
          </a:p>
          <a:p>
            <a:pPr marL="0" indent="0">
              <a:buNone/>
            </a:pPr>
            <a:r>
              <a:rPr lang="ru-RU" sz="2000" dirty="0"/>
              <a:t>Упрощенный расчет бортового содержания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endParaRPr lang="en-GB" sz="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/>
              <a:t>Карьерная отработка</a:t>
            </a:r>
            <a:r>
              <a:rPr lang="en-GB" sz="1700" dirty="0"/>
              <a:t>:</a:t>
            </a:r>
            <a:r>
              <a:rPr lang="en-GB" sz="1600" dirty="0"/>
              <a:t>	 	</a:t>
            </a:r>
            <a:r>
              <a:rPr lang="ru-RU" sz="1700" i="1" dirty="0"/>
              <a:t>БС</a:t>
            </a:r>
            <a:r>
              <a:rPr lang="en-GB" sz="1700" i="1" dirty="0"/>
              <a:t> (</a:t>
            </a:r>
            <a:r>
              <a:rPr lang="ru-RU" sz="1700" i="1" dirty="0" err="1"/>
              <a:t>ед</a:t>
            </a:r>
            <a:r>
              <a:rPr lang="en-GB" sz="1700" i="1" dirty="0"/>
              <a:t>/</a:t>
            </a:r>
            <a:r>
              <a:rPr lang="ru-RU" sz="1700" i="1" dirty="0"/>
              <a:t>т</a:t>
            </a:r>
            <a:r>
              <a:rPr lang="en-GB" sz="1700" i="1" dirty="0"/>
              <a:t>) = 	            </a:t>
            </a:r>
            <a:r>
              <a:rPr lang="ru-RU" sz="1700" i="1" u="sng" dirty="0">
                <a:solidFill>
                  <a:srgbClr val="C00000"/>
                </a:solidFill>
              </a:rPr>
              <a:t>Затраты на переработку</a:t>
            </a:r>
            <a:r>
              <a:rPr lang="en-GB" sz="1700" i="1" u="sng" dirty="0">
                <a:solidFill>
                  <a:srgbClr val="C00000"/>
                </a:solidFill>
              </a:rPr>
              <a:t> ($/t)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700" i="1" dirty="0">
                <a:solidFill>
                  <a:srgbClr val="C00000"/>
                </a:solidFill>
              </a:rPr>
              <a:t> 				             </a:t>
            </a: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700" i="1" dirty="0">
                <a:solidFill>
                  <a:schemeClr val="accent6">
                    <a:lumMod val="75000"/>
                  </a:schemeClr>
                </a:solidFill>
              </a:rPr>
              <a:t>Извлечение</a:t>
            </a: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 (%) x </a:t>
            </a:r>
            <a:r>
              <a:rPr lang="ru-RU" sz="1700" i="1" dirty="0">
                <a:solidFill>
                  <a:schemeClr val="accent6">
                    <a:lumMod val="75000"/>
                  </a:schemeClr>
                </a:solidFill>
              </a:rPr>
              <a:t>Доход</a:t>
            </a: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 ($/unit))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16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dirty="0"/>
              <a:t>Подземная отработка</a:t>
            </a:r>
            <a:r>
              <a:rPr lang="en-GB" sz="1700" dirty="0"/>
              <a:t>: </a:t>
            </a:r>
            <a:r>
              <a:rPr lang="en-GB" sz="1600" dirty="0"/>
              <a:t>	</a:t>
            </a:r>
            <a:r>
              <a:rPr lang="ru-RU" sz="1600" dirty="0"/>
              <a:t>	</a:t>
            </a:r>
            <a:r>
              <a:rPr lang="ru-RU" sz="1700" i="1" dirty="0"/>
              <a:t>БС</a:t>
            </a:r>
            <a:r>
              <a:rPr lang="en-GB" sz="1700" i="1" dirty="0"/>
              <a:t> (</a:t>
            </a:r>
            <a:r>
              <a:rPr lang="ru-RU" sz="1700" i="1" dirty="0" err="1"/>
              <a:t>ед</a:t>
            </a:r>
            <a:r>
              <a:rPr lang="en-GB" sz="1700" i="1" dirty="0"/>
              <a:t>/</a:t>
            </a:r>
            <a:r>
              <a:rPr lang="ru-RU" sz="1700" i="1" dirty="0"/>
              <a:t>т</a:t>
            </a:r>
            <a:r>
              <a:rPr lang="en-GB" sz="1700" i="1" dirty="0"/>
              <a:t>) =            </a:t>
            </a:r>
            <a:r>
              <a:rPr lang="en-GB" sz="1700" i="1" u="sng" dirty="0">
                <a:solidFill>
                  <a:srgbClr val="C00000"/>
                </a:solidFill>
              </a:rPr>
              <a:t>(</a:t>
            </a:r>
            <a:r>
              <a:rPr lang="ru-RU" sz="1700" i="1" u="sng" dirty="0">
                <a:solidFill>
                  <a:srgbClr val="C00000"/>
                </a:solidFill>
              </a:rPr>
              <a:t>Затраты на добычу</a:t>
            </a:r>
            <a:r>
              <a:rPr lang="en-GB" sz="1700" i="1" u="sng" dirty="0">
                <a:solidFill>
                  <a:srgbClr val="C00000"/>
                </a:solidFill>
              </a:rPr>
              <a:t> ($/t)+</a:t>
            </a:r>
            <a:r>
              <a:rPr lang="ru-RU" sz="1700" i="1" u="sng" dirty="0">
                <a:solidFill>
                  <a:srgbClr val="C00000"/>
                </a:solidFill>
              </a:rPr>
              <a:t>Затраты на переработку</a:t>
            </a:r>
            <a:r>
              <a:rPr lang="en-GB" sz="1700" i="1" u="sng" dirty="0">
                <a:solidFill>
                  <a:srgbClr val="C00000"/>
                </a:solidFill>
              </a:rPr>
              <a:t> ($/t))</a:t>
            </a:r>
            <a:r>
              <a:rPr lang="en-GB" sz="1700" i="1" u="sng" dirty="0"/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				</a:t>
            </a:r>
            <a:r>
              <a:rPr lang="ru-RU" sz="1700" i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700" i="1" dirty="0">
                <a:solidFill>
                  <a:schemeClr val="accent6">
                    <a:lumMod val="75000"/>
                  </a:schemeClr>
                </a:solidFill>
              </a:rPr>
              <a:t>Извлечение</a:t>
            </a: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 (%) x </a:t>
            </a:r>
            <a:r>
              <a:rPr lang="ru-RU" sz="1700" i="1" dirty="0">
                <a:solidFill>
                  <a:schemeClr val="accent6">
                    <a:lumMod val="75000"/>
                  </a:schemeClr>
                </a:solidFill>
              </a:rPr>
              <a:t>Доход</a:t>
            </a:r>
            <a:r>
              <a:rPr lang="en-GB" sz="1700" i="1" dirty="0">
                <a:solidFill>
                  <a:schemeClr val="accent6">
                    <a:lumMod val="75000"/>
                  </a:schemeClr>
                </a:solidFill>
              </a:rPr>
              <a:t> ($/unit))</a:t>
            </a:r>
            <a:endParaRPr lang="en-GB" sz="17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676391"/>
            <a:ext cx="2401160" cy="16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“</a:t>
            </a:r>
            <a:r>
              <a:rPr lang="ru-RU" dirty="0"/>
              <a:t>Резервы</a:t>
            </a:r>
            <a:r>
              <a:rPr lang="en-AU" dirty="0"/>
              <a:t>” </a:t>
            </a:r>
            <a:r>
              <a:rPr lang="ru-RU" dirty="0"/>
              <a:t>– что за зверь такой</a:t>
            </a:r>
            <a:r>
              <a:rPr lang="en-AU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6334"/>
            <a:ext cx="7632442" cy="5391666"/>
          </a:xfrm>
        </p:spPr>
        <p:txBody>
          <a:bodyPr>
            <a:normAutofit/>
          </a:bodyPr>
          <a:lstStyle/>
          <a:p>
            <a:r>
              <a:rPr lang="ru-RU" sz="2400" dirty="0"/>
              <a:t>Понятие «Запасы» не однозначно для инвесторов. А почему, собственно?</a:t>
            </a:r>
          </a:p>
          <a:p>
            <a:pPr lvl="1"/>
            <a:r>
              <a:rPr lang="ru-RU" sz="2000" dirty="0"/>
              <a:t>«Запасы» – не «Ресурсы» и не «Резервы»</a:t>
            </a:r>
          </a:p>
          <a:p>
            <a:pPr lvl="1"/>
            <a:r>
              <a:rPr lang="ru-RU" sz="2000" dirty="0"/>
              <a:t>Основаны на экономике, но не обязательно на геологии</a:t>
            </a:r>
          </a:p>
          <a:p>
            <a:pPr lvl="1"/>
            <a:r>
              <a:rPr lang="ru-RU" sz="2000" dirty="0"/>
              <a:t>«Запасы» – не товар. Продукт «рыба-мясо», не учитывает извлечение и разубоживание. Ни то, ни сё, что то промежуточное.</a:t>
            </a:r>
          </a:p>
          <a:p>
            <a:r>
              <a:rPr lang="ru-RU" sz="2400" dirty="0"/>
              <a:t>Делим «Запасы» на два понятия:</a:t>
            </a:r>
          </a:p>
          <a:p>
            <a:pPr lvl="1"/>
            <a:r>
              <a:rPr lang="ru-RU" sz="2000" dirty="0"/>
              <a:t>«Минеральные Ресурсы», они же «Геологические», они же «Природные», они же «Ресурсы»</a:t>
            </a:r>
          </a:p>
          <a:p>
            <a:pPr lvl="1"/>
            <a:r>
              <a:rPr lang="ru-RU" sz="2000" dirty="0"/>
              <a:t>«Рудные Резервы», они же «Резервы», они же «Рудные Запасы» (РЗ), они же «Минеральные Резервы», они же «Извлекаемые Запасы»</a:t>
            </a:r>
            <a:endParaRPr lang="en-AU" sz="2000" dirty="0"/>
          </a:p>
          <a:p>
            <a:pPr lvl="1"/>
            <a:endParaRPr lang="en-AU" sz="2000" dirty="0"/>
          </a:p>
          <a:p>
            <a:endParaRPr lang="en-AU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42" y="1562682"/>
            <a:ext cx="3735646" cy="2798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0" y="1096243"/>
            <a:ext cx="932877" cy="93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0412"/>
            <a:ext cx="9173691" cy="29750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Оптимизация карьера</a:t>
            </a:r>
            <a:endParaRPr lang="en-AU" dirty="0"/>
          </a:p>
          <a:p>
            <a:pPr lvl="1"/>
            <a:r>
              <a:rPr lang="ru-RU" sz="2000" dirty="0"/>
              <a:t>В основе оптимизации лежит математический алгоритм, описанный </a:t>
            </a:r>
            <a:r>
              <a:rPr lang="ru-RU" sz="2000" dirty="0" err="1"/>
              <a:t>Хелмутом</a:t>
            </a:r>
            <a:r>
              <a:rPr lang="en-GB" sz="2000" dirty="0"/>
              <a:t> </a:t>
            </a:r>
            <a:r>
              <a:rPr lang="ru-RU" sz="2000" dirty="0" err="1"/>
              <a:t>Лерчем</a:t>
            </a:r>
            <a:r>
              <a:rPr lang="en-GB" sz="2000" dirty="0"/>
              <a:t> </a:t>
            </a:r>
            <a:r>
              <a:rPr lang="ru-RU" sz="2000" dirty="0"/>
              <a:t>и</a:t>
            </a:r>
            <a:r>
              <a:rPr lang="en-GB" sz="2000" dirty="0"/>
              <a:t> </a:t>
            </a:r>
            <a:r>
              <a:rPr lang="ru-RU" sz="2000" dirty="0" err="1"/>
              <a:t>Инго</a:t>
            </a:r>
            <a:r>
              <a:rPr lang="en-GB" sz="2000" dirty="0"/>
              <a:t> </a:t>
            </a:r>
            <a:r>
              <a:rPr lang="ru-RU" sz="2000" dirty="0" err="1"/>
              <a:t>Гроссманном</a:t>
            </a:r>
            <a:r>
              <a:rPr lang="en-GB" sz="2000" dirty="0"/>
              <a:t> </a:t>
            </a:r>
            <a:r>
              <a:rPr lang="en-AU" sz="2000" dirty="0"/>
              <a:t>(</a:t>
            </a:r>
            <a:r>
              <a:rPr lang="ru-RU" sz="2000" dirty="0" err="1"/>
              <a:t>Лерч</a:t>
            </a:r>
            <a:r>
              <a:rPr lang="en-AU" sz="2000" dirty="0"/>
              <a:t> </a:t>
            </a:r>
            <a:r>
              <a:rPr lang="ru-RU" sz="2000" dirty="0"/>
              <a:t>и</a:t>
            </a:r>
            <a:r>
              <a:rPr lang="en-AU" sz="2000" dirty="0"/>
              <a:t> </a:t>
            </a:r>
            <a:r>
              <a:rPr lang="ru-RU" sz="2000" dirty="0" err="1"/>
              <a:t>Гроссманн</a:t>
            </a:r>
            <a:r>
              <a:rPr lang="en-AU" sz="2000" dirty="0"/>
              <a:t>, 1965)</a:t>
            </a:r>
          </a:p>
          <a:p>
            <a:pPr lvl="1"/>
            <a:r>
              <a:rPr lang="ru-RU" sz="2000" dirty="0"/>
              <a:t>Алгоритм</a:t>
            </a:r>
            <a:r>
              <a:rPr lang="en-AU" sz="2000" dirty="0"/>
              <a:t> “</a:t>
            </a:r>
            <a:r>
              <a:rPr lang="ru-RU" sz="2000" dirty="0"/>
              <a:t>оптимизирует</a:t>
            </a:r>
            <a:r>
              <a:rPr lang="en-AU" sz="2000" dirty="0"/>
              <a:t>” </a:t>
            </a:r>
            <a:r>
              <a:rPr lang="ru-RU" sz="2000" dirty="0"/>
              <a:t>оболочку карьера с получением максимального денежного потока, при этом соблюдая требования к генеральному уклону карьера и вертикальной последовательности</a:t>
            </a:r>
            <a:r>
              <a:rPr lang="en-GB" sz="2000" dirty="0"/>
              <a:t>.</a:t>
            </a:r>
          </a:p>
          <a:p>
            <a:pPr lvl="1"/>
            <a:r>
              <a:rPr lang="ru-RU" sz="2000" dirty="0"/>
              <a:t>Последний добытый блок</a:t>
            </a:r>
            <a:r>
              <a:rPr lang="en-GB" sz="2000" dirty="0"/>
              <a:t>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 </a:t>
            </a:r>
            <a:r>
              <a:rPr lang="ru-RU" sz="2000" dirty="0"/>
              <a:t>Затрата</a:t>
            </a:r>
            <a:r>
              <a:rPr lang="en-GB" sz="2000" dirty="0"/>
              <a:t> = </a:t>
            </a:r>
            <a:r>
              <a:rPr lang="ru-RU" sz="2000" dirty="0"/>
              <a:t>Прибыли</a:t>
            </a:r>
            <a:endParaRPr lang="en-GB" sz="2000" dirty="0"/>
          </a:p>
          <a:p>
            <a:pPr lvl="1"/>
            <a:r>
              <a:rPr lang="ru-RU" sz="2000" dirty="0"/>
              <a:t>Большинство известных систем используют этот алгоритм</a:t>
            </a:r>
            <a:endParaRPr lang="en-GB" sz="2000" dirty="0"/>
          </a:p>
          <a:p>
            <a:pPr lvl="1"/>
            <a:r>
              <a:rPr lang="ru-RU" sz="2000" dirty="0"/>
              <a:t>Оболочка не должна использоваться для Рудных Резервов </a:t>
            </a:r>
            <a:r>
              <a:rPr lang="en-AU" sz="2000" dirty="0"/>
              <a:t>– </a:t>
            </a:r>
            <a:r>
              <a:rPr lang="ru-RU" sz="2000" dirty="0"/>
              <a:t>используйте детальный дизайн карьера на основе оболочки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92827" y="4038061"/>
            <a:ext cx="4298269" cy="2138902"/>
            <a:chOff x="1916263" y="3912042"/>
            <a:chExt cx="4298269" cy="2138902"/>
          </a:xfrm>
        </p:grpSpPr>
        <p:sp>
          <p:nvSpPr>
            <p:cNvPr id="5" name="Trapezoid 4"/>
            <p:cNvSpPr/>
            <p:nvPr/>
          </p:nvSpPr>
          <p:spPr>
            <a:xfrm rot="10800000">
              <a:off x="3037395" y="5595248"/>
              <a:ext cx="1447138" cy="447743"/>
            </a:xfrm>
            <a:prstGeom prst="trapezoid">
              <a:avLst>
                <a:gd name="adj" fmla="val 51316"/>
              </a:avLst>
            </a:prstGeom>
            <a:solidFill>
              <a:srgbClr val="C0000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apezoid 9"/>
            <p:cNvSpPr/>
            <p:nvPr/>
          </p:nvSpPr>
          <p:spPr>
            <a:xfrm rot="10800000">
              <a:off x="1916264" y="3912042"/>
              <a:ext cx="4118776" cy="1684407"/>
            </a:xfrm>
            <a:prstGeom prst="trapezoid">
              <a:avLst>
                <a:gd name="adj" fmla="val 9156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4330073" y="3912042"/>
              <a:ext cx="1884459" cy="1684408"/>
            </a:xfrm>
            <a:prstGeom prst="parallelogram">
              <a:avLst>
                <a:gd name="adj" fmla="val 66351"/>
              </a:avLst>
            </a:prstGeom>
            <a:solidFill>
              <a:schemeClr val="accent6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/>
          </p:nvSpPr>
          <p:spPr>
            <a:xfrm flipH="1">
              <a:off x="1916263" y="3912042"/>
              <a:ext cx="1533444" cy="1684408"/>
            </a:xfrm>
            <a:prstGeom prst="parallelogram">
              <a:avLst>
                <a:gd name="adj" fmla="val 72452"/>
              </a:avLst>
            </a:prstGeom>
            <a:solidFill>
              <a:srgbClr val="C0000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4039262" y="5588500"/>
              <a:ext cx="1067135" cy="462444"/>
            </a:xfrm>
            <a:prstGeom prst="parallelogram">
              <a:avLst>
                <a:gd name="adj" fmla="val 64946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2216" y="4065468"/>
            <a:ext cx="4114216" cy="1771309"/>
            <a:chOff x="1916264" y="3912042"/>
            <a:chExt cx="4298268" cy="1684408"/>
          </a:xfrm>
        </p:grpSpPr>
        <p:sp>
          <p:nvSpPr>
            <p:cNvPr id="17" name="Trapezoid 16"/>
            <p:cNvSpPr/>
            <p:nvPr/>
          </p:nvSpPr>
          <p:spPr>
            <a:xfrm rot="10800000">
              <a:off x="1916264" y="3912042"/>
              <a:ext cx="4118776" cy="1684407"/>
            </a:xfrm>
            <a:prstGeom prst="trapezoid">
              <a:avLst>
                <a:gd name="adj" fmla="val 9156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4330073" y="3912042"/>
              <a:ext cx="1884459" cy="1684408"/>
            </a:xfrm>
            <a:prstGeom prst="parallelogram">
              <a:avLst>
                <a:gd name="adj" fmla="val 66351"/>
              </a:avLst>
            </a:prstGeom>
            <a:solidFill>
              <a:schemeClr val="accent6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121514" y="5691957"/>
            <a:ext cx="1477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Стоит ли добыть всю породу ради этого блока руды</a:t>
            </a:r>
            <a:r>
              <a:rPr lang="en-AU" sz="1400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cxnSpLocks/>
            <a:stCxn id="21" idx="1"/>
            <a:endCxn id="8" idx="2"/>
          </p:cNvCxnSpPr>
          <p:nvPr/>
        </p:nvCxnSpPr>
        <p:spPr>
          <a:xfrm flipH="1" flipV="1">
            <a:off x="9632792" y="5945741"/>
            <a:ext cx="488722" cy="223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/>
          <p:cNvCxnSpPr>
            <a:cxnSpLocks/>
            <a:stCxn id="21" idx="2"/>
            <a:endCxn id="13" idx="4"/>
          </p:cNvCxnSpPr>
          <p:nvPr/>
        </p:nvCxnSpPr>
        <p:spPr>
          <a:xfrm rot="5400000" flipH="1">
            <a:off x="8387022" y="4173018"/>
            <a:ext cx="1445573" cy="3500520"/>
          </a:xfrm>
          <a:prstGeom prst="bentConnector3">
            <a:avLst>
              <a:gd name="adj1" fmla="val -591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57238" y="4608184"/>
            <a:ext cx="135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Руда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3484" y="4593449"/>
            <a:ext cx="135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Порода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8817" y="4608184"/>
            <a:ext cx="135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Порода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38097" y="4593449"/>
            <a:ext cx="135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Руда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891" y="1563677"/>
            <a:ext cx="2083116" cy="12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2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867" y="116415"/>
            <a:ext cx="9668933" cy="874185"/>
          </a:xfrm>
        </p:spPr>
        <p:txBody>
          <a:bodyPr/>
          <a:lstStyle/>
          <a:p>
            <a:r>
              <a:rPr lang="ru-RU" dirty="0"/>
              <a:t>Экономические факторы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748"/>
            <a:ext cx="10515600" cy="500221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Подземная отработка</a:t>
            </a:r>
            <a:endParaRPr lang="en-AU" dirty="0"/>
          </a:p>
          <a:p>
            <a:pPr lvl="1"/>
            <a:r>
              <a:rPr lang="ru-RU" sz="2000" dirty="0"/>
              <a:t>Для оптимизации подземной отработки нет элегантного алгоритма, как для карьеров</a:t>
            </a:r>
            <a:endParaRPr lang="en-AU" sz="2000" dirty="0"/>
          </a:p>
          <a:p>
            <a:pPr lvl="1"/>
            <a:r>
              <a:rPr lang="ru-RU" sz="2000" dirty="0"/>
              <a:t>Проблема подземной отработки более сложная</a:t>
            </a:r>
            <a:endParaRPr lang="en-AU" sz="2000" dirty="0"/>
          </a:p>
          <a:p>
            <a:pPr lvl="1"/>
            <a:r>
              <a:rPr lang="ru-RU" sz="2000" dirty="0"/>
              <a:t>Более широкий выбор вариантов</a:t>
            </a:r>
            <a:endParaRPr lang="en-AU" sz="2000" dirty="0"/>
          </a:p>
          <a:p>
            <a:pPr lvl="1"/>
            <a:r>
              <a:rPr lang="ru-RU" sz="2000" dirty="0"/>
              <a:t>Множество вариантов последовательности</a:t>
            </a:r>
            <a:endParaRPr lang="en-AU" sz="2000" dirty="0"/>
          </a:p>
          <a:p>
            <a:pPr lvl="1"/>
            <a:r>
              <a:rPr lang="ru-RU" sz="2000" dirty="0"/>
              <a:t>Множество вариантов отработки</a:t>
            </a:r>
            <a:endParaRPr lang="en-AU" sz="2000" dirty="0"/>
          </a:p>
          <a:p>
            <a:pPr marL="457200" lvl="1" indent="0">
              <a:buNone/>
            </a:pPr>
            <a:r>
              <a:rPr lang="en-AU" sz="2000" dirty="0"/>
              <a:t>= </a:t>
            </a:r>
            <a:r>
              <a:rPr lang="ru-RU" sz="2000" dirty="0"/>
              <a:t>Процесс дизайна занимает много времени и сил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44" y="4703805"/>
            <a:ext cx="2067015" cy="2098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796" y="4703805"/>
            <a:ext cx="2083760" cy="2098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976" y="2367185"/>
            <a:ext cx="3793689" cy="2025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010" y="4703805"/>
            <a:ext cx="2919016" cy="2042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703805"/>
            <a:ext cx="3465776" cy="20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Горное планирование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748"/>
            <a:ext cx="10515600" cy="5170393"/>
          </a:xfrm>
        </p:spPr>
        <p:txBody>
          <a:bodyPr>
            <a:normAutofit/>
          </a:bodyPr>
          <a:lstStyle/>
          <a:p>
            <a:pPr lvl="1"/>
            <a:r>
              <a:rPr lang="en-AU" sz="2000" dirty="0"/>
              <a:t>3-</a:t>
            </a:r>
            <a:r>
              <a:rPr lang="ru-RU" sz="2000" dirty="0"/>
              <a:t>х мерный дизайн и планирование работ и денег</a:t>
            </a:r>
            <a:endParaRPr lang="en-AU" sz="2000" dirty="0"/>
          </a:p>
          <a:p>
            <a:pPr lvl="1"/>
            <a:r>
              <a:rPr lang="ru-RU" sz="2000" dirty="0"/>
              <a:t>Установление последовательности тысяч взаимозависимых действий</a:t>
            </a:r>
            <a:endParaRPr lang="en-AU" sz="2000" dirty="0"/>
          </a:p>
          <a:p>
            <a:pPr lvl="1"/>
            <a:r>
              <a:rPr lang="ru-RU" sz="2000" dirty="0"/>
              <a:t>Контролируется модифицирующими факторами</a:t>
            </a:r>
            <a:endParaRPr lang="en-AU" sz="2000" dirty="0"/>
          </a:p>
          <a:p>
            <a:pPr lvl="1"/>
            <a:r>
              <a:rPr lang="ru-RU" sz="2000" dirty="0"/>
              <a:t>Каждый фактор отражается на рентабельности</a:t>
            </a:r>
            <a:endParaRPr lang="en-AU" sz="2000" dirty="0"/>
          </a:p>
          <a:p>
            <a:pPr lvl="1"/>
            <a:r>
              <a:rPr lang="ru-RU" sz="2000" dirty="0"/>
              <a:t>На выходе – сбалансированный план, который учитывает все факторы</a:t>
            </a:r>
            <a:r>
              <a:rPr lang="en-AU" sz="2000" dirty="0"/>
              <a:t>: </a:t>
            </a:r>
          </a:p>
          <a:p>
            <a:pPr lvl="2"/>
            <a:endParaRPr lang="en-AU" sz="1800" dirty="0"/>
          </a:p>
          <a:p>
            <a:pPr lvl="2"/>
            <a:endParaRPr lang="en-AU" sz="1800" dirty="0"/>
          </a:p>
          <a:p>
            <a:pPr lvl="2"/>
            <a:endParaRPr lang="en-AU" sz="1800" dirty="0"/>
          </a:p>
          <a:p>
            <a:pPr lvl="2"/>
            <a:endParaRPr lang="en-AU" sz="1800" dirty="0"/>
          </a:p>
          <a:p>
            <a:pPr lvl="2"/>
            <a:endParaRPr lang="en-AU" sz="1800" dirty="0"/>
          </a:p>
          <a:p>
            <a:pPr lvl="2"/>
            <a:endParaRPr lang="en-AU" sz="1800" dirty="0"/>
          </a:p>
          <a:p>
            <a:pPr lvl="2"/>
            <a:endParaRPr lang="en-AU" sz="1600" dirty="0"/>
          </a:p>
          <a:p>
            <a:pPr lvl="1"/>
            <a:endParaRPr lang="en-AU" sz="2000" dirty="0"/>
          </a:p>
          <a:p>
            <a:pPr lvl="1"/>
            <a:r>
              <a:rPr lang="ru-RU" sz="2000" dirty="0"/>
              <a:t>Горный план должен быть реалистичен</a:t>
            </a:r>
            <a:r>
              <a:rPr lang="en-AU" sz="2000" dirty="0"/>
              <a:t> </a:t>
            </a:r>
          </a:p>
          <a:p>
            <a:pPr lvl="1"/>
            <a:r>
              <a:rPr lang="ru-RU" sz="2000" dirty="0"/>
              <a:t>Слишком оптимистичный календарь недооценивает влияние постоянных затрат на бортовое содержание</a:t>
            </a:r>
            <a:endParaRPr lang="en-AU" sz="2000" dirty="0"/>
          </a:p>
          <a:p>
            <a:pPr marL="0" indent="0">
              <a:buNone/>
            </a:pPr>
            <a:endParaRPr lang="en-US" sz="3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11034270"/>
              </p:ext>
            </p:extLst>
          </p:nvPr>
        </p:nvGraphicFramePr>
        <p:xfrm>
          <a:off x="4219603" y="2924432"/>
          <a:ext cx="3515728" cy="2306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8822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Горное планирование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AU" sz="1800" dirty="0"/>
          </a:p>
          <a:p>
            <a:r>
              <a:rPr lang="ru-RU" sz="2400" dirty="0"/>
              <a:t>Процесс горного планирования является многократным </a:t>
            </a:r>
            <a:r>
              <a:rPr lang="en-AU" sz="2400" dirty="0"/>
              <a:t>– </a:t>
            </a:r>
            <a:r>
              <a:rPr lang="ru-RU" sz="2400" dirty="0"/>
              <a:t>поиск оптимального решения</a:t>
            </a:r>
            <a:r>
              <a:rPr lang="en-AU" sz="24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Слишком часто первое решение представляется, как лучшее</a:t>
            </a:r>
            <a:r>
              <a:rPr lang="en-AU" sz="2000" dirty="0"/>
              <a:t>. 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Опытный и компетентный горный инженер должен сделать множество горных планов и решить какой из них оптимальный</a:t>
            </a:r>
            <a:r>
              <a:rPr lang="en-AU" sz="20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Современные компьютеры позволяют быстро протестировать варианты и выбрать оптимальный план</a:t>
            </a:r>
            <a:r>
              <a:rPr lang="en-AU" sz="20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Компетентный и опытный горный инженер с широким кругозором и навыками работы с компьютерами способен извлечь максимальную прибыль из месторождения</a:t>
            </a:r>
            <a:r>
              <a:rPr lang="en-AU" sz="2000" dirty="0"/>
              <a:t>.  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199" y="1174748"/>
            <a:ext cx="2493725" cy="166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94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Финансовые результаты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/>
              <a:t>Анализ денежных потоков</a:t>
            </a: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lvl="1"/>
            <a:r>
              <a:rPr lang="ru-RU" sz="1900" dirty="0"/>
              <a:t>Используйте горный план для создания профиля доходов и затрат с течением времени</a:t>
            </a:r>
            <a:r>
              <a:rPr lang="en-AU" sz="1900" dirty="0"/>
              <a:t>. </a:t>
            </a:r>
          </a:p>
          <a:p>
            <a:pPr lvl="1"/>
            <a:endParaRPr lang="en-AU" sz="1900" dirty="0"/>
          </a:p>
          <a:p>
            <a:pPr lvl="1"/>
            <a:r>
              <a:rPr lang="ru-RU" sz="1900" dirty="0"/>
              <a:t>Общий чистый денежный поток укажет на положительный или отрицательный общий денежный поток от производства</a:t>
            </a:r>
            <a:r>
              <a:rPr lang="en-AU" sz="1900" dirty="0"/>
              <a:t>.</a:t>
            </a:r>
          </a:p>
          <a:p>
            <a:pPr lvl="1"/>
            <a:endParaRPr lang="en-AU" sz="1900" dirty="0"/>
          </a:p>
          <a:p>
            <a:pPr lvl="1"/>
            <a:r>
              <a:rPr lang="ru-RU" sz="1900" dirty="0"/>
              <a:t>Отрицательный денежный поток </a:t>
            </a:r>
            <a:r>
              <a:rPr lang="en-AU" sz="1900" dirty="0"/>
              <a:t>= </a:t>
            </a:r>
            <a:r>
              <a:rPr lang="ru-RU" sz="1900" dirty="0"/>
              <a:t>экономически не жизнеспособный</a:t>
            </a:r>
            <a:r>
              <a:rPr lang="en-AU" sz="1900" dirty="0"/>
              <a:t> = </a:t>
            </a:r>
            <a:r>
              <a:rPr lang="ru-RU" sz="1900" dirty="0"/>
              <a:t>Рудных Резервов нет</a:t>
            </a:r>
            <a:r>
              <a:rPr lang="en-AU" sz="1900" dirty="0"/>
              <a:t>.</a:t>
            </a:r>
          </a:p>
          <a:p>
            <a:pPr lvl="1"/>
            <a:endParaRPr lang="en-AU" sz="1900" dirty="0"/>
          </a:p>
          <a:p>
            <a:pPr lvl="1"/>
            <a:r>
              <a:rPr lang="ru-RU" sz="1900" dirty="0"/>
              <a:t>Позитивный денежный поток необходимо дальше анализировать</a:t>
            </a:r>
            <a:r>
              <a:rPr lang="en-AU" sz="1900" dirty="0"/>
              <a:t>:</a:t>
            </a:r>
          </a:p>
          <a:p>
            <a:pPr lvl="2"/>
            <a:r>
              <a:rPr lang="ru-RU" sz="1900" dirty="0"/>
              <a:t>Дисконтировать общий денежный поток для получения стоимости денег во времени</a:t>
            </a:r>
            <a:r>
              <a:rPr lang="en-AU" sz="1900" dirty="0"/>
              <a:t>.</a:t>
            </a:r>
          </a:p>
          <a:p>
            <a:pPr lvl="2"/>
            <a:r>
              <a:rPr lang="ru-RU" sz="1900" dirty="0"/>
              <a:t>Ставка дисконта должна покрывать риски инвестиций и стоимость капитала.</a:t>
            </a:r>
            <a:endParaRPr lang="en-AU" sz="1900" dirty="0"/>
          </a:p>
          <a:p>
            <a:pPr lvl="2"/>
            <a:r>
              <a:rPr lang="ru-RU" sz="1900" dirty="0"/>
              <a:t>Суммируйте дисконтированный денежный поток и получите чистую приведенную ценность</a:t>
            </a:r>
            <a:r>
              <a:rPr lang="en-AU" sz="1900" dirty="0"/>
              <a:t> (NPV)</a:t>
            </a:r>
            <a:r>
              <a:rPr lang="ru-RU" sz="1900" dirty="0"/>
              <a:t>.</a:t>
            </a:r>
            <a:endParaRPr lang="en-AU" sz="1900" dirty="0"/>
          </a:p>
          <a:p>
            <a:pPr lvl="2"/>
            <a:r>
              <a:rPr lang="ru-RU" sz="1900" dirty="0"/>
              <a:t>Рассчитайте внутреннюю ставку дохода</a:t>
            </a:r>
            <a:r>
              <a:rPr lang="en-AU" sz="1900" dirty="0"/>
              <a:t> (IRR)</a:t>
            </a:r>
            <a:r>
              <a:rPr lang="ru-RU" sz="1900" dirty="0"/>
              <a:t>.</a:t>
            </a:r>
            <a:endParaRPr lang="en-AU" sz="1900" dirty="0"/>
          </a:p>
          <a:p>
            <a:pPr lvl="2"/>
            <a:r>
              <a:rPr lang="ru-RU" sz="1900" dirty="0"/>
              <a:t>Рассчитайте срок окупаемости.</a:t>
            </a:r>
            <a:endParaRPr lang="en-AU" sz="1900" dirty="0"/>
          </a:p>
          <a:p>
            <a:pPr lvl="2"/>
            <a:endParaRPr lang="en-AU" sz="1900" dirty="0"/>
          </a:p>
          <a:p>
            <a:pPr lvl="1"/>
            <a:r>
              <a:rPr lang="ru-RU" sz="1900" dirty="0"/>
              <a:t>Отвечают ли все эти показатели ожиданиям инвесторов</a:t>
            </a:r>
            <a:r>
              <a:rPr lang="en-AU" sz="1900" dirty="0"/>
              <a:t>?</a:t>
            </a:r>
          </a:p>
          <a:p>
            <a:pPr lvl="1"/>
            <a:endParaRPr lang="en-AU" sz="1900" dirty="0"/>
          </a:p>
          <a:p>
            <a:pPr lvl="1"/>
            <a:r>
              <a:rPr lang="ru-RU" sz="1900" dirty="0"/>
              <a:t>Если</a:t>
            </a:r>
            <a:r>
              <a:rPr lang="en-AU" sz="1900" dirty="0"/>
              <a:t> “</a:t>
            </a:r>
            <a:r>
              <a:rPr lang="ru-RU" sz="1900" dirty="0"/>
              <a:t>Да</a:t>
            </a:r>
            <a:r>
              <a:rPr lang="en-AU" sz="1900" dirty="0"/>
              <a:t>”</a:t>
            </a:r>
            <a:r>
              <a:rPr lang="ru-RU" sz="1900" dirty="0"/>
              <a:t>, то проект скорее всего экономически жизнеспособен.</a:t>
            </a:r>
            <a:endParaRPr lang="en-AU" sz="1900" dirty="0"/>
          </a:p>
          <a:p>
            <a:pPr lvl="1"/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4514850"/>
            <a:ext cx="2247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3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Финансовый анализ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Другие финансовые соображения</a:t>
            </a:r>
            <a:r>
              <a:rPr lang="en-AU" sz="2400" dirty="0"/>
              <a:t>, </a:t>
            </a:r>
            <a:r>
              <a:rPr lang="ru-RU" sz="2400" dirty="0"/>
              <a:t>не необходимые для оценки Рудных Резервов</a:t>
            </a:r>
            <a:r>
              <a:rPr lang="en-AU" sz="2400" dirty="0"/>
              <a:t>, </a:t>
            </a:r>
            <a:r>
              <a:rPr lang="ru-RU" sz="2400" dirty="0"/>
              <a:t>но важные для понимания финансовых рисков проекта</a:t>
            </a:r>
            <a:r>
              <a:rPr lang="en-AU" sz="2400" dirty="0"/>
              <a:t>:</a:t>
            </a:r>
          </a:p>
          <a:p>
            <a:endParaRPr lang="en-AU" sz="2000" dirty="0"/>
          </a:p>
          <a:p>
            <a:pPr lvl="1">
              <a:lnSpc>
                <a:spcPct val="100000"/>
              </a:lnSpc>
            </a:pPr>
            <a:r>
              <a:rPr lang="ru-RU" sz="2000" dirty="0"/>
              <a:t>Источник финансирования проекта и обязательства перед инвесторами</a:t>
            </a:r>
            <a:endParaRPr lang="en-AU" sz="2000" dirty="0"/>
          </a:p>
          <a:p>
            <a:pPr lvl="1">
              <a:lnSpc>
                <a:spcPct val="100000"/>
              </a:lnSpc>
            </a:pPr>
            <a:endParaRPr lang="en-AU" sz="2000" dirty="0"/>
          </a:p>
          <a:p>
            <a:pPr lvl="1">
              <a:lnSpc>
                <a:spcPct val="100000"/>
              </a:lnSpc>
            </a:pPr>
            <a:r>
              <a:rPr lang="ru-RU" sz="2000" dirty="0"/>
              <a:t>Затраты на кредитование и их обслуживание займов</a:t>
            </a:r>
            <a:endParaRPr lang="en-AU" sz="2000" dirty="0"/>
          </a:p>
          <a:p>
            <a:pPr lvl="1">
              <a:lnSpc>
                <a:spcPct val="100000"/>
              </a:lnSpc>
            </a:pPr>
            <a:endParaRPr lang="en-AU" sz="2000" dirty="0"/>
          </a:p>
          <a:p>
            <a:pPr lvl="1">
              <a:lnSpc>
                <a:spcPct val="100000"/>
              </a:lnSpc>
            </a:pPr>
            <a:r>
              <a:rPr lang="ru-RU" sz="2000" dirty="0"/>
              <a:t>Мотивация владельцев актива и их влияние на стратегию развития</a:t>
            </a:r>
            <a:endParaRPr lang="en-AU" sz="2000" dirty="0"/>
          </a:p>
          <a:p>
            <a:pPr lvl="1">
              <a:lnSpc>
                <a:spcPct val="100000"/>
              </a:lnSpc>
            </a:pPr>
            <a:endParaRPr lang="en-AU" sz="2000" dirty="0"/>
          </a:p>
          <a:p>
            <a:pPr lvl="1">
              <a:lnSpc>
                <a:spcPct val="100000"/>
              </a:lnSpc>
            </a:pPr>
            <a:r>
              <a:rPr lang="ru-RU" sz="2000" dirty="0"/>
              <a:t>Налоги важны для финансирования проекта</a:t>
            </a:r>
            <a:r>
              <a:rPr lang="en-AU" sz="2000" dirty="0"/>
              <a:t>, </a:t>
            </a:r>
            <a:r>
              <a:rPr lang="ru-RU" sz="2000" dirty="0"/>
              <a:t>но они зависят от структуры бизнеса, а не от месторождения</a:t>
            </a:r>
            <a:r>
              <a:rPr lang="en-AU" sz="2000" dirty="0"/>
              <a:t>. – NI 43-101</a:t>
            </a:r>
            <a:r>
              <a:rPr lang="ru-RU" sz="2000" dirty="0"/>
              <a:t>, например, не требует никаких финансовых анализов, кроме как отчетности по прибыли после оплаты налогов.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46" y="2257425"/>
            <a:ext cx="313150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9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867" y="116415"/>
            <a:ext cx="11091554" cy="874185"/>
          </a:xfrm>
        </p:spPr>
        <p:txBody>
          <a:bodyPr>
            <a:normAutofit fontScale="90000"/>
          </a:bodyPr>
          <a:lstStyle/>
          <a:p>
            <a:r>
              <a:rPr lang="ru-RU" dirty="0"/>
              <a:t>Чувствительность проекта и управление рисками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/>
              <a:t>Насколько жизнеспособность проекта чувствительна к изменениям ключевых показателей</a:t>
            </a:r>
            <a:r>
              <a:rPr lang="en-AU" sz="2400" dirty="0"/>
              <a:t>?</a:t>
            </a:r>
          </a:p>
          <a:p>
            <a:endParaRPr lang="en-AU" sz="2400" dirty="0"/>
          </a:p>
          <a:p>
            <a:r>
              <a:rPr lang="ru-RU" sz="2400" dirty="0"/>
              <a:t>В большинстве случаев самый чувствительный показатель – это цена на продукт, после которого идут извлечение при обогащении и затем операционные затраты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Капитальные затраты, которые уменьшают операционные затраты, обычно увеличивают ценность проекта </a:t>
            </a:r>
            <a:r>
              <a:rPr lang="en-AU" sz="2400" dirty="0"/>
              <a:t>(</a:t>
            </a:r>
            <a:r>
              <a:rPr lang="ru-RU" sz="2400" dirty="0"/>
              <a:t>в определенных пределах</a:t>
            </a:r>
            <a:r>
              <a:rPr lang="en-AU" sz="2400" dirty="0"/>
              <a:t>…)</a:t>
            </a:r>
          </a:p>
          <a:p>
            <a:endParaRPr lang="en-AU" sz="2400" dirty="0"/>
          </a:p>
          <a:p>
            <a:r>
              <a:rPr lang="ru-RU" sz="2400" dirty="0"/>
              <a:t>Может ли финансовый план выдержать непредвиденные обстоятельства и выжить</a:t>
            </a:r>
            <a:r>
              <a:rPr lang="en-AU" sz="2400" dirty="0"/>
              <a:t>?</a:t>
            </a:r>
          </a:p>
          <a:p>
            <a:endParaRPr lang="en-AU" sz="2400" dirty="0"/>
          </a:p>
          <a:p>
            <a:r>
              <a:rPr lang="ru-RU" sz="2400" dirty="0"/>
              <a:t>Определена ли стратегия управлениями рисками, </a:t>
            </a:r>
          </a:p>
          <a:p>
            <a:pPr marL="0" indent="0">
              <a:buNone/>
            </a:pPr>
            <a:r>
              <a:rPr lang="ru-RU" sz="2400" dirty="0"/>
              <a:t>	и добавлены ли на это расходы в финансовый план</a:t>
            </a:r>
            <a:r>
              <a:rPr lang="en-AU" sz="2400" dirty="0"/>
              <a:t>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96" y="4684711"/>
            <a:ext cx="2286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4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 по Рудным Резервам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/>
              <a:t>Рудные Резервы – это сумма Выявленных </a:t>
            </a:r>
            <a:r>
              <a:rPr lang="en-AU" sz="2400" dirty="0"/>
              <a:t>(Indicated)</a:t>
            </a:r>
            <a:r>
              <a:rPr lang="ru-RU" sz="2400" dirty="0"/>
              <a:t> и Измеренных</a:t>
            </a:r>
            <a:r>
              <a:rPr lang="en-AU" sz="2400" dirty="0"/>
              <a:t> </a:t>
            </a:r>
            <a:r>
              <a:rPr lang="ru-RU" sz="2400" dirty="0"/>
              <a:t>(</a:t>
            </a:r>
            <a:r>
              <a:rPr lang="en-AU" sz="2400" dirty="0"/>
              <a:t>Measured) </a:t>
            </a:r>
            <a:r>
              <a:rPr lang="ru-RU" sz="2400" dirty="0"/>
              <a:t>Минеральных Ресурсов, доставленных на обогатительную фабрику, с учетом потерь и разубоживания при добыче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Отчет должен содержать </a:t>
            </a:r>
            <a:r>
              <a:rPr lang="ru-RU" sz="2400" u="sng" dirty="0"/>
              <a:t>доставленный</a:t>
            </a:r>
            <a:r>
              <a:rPr lang="en-AU" sz="2400" dirty="0"/>
              <a:t> </a:t>
            </a:r>
            <a:r>
              <a:rPr lang="ru-RU" sz="2400" dirty="0"/>
              <a:t>тоннаж руды и</a:t>
            </a:r>
            <a:r>
              <a:rPr lang="en-AU" sz="2400" dirty="0"/>
              <a:t> </a:t>
            </a:r>
            <a:r>
              <a:rPr lang="ru-RU" sz="2400" u="sng" dirty="0" err="1"/>
              <a:t>разубоженные</a:t>
            </a:r>
            <a:r>
              <a:rPr lang="en-AU" sz="2400" dirty="0"/>
              <a:t> </a:t>
            </a:r>
            <a:r>
              <a:rPr lang="ru-RU" sz="2400" dirty="0"/>
              <a:t>содержания в цифрах, представительных для порядка отчетности и уверенности в их точности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Отчет должен сопровождаться заполненной Таблицей 1 к </a:t>
            </a:r>
            <a:r>
              <a:rPr lang="en-AU" sz="2400" dirty="0"/>
              <a:t>JORC Table-1</a:t>
            </a:r>
            <a:r>
              <a:rPr lang="ru-RU" sz="2400" dirty="0"/>
              <a:t>, раздел 4</a:t>
            </a:r>
            <a:r>
              <a:rPr lang="en-AU" sz="2400" dirty="0"/>
              <a:t> (</a:t>
            </a:r>
            <a:r>
              <a:rPr lang="ru-RU" sz="2400" dirty="0"/>
              <a:t>с предыдущими разделами 1-3)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Все публичные отчеты по Рудным Резервам должны сопровождаться письменным подтверждением Компетентного Лица о согласии к публикации и подтверждением содержания и контекста публикации</a:t>
            </a:r>
            <a:r>
              <a:rPr lang="en-AU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142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Уроки Компетентного Лица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748"/>
            <a:ext cx="10515600" cy="500221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/>
              <a:t>Доверяйте своему опыту – убедитесь, что все допущения верные</a:t>
            </a:r>
            <a:r>
              <a:rPr lang="en-AU" sz="2400" dirty="0"/>
              <a:t>.  </a:t>
            </a:r>
          </a:p>
          <a:p>
            <a:endParaRPr lang="en-AU" sz="2400" dirty="0"/>
          </a:p>
          <a:p>
            <a:r>
              <a:rPr lang="ru-RU" sz="2400" dirty="0"/>
              <a:t>У вас в руках полномочия выполнить задачу – вы обязаны быть кропотливым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Не поддавайтесь влиянию директоров и не ищите коротких путей для решения их «вопросов»</a:t>
            </a:r>
            <a:r>
              <a:rPr lang="en-AU" sz="2400" dirty="0"/>
              <a:t>. </a:t>
            </a:r>
          </a:p>
          <a:p>
            <a:endParaRPr lang="en-AU" sz="2400" dirty="0"/>
          </a:p>
          <a:p>
            <a:r>
              <a:rPr lang="ru-RU" sz="2400" dirty="0"/>
              <a:t>Грамотное Компетентное Лицо – </a:t>
            </a:r>
            <a:r>
              <a:rPr lang="ru-RU" sz="2400" u="sng" dirty="0"/>
              <a:t>кратчайший путь</a:t>
            </a:r>
            <a:r>
              <a:rPr lang="en-AU" sz="2400" dirty="0"/>
              <a:t> </a:t>
            </a:r>
            <a:r>
              <a:rPr lang="ru-RU" sz="2400" dirty="0"/>
              <a:t>для нахождения верных решений</a:t>
            </a:r>
            <a:r>
              <a:rPr lang="en-AU" sz="2400" dirty="0"/>
              <a:t>!</a:t>
            </a:r>
          </a:p>
          <a:p>
            <a:endParaRPr lang="en-AU" sz="2400" dirty="0"/>
          </a:p>
          <a:p>
            <a:r>
              <a:rPr lang="ru-RU" sz="2400" dirty="0"/>
              <a:t>В случае плохой работы теряют все</a:t>
            </a:r>
            <a:r>
              <a:rPr lang="en-AU" sz="2400" dirty="0"/>
              <a:t> – </a:t>
            </a:r>
            <a:r>
              <a:rPr lang="ru-RU" sz="2400" dirty="0"/>
              <a:t>отстаивайте свои решения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ru-RU" sz="2400" dirty="0"/>
              <a:t>Не будьте чрезмерно осторожны </a:t>
            </a:r>
            <a:r>
              <a:rPr lang="en-AU" sz="2400" dirty="0"/>
              <a:t>– </a:t>
            </a:r>
            <a:r>
              <a:rPr lang="ru-RU" sz="2400" dirty="0"/>
              <a:t>излишний консерватизм может убить хороший проект</a:t>
            </a:r>
            <a:r>
              <a:rPr lang="en-AU" sz="2400" dirty="0"/>
              <a:t>.</a:t>
            </a:r>
          </a:p>
          <a:p>
            <a:pPr>
              <a:lnSpc>
                <a:spcPct val="170000"/>
              </a:lnSpc>
            </a:pPr>
            <a:r>
              <a:rPr lang="ru-RU" sz="2400" dirty="0"/>
              <a:t>Не старайтесь </a:t>
            </a:r>
            <a:r>
              <a:rPr lang="en-AU" sz="2400" dirty="0"/>
              <a:t>“</a:t>
            </a:r>
            <a:r>
              <a:rPr lang="ru-RU" sz="2400" dirty="0"/>
              <a:t>спасти</a:t>
            </a:r>
            <a:r>
              <a:rPr lang="en-AU" sz="2400" dirty="0"/>
              <a:t>” </a:t>
            </a:r>
            <a:r>
              <a:rPr lang="ru-RU" sz="2400" dirty="0"/>
              <a:t>плохой проект</a:t>
            </a:r>
            <a:r>
              <a:rPr lang="en-AU" sz="2400" dirty="0"/>
              <a:t> – </a:t>
            </a:r>
            <a:r>
              <a:rPr lang="ru-RU" sz="2400" dirty="0"/>
              <a:t>направьте усилия на то, чтобы обосновать ключевые причины и рационально их обосновать</a:t>
            </a:r>
            <a:r>
              <a:rPr lang="en-AU" sz="2400" dirty="0"/>
              <a:t>.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174748"/>
            <a:ext cx="2218991" cy="140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4" y="3675855"/>
            <a:ext cx="1209675" cy="1136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5744766"/>
            <a:ext cx="1331912" cy="9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91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Ну вот и все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ru-RU" dirty="0"/>
              <a:t>Благодарю за внимание</a:t>
            </a:r>
            <a:endParaRPr lang="en-AU" dirty="0"/>
          </a:p>
          <a:p>
            <a:pPr marL="0" indent="0" algn="ctr">
              <a:buNone/>
            </a:pPr>
            <a:r>
              <a:rPr lang="en-AU" dirty="0"/>
              <a:t>M</a:t>
            </a:r>
            <a:r>
              <a:rPr lang="ru-RU" dirty="0" err="1"/>
              <a:t>ожно</a:t>
            </a:r>
            <a:r>
              <a:rPr lang="ru-RU" dirty="0"/>
              <a:t> просыпаться</a:t>
            </a:r>
            <a:r>
              <a:rPr lang="en-AU" dirty="0"/>
              <a:t>!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ru-RU" dirty="0"/>
              <a:t>ВОПРОСЫ?</a:t>
            </a:r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r">
              <a:buNone/>
            </a:pPr>
            <a:r>
              <a:rPr lang="ru-RU" sz="2000" dirty="0"/>
              <a:t>Карл </a:t>
            </a:r>
            <a:r>
              <a:rPr lang="ru-RU" sz="2000" dirty="0" err="1"/>
              <a:t>ван</a:t>
            </a:r>
            <a:r>
              <a:rPr lang="ru-RU" sz="2000" dirty="0"/>
              <a:t> Олден</a:t>
            </a:r>
          </a:p>
          <a:p>
            <a:pPr marL="0" indent="0" algn="r">
              <a:buNone/>
            </a:pPr>
            <a:r>
              <a:rPr lang="ru-RU" sz="2000" dirty="0"/>
              <a:t>Дмитрий </a:t>
            </a:r>
            <a:r>
              <a:rPr lang="ru-RU" sz="2000" dirty="0" err="1"/>
              <a:t>Пертель</a:t>
            </a:r>
            <a:r>
              <a:rPr lang="en-US" sz="2000" dirty="0"/>
              <a:t> </a:t>
            </a:r>
          </a:p>
          <a:p>
            <a:pPr marL="0" indent="0" algn="r">
              <a:buNone/>
            </a:pPr>
            <a:r>
              <a:rPr lang="en-AU" sz="1800" dirty="0">
                <a:hlinkClick r:id="rId2"/>
              </a:rPr>
              <a:t>Karl.vanolden@csaglobal.com</a:t>
            </a:r>
            <a:r>
              <a:rPr lang="en-AU" sz="1800" dirty="0"/>
              <a:t> </a:t>
            </a:r>
            <a:endParaRPr lang="ru-RU" sz="1800" dirty="0"/>
          </a:p>
          <a:p>
            <a:pPr marL="0" indent="0" algn="r">
              <a:buNone/>
            </a:pPr>
            <a:r>
              <a:rPr lang="en-AU" sz="1800" dirty="0">
                <a:hlinkClick r:id="rId2"/>
              </a:rPr>
              <a:t>Dmitry.pertel@csaglobal.com</a:t>
            </a:r>
            <a:r>
              <a:rPr lang="en-AU" sz="1800" dirty="0"/>
              <a:t> </a:t>
            </a:r>
            <a:endParaRPr lang="ru-RU" sz="1800" dirty="0"/>
          </a:p>
          <a:p>
            <a:pPr marL="0" indent="0" algn="r">
              <a:buNone/>
            </a:pPr>
            <a:r>
              <a:rPr lang="en-AU" sz="1800" dirty="0">
                <a:hlinkClick r:id="rId3"/>
              </a:rPr>
              <a:t>www.csaglobal.com</a:t>
            </a:r>
            <a:r>
              <a:rPr lang="en-AU" sz="1800" dirty="0"/>
              <a:t>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78" y="4071585"/>
            <a:ext cx="1929053" cy="21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 думаете о покупке рудника</a:t>
            </a:r>
            <a:r>
              <a:rPr lang="en-AU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6335"/>
            <a:ext cx="7440707" cy="4710628"/>
          </a:xfrm>
        </p:spPr>
        <p:txBody>
          <a:bodyPr>
            <a:normAutofit lnSpcReduction="10000"/>
          </a:bodyPr>
          <a:lstStyle/>
          <a:p>
            <a:endParaRPr lang="en-AU" sz="2400" i="1" dirty="0"/>
          </a:p>
          <a:p>
            <a:pPr marL="0" indent="0">
              <a:buNone/>
            </a:pPr>
            <a:r>
              <a:rPr lang="en-AU" sz="2000" i="1" dirty="0"/>
              <a:t>“</a:t>
            </a:r>
            <a:r>
              <a:rPr lang="ru-RU" sz="2000" i="1" dirty="0"/>
              <a:t>Рудник – это дырка в земле</a:t>
            </a:r>
            <a:r>
              <a:rPr lang="en-AU" sz="2000" i="1" dirty="0"/>
              <a:t>. </a:t>
            </a:r>
            <a:r>
              <a:rPr lang="ru-RU" sz="2000" i="1" dirty="0"/>
              <a:t>Его первооткрыватель – натуральный лжец</a:t>
            </a:r>
            <a:r>
              <a:rPr lang="en-AU" sz="2000" i="1" dirty="0"/>
              <a:t>. </a:t>
            </a:r>
            <a:r>
              <a:rPr lang="ru-RU" sz="2000" i="1" dirty="0"/>
              <a:t>Лжец вместе с дырой в земле выпускают акции и ловят глупцов</a:t>
            </a:r>
            <a:r>
              <a:rPr lang="en-AU" sz="2000" i="1" dirty="0"/>
              <a:t>.”—</a:t>
            </a:r>
            <a:r>
              <a:rPr lang="ru-RU" sz="2000" i="1" dirty="0"/>
              <a:t> Свободная пресса Детройта</a:t>
            </a:r>
            <a:r>
              <a:rPr lang="en-AU" sz="2000" dirty="0"/>
              <a:t>.</a:t>
            </a:r>
            <a:r>
              <a:rPr lang="ru-RU" sz="2000" dirty="0"/>
              <a:t> </a:t>
            </a:r>
            <a:r>
              <a:rPr lang="en-AU" sz="2000" dirty="0"/>
              <a:t>(1881)</a:t>
            </a:r>
          </a:p>
          <a:p>
            <a:endParaRPr lang="en-AU" sz="2400" dirty="0"/>
          </a:p>
          <a:p>
            <a:r>
              <a:rPr lang="ru-RU" sz="2400" dirty="0"/>
              <a:t>Горная индустрия является критической и основной в экономиках многих стран, Россия не исключение</a:t>
            </a:r>
            <a:endParaRPr lang="en-AU" sz="2400" dirty="0"/>
          </a:p>
          <a:p>
            <a:pPr lvl="1"/>
            <a:r>
              <a:rPr lang="ru-RU" sz="2000" dirty="0"/>
              <a:t>Доход для правительства, местных жителей и индивидуалов</a:t>
            </a:r>
            <a:endParaRPr lang="en-AU" sz="2000" dirty="0"/>
          </a:p>
          <a:p>
            <a:pPr lvl="1"/>
            <a:r>
              <a:rPr lang="ru-RU" sz="2000" dirty="0"/>
              <a:t>Источник для роста капитала и доход от дивидендов для инвесторов</a:t>
            </a:r>
            <a:endParaRPr lang="en-AU" sz="2000" dirty="0"/>
          </a:p>
          <a:p>
            <a:pPr lvl="1"/>
            <a:r>
              <a:rPr lang="ru-RU" sz="2000" dirty="0"/>
              <a:t>Основа для других индустрий</a:t>
            </a:r>
            <a:endParaRPr lang="en-AU" sz="2000" dirty="0"/>
          </a:p>
          <a:p>
            <a:pPr lvl="1"/>
            <a:endParaRPr lang="en-AU" sz="2000" dirty="0"/>
          </a:p>
          <a:p>
            <a:pPr lvl="1"/>
            <a:r>
              <a:rPr lang="ru-RU" sz="2000" dirty="0"/>
              <a:t>Если у вас есть пенсионный фонд, вы скорее всего являетесь обладателем части рудника</a:t>
            </a:r>
            <a:r>
              <a:rPr lang="en-AU" sz="2000" dirty="0"/>
              <a:t>.</a:t>
            </a:r>
          </a:p>
          <a:p>
            <a:pPr lvl="1"/>
            <a:endParaRPr lang="en-AU" sz="2000" dirty="0"/>
          </a:p>
          <a:p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0660" y="2210383"/>
            <a:ext cx="4157564" cy="31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 кого вы можете полагаться</a:t>
            </a:r>
            <a:r>
              <a:rPr lang="en-AU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У кого есть квалификации и полномочия оценить жизнеспособен ли рудник</a:t>
            </a:r>
            <a:r>
              <a:rPr lang="en-AU" sz="2400" dirty="0"/>
              <a:t>?</a:t>
            </a:r>
          </a:p>
          <a:p>
            <a:endParaRPr lang="en-AU" sz="2400" dirty="0"/>
          </a:p>
          <a:p>
            <a:r>
              <a:rPr lang="ru-RU" sz="2400" dirty="0"/>
              <a:t>История показывает, что горные предприятия регулярно огорчают инвесторов.</a:t>
            </a:r>
            <a:endParaRPr lang="en-AU" sz="2400" dirty="0"/>
          </a:p>
          <a:p>
            <a:endParaRPr lang="en-AU" sz="2400" dirty="0"/>
          </a:p>
          <a:p>
            <a:r>
              <a:rPr lang="ru-RU" sz="2400" dirty="0"/>
              <a:t>Глобальные стандарты для оценки жизнеспособности горных предприятий сейчас являются нормой</a:t>
            </a:r>
            <a:r>
              <a:rPr lang="en-AU" sz="2400" dirty="0"/>
              <a:t>.</a:t>
            </a:r>
          </a:p>
          <a:p>
            <a:pPr lvl="1"/>
            <a:endParaRPr lang="en-AU" sz="2000" dirty="0"/>
          </a:p>
          <a:p>
            <a:pPr lvl="1"/>
            <a:r>
              <a:rPr lang="ru-RU" sz="1800" dirty="0"/>
              <a:t>Объединенный комитет по международным стандартам отчетности о запасах </a:t>
            </a:r>
            <a:r>
              <a:rPr lang="en-GB" sz="1800" dirty="0"/>
              <a:t>(“CRISCO”)</a:t>
            </a:r>
            <a:r>
              <a:rPr lang="ru-RU" sz="1600" dirty="0"/>
              <a:t>, включая</a:t>
            </a:r>
            <a:endParaRPr lang="ru-RU" sz="1800" dirty="0"/>
          </a:p>
          <a:p>
            <a:pPr lvl="1"/>
            <a:r>
              <a:rPr lang="en-AU" sz="1800" dirty="0" err="1"/>
              <a:t>AusIMM</a:t>
            </a:r>
            <a:r>
              <a:rPr lang="en-AU" sz="1800" dirty="0"/>
              <a:t> - JORC (ASX) </a:t>
            </a:r>
          </a:p>
          <a:p>
            <a:pPr lvl="1"/>
            <a:r>
              <a:rPr lang="en-AU" sz="1800" dirty="0"/>
              <a:t>CIM - NI 43-101(TSX)</a:t>
            </a:r>
          </a:p>
          <a:p>
            <a:pPr lvl="1"/>
            <a:r>
              <a:rPr lang="en-AU" sz="1800" dirty="0"/>
              <a:t>SAIMM – SAMREC (JSE)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95" y="2014855"/>
            <a:ext cx="2021205" cy="13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4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Где применяется </a:t>
            </a:r>
            <a:r>
              <a:rPr lang="en-AU" dirty="0"/>
              <a:t>JORC?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35" y="1702685"/>
            <a:ext cx="5733516" cy="4351338"/>
          </a:xfrm>
        </p:spPr>
        <p:txBody>
          <a:bodyPr>
            <a:normAutofit/>
          </a:bodyPr>
          <a:lstStyle/>
          <a:p>
            <a:r>
              <a:rPr lang="ru-RU" sz="3200" dirty="0"/>
              <a:t>Ресурсный потенциал</a:t>
            </a:r>
            <a:endParaRPr lang="en-AU" sz="3200" dirty="0"/>
          </a:p>
          <a:p>
            <a:pPr lvl="1"/>
            <a:r>
              <a:rPr lang="ru-RU" sz="2000" dirty="0"/>
              <a:t>Разведка показала признаки наличия минерализации</a:t>
            </a:r>
            <a:r>
              <a:rPr lang="en-AU" sz="2000" dirty="0"/>
              <a:t>.</a:t>
            </a:r>
          </a:p>
          <a:p>
            <a:r>
              <a:rPr lang="ru-RU" dirty="0"/>
              <a:t>Минеральные ресурсы</a:t>
            </a:r>
            <a:endParaRPr lang="en-AU" dirty="0"/>
          </a:p>
          <a:p>
            <a:pPr lvl="1"/>
            <a:r>
              <a:rPr lang="ru-RU" sz="2000" dirty="0"/>
              <a:t>Обнаружены концентрации минерализации, которые имеют потенциал быть когда-то извлеченными с прибылью</a:t>
            </a:r>
            <a:r>
              <a:rPr lang="en-AU" sz="2000" dirty="0"/>
              <a:t>.</a:t>
            </a:r>
          </a:p>
          <a:p>
            <a:r>
              <a:rPr lang="ru-RU" dirty="0"/>
              <a:t>Рудные резервы</a:t>
            </a:r>
            <a:endParaRPr lang="en-AU" dirty="0"/>
          </a:p>
          <a:p>
            <a:pPr lvl="1"/>
            <a:r>
              <a:rPr lang="ru-RU" sz="2000" dirty="0"/>
              <a:t>Часть минеральных ресурсов, которую можно извлечь с прибылью</a:t>
            </a:r>
            <a:r>
              <a:rPr lang="en-AU" sz="2000" dirty="0"/>
              <a:t>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51" y="1761931"/>
            <a:ext cx="5454675" cy="3407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5415" y="5992297"/>
            <a:ext cx="625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/>
              <a:t>CSA Global </a:t>
            </a:r>
            <a:r>
              <a:rPr lang="ru-RU" i="1" dirty="0"/>
              <a:t>предлагает экспертизу по всей цепочке процесса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124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Оценка Рудных Резервов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/>
              <a:t>Для оценки Рудных Резервов необходимо иметь оценку Минеральных Ресурсов</a:t>
            </a:r>
            <a:r>
              <a:rPr lang="en-AU" sz="2400" dirty="0"/>
              <a:t>.</a:t>
            </a:r>
          </a:p>
          <a:p>
            <a:pPr marL="0" indent="0">
              <a:buNone/>
            </a:pPr>
            <a:endParaRPr lang="en-AU" sz="1400" dirty="0"/>
          </a:p>
          <a:p>
            <a:r>
              <a:rPr lang="ru-RU" sz="2400" dirty="0"/>
              <a:t>ОЦЕНКА</a:t>
            </a:r>
            <a:r>
              <a:rPr lang="en-AU" sz="2400" dirty="0"/>
              <a:t> </a:t>
            </a:r>
            <a:r>
              <a:rPr lang="ru-RU" sz="2400" dirty="0"/>
              <a:t>- не</a:t>
            </a:r>
            <a:r>
              <a:rPr lang="en-AU" sz="2400" dirty="0"/>
              <a:t> </a:t>
            </a:r>
            <a:r>
              <a:rPr lang="ru-RU" sz="2400" dirty="0"/>
              <a:t>РАСЧЕТ</a:t>
            </a:r>
            <a:r>
              <a:rPr lang="en-AU" sz="2400" dirty="0"/>
              <a:t> – </a:t>
            </a:r>
            <a:r>
              <a:rPr lang="ru-RU" sz="2400" dirty="0"/>
              <a:t>Множество переменных вводных</a:t>
            </a:r>
            <a:r>
              <a:rPr lang="en-AU" sz="2400" dirty="0"/>
              <a:t>. </a:t>
            </a:r>
            <a:r>
              <a:rPr lang="ru-RU" sz="2400" dirty="0"/>
              <a:t>Не надо стремиться к точности, когда все допуски примерны, эта точность будет обманчива. Надо все сделать аккуратно</a:t>
            </a:r>
            <a:r>
              <a:rPr lang="en-AU" sz="2400" dirty="0"/>
              <a:t>.</a:t>
            </a:r>
          </a:p>
          <a:p>
            <a:pPr marL="0" indent="0">
              <a:buNone/>
            </a:pPr>
            <a:endParaRPr lang="en-AU" sz="1400" dirty="0"/>
          </a:p>
          <a:p>
            <a:r>
              <a:rPr lang="ru-RU" sz="2400" dirty="0"/>
              <a:t>Чаще всего оценка Минеральных Ресурсов основана на отношении проб к тоннажу месторождения</a:t>
            </a:r>
            <a:r>
              <a:rPr lang="en-AU" sz="2400" dirty="0"/>
              <a:t> 1 : 500,000</a:t>
            </a:r>
          </a:p>
          <a:p>
            <a:endParaRPr lang="en-AU" sz="1050" dirty="0"/>
          </a:p>
          <a:p>
            <a:r>
              <a:rPr lang="ru-RU" sz="2400" dirty="0"/>
              <a:t>Основные принципы </a:t>
            </a:r>
            <a:r>
              <a:rPr lang="en-AU" sz="2400" dirty="0"/>
              <a:t>JORC:</a:t>
            </a:r>
            <a:endParaRPr lang="en-AU" sz="1400" dirty="0"/>
          </a:p>
          <a:p>
            <a:pPr lvl="1"/>
            <a:r>
              <a:rPr lang="ru-RU" sz="2000" dirty="0"/>
              <a:t>Компетентность</a:t>
            </a:r>
            <a:r>
              <a:rPr lang="en-AU" sz="2000" dirty="0"/>
              <a:t> </a:t>
            </a:r>
          </a:p>
          <a:p>
            <a:pPr lvl="1"/>
            <a:r>
              <a:rPr lang="ru-RU" sz="2000" dirty="0"/>
              <a:t>Материальность</a:t>
            </a:r>
            <a:r>
              <a:rPr lang="en-AU" sz="2000" dirty="0"/>
              <a:t> </a:t>
            </a:r>
          </a:p>
          <a:p>
            <a:pPr lvl="1"/>
            <a:r>
              <a:rPr lang="ru-RU" sz="2000" dirty="0"/>
              <a:t>Прозрачность</a:t>
            </a:r>
            <a:r>
              <a:rPr lang="en-AU" sz="2000" dirty="0"/>
              <a:t> </a:t>
            </a:r>
          </a:p>
          <a:p>
            <a:pPr lvl="1"/>
            <a:r>
              <a:rPr lang="ru-RU" sz="2000" dirty="0"/>
              <a:t>Применение достоверных МОДИФИЦИРУЮЩИХ ФАКТОРОВ</a:t>
            </a:r>
            <a:endParaRPr lang="en-AU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362" y="3779836"/>
            <a:ext cx="25812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Компетентность и Ответственности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AU" sz="2400" dirty="0"/>
          </a:p>
          <a:p>
            <a:r>
              <a:rPr lang="ru-RU" sz="2400" dirty="0"/>
              <a:t>Совет директоров недропользователя несет ответственность за публичную отчетность по Рудным Резервам в соответствии с требованиями </a:t>
            </a:r>
            <a:r>
              <a:rPr lang="en-AU" sz="2400" dirty="0"/>
              <a:t>JORC</a:t>
            </a:r>
          </a:p>
          <a:p>
            <a:endParaRPr lang="en-AU" sz="2400" dirty="0"/>
          </a:p>
          <a:p>
            <a:r>
              <a:rPr lang="ru-RU" sz="2400" dirty="0"/>
              <a:t>Компетентное Лицо</a:t>
            </a:r>
            <a:r>
              <a:rPr lang="en-AU" sz="2400" dirty="0"/>
              <a:t> (</a:t>
            </a:r>
            <a:r>
              <a:rPr lang="ru-RU" sz="2400" dirty="0"/>
              <a:t>КЛ</a:t>
            </a:r>
            <a:r>
              <a:rPr lang="en-AU" sz="2400" dirty="0"/>
              <a:t>) </a:t>
            </a:r>
            <a:r>
              <a:rPr lang="ru-RU" sz="2400" dirty="0"/>
              <a:t>несёт ответственность за оценку Рудных Резервов</a:t>
            </a:r>
            <a:endParaRPr lang="en-AU" sz="24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Членство в признанной профессиональной организации</a:t>
            </a:r>
            <a:r>
              <a:rPr lang="en-AU" sz="2000" dirty="0"/>
              <a:t> (</a:t>
            </a:r>
            <a:r>
              <a:rPr lang="ru-RU" sz="2000" dirty="0"/>
              <a:t>например,</a:t>
            </a:r>
            <a:r>
              <a:rPr lang="en-AU" sz="2000" dirty="0"/>
              <a:t> AusIMM)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Минимум </a:t>
            </a:r>
            <a:r>
              <a:rPr lang="en-AU" sz="2000" dirty="0"/>
              <a:t>5</a:t>
            </a:r>
            <a:r>
              <a:rPr lang="ru-RU" sz="2000" dirty="0"/>
              <a:t> лет опыта работы по подобным типам работ</a:t>
            </a:r>
            <a:endParaRPr lang="en-AU" sz="20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Способность защитить результаты перед аудиторами</a:t>
            </a:r>
            <a:endParaRPr lang="en-AU" sz="20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На кону персональная и профессиональная репутация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4271962"/>
            <a:ext cx="24765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6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Материальность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AU" sz="2400" dirty="0"/>
          </a:p>
          <a:p>
            <a:r>
              <a:rPr lang="ru-RU" sz="2400" dirty="0"/>
              <a:t>При оценке Рудных Резервов необходимо учесть всю необходимую информацию</a:t>
            </a:r>
            <a:endParaRPr lang="en-AU" sz="24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КЛ обязано знать и верно оценить, какие факторы являются материальными</a:t>
            </a:r>
            <a:r>
              <a:rPr lang="en-AU" sz="20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Вы не имеете право селективно использовать информацию и игнорировать неудобные факты</a:t>
            </a:r>
            <a:r>
              <a:rPr lang="en-AU" sz="20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Вы не имеете право уделать основное внимание каким-то элементам и игнорировать другие</a:t>
            </a:r>
            <a:r>
              <a:rPr lang="en-AU" sz="20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Если какая-либо имеющая отношение информация не использована при оценке, необходимо объяснить - почему</a:t>
            </a:r>
            <a:r>
              <a:rPr lang="en-AU" sz="2000" dirty="0"/>
              <a:t>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7926" y="1174748"/>
            <a:ext cx="198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7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Прозрачность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AU" sz="2400" dirty="0"/>
          </a:p>
          <a:p>
            <a:r>
              <a:rPr lang="ru-RU" sz="2400" dirty="0"/>
              <a:t>Вся информация, использованная для оценки Рудных Резервов, должна быть донесена в отчете ясно и прозрачно, чтобы читатель смог понять материальные аспекты работы</a:t>
            </a:r>
            <a:r>
              <a:rPr lang="en-AU" sz="2400" dirty="0"/>
              <a:t>.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Недвусмысленно</a:t>
            </a:r>
            <a:endParaRPr lang="en-AU" sz="20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Без недомолвок и опущений. Сокрытие информации наказуемо.</a:t>
            </a:r>
            <a:endParaRPr lang="en-AU" sz="20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Исчерпывающе и обстоятельно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4129087"/>
            <a:ext cx="4276726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59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1939</Words>
  <Application>Microsoft Office PowerPoint</Application>
  <PresentationFormat>Widescreen</PresentationFormat>
  <Paragraphs>334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Оценка Резервов О чем речь, собственно? </vt:lpstr>
      <vt:lpstr>“Резервы” – что за зверь такой?</vt:lpstr>
      <vt:lpstr>Вы думаете о покупке рудника?</vt:lpstr>
      <vt:lpstr>На кого вы можете полагаться?</vt:lpstr>
      <vt:lpstr>Где применяется JORC?</vt:lpstr>
      <vt:lpstr>Оценка Рудных Резервов</vt:lpstr>
      <vt:lpstr>Компетентность и Ответственности</vt:lpstr>
      <vt:lpstr>Материальность</vt:lpstr>
      <vt:lpstr>Прозрачность</vt:lpstr>
      <vt:lpstr>Передача Минеральных Ресурсов</vt:lpstr>
      <vt:lpstr>Модифицирующие факторы</vt:lpstr>
      <vt:lpstr>Физические факторы</vt:lpstr>
      <vt:lpstr>Технические факторы</vt:lpstr>
      <vt:lpstr>Технические факторы</vt:lpstr>
      <vt:lpstr>Технические факторы</vt:lpstr>
      <vt:lpstr>Технические факторы</vt:lpstr>
      <vt:lpstr>Экономические факторы</vt:lpstr>
      <vt:lpstr>Экономические факторы</vt:lpstr>
      <vt:lpstr>Экономические факторы</vt:lpstr>
      <vt:lpstr>Экономические факторы</vt:lpstr>
      <vt:lpstr>Экономические факторы</vt:lpstr>
      <vt:lpstr>Горное планирование</vt:lpstr>
      <vt:lpstr>Горное планирование</vt:lpstr>
      <vt:lpstr>Финансовые результаты</vt:lpstr>
      <vt:lpstr>Финансовый анализ</vt:lpstr>
      <vt:lpstr>Чувствительность проекта и управление рисками</vt:lpstr>
      <vt:lpstr>Отчет по Рудным Резервам</vt:lpstr>
      <vt:lpstr>Уроки Компетентного Лица</vt:lpstr>
      <vt:lpstr>Ну вот и все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 Reserves</dc:title>
  <dc:creator>Karl van Olden</dc:creator>
  <cp:lastModifiedBy>Dmitry Pertel</cp:lastModifiedBy>
  <cp:revision>195</cp:revision>
  <cp:lastPrinted>2017-04-17T23:57:27Z</cp:lastPrinted>
  <dcterms:created xsi:type="dcterms:W3CDTF">2017-02-07T06:10:07Z</dcterms:created>
  <dcterms:modified xsi:type="dcterms:W3CDTF">2017-06-10T08:28:41Z</dcterms:modified>
</cp:coreProperties>
</file>