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83" r:id="rId3"/>
    <p:sldId id="281" r:id="rId4"/>
    <p:sldId id="282" r:id="rId5"/>
    <p:sldId id="284" r:id="rId6"/>
    <p:sldId id="285" r:id="rId7"/>
    <p:sldId id="286" r:id="rId8"/>
    <p:sldId id="276" r:id="rId9"/>
    <p:sldId id="274" r:id="rId10"/>
    <p:sldId id="304" r:id="rId11"/>
  </p:sldIdLst>
  <p:sldSz cx="9144000" cy="6858000" type="screen4x3"/>
  <p:notesSz cx="6858000" cy="9144000"/>
  <p:defaultTextStyle>
    <a:defPPr>
      <a:defRPr lang="ru-RU"/>
    </a:defPPr>
    <a:lvl1pPr algn="l" rtl="0" fontAlgn="base">
      <a:spcBef>
        <a:spcPct val="0"/>
      </a:spcBef>
      <a:spcAft>
        <a:spcPct val="0"/>
      </a:spcAft>
      <a:defRPr sz="1700" kern="1200">
        <a:solidFill>
          <a:schemeClr val="tx1"/>
        </a:solidFill>
        <a:latin typeface="Arial" charset="0"/>
        <a:ea typeface="+mn-ea"/>
        <a:cs typeface="+mn-cs"/>
      </a:defRPr>
    </a:lvl1pPr>
    <a:lvl2pPr marL="457200" algn="l" rtl="0" fontAlgn="base">
      <a:spcBef>
        <a:spcPct val="0"/>
      </a:spcBef>
      <a:spcAft>
        <a:spcPct val="0"/>
      </a:spcAft>
      <a:defRPr sz="1700" kern="1200">
        <a:solidFill>
          <a:schemeClr val="tx1"/>
        </a:solidFill>
        <a:latin typeface="Arial" charset="0"/>
        <a:ea typeface="+mn-ea"/>
        <a:cs typeface="+mn-cs"/>
      </a:defRPr>
    </a:lvl2pPr>
    <a:lvl3pPr marL="914400" algn="l" rtl="0" fontAlgn="base">
      <a:spcBef>
        <a:spcPct val="0"/>
      </a:spcBef>
      <a:spcAft>
        <a:spcPct val="0"/>
      </a:spcAft>
      <a:defRPr sz="1700" kern="1200">
        <a:solidFill>
          <a:schemeClr val="tx1"/>
        </a:solidFill>
        <a:latin typeface="Arial" charset="0"/>
        <a:ea typeface="+mn-ea"/>
        <a:cs typeface="+mn-cs"/>
      </a:defRPr>
    </a:lvl3pPr>
    <a:lvl4pPr marL="1371600" algn="l" rtl="0" fontAlgn="base">
      <a:spcBef>
        <a:spcPct val="0"/>
      </a:spcBef>
      <a:spcAft>
        <a:spcPct val="0"/>
      </a:spcAft>
      <a:defRPr sz="1700" kern="1200">
        <a:solidFill>
          <a:schemeClr val="tx1"/>
        </a:solidFill>
        <a:latin typeface="Arial" charset="0"/>
        <a:ea typeface="+mn-ea"/>
        <a:cs typeface="+mn-cs"/>
      </a:defRPr>
    </a:lvl4pPr>
    <a:lvl5pPr marL="1828800" algn="l" rtl="0" fontAlgn="base">
      <a:spcBef>
        <a:spcPct val="0"/>
      </a:spcBef>
      <a:spcAft>
        <a:spcPct val="0"/>
      </a:spcAft>
      <a:defRPr sz="1700" kern="1200">
        <a:solidFill>
          <a:schemeClr val="tx1"/>
        </a:solidFill>
        <a:latin typeface="Arial" charset="0"/>
        <a:ea typeface="+mn-ea"/>
        <a:cs typeface="+mn-cs"/>
      </a:defRPr>
    </a:lvl5pPr>
    <a:lvl6pPr marL="2286000" algn="l" defTabSz="914400" rtl="0" eaLnBrk="1" latinLnBrk="0" hangingPunct="1">
      <a:defRPr sz="1700" kern="1200">
        <a:solidFill>
          <a:schemeClr val="tx1"/>
        </a:solidFill>
        <a:latin typeface="Arial" charset="0"/>
        <a:ea typeface="+mn-ea"/>
        <a:cs typeface="+mn-cs"/>
      </a:defRPr>
    </a:lvl6pPr>
    <a:lvl7pPr marL="2743200" algn="l" defTabSz="914400" rtl="0" eaLnBrk="1" latinLnBrk="0" hangingPunct="1">
      <a:defRPr sz="1700" kern="1200">
        <a:solidFill>
          <a:schemeClr val="tx1"/>
        </a:solidFill>
        <a:latin typeface="Arial" charset="0"/>
        <a:ea typeface="+mn-ea"/>
        <a:cs typeface="+mn-cs"/>
      </a:defRPr>
    </a:lvl7pPr>
    <a:lvl8pPr marL="3200400" algn="l" defTabSz="914400" rtl="0" eaLnBrk="1" latinLnBrk="0" hangingPunct="1">
      <a:defRPr sz="1700" kern="1200">
        <a:solidFill>
          <a:schemeClr val="tx1"/>
        </a:solidFill>
        <a:latin typeface="Arial" charset="0"/>
        <a:ea typeface="+mn-ea"/>
        <a:cs typeface="+mn-cs"/>
      </a:defRPr>
    </a:lvl8pPr>
    <a:lvl9pPr marL="3657600" algn="l" defTabSz="914400" rtl="0" eaLnBrk="1" latinLnBrk="0" hangingPunct="1">
      <a:defRPr sz="17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FEF6CE"/>
    <a:srgbClr val="FCFA96"/>
    <a:srgbClr val="EAF79B"/>
    <a:srgbClr val="F5FD4D"/>
    <a:srgbClr val="F2FAD2"/>
    <a:srgbClr val="F2FAFA"/>
    <a:srgbClr val="8D927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54" autoAdjust="0"/>
    <p:restoredTop sz="94660"/>
  </p:normalViewPr>
  <p:slideViewPr>
    <p:cSldViewPr>
      <p:cViewPr varScale="1">
        <p:scale>
          <a:sx n="82" d="100"/>
          <a:sy n="82" d="100"/>
        </p:scale>
        <p:origin x="-163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17252172-FF74-4F9E-B886-241641AC007D}"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C8517AC1-0B0A-4FCA-93D6-6B63B58BC492}"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AE8A12B5-AA68-418C-8E69-BCDA031306D4}"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endParaRPr lang="ru-RU"/>
          </a:p>
        </p:txBody>
      </p:sp>
      <p:sp>
        <p:nvSpPr>
          <p:cNvPr id="4" name="Rectangle 5"/>
          <p:cNvSpPr>
            <a:spLocks noGrp="1" noChangeArrowheads="1"/>
          </p:cNvSpPr>
          <p:nvPr>
            <p:ph type="ftr" sz="quarter" idx="11"/>
          </p:nvPr>
        </p:nvSpPr>
        <p:spPr>
          <a:ln/>
        </p:spPr>
        <p:txBody>
          <a:bodyPr/>
          <a:lstStyle>
            <a:lvl1pPr>
              <a:defRPr/>
            </a:lvl1pPr>
          </a:lstStyle>
          <a:p>
            <a:endParaRPr lang="ru-RU"/>
          </a:p>
        </p:txBody>
      </p:sp>
      <p:sp>
        <p:nvSpPr>
          <p:cNvPr id="5" name="Rectangle 6"/>
          <p:cNvSpPr>
            <a:spLocks noGrp="1" noChangeArrowheads="1"/>
          </p:cNvSpPr>
          <p:nvPr>
            <p:ph type="sldNum" sz="quarter" idx="12"/>
          </p:nvPr>
        </p:nvSpPr>
        <p:spPr>
          <a:ln/>
        </p:spPr>
        <p:txBody>
          <a:bodyPr/>
          <a:lstStyle>
            <a:lvl1pPr>
              <a:defRPr/>
            </a:lvl1pPr>
          </a:lstStyle>
          <a:p>
            <a:fld id="{6B6F0A88-F166-4A16-A518-474B5F2B54A6}"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212234A0-53E5-4FE2-AD6E-F46AB136FC5C}"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0BC4527D-6A74-44EF-A1FC-E524FD4D955D}"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0F6F3E8B-6360-4AA7-9845-510A586F5F2C}"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endParaRPr lang="ru-RU"/>
          </a:p>
        </p:txBody>
      </p:sp>
      <p:sp>
        <p:nvSpPr>
          <p:cNvPr id="8" name="Rectangle 5"/>
          <p:cNvSpPr>
            <a:spLocks noGrp="1" noChangeArrowheads="1"/>
          </p:cNvSpPr>
          <p:nvPr>
            <p:ph type="ftr" sz="quarter" idx="11"/>
          </p:nvPr>
        </p:nvSpPr>
        <p:spPr>
          <a:ln/>
        </p:spPr>
        <p:txBody>
          <a:bodyPr/>
          <a:lstStyle>
            <a:lvl1pPr>
              <a:defRPr/>
            </a:lvl1pPr>
          </a:lstStyle>
          <a:p>
            <a:endParaRPr lang="ru-RU"/>
          </a:p>
        </p:txBody>
      </p:sp>
      <p:sp>
        <p:nvSpPr>
          <p:cNvPr id="9" name="Rectangle 6"/>
          <p:cNvSpPr>
            <a:spLocks noGrp="1" noChangeArrowheads="1"/>
          </p:cNvSpPr>
          <p:nvPr>
            <p:ph type="sldNum" sz="quarter" idx="12"/>
          </p:nvPr>
        </p:nvSpPr>
        <p:spPr>
          <a:ln/>
        </p:spPr>
        <p:txBody>
          <a:bodyPr/>
          <a:lstStyle>
            <a:lvl1pPr>
              <a:defRPr/>
            </a:lvl1pPr>
          </a:lstStyle>
          <a:p>
            <a:fld id="{F6D312A7-7E17-4C59-8CA1-F4488F82C997}"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endParaRPr lang="ru-RU"/>
          </a:p>
        </p:txBody>
      </p:sp>
      <p:sp>
        <p:nvSpPr>
          <p:cNvPr id="4" name="Rectangle 5"/>
          <p:cNvSpPr>
            <a:spLocks noGrp="1" noChangeArrowheads="1"/>
          </p:cNvSpPr>
          <p:nvPr>
            <p:ph type="ftr" sz="quarter" idx="11"/>
          </p:nvPr>
        </p:nvSpPr>
        <p:spPr>
          <a:ln/>
        </p:spPr>
        <p:txBody>
          <a:bodyPr/>
          <a:lstStyle>
            <a:lvl1pPr>
              <a:defRPr/>
            </a:lvl1pPr>
          </a:lstStyle>
          <a:p>
            <a:endParaRPr lang="ru-RU"/>
          </a:p>
        </p:txBody>
      </p:sp>
      <p:sp>
        <p:nvSpPr>
          <p:cNvPr id="5" name="Rectangle 6"/>
          <p:cNvSpPr>
            <a:spLocks noGrp="1" noChangeArrowheads="1"/>
          </p:cNvSpPr>
          <p:nvPr>
            <p:ph type="sldNum" sz="quarter" idx="12"/>
          </p:nvPr>
        </p:nvSpPr>
        <p:spPr>
          <a:ln/>
        </p:spPr>
        <p:txBody>
          <a:bodyPr/>
          <a:lstStyle>
            <a:lvl1pPr>
              <a:defRPr/>
            </a:lvl1pPr>
          </a:lstStyle>
          <a:p>
            <a:fld id="{CB8E5305-6E2F-41F0-A0E5-B85F40DBCA27}"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ru-RU"/>
          </a:p>
        </p:txBody>
      </p:sp>
      <p:sp>
        <p:nvSpPr>
          <p:cNvPr id="3" name="Rectangle 5"/>
          <p:cNvSpPr>
            <a:spLocks noGrp="1" noChangeArrowheads="1"/>
          </p:cNvSpPr>
          <p:nvPr>
            <p:ph type="ftr" sz="quarter" idx="11"/>
          </p:nvPr>
        </p:nvSpPr>
        <p:spPr>
          <a:ln/>
        </p:spPr>
        <p:txBody>
          <a:bodyPr/>
          <a:lstStyle>
            <a:lvl1pPr>
              <a:defRPr/>
            </a:lvl1pPr>
          </a:lstStyle>
          <a:p>
            <a:endParaRPr lang="ru-RU"/>
          </a:p>
        </p:txBody>
      </p:sp>
      <p:sp>
        <p:nvSpPr>
          <p:cNvPr id="4" name="Rectangle 6"/>
          <p:cNvSpPr>
            <a:spLocks noGrp="1" noChangeArrowheads="1"/>
          </p:cNvSpPr>
          <p:nvPr>
            <p:ph type="sldNum" sz="quarter" idx="12"/>
          </p:nvPr>
        </p:nvSpPr>
        <p:spPr>
          <a:ln/>
        </p:spPr>
        <p:txBody>
          <a:bodyPr/>
          <a:lstStyle>
            <a:lvl1pPr>
              <a:defRPr/>
            </a:lvl1pPr>
          </a:lstStyle>
          <a:p>
            <a:fld id="{614DF8D7-3E83-4DAD-88CD-9557B4210B28}"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A21E1912-0C33-4963-B1BE-121C6A033E92}"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12B039BC-E4F2-4AF7-AC78-9636DDAE212D}"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B3E0E0"/>
            </a:gs>
            <a:gs pos="50000">
              <a:srgbClr val="CCFFFF"/>
            </a:gs>
            <a:gs pos="100000">
              <a:srgbClr val="B3E0E0"/>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86436" tIns="43219" rIns="86436" bIns="43219"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86436" tIns="43219" rIns="86436" bIns="43219"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86436" tIns="43219" rIns="86436" bIns="43219" numCol="1" anchor="t" anchorCtr="0" compatLnSpc="1">
            <a:prstTxWarp prst="textNoShape">
              <a:avLst/>
            </a:prstTxWarp>
          </a:bodyPr>
          <a:lstStyle>
            <a:lvl1pPr>
              <a:defRPr sz="13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86436" tIns="43219" rIns="86436" bIns="43219" numCol="1" anchor="t" anchorCtr="0" compatLnSpc="1">
            <a:prstTxWarp prst="textNoShape">
              <a:avLst/>
            </a:prstTxWarp>
          </a:bodyPr>
          <a:lstStyle>
            <a:lvl1pPr algn="ctr">
              <a:defRPr sz="13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86436" tIns="43219" rIns="86436" bIns="43219" numCol="1" anchor="t" anchorCtr="0" compatLnSpc="1">
            <a:prstTxWarp prst="textNoShape">
              <a:avLst/>
            </a:prstTxWarp>
          </a:bodyPr>
          <a:lstStyle>
            <a:lvl1pPr algn="r">
              <a:defRPr sz="1300"/>
            </a:lvl1pPr>
          </a:lstStyle>
          <a:p>
            <a:fld id="{3EC1FADA-D760-45DF-ACCA-BA9AC8BBF63F}"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865188" rtl="0" eaLnBrk="0" fontAlgn="base" hangingPunct="0">
        <a:spcBef>
          <a:spcPct val="0"/>
        </a:spcBef>
        <a:spcAft>
          <a:spcPct val="0"/>
        </a:spcAft>
        <a:defRPr sz="4200">
          <a:solidFill>
            <a:schemeClr val="tx2"/>
          </a:solidFill>
          <a:latin typeface="+mj-lt"/>
          <a:ea typeface="+mj-ea"/>
          <a:cs typeface="+mj-cs"/>
        </a:defRPr>
      </a:lvl1pPr>
      <a:lvl2pPr algn="ctr" defTabSz="865188" rtl="0" eaLnBrk="0" fontAlgn="base" hangingPunct="0">
        <a:spcBef>
          <a:spcPct val="0"/>
        </a:spcBef>
        <a:spcAft>
          <a:spcPct val="0"/>
        </a:spcAft>
        <a:defRPr sz="4200">
          <a:solidFill>
            <a:schemeClr val="tx2"/>
          </a:solidFill>
          <a:latin typeface="Arial" charset="0"/>
        </a:defRPr>
      </a:lvl2pPr>
      <a:lvl3pPr algn="ctr" defTabSz="865188" rtl="0" eaLnBrk="0" fontAlgn="base" hangingPunct="0">
        <a:spcBef>
          <a:spcPct val="0"/>
        </a:spcBef>
        <a:spcAft>
          <a:spcPct val="0"/>
        </a:spcAft>
        <a:defRPr sz="4200">
          <a:solidFill>
            <a:schemeClr val="tx2"/>
          </a:solidFill>
          <a:latin typeface="Arial" charset="0"/>
        </a:defRPr>
      </a:lvl3pPr>
      <a:lvl4pPr algn="ctr" defTabSz="865188" rtl="0" eaLnBrk="0" fontAlgn="base" hangingPunct="0">
        <a:spcBef>
          <a:spcPct val="0"/>
        </a:spcBef>
        <a:spcAft>
          <a:spcPct val="0"/>
        </a:spcAft>
        <a:defRPr sz="4200">
          <a:solidFill>
            <a:schemeClr val="tx2"/>
          </a:solidFill>
          <a:latin typeface="Arial" charset="0"/>
        </a:defRPr>
      </a:lvl4pPr>
      <a:lvl5pPr algn="ctr" defTabSz="865188" rtl="0" eaLnBrk="0" fontAlgn="base" hangingPunct="0">
        <a:spcBef>
          <a:spcPct val="0"/>
        </a:spcBef>
        <a:spcAft>
          <a:spcPct val="0"/>
        </a:spcAft>
        <a:defRPr sz="4200">
          <a:solidFill>
            <a:schemeClr val="tx2"/>
          </a:solidFill>
          <a:latin typeface="Arial" charset="0"/>
        </a:defRPr>
      </a:lvl5pPr>
      <a:lvl6pPr marL="457200" algn="ctr" defTabSz="865188" rtl="0" fontAlgn="base">
        <a:spcBef>
          <a:spcPct val="0"/>
        </a:spcBef>
        <a:spcAft>
          <a:spcPct val="0"/>
        </a:spcAft>
        <a:defRPr sz="4200">
          <a:solidFill>
            <a:schemeClr val="tx2"/>
          </a:solidFill>
          <a:latin typeface="Arial" charset="0"/>
        </a:defRPr>
      </a:lvl6pPr>
      <a:lvl7pPr marL="914400" algn="ctr" defTabSz="865188" rtl="0" fontAlgn="base">
        <a:spcBef>
          <a:spcPct val="0"/>
        </a:spcBef>
        <a:spcAft>
          <a:spcPct val="0"/>
        </a:spcAft>
        <a:defRPr sz="4200">
          <a:solidFill>
            <a:schemeClr val="tx2"/>
          </a:solidFill>
          <a:latin typeface="Arial" charset="0"/>
        </a:defRPr>
      </a:lvl7pPr>
      <a:lvl8pPr marL="1371600" algn="ctr" defTabSz="865188" rtl="0" fontAlgn="base">
        <a:spcBef>
          <a:spcPct val="0"/>
        </a:spcBef>
        <a:spcAft>
          <a:spcPct val="0"/>
        </a:spcAft>
        <a:defRPr sz="4200">
          <a:solidFill>
            <a:schemeClr val="tx2"/>
          </a:solidFill>
          <a:latin typeface="Arial" charset="0"/>
        </a:defRPr>
      </a:lvl8pPr>
      <a:lvl9pPr marL="1828800" algn="ctr" defTabSz="865188" rtl="0" fontAlgn="base">
        <a:spcBef>
          <a:spcPct val="0"/>
        </a:spcBef>
        <a:spcAft>
          <a:spcPct val="0"/>
        </a:spcAft>
        <a:defRPr sz="4200">
          <a:solidFill>
            <a:schemeClr val="tx2"/>
          </a:solidFill>
          <a:latin typeface="Arial" charset="0"/>
        </a:defRPr>
      </a:lvl9pPr>
    </p:titleStyle>
    <p:bodyStyle>
      <a:lvl1pPr marL="323850" indent="-323850" algn="l" defTabSz="865188" rtl="0" eaLnBrk="0" fontAlgn="base" hangingPunct="0">
        <a:spcBef>
          <a:spcPct val="20000"/>
        </a:spcBef>
        <a:spcAft>
          <a:spcPct val="0"/>
        </a:spcAft>
        <a:buChar char="•"/>
        <a:defRPr sz="3000">
          <a:solidFill>
            <a:schemeClr val="tx1"/>
          </a:solidFill>
          <a:latin typeface="+mn-lt"/>
          <a:ea typeface="+mn-ea"/>
          <a:cs typeface="+mn-cs"/>
        </a:defRPr>
      </a:lvl1pPr>
      <a:lvl2pPr marL="701675" indent="-269875" algn="l" defTabSz="865188" rtl="0" eaLnBrk="0" fontAlgn="base" hangingPunct="0">
        <a:spcBef>
          <a:spcPct val="20000"/>
        </a:spcBef>
        <a:spcAft>
          <a:spcPct val="0"/>
        </a:spcAft>
        <a:buChar char="–"/>
        <a:defRPr sz="2600">
          <a:solidFill>
            <a:schemeClr val="tx1"/>
          </a:solidFill>
          <a:latin typeface="+mn-lt"/>
        </a:defRPr>
      </a:lvl2pPr>
      <a:lvl3pPr marL="1081088" indent="-215900" algn="l" defTabSz="865188" rtl="0" eaLnBrk="0" fontAlgn="base" hangingPunct="0">
        <a:spcBef>
          <a:spcPct val="20000"/>
        </a:spcBef>
        <a:spcAft>
          <a:spcPct val="0"/>
        </a:spcAft>
        <a:buChar char="•"/>
        <a:defRPr sz="2300">
          <a:solidFill>
            <a:schemeClr val="tx1"/>
          </a:solidFill>
          <a:latin typeface="+mn-lt"/>
        </a:defRPr>
      </a:lvl3pPr>
      <a:lvl4pPr marL="1512888" indent="-215900" algn="l" defTabSz="865188" rtl="0" eaLnBrk="0" fontAlgn="base" hangingPunct="0">
        <a:spcBef>
          <a:spcPct val="20000"/>
        </a:spcBef>
        <a:spcAft>
          <a:spcPct val="0"/>
        </a:spcAft>
        <a:buChar char="–"/>
        <a:defRPr sz="1900">
          <a:solidFill>
            <a:schemeClr val="tx1"/>
          </a:solidFill>
          <a:latin typeface="+mn-lt"/>
        </a:defRPr>
      </a:lvl4pPr>
      <a:lvl5pPr marL="1944688" indent="-215900" algn="l" defTabSz="865188" rtl="0" eaLnBrk="0" fontAlgn="base" hangingPunct="0">
        <a:spcBef>
          <a:spcPct val="20000"/>
        </a:spcBef>
        <a:spcAft>
          <a:spcPct val="0"/>
        </a:spcAft>
        <a:buChar char="»"/>
        <a:defRPr sz="1900">
          <a:solidFill>
            <a:schemeClr val="tx1"/>
          </a:solidFill>
          <a:latin typeface="+mn-lt"/>
        </a:defRPr>
      </a:lvl5pPr>
      <a:lvl6pPr marL="2401888" indent="-215900" algn="l" defTabSz="865188" rtl="0" fontAlgn="base">
        <a:spcBef>
          <a:spcPct val="20000"/>
        </a:spcBef>
        <a:spcAft>
          <a:spcPct val="0"/>
        </a:spcAft>
        <a:buChar char="»"/>
        <a:defRPr sz="1900">
          <a:solidFill>
            <a:schemeClr val="tx1"/>
          </a:solidFill>
          <a:latin typeface="+mn-lt"/>
        </a:defRPr>
      </a:lvl6pPr>
      <a:lvl7pPr marL="2859088" indent="-215900" algn="l" defTabSz="865188" rtl="0" fontAlgn="base">
        <a:spcBef>
          <a:spcPct val="20000"/>
        </a:spcBef>
        <a:spcAft>
          <a:spcPct val="0"/>
        </a:spcAft>
        <a:buChar char="»"/>
        <a:defRPr sz="1900">
          <a:solidFill>
            <a:schemeClr val="tx1"/>
          </a:solidFill>
          <a:latin typeface="+mn-lt"/>
        </a:defRPr>
      </a:lvl7pPr>
      <a:lvl8pPr marL="3316288" indent="-215900" algn="l" defTabSz="865188" rtl="0" fontAlgn="base">
        <a:spcBef>
          <a:spcPct val="20000"/>
        </a:spcBef>
        <a:spcAft>
          <a:spcPct val="0"/>
        </a:spcAft>
        <a:buChar char="»"/>
        <a:defRPr sz="1900">
          <a:solidFill>
            <a:schemeClr val="tx1"/>
          </a:solidFill>
          <a:latin typeface="+mn-lt"/>
        </a:defRPr>
      </a:lvl8pPr>
      <a:lvl9pPr marL="3773488" indent="-215900" algn="l" defTabSz="865188" rtl="0" fontAlgn="base">
        <a:spcBef>
          <a:spcPct val="20000"/>
        </a:spcBef>
        <a:spcAft>
          <a:spcPct val="0"/>
        </a:spcAft>
        <a:buChar char="»"/>
        <a:defRPr sz="19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074" name="Picture 18" descr="Admin_delen_CN_"/>
          <p:cNvPicPr>
            <a:picLocks noGrp="1" noChangeAspect="1" noChangeArrowheads="1"/>
          </p:cNvPicPr>
          <p:nvPr>
            <p:ph/>
          </p:nvPr>
        </p:nvPicPr>
        <p:blipFill>
          <a:blip r:embed="rId2" cstate="print"/>
          <a:srcRect/>
          <a:stretch>
            <a:fillRect/>
          </a:stretch>
        </p:blipFill>
        <p:spPr>
          <a:xfrm>
            <a:off x="4763" y="138113"/>
            <a:ext cx="9139237" cy="6542087"/>
          </a:xfrm>
          <a:noFill/>
        </p:spPr>
      </p:pic>
      <p:sp>
        <p:nvSpPr>
          <p:cNvPr id="3075" name="Text Box 19"/>
          <p:cNvSpPr txBox="1">
            <a:spLocks noChangeArrowheads="1"/>
          </p:cNvSpPr>
          <p:nvPr/>
        </p:nvSpPr>
        <p:spPr bwMode="auto">
          <a:xfrm>
            <a:off x="8886825" y="6556375"/>
            <a:ext cx="252413" cy="222250"/>
          </a:xfrm>
          <a:prstGeom prst="rect">
            <a:avLst/>
          </a:prstGeom>
          <a:noFill/>
          <a:ln w="9525">
            <a:noFill/>
            <a:miter lim="800000"/>
            <a:headEnd/>
            <a:tailEnd/>
          </a:ln>
        </p:spPr>
        <p:txBody>
          <a:bodyPr wrap="none" lIns="86457" tIns="43228" rIns="86457" bIns="43228">
            <a:spAutoFit/>
          </a:bodyPr>
          <a:lstStyle/>
          <a:p>
            <a:pPr defTabSz="865188"/>
            <a:r>
              <a:rPr lang="en-US" sz="900" b="1">
                <a:latin typeface="Verdana" pitchFamily="34" charset="0"/>
              </a:rPr>
              <a:t>2</a:t>
            </a:r>
            <a:endParaRPr lang="ru-RU" sz="900" b="1">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07" name="Rectangle 71"/>
          <p:cNvSpPr>
            <a:spLocks noChangeArrowheads="1"/>
          </p:cNvSpPr>
          <p:nvPr/>
        </p:nvSpPr>
        <p:spPr bwMode="auto">
          <a:xfrm>
            <a:off x="169863" y="115888"/>
            <a:ext cx="8974137" cy="865187"/>
          </a:xfrm>
          <a:prstGeom prst="rect">
            <a:avLst/>
          </a:prstGeom>
          <a:noFill/>
          <a:ln w="9525">
            <a:noFill/>
            <a:miter lim="800000"/>
            <a:headEnd/>
            <a:tailEnd/>
          </a:ln>
          <a:effectLst/>
        </p:spPr>
        <p:txBody>
          <a:bodyPr lIns="86436" tIns="43219" rIns="86436" bIns="43219" anchor="ctr"/>
          <a:lstStyle/>
          <a:p>
            <a:pPr algn="ctr" defTabSz="865188">
              <a:defRPr/>
            </a:pPr>
            <a:r>
              <a:rPr lang="ru-RU" sz="1600" b="1">
                <a:solidFill>
                  <a:srgbClr val="3366FF"/>
                </a:solidFill>
                <a:effectLst>
                  <a:outerShdw blurRad="38100" dist="38100" dir="2700000" algn="tl">
                    <a:srgbClr val="000000"/>
                  </a:outerShdw>
                </a:effectLst>
                <a:latin typeface="Verdana" pitchFamily="34" charset="0"/>
              </a:rPr>
              <a:t>Перспективы и проблемы наращивания минерально-сырьевого комплекса Восточной части Сибирского федерального округа</a:t>
            </a:r>
            <a:r>
              <a:rPr lang="ru-RU" sz="1500">
                <a:solidFill>
                  <a:schemeClr val="tx2"/>
                </a:solidFill>
                <a:latin typeface="Verdana" pitchFamily="34" charset="0"/>
              </a:rPr>
              <a:t> </a:t>
            </a:r>
          </a:p>
        </p:txBody>
      </p:sp>
      <p:graphicFrame>
        <p:nvGraphicFramePr>
          <p:cNvPr id="65831" name="Group 295"/>
          <p:cNvGraphicFramePr>
            <a:graphicFrameLocks noGrp="1"/>
          </p:cNvGraphicFramePr>
          <p:nvPr/>
        </p:nvGraphicFramePr>
        <p:xfrm>
          <a:off x="576263" y="1125538"/>
          <a:ext cx="8059737" cy="5228053"/>
        </p:xfrm>
        <a:graphic>
          <a:graphicData uri="http://schemas.openxmlformats.org/drawingml/2006/table">
            <a:tbl>
              <a:tblPr/>
              <a:tblGrid>
                <a:gridCol w="4624387"/>
                <a:gridCol w="3435350"/>
              </a:tblGrid>
              <a:tr h="523875">
                <a:tc>
                  <a:txBody>
                    <a:bodyPr/>
                    <a:lstStyle/>
                    <a:p>
                      <a:pPr marL="0" marR="0" lvl="0" indent="0" algn="ctr" defTabSz="865188" rtl="0" eaLnBrk="1" fontAlgn="base" latinLnBrk="0" hangingPunct="1">
                        <a:lnSpc>
                          <a:spcPct val="100000"/>
                        </a:lnSpc>
                        <a:spcBef>
                          <a:spcPct val="20000"/>
                        </a:spcBef>
                        <a:spcAft>
                          <a:spcPct val="0"/>
                        </a:spcAft>
                        <a:buClrTx/>
                        <a:buSzTx/>
                        <a:buFontTx/>
                        <a:buNone/>
                        <a:tabLst/>
                      </a:pPr>
                      <a:r>
                        <a:rPr kumimoji="0" lang="ru-RU" sz="1500" b="1" i="0" u="none" strike="noStrike" cap="none" normalizeH="0" baseline="0" dirty="0" smtClean="0">
                          <a:ln>
                            <a:noFill/>
                          </a:ln>
                          <a:solidFill>
                            <a:srgbClr val="0033CC"/>
                          </a:solidFill>
                          <a:effectLst/>
                          <a:latin typeface="Times New Roman" pitchFamily="18" charset="0"/>
                        </a:rPr>
                        <a:t>Основные задачи и источники их финансирования </a:t>
                      </a:r>
                    </a:p>
                    <a:p>
                      <a:pPr marL="0" marR="0" lvl="0" indent="0" algn="ctr" defTabSz="865188" rtl="0" eaLnBrk="1" fontAlgn="base" latinLnBrk="0" hangingPunct="1">
                        <a:lnSpc>
                          <a:spcPct val="100000"/>
                        </a:lnSpc>
                        <a:spcBef>
                          <a:spcPct val="20000"/>
                        </a:spcBef>
                        <a:spcAft>
                          <a:spcPct val="0"/>
                        </a:spcAft>
                        <a:buClrTx/>
                        <a:buSzTx/>
                        <a:buFontTx/>
                        <a:buNone/>
                        <a:tabLst/>
                      </a:pPr>
                      <a:r>
                        <a:rPr kumimoji="0" lang="ru-RU" sz="1500" b="1" i="0" u="none" strike="noStrike" cap="none" normalizeH="0" baseline="0" dirty="0" smtClean="0">
                          <a:ln>
                            <a:noFill/>
                          </a:ln>
                          <a:solidFill>
                            <a:srgbClr val="0033CC"/>
                          </a:solidFill>
                          <a:effectLst/>
                          <a:latin typeface="Times New Roman" pitchFamily="18" charset="0"/>
                        </a:rPr>
                        <a:t>наращивания минерально-сырьевой  базы</a:t>
                      </a:r>
                    </a:p>
                  </a:txBody>
                  <a:tcPr marL="86457" marR="86457" marT="43228" marB="432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AD2"/>
                    </a:solidFill>
                  </a:tcPr>
                </a:tc>
                <a:tc>
                  <a:txBody>
                    <a:bodyPr/>
                    <a:lstStyle/>
                    <a:p>
                      <a:pPr marL="0" marR="0" lvl="0" indent="0" algn="ctr" defTabSz="865188" rtl="0" eaLnBrk="1" fontAlgn="base" latinLnBrk="0" hangingPunct="1">
                        <a:lnSpc>
                          <a:spcPct val="100000"/>
                        </a:lnSpc>
                        <a:spcBef>
                          <a:spcPct val="20000"/>
                        </a:spcBef>
                        <a:spcAft>
                          <a:spcPct val="0"/>
                        </a:spcAft>
                        <a:buClrTx/>
                        <a:buSzTx/>
                        <a:buFontTx/>
                        <a:buNone/>
                        <a:tabLst/>
                      </a:pPr>
                      <a:r>
                        <a:rPr kumimoji="0" lang="ru-RU" sz="1500" b="1" i="0" u="none" strike="noStrike" cap="none" normalizeH="0" baseline="0" smtClean="0">
                          <a:ln>
                            <a:noFill/>
                          </a:ln>
                          <a:solidFill>
                            <a:srgbClr val="0033CC"/>
                          </a:solidFill>
                          <a:effectLst/>
                          <a:latin typeface="Times New Roman" pitchFamily="18" charset="0"/>
                        </a:rPr>
                        <a:t>Проблемы развития минерально – сырьевого комплекса</a:t>
                      </a:r>
                    </a:p>
                  </a:txBody>
                  <a:tcPr marL="86457" marR="86457" marT="43228" marB="432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AD2"/>
                    </a:solidFill>
                  </a:tcPr>
                </a:tc>
              </a:tr>
              <a:tr h="511175">
                <a:tc>
                  <a:txBody>
                    <a:bodyPr/>
                    <a:lstStyle/>
                    <a:p>
                      <a:pPr marL="0" marR="0" lvl="0" indent="0" algn="ctr" defTabSz="865188" rtl="0" eaLnBrk="1" fontAlgn="base" latinLnBrk="0" hangingPunct="1">
                        <a:lnSpc>
                          <a:spcPct val="100000"/>
                        </a:lnSpc>
                        <a:spcBef>
                          <a:spcPct val="20000"/>
                        </a:spcBef>
                        <a:spcAft>
                          <a:spcPct val="0"/>
                        </a:spcAft>
                        <a:buClrTx/>
                        <a:buSzTx/>
                        <a:buFontTx/>
                        <a:buNone/>
                        <a:tabLst/>
                      </a:pPr>
                      <a:r>
                        <a:rPr kumimoji="0" lang="ru-RU" sz="1500" b="1" i="0" u="none" strike="noStrike" cap="none" normalizeH="0" baseline="0" smtClean="0">
                          <a:ln>
                            <a:noFill/>
                          </a:ln>
                          <a:solidFill>
                            <a:schemeClr val="tx1"/>
                          </a:solidFill>
                          <a:effectLst/>
                          <a:latin typeface="Times New Roman" pitchFamily="18" charset="0"/>
                        </a:rPr>
                        <a:t>Средства бюджета Российской Федерации</a:t>
                      </a:r>
                    </a:p>
                  </a:txBody>
                  <a:tcPr marL="86457" marR="86457" marT="43228" marB="432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EAF79B"/>
                        </a:gs>
                        <a:gs pos="100000">
                          <a:srgbClr val="CCCCFF"/>
                        </a:gs>
                      </a:gsLst>
                      <a:path path="shape">
                        <a:fillToRect l="50000" t="50000" r="50000" b="50000"/>
                      </a:path>
                    </a:gradFill>
                  </a:tcPr>
                </a:tc>
                <a:tc rowSpan="9">
                  <a:txBody>
                    <a:bodyPr/>
                    <a:lstStyle/>
                    <a:p>
                      <a:pPr marL="0" marR="0" lvl="0" indent="0" algn="l" defTabSz="865188" rtl="0" eaLnBrk="1" fontAlgn="base" latinLnBrk="0" hangingPunct="1">
                        <a:lnSpc>
                          <a:spcPct val="100000"/>
                        </a:lnSpc>
                        <a:spcBef>
                          <a:spcPct val="0"/>
                        </a:spcBef>
                        <a:spcAft>
                          <a:spcPct val="0"/>
                        </a:spcAft>
                        <a:buClr>
                          <a:srgbClr val="0033CC"/>
                        </a:buClr>
                        <a:buSzTx/>
                        <a:buFont typeface="Wingdings" pitchFamily="2" charset="2"/>
                        <a:buChar char="Ø"/>
                        <a:tabLst/>
                      </a:pPr>
                      <a:r>
                        <a:rPr kumimoji="0" lang="ru-RU" sz="1500" b="0" i="0" u="none" strike="noStrike" cap="none" normalizeH="0" baseline="0" dirty="0" smtClean="0">
                          <a:ln>
                            <a:noFill/>
                          </a:ln>
                          <a:solidFill>
                            <a:schemeClr val="tx1"/>
                          </a:solidFill>
                          <a:effectLst/>
                          <a:latin typeface="Times New Roman" pitchFamily="18" charset="0"/>
                        </a:rPr>
                        <a:t> </a:t>
                      </a:r>
                      <a:r>
                        <a:rPr kumimoji="0" lang="ru-RU" sz="1300" b="1" i="0" u="none" strike="noStrike" cap="none" normalizeH="0" baseline="0" dirty="0" smtClean="0">
                          <a:ln>
                            <a:noFill/>
                          </a:ln>
                          <a:solidFill>
                            <a:schemeClr val="tx1"/>
                          </a:solidFill>
                          <a:effectLst/>
                          <a:latin typeface="Times New Roman" pitchFamily="18" charset="0"/>
                        </a:rPr>
                        <a:t>Проблема земельно-имущественных </a:t>
                      </a:r>
                      <a:r>
                        <a:rPr kumimoji="0" lang="en-US" sz="1300" b="1" i="0" u="none" strike="noStrike" cap="none" normalizeH="0" baseline="0" dirty="0" smtClean="0">
                          <a:ln>
                            <a:noFill/>
                          </a:ln>
                          <a:solidFill>
                            <a:schemeClr val="tx1"/>
                          </a:solidFill>
                          <a:effectLst/>
                          <a:latin typeface="Times New Roman" pitchFamily="18" charset="0"/>
                        </a:rPr>
                        <a:t>   </a:t>
                      </a:r>
                      <a:r>
                        <a:rPr kumimoji="0" lang="ru-RU" sz="1300" b="1" i="0" u="none" strike="noStrike" cap="none" normalizeH="0" baseline="0" dirty="0" smtClean="0">
                          <a:ln>
                            <a:noFill/>
                          </a:ln>
                          <a:solidFill>
                            <a:schemeClr val="tx1"/>
                          </a:solidFill>
                          <a:effectLst/>
                          <a:latin typeface="Times New Roman" pitchFamily="18" charset="0"/>
                        </a:rPr>
                        <a:t>отношений в </a:t>
                      </a:r>
                      <a:r>
                        <a:rPr kumimoji="0" lang="ru-RU" sz="1300" b="1" i="0" u="none" strike="noStrike" cap="none" normalizeH="0" baseline="0" dirty="0" err="1" smtClean="0">
                          <a:ln>
                            <a:noFill/>
                          </a:ln>
                          <a:solidFill>
                            <a:schemeClr val="tx1"/>
                          </a:solidFill>
                          <a:effectLst/>
                          <a:latin typeface="Times New Roman" pitchFamily="18" charset="0"/>
                        </a:rPr>
                        <a:t>недропользовании</a:t>
                      </a:r>
                      <a:r>
                        <a:rPr kumimoji="0" lang="ru-RU" sz="1300" b="1" i="0" u="none" strike="noStrike" cap="none" normalizeH="0" baseline="0" dirty="0" smtClean="0">
                          <a:ln>
                            <a:noFill/>
                          </a:ln>
                          <a:solidFill>
                            <a:schemeClr val="tx1"/>
                          </a:solidFill>
                          <a:effectLst/>
                          <a:latin typeface="Times New Roman" pitchFamily="18" charset="0"/>
                        </a:rPr>
                        <a:t>.</a:t>
                      </a:r>
                    </a:p>
                    <a:p>
                      <a:pPr marL="0" marR="0" lvl="0" indent="0" algn="l" defTabSz="865188" rtl="0" eaLnBrk="1" fontAlgn="base" latinLnBrk="0" hangingPunct="1">
                        <a:lnSpc>
                          <a:spcPct val="110000"/>
                        </a:lnSpc>
                        <a:spcBef>
                          <a:spcPct val="25000"/>
                        </a:spcBef>
                        <a:spcAft>
                          <a:spcPct val="0"/>
                        </a:spcAft>
                        <a:buClr>
                          <a:srgbClr val="0033CC"/>
                        </a:buClr>
                        <a:buSzPct val="110000"/>
                        <a:buFont typeface="Wingdings" pitchFamily="2" charset="2"/>
                        <a:buChar char="Ø"/>
                        <a:tabLst/>
                      </a:pPr>
                      <a:r>
                        <a:rPr kumimoji="0" lang="ru-RU" sz="1300" b="1" i="0" u="none" strike="noStrike" cap="none" normalizeH="0" baseline="0" dirty="0" smtClean="0">
                          <a:ln>
                            <a:noFill/>
                          </a:ln>
                          <a:solidFill>
                            <a:schemeClr val="tx1"/>
                          </a:solidFill>
                          <a:effectLst/>
                          <a:latin typeface="Times New Roman" pitchFamily="18" charset="0"/>
                        </a:rPr>
                        <a:t> Несовершенство законодательной базы и системы лицензирования в геологоразведочной и добычной отраслях. </a:t>
                      </a:r>
                    </a:p>
                    <a:p>
                      <a:pPr marL="0" marR="0" lvl="0" indent="0" algn="l" defTabSz="865188" rtl="0" eaLnBrk="1" fontAlgn="base" latinLnBrk="0" hangingPunct="1">
                        <a:lnSpc>
                          <a:spcPct val="110000"/>
                        </a:lnSpc>
                        <a:spcBef>
                          <a:spcPct val="25000"/>
                        </a:spcBef>
                        <a:spcAft>
                          <a:spcPct val="0"/>
                        </a:spcAft>
                        <a:buClr>
                          <a:srgbClr val="0033CC"/>
                        </a:buClr>
                        <a:buSzPct val="110000"/>
                        <a:buFont typeface="Wingdings" pitchFamily="2" charset="2"/>
                        <a:buChar char="Ø"/>
                        <a:tabLst/>
                      </a:pPr>
                      <a:r>
                        <a:rPr kumimoji="0" lang="ru-RU" sz="1300" b="1" i="0" u="none" strike="noStrike" cap="none" normalizeH="0" baseline="0" dirty="0" smtClean="0">
                          <a:ln>
                            <a:noFill/>
                          </a:ln>
                          <a:solidFill>
                            <a:schemeClr val="tx1"/>
                          </a:solidFill>
                          <a:effectLst/>
                          <a:latin typeface="Times New Roman" pitchFamily="18" charset="0"/>
                        </a:rPr>
                        <a:t> Недостаточный уровень финансирования из средств федерального бюджета на цели геологического изучения и воспроизводства минерально-сырьевой базы </a:t>
                      </a:r>
                    </a:p>
                    <a:p>
                      <a:pPr marL="0" marR="0" lvl="0" indent="0" algn="l" defTabSz="865188" rtl="0" eaLnBrk="1" fontAlgn="base" latinLnBrk="0" hangingPunct="1">
                        <a:lnSpc>
                          <a:spcPct val="110000"/>
                        </a:lnSpc>
                        <a:spcBef>
                          <a:spcPct val="25000"/>
                        </a:spcBef>
                        <a:spcAft>
                          <a:spcPct val="0"/>
                        </a:spcAft>
                        <a:buClr>
                          <a:srgbClr val="0033CC"/>
                        </a:buClr>
                        <a:buSzPct val="110000"/>
                        <a:buFont typeface="Wingdings" pitchFamily="2" charset="2"/>
                        <a:buChar char="Ø"/>
                        <a:tabLst/>
                      </a:pPr>
                      <a:r>
                        <a:rPr kumimoji="0" lang="ru-RU" sz="1300" b="1" i="0" u="none" strike="noStrike" cap="none" normalizeH="0" baseline="0" smtClean="0">
                          <a:ln>
                            <a:noFill/>
                          </a:ln>
                          <a:solidFill>
                            <a:schemeClr val="tx1"/>
                          </a:solidFill>
                          <a:effectLst/>
                          <a:latin typeface="Times New Roman" pitchFamily="18" charset="0"/>
                        </a:rPr>
                        <a:t> Противоречия одновременного сбалансированного развития горнодобывающего производства и системы особо охраняемых природных территорий </a:t>
                      </a:r>
                    </a:p>
                    <a:p>
                      <a:pPr marL="0" marR="0" lvl="0" indent="0" algn="l" defTabSz="865188" rtl="0" eaLnBrk="1" fontAlgn="base" latinLnBrk="0" hangingPunct="1">
                        <a:lnSpc>
                          <a:spcPct val="110000"/>
                        </a:lnSpc>
                        <a:spcBef>
                          <a:spcPct val="25000"/>
                        </a:spcBef>
                        <a:spcAft>
                          <a:spcPct val="0"/>
                        </a:spcAft>
                        <a:buClr>
                          <a:srgbClr val="0033CC"/>
                        </a:buClr>
                        <a:buSzPct val="110000"/>
                        <a:buFont typeface="Wingdings" pitchFamily="2" charset="2"/>
                        <a:buChar char="Ø"/>
                        <a:tabLst/>
                      </a:pPr>
                      <a:r>
                        <a:rPr kumimoji="0" lang="ru-RU" sz="1300" b="1" i="0" u="none" strike="noStrike" cap="none" normalizeH="0" baseline="0" dirty="0" smtClean="0">
                          <a:ln>
                            <a:noFill/>
                          </a:ln>
                          <a:solidFill>
                            <a:schemeClr val="tx1"/>
                          </a:solidFill>
                          <a:effectLst/>
                          <a:latin typeface="Times New Roman" pitchFamily="18" charset="0"/>
                        </a:rPr>
                        <a:t> Проблемы нехватки квалифицированных инженерных и рабочих кадров</a:t>
                      </a:r>
                      <a:r>
                        <a:rPr kumimoji="0" lang="ru-RU" sz="1500" b="1" i="0" u="none" strike="noStrike" cap="none" normalizeH="0" baseline="0" dirty="0" smtClean="0">
                          <a:ln>
                            <a:noFill/>
                          </a:ln>
                          <a:solidFill>
                            <a:schemeClr val="tx1"/>
                          </a:solidFill>
                          <a:effectLst/>
                          <a:latin typeface="Times New Roman" pitchFamily="18" charset="0"/>
                        </a:rPr>
                        <a:t> </a:t>
                      </a:r>
                    </a:p>
                  </a:txBody>
                  <a:tcPr marL="86457" marR="86457" marT="43228" marB="432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865188" rtl="0" eaLnBrk="1" fontAlgn="base" latinLnBrk="0" hangingPunct="1">
                        <a:lnSpc>
                          <a:spcPct val="100000"/>
                        </a:lnSpc>
                        <a:spcBef>
                          <a:spcPct val="20000"/>
                        </a:spcBef>
                        <a:spcAft>
                          <a:spcPct val="0"/>
                        </a:spcAft>
                        <a:buClrTx/>
                        <a:buSzTx/>
                        <a:buFontTx/>
                        <a:buNone/>
                        <a:tabLst/>
                      </a:pPr>
                      <a:r>
                        <a:rPr kumimoji="0" lang="ru-RU" sz="1300" b="1" i="1" u="none" strike="noStrike" cap="none" normalizeH="0" baseline="0" smtClean="0">
                          <a:ln>
                            <a:noFill/>
                          </a:ln>
                          <a:solidFill>
                            <a:srgbClr val="000048"/>
                          </a:solidFill>
                          <a:effectLst/>
                          <a:latin typeface="Times New Roman" pitchFamily="18" charset="0"/>
                        </a:rPr>
                        <a:t>Региональные геологические и геологосъемочные работы</a:t>
                      </a:r>
                      <a:endParaRPr kumimoji="0" lang="ru-RU" sz="1300" b="1" i="0" u="none" strike="noStrike" cap="none" normalizeH="0" baseline="0" smtClean="0">
                        <a:ln>
                          <a:noFill/>
                        </a:ln>
                        <a:solidFill>
                          <a:schemeClr val="tx1"/>
                        </a:solidFill>
                        <a:effectLst/>
                        <a:latin typeface="Times New Roman" pitchFamily="18" charset="0"/>
                      </a:endParaRPr>
                    </a:p>
                  </a:txBody>
                  <a:tcPr marL="86457" marR="86457" marT="43228" marB="432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r h="490538">
                <a:tc>
                  <a:txBody>
                    <a:bodyPr/>
                    <a:lstStyle/>
                    <a:p>
                      <a:pPr marL="0" marR="0" lvl="0" indent="0" algn="ctr" defTabSz="865188" rtl="0" eaLnBrk="1" fontAlgn="base" latinLnBrk="0" hangingPunct="1">
                        <a:lnSpc>
                          <a:spcPct val="100000"/>
                        </a:lnSpc>
                        <a:spcBef>
                          <a:spcPct val="20000"/>
                        </a:spcBef>
                        <a:spcAft>
                          <a:spcPct val="0"/>
                        </a:spcAft>
                        <a:buClrTx/>
                        <a:buSzTx/>
                        <a:buFontTx/>
                        <a:buNone/>
                        <a:tabLst/>
                      </a:pPr>
                      <a:r>
                        <a:rPr kumimoji="0" lang="ru-RU" sz="1300" b="1" i="1" u="none" strike="noStrike" cap="none" normalizeH="0" baseline="0" smtClean="0">
                          <a:ln>
                            <a:noFill/>
                          </a:ln>
                          <a:solidFill>
                            <a:srgbClr val="000048"/>
                          </a:solidFill>
                          <a:effectLst/>
                          <a:latin typeface="Times New Roman" pitchFamily="18" charset="0"/>
                        </a:rPr>
                        <a:t>Поисковые и оценочные</a:t>
                      </a:r>
                      <a:r>
                        <a:rPr kumimoji="0" lang="en-US" sz="1300" b="1" i="1" u="none" strike="noStrike" cap="none" normalizeH="0" baseline="0" smtClean="0">
                          <a:ln>
                            <a:noFill/>
                          </a:ln>
                          <a:solidFill>
                            <a:srgbClr val="000048"/>
                          </a:solidFill>
                          <a:effectLst/>
                          <a:latin typeface="Times New Roman" pitchFamily="18" charset="0"/>
                        </a:rPr>
                        <a:t> </a:t>
                      </a:r>
                      <a:r>
                        <a:rPr kumimoji="0" lang="ru-RU" sz="1300" b="1" i="1" u="none" strike="noStrike" cap="none" normalizeH="0" baseline="0" smtClean="0">
                          <a:ln>
                            <a:noFill/>
                          </a:ln>
                          <a:solidFill>
                            <a:srgbClr val="000048"/>
                          </a:solidFill>
                          <a:effectLst/>
                          <a:latin typeface="Times New Roman" pitchFamily="18" charset="0"/>
                        </a:rPr>
                        <a:t>работы на твердые полезные ископаемые</a:t>
                      </a:r>
                    </a:p>
                  </a:txBody>
                  <a:tcPr marL="86457" marR="86457" marT="43228" marB="432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r h="571500">
                <a:tc>
                  <a:txBody>
                    <a:bodyPr/>
                    <a:lstStyle/>
                    <a:p>
                      <a:pPr marL="0" marR="0" lvl="0" indent="0" algn="ctr" defTabSz="865188" rtl="0" eaLnBrk="1" fontAlgn="base" latinLnBrk="0" hangingPunct="1">
                        <a:lnSpc>
                          <a:spcPct val="100000"/>
                        </a:lnSpc>
                        <a:spcBef>
                          <a:spcPct val="20000"/>
                        </a:spcBef>
                        <a:spcAft>
                          <a:spcPct val="0"/>
                        </a:spcAft>
                        <a:buClrTx/>
                        <a:buSzTx/>
                        <a:buFontTx/>
                        <a:buNone/>
                        <a:tabLst/>
                      </a:pPr>
                      <a:r>
                        <a:rPr kumimoji="0" lang="ru-RU" sz="1500" b="1" i="0" u="none" strike="noStrike" cap="none" normalizeH="0" baseline="0" smtClean="0">
                          <a:ln>
                            <a:noFill/>
                          </a:ln>
                          <a:solidFill>
                            <a:schemeClr val="tx1"/>
                          </a:solidFill>
                          <a:effectLst/>
                          <a:latin typeface="Times New Roman" pitchFamily="18" charset="0"/>
                        </a:rPr>
                        <a:t>Средства бюджета субъектов Российской Федерации</a:t>
                      </a:r>
                    </a:p>
                  </a:txBody>
                  <a:tcPr marL="86457" marR="86457" marT="43228" marB="432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CFA96"/>
                        </a:gs>
                        <a:gs pos="100000">
                          <a:srgbClr val="CCCCFF"/>
                        </a:gs>
                      </a:gsLst>
                      <a:path path="shape">
                        <a:fillToRect l="50000" t="50000" r="50000" b="50000"/>
                      </a:path>
                    </a:gradFill>
                  </a:tcPr>
                </a:tc>
                <a:tc vMerge="1">
                  <a:txBody>
                    <a:bodyPr/>
                    <a:lstStyle/>
                    <a:p>
                      <a:endParaRPr lang="ru-RU"/>
                    </a:p>
                  </a:txBody>
                  <a:tcPr/>
                </a:tc>
              </a:tr>
              <a:tr h="554038">
                <a:tc>
                  <a:txBody>
                    <a:bodyPr/>
                    <a:lstStyle/>
                    <a:p>
                      <a:pPr marL="0" marR="0" lvl="0" indent="0" algn="ctr" defTabSz="865188" rtl="0" eaLnBrk="1" fontAlgn="base" latinLnBrk="0" hangingPunct="1">
                        <a:lnSpc>
                          <a:spcPct val="100000"/>
                        </a:lnSpc>
                        <a:spcBef>
                          <a:spcPct val="20000"/>
                        </a:spcBef>
                        <a:spcAft>
                          <a:spcPct val="0"/>
                        </a:spcAft>
                        <a:buClrTx/>
                        <a:buSzTx/>
                        <a:buFontTx/>
                        <a:buNone/>
                        <a:tabLst/>
                      </a:pPr>
                      <a:r>
                        <a:rPr kumimoji="0" lang="ru-RU" sz="1300" b="1" i="1" u="none" strike="noStrike" cap="none" normalizeH="0" baseline="0" smtClean="0">
                          <a:ln>
                            <a:noFill/>
                          </a:ln>
                          <a:solidFill>
                            <a:srgbClr val="000048"/>
                          </a:solidFill>
                          <a:effectLst/>
                          <a:latin typeface="Times New Roman" pitchFamily="18" charset="0"/>
                        </a:rPr>
                        <a:t>Поисковые, оценочные и разведочные </a:t>
                      </a:r>
                      <a:r>
                        <a:rPr kumimoji="0" lang="en-US" sz="1300" b="1" i="1" u="none" strike="noStrike" cap="none" normalizeH="0" baseline="0" smtClean="0">
                          <a:ln>
                            <a:noFill/>
                          </a:ln>
                          <a:solidFill>
                            <a:srgbClr val="000048"/>
                          </a:solidFill>
                          <a:effectLst/>
                          <a:latin typeface="Times New Roman" pitchFamily="18" charset="0"/>
                        </a:rPr>
                        <a:t> </a:t>
                      </a:r>
                      <a:r>
                        <a:rPr kumimoji="0" lang="ru-RU" sz="1300" b="1" i="1" u="none" strike="noStrike" cap="none" normalizeH="0" baseline="0" smtClean="0">
                          <a:ln>
                            <a:noFill/>
                          </a:ln>
                          <a:solidFill>
                            <a:srgbClr val="000048"/>
                          </a:solidFill>
                          <a:effectLst/>
                          <a:latin typeface="Times New Roman" pitchFamily="18" charset="0"/>
                        </a:rPr>
                        <a:t>работы</a:t>
                      </a:r>
                    </a:p>
                    <a:p>
                      <a:pPr marL="0" marR="0" lvl="0" indent="0" algn="ctr" defTabSz="865188" rtl="0" eaLnBrk="1" fontAlgn="base" latinLnBrk="0" hangingPunct="1">
                        <a:lnSpc>
                          <a:spcPct val="100000"/>
                        </a:lnSpc>
                        <a:spcBef>
                          <a:spcPct val="20000"/>
                        </a:spcBef>
                        <a:spcAft>
                          <a:spcPct val="0"/>
                        </a:spcAft>
                        <a:buClrTx/>
                        <a:buSzTx/>
                        <a:buFontTx/>
                        <a:buNone/>
                        <a:tabLst/>
                      </a:pPr>
                      <a:r>
                        <a:rPr kumimoji="0" lang="ru-RU" sz="1300" b="1" i="1" u="none" strike="noStrike" cap="none" normalizeH="0" baseline="0" smtClean="0">
                          <a:ln>
                            <a:noFill/>
                          </a:ln>
                          <a:solidFill>
                            <a:srgbClr val="000048"/>
                          </a:solidFill>
                          <a:effectLst/>
                          <a:latin typeface="Times New Roman" pitchFamily="18" charset="0"/>
                        </a:rPr>
                        <a:t>на общераспространенные полезные ископаемые</a:t>
                      </a:r>
                      <a:endParaRPr kumimoji="0" lang="ru-RU" sz="1300" b="1" i="0" u="none" strike="noStrike" cap="none" normalizeH="0" baseline="0" smtClean="0">
                        <a:ln>
                          <a:noFill/>
                        </a:ln>
                        <a:solidFill>
                          <a:schemeClr val="tx1"/>
                        </a:solidFill>
                        <a:effectLst/>
                        <a:latin typeface="Times New Roman" pitchFamily="18" charset="0"/>
                      </a:endParaRPr>
                    </a:p>
                  </a:txBody>
                  <a:tcPr marL="86457" marR="86457" marT="43228" marB="432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r h="427038">
                <a:tc>
                  <a:txBody>
                    <a:bodyPr/>
                    <a:lstStyle/>
                    <a:p>
                      <a:pPr marL="0" marR="0" lvl="0" indent="0" algn="ctr" defTabSz="865188" rtl="0" eaLnBrk="1" fontAlgn="base" latinLnBrk="0" hangingPunct="1">
                        <a:lnSpc>
                          <a:spcPct val="100000"/>
                        </a:lnSpc>
                        <a:spcBef>
                          <a:spcPct val="20000"/>
                        </a:spcBef>
                        <a:spcAft>
                          <a:spcPct val="0"/>
                        </a:spcAft>
                        <a:buClrTx/>
                        <a:buSzTx/>
                        <a:buFontTx/>
                        <a:buNone/>
                        <a:tabLst/>
                      </a:pPr>
                      <a:r>
                        <a:rPr kumimoji="0" lang="ru-RU" sz="1300" b="1" i="1" u="none" strike="noStrike" cap="none" normalizeH="0" baseline="0" smtClean="0">
                          <a:ln>
                            <a:noFill/>
                          </a:ln>
                          <a:solidFill>
                            <a:srgbClr val="000048"/>
                          </a:solidFill>
                          <a:effectLst/>
                          <a:latin typeface="Times New Roman" pitchFamily="18" charset="0"/>
                        </a:rPr>
                        <a:t>Мониторинг геологической среды</a:t>
                      </a:r>
                      <a:endParaRPr kumimoji="0" lang="ru-RU" sz="1300" b="1" i="0" u="none" strike="noStrike" cap="none" normalizeH="0" baseline="0" smtClean="0">
                        <a:ln>
                          <a:noFill/>
                        </a:ln>
                        <a:solidFill>
                          <a:schemeClr val="tx1"/>
                        </a:solidFill>
                        <a:effectLst/>
                        <a:latin typeface="Times New Roman" pitchFamily="18" charset="0"/>
                      </a:endParaRPr>
                    </a:p>
                  </a:txBody>
                  <a:tcPr marL="86457" marR="86457" marT="43228" marB="432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r h="509588">
                <a:tc>
                  <a:txBody>
                    <a:bodyPr/>
                    <a:lstStyle/>
                    <a:p>
                      <a:pPr marL="0" marR="0" lvl="0" indent="0" algn="ctr" defTabSz="865188" rtl="0" eaLnBrk="1" fontAlgn="base" latinLnBrk="0" hangingPunct="1">
                        <a:lnSpc>
                          <a:spcPct val="100000"/>
                        </a:lnSpc>
                        <a:spcBef>
                          <a:spcPct val="20000"/>
                        </a:spcBef>
                        <a:spcAft>
                          <a:spcPct val="0"/>
                        </a:spcAft>
                        <a:buClrTx/>
                        <a:buSzTx/>
                        <a:buFontTx/>
                        <a:buNone/>
                        <a:tabLst/>
                      </a:pPr>
                      <a:r>
                        <a:rPr kumimoji="0" lang="ru-RU" sz="1500" b="1" i="0" u="none" strike="noStrike" cap="none" normalizeH="0" baseline="0" smtClean="0">
                          <a:ln>
                            <a:noFill/>
                          </a:ln>
                          <a:solidFill>
                            <a:schemeClr val="tx1"/>
                          </a:solidFill>
                          <a:effectLst/>
                          <a:latin typeface="Times New Roman" pitchFamily="18" charset="0"/>
                        </a:rPr>
                        <a:t>Средства недропользователей</a:t>
                      </a:r>
                      <a:endParaRPr kumimoji="0" lang="ru-RU" sz="1500" b="0" i="0" u="none" strike="noStrike" cap="none" normalizeH="0" baseline="0" smtClean="0">
                        <a:ln>
                          <a:noFill/>
                        </a:ln>
                        <a:solidFill>
                          <a:schemeClr val="tx1"/>
                        </a:solidFill>
                        <a:effectLst/>
                        <a:latin typeface="Times New Roman" pitchFamily="18" charset="0"/>
                      </a:endParaRPr>
                    </a:p>
                  </a:txBody>
                  <a:tcPr marL="86457" marR="86457" marT="43228" marB="432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CFA96"/>
                        </a:gs>
                        <a:gs pos="100000">
                          <a:srgbClr val="CCCCFF"/>
                        </a:gs>
                      </a:gsLst>
                      <a:path path="shape">
                        <a:fillToRect l="50000" t="50000" r="50000" b="50000"/>
                      </a:path>
                    </a:gradFill>
                  </a:tcPr>
                </a:tc>
                <a:tc vMerge="1">
                  <a:txBody>
                    <a:bodyPr/>
                    <a:lstStyle/>
                    <a:p>
                      <a:endParaRPr lang="ru-RU"/>
                    </a:p>
                  </a:txBody>
                  <a:tcPr/>
                </a:tc>
              </a:tr>
              <a:tr h="511175">
                <a:tc>
                  <a:txBody>
                    <a:bodyPr/>
                    <a:lstStyle/>
                    <a:p>
                      <a:pPr marL="0" marR="0" lvl="0" indent="0" algn="ctr" defTabSz="865188" rtl="0" eaLnBrk="1" fontAlgn="base" latinLnBrk="0" hangingPunct="1">
                        <a:lnSpc>
                          <a:spcPct val="100000"/>
                        </a:lnSpc>
                        <a:spcBef>
                          <a:spcPct val="20000"/>
                        </a:spcBef>
                        <a:spcAft>
                          <a:spcPct val="0"/>
                        </a:spcAft>
                        <a:buClrTx/>
                        <a:buSzTx/>
                        <a:buFontTx/>
                        <a:buNone/>
                        <a:tabLst/>
                      </a:pPr>
                      <a:r>
                        <a:rPr kumimoji="0" lang="ru-RU" sz="1300" b="1" i="1" u="none" strike="noStrike" cap="none" normalizeH="0" baseline="0" smtClean="0">
                          <a:ln>
                            <a:noFill/>
                          </a:ln>
                          <a:solidFill>
                            <a:srgbClr val="000048"/>
                          </a:solidFill>
                          <a:effectLst/>
                          <a:latin typeface="Times New Roman" pitchFamily="18" charset="0"/>
                        </a:rPr>
                        <a:t>Поисковые работы по всем видам востребованного сырья</a:t>
                      </a:r>
                    </a:p>
                  </a:txBody>
                  <a:tcPr marL="86457" marR="86457" marT="43228" marB="432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r h="552450">
                <a:tc>
                  <a:txBody>
                    <a:bodyPr/>
                    <a:lstStyle/>
                    <a:p>
                      <a:pPr marL="0" marR="0" lvl="0" indent="0" algn="ctr" defTabSz="865188" rtl="0" eaLnBrk="1" fontAlgn="base" latinLnBrk="0" hangingPunct="1">
                        <a:lnSpc>
                          <a:spcPct val="100000"/>
                        </a:lnSpc>
                        <a:spcBef>
                          <a:spcPct val="20000"/>
                        </a:spcBef>
                        <a:spcAft>
                          <a:spcPct val="0"/>
                        </a:spcAft>
                        <a:buClrTx/>
                        <a:buSzTx/>
                        <a:buFontTx/>
                        <a:buNone/>
                        <a:tabLst/>
                      </a:pPr>
                      <a:r>
                        <a:rPr kumimoji="0" lang="ru-RU" sz="1300" b="1" i="1" u="none" strike="noStrike" cap="none" normalizeH="0" baseline="0" smtClean="0">
                          <a:ln>
                            <a:noFill/>
                          </a:ln>
                          <a:solidFill>
                            <a:srgbClr val="000048"/>
                          </a:solidFill>
                          <a:effectLst/>
                          <a:latin typeface="Times New Roman" pitchFamily="18" charset="0"/>
                        </a:rPr>
                        <a:t>Оценочные и разведочные работы с целью выявления </a:t>
                      </a:r>
                    </a:p>
                    <a:p>
                      <a:pPr marL="0" marR="0" lvl="0" indent="0" algn="ctr" defTabSz="865188" rtl="0" eaLnBrk="1" fontAlgn="base" latinLnBrk="0" hangingPunct="1">
                        <a:lnSpc>
                          <a:spcPct val="100000"/>
                        </a:lnSpc>
                        <a:spcBef>
                          <a:spcPct val="20000"/>
                        </a:spcBef>
                        <a:spcAft>
                          <a:spcPct val="0"/>
                        </a:spcAft>
                        <a:buClrTx/>
                        <a:buSzTx/>
                        <a:buFontTx/>
                        <a:buNone/>
                        <a:tabLst/>
                      </a:pPr>
                      <a:r>
                        <a:rPr kumimoji="0" lang="ru-RU" sz="1300" b="1" i="1" u="none" strike="noStrike" cap="none" normalizeH="0" baseline="0" smtClean="0">
                          <a:ln>
                            <a:noFill/>
                          </a:ln>
                          <a:solidFill>
                            <a:srgbClr val="000048"/>
                          </a:solidFill>
                          <a:effectLst/>
                          <a:latin typeface="Times New Roman" pitchFamily="18" charset="0"/>
                        </a:rPr>
                        <a:t>и разведки месторождений твердых полезных ископаемых</a:t>
                      </a:r>
                    </a:p>
                  </a:txBody>
                  <a:tcPr marL="86457" marR="86457" marT="43228" marB="432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bl>
          </a:graphicData>
        </a:graphic>
      </p:graphicFrame>
      <p:sp>
        <p:nvSpPr>
          <p:cNvPr id="40990" name="Text Box 297"/>
          <p:cNvSpPr txBox="1">
            <a:spLocks noChangeArrowheads="1"/>
          </p:cNvSpPr>
          <p:nvPr/>
        </p:nvSpPr>
        <p:spPr bwMode="auto">
          <a:xfrm>
            <a:off x="8704263" y="6515100"/>
            <a:ext cx="439737" cy="222250"/>
          </a:xfrm>
          <a:prstGeom prst="rect">
            <a:avLst/>
          </a:prstGeom>
          <a:noFill/>
          <a:ln w="9525">
            <a:noFill/>
            <a:miter lim="800000"/>
            <a:headEnd/>
            <a:tailEnd/>
          </a:ln>
        </p:spPr>
        <p:txBody>
          <a:bodyPr lIns="86457" tIns="43228" rIns="86457" bIns="43228">
            <a:spAutoFit/>
          </a:bodyPr>
          <a:lstStyle/>
          <a:p>
            <a:pPr defTabSz="865188"/>
            <a:r>
              <a:rPr lang="ru-RU" sz="900" b="1">
                <a:latin typeface="Verdana" pitchFamily="34" charset="0"/>
              </a:rPr>
              <a:t>39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098" name="Picture 6" descr="ugol_cn"/>
          <p:cNvPicPr>
            <a:picLocks noGrp="1" noChangeAspect="1" noChangeArrowheads="1"/>
          </p:cNvPicPr>
          <p:nvPr>
            <p:ph/>
          </p:nvPr>
        </p:nvPicPr>
        <p:blipFill>
          <a:blip r:embed="rId2" cstate="print"/>
          <a:srcRect/>
          <a:stretch>
            <a:fillRect/>
          </a:stretch>
        </p:blipFill>
        <p:spPr>
          <a:xfrm>
            <a:off x="169863" y="0"/>
            <a:ext cx="8801100" cy="6743700"/>
          </a:xfrm>
          <a:noFill/>
        </p:spPr>
      </p:pic>
      <p:sp>
        <p:nvSpPr>
          <p:cNvPr id="4099" name="Text Box 7"/>
          <p:cNvSpPr txBox="1">
            <a:spLocks noChangeArrowheads="1"/>
          </p:cNvSpPr>
          <p:nvPr/>
        </p:nvSpPr>
        <p:spPr bwMode="auto">
          <a:xfrm>
            <a:off x="8886825" y="6556375"/>
            <a:ext cx="252413" cy="222250"/>
          </a:xfrm>
          <a:prstGeom prst="rect">
            <a:avLst/>
          </a:prstGeom>
          <a:noFill/>
          <a:ln w="9525">
            <a:noFill/>
            <a:miter lim="800000"/>
            <a:headEnd/>
            <a:tailEnd/>
          </a:ln>
        </p:spPr>
        <p:txBody>
          <a:bodyPr wrap="none" lIns="86457" tIns="43228" rIns="86457" bIns="43228">
            <a:spAutoFit/>
          </a:bodyPr>
          <a:lstStyle/>
          <a:p>
            <a:pPr defTabSz="865188"/>
            <a:r>
              <a:rPr lang="en-US" sz="900" b="1">
                <a:latin typeface="Verdana" pitchFamily="34" charset="0"/>
              </a:rPr>
              <a:t>3</a:t>
            </a:r>
            <a:endParaRPr lang="ru-RU" sz="900" b="1">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122" name="Picture 10" descr="Uran_2014_cn"/>
          <p:cNvPicPr>
            <a:picLocks noGrp="1" noChangeAspect="1" noChangeArrowheads="1"/>
          </p:cNvPicPr>
          <p:nvPr>
            <p:ph/>
          </p:nvPr>
        </p:nvPicPr>
        <p:blipFill>
          <a:blip r:embed="rId2" cstate="print"/>
          <a:srcRect/>
          <a:stretch>
            <a:fillRect/>
          </a:stretch>
        </p:blipFill>
        <p:spPr>
          <a:xfrm>
            <a:off x="169863" y="119063"/>
            <a:ext cx="8801100" cy="6738937"/>
          </a:xfrm>
          <a:noFill/>
        </p:spPr>
      </p:pic>
      <p:sp>
        <p:nvSpPr>
          <p:cNvPr id="5123" name="Text Box 11"/>
          <p:cNvSpPr txBox="1">
            <a:spLocks noChangeArrowheads="1"/>
          </p:cNvSpPr>
          <p:nvPr/>
        </p:nvSpPr>
        <p:spPr bwMode="auto">
          <a:xfrm>
            <a:off x="8886825" y="6556375"/>
            <a:ext cx="252413" cy="222250"/>
          </a:xfrm>
          <a:prstGeom prst="rect">
            <a:avLst/>
          </a:prstGeom>
          <a:noFill/>
          <a:ln w="9525">
            <a:noFill/>
            <a:miter lim="800000"/>
            <a:headEnd/>
            <a:tailEnd/>
          </a:ln>
        </p:spPr>
        <p:txBody>
          <a:bodyPr wrap="none" lIns="86457" tIns="43228" rIns="86457" bIns="43228">
            <a:spAutoFit/>
          </a:bodyPr>
          <a:lstStyle/>
          <a:p>
            <a:pPr defTabSz="865188"/>
            <a:r>
              <a:rPr lang="en-US" sz="900" b="1">
                <a:latin typeface="Verdana" pitchFamily="34" charset="0"/>
              </a:rPr>
              <a:t>4</a:t>
            </a:r>
            <a:endParaRPr lang="ru-RU" sz="900" b="1">
              <a:latin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146" name="Picture 8" descr="Metall_cn"/>
          <p:cNvPicPr>
            <a:picLocks noGrp="1" noChangeAspect="1" noChangeArrowheads="1"/>
          </p:cNvPicPr>
          <p:nvPr>
            <p:ph/>
          </p:nvPr>
        </p:nvPicPr>
        <p:blipFill>
          <a:blip r:embed="rId2" cstate="print"/>
          <a:srcRect/>
          <a:stretch>
            <a:fillRect/>
          </a:stretch>
        </p:blipFill>
        <p:spPr>
          <a:xfrm>
            <a:off x="169863" y="0"/>
            <a:ext cx="8801100" cy="6740525"/>
          </a:xfrm>
          <a:noFill/>
        </p:spPr>
      </p:pic>
      <p:sp>
        <p:nvSpPr>
          <p:cNvPr id="6147" name="Text Box 9"/>
          <p:cNvSpPr txBox="1">
            <a:spLocks noChangeArrowheads="1"/>
          </p:cNvSpPr>
          <p:nvPr/>
        </p:nvSpPr>
        <p:spPr bwMode="auto">
          <a:xfrm>
            <a:off x="8886825" y="6556375"/>
            <a:ext cx="252413" cy="222250"/>
          </a:xfrm>
          <a:prstGeom prst="rect">
            <a:avLst/>
          </a:prstGeom>
          <a:noFill/>
          <a:ln w="9525">
            <a:noFill/>
            <a:miter lim="800000"/>
            <a:headEnd/>
            <a:tailEnd/>
          </a:ln>
        </p:spPr>
        <p:txBody>
          <a:bodyPr wrap="none" lIns="86457" tIns="43228" rIns="86457" bIns="43228">
            <a:spAutoFit/>
          </a:bodyPr>
          <a:lstStyle/>
          <a:p>
            <a:pPr defTabSz="865188"/>
            <a:r>
              <a:rPr lang="en-US" sz="900" b="1">
                <a:latin typeface="Verdana" pitchFamily="34" charset="0"/>
              </a:rPr>
              <a:t>5</a:t>
            </a:r>
            <a:endParaRPr lang="ru-RU" sz="900" b="1">
              <a:latin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7170" name="Picture 7" descr="Blagmet_cn"/>
          <p:cNvPicPr>
            <a:picLocks noGrp="1" noChangeAspect="1" noChangeArrowheads="1"/>
          </p:cNvPicPr>
          <p:nvPr>
            <p:ph/>
          </p:nvPr>
        </p:nvPicPr>
        <p:blipFill>
          <a:blip r:embed="rId2" cstate="print"/>
          <a:srcRect/>
          <a:stretch>
            <a:fillRect/>
          </a:stretch>
        </p:blipFill>
        <p:spPr>
          <a:xfrm>
            <a:off x="169863" y="117475"/>
            <a:ext cx="8801100" cy="6740525"/>
          </a:xfrm>
          <a:noFill/>
        </p:spPr>
      </p:pic>
      <p:sp>
        <p:nvSpPr>
          <p:cNvPr id="7171" name="Text Box 8"/>
          <p:cNvSpPr txBox="1">
            <a:spLocks noChangeArrowheads="1"/>
          </p:cNvSpPr>
          <p:nvPr/>
        </p:nvSpPr>
        <p:spPr bwMode="auto">
          <a:xfrm>
            <a:off x="8886825" y="6556375"/>
            <a:ext cx="252413" cy="222250"/>
          </a:xfrm>
          <a:prstGeom prst="rect">
            <a:avLst/>
          </a:prstGeom>
          <a:noFill/>
          <a:ln w="9525">
            <a:noFill/>
            <a:miter lim="800000"/>
            <a:headEnd/>
            <a:tailEnd/>
          </a:ln>
        </p:spPr>
        <p:txBody>
          <a:bodyPr wrap="none" lIns="86457" tIns="43228" rIns="86457" bIns="43228">
            <a:spAutoFit/>
          </a:bodyPr>
          <a:lstStyle/>
          <a:p>
            <a:pPr defTabSz="865188"/>
            <a:r>
              <a:rPr lang="en-US" sz="900" b="1">
                <a:latin typeface="Verdana" pitchFamily="34" charset="0"/>
              </a:rPr>
              <a:t>6</a:t>
            </a:r>
            <a:endParaRPr lang="ru-RU" sz="900" b="1">
              <a:latin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8194" name="Picture 6" descr="nemetalli_cn"/>
          <p:cNvPicPr>
            <a:picLocks noGrp="1" noChangeAspect="1" noChangeArrowheads="1"/>
          </p:cNvPicPr>
          <p:nvPr>
            <p:ph/>
          </p:nvPr>
        </p:nvPicPr>
        <p:blipFill>
          <a:blip r:embed="rId2" cstate="print"/>
          <a:srcRect/>
          <a:stretch>
            <a:fillRect/>
          </a:stretch>
        </p:blipFill>
        <p:spPr>
          <a:xfrm>
            <a:off x="169863" y="119063"/>
            <a:ext cx="8801100" cy="6738937"/>
          </a:xfrm>
          <a:noFill/>
        </p:spPr>
      </p:pic>
      <p:sp>
        <p:nvSpPr>
          <p:cNvPr id="8195" name="Text Box 7"/>
          <p:cNvSpPr txBox="1">
            <a:spLocks noChangeArrowheads="1"/>
          </p:cNvSpPr>
          <p:nvPr/>
        </p:nvSpPr>
        <p:spPr bwMode="auto">
          <a:xfrm>
            <a:off x="8886825" y="6556375"/>
            <a:ext cx="252413" cy="222250"/>
          </a:xfrm>
          <a:prstGeom prst="rect">
            <a:avLst/>
          </a:prstGeom>
          <a:noFill/>
          <a:ln w="9525">
            <a:noFill/>
            <a:miter lim="800000"/>
            <a:headEnd/>
            <a:tailEnd/>
          </a:ln>
        </p:spPr>
        <p:txBody>
          <a:bodyPr wrap="none" lIns="86457" tIns="43228" rIns="86457" bIns="43228">
            <a:spAutoFit/>
          </a:bodyPr>
          <a:lstStyle/>
          <a:p>
            <a:pPr defTabSz="865188"/>
            <a:r>
              <a:rPr lang="en-US" sz="900" b="1">
                <a:latin typeface="Verdana" pitchFamily="34" charset="0"/>
              </a:rPr>
              <a:t>7</a:t>
            </a:r>
            <a:endParaRPr lang="ru-RU" sz="900" b="1">
              <a:latin typeface="Verdan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9218" name="Picture 5" descr="МСВ_CN"/>
          <p:cNvPicPr>
            <a:picLocks noGrp="1" noChangeAspect="1" noChangeArrowheads="1"/>
          </p:cNvPicPr>
          <p:nvPr>
            <p:ph/>
          </p:nvPr>
        </p:nvPicPr>
        <p:blipFill>
          <a:blip r:embed="rId2" cstate="print"/>
          <a:srcRect/>
          <a:stretch>
            <a:fillRect/>
          </a:stretch>
        </p:blipFill>
        <p:spPr>
          <a:xfrm>
            <a:off x="169863" y="0"/>
            <a:ext cx="8801100" cy="6740525"/>
          </a:xfrm>
          <a:noFill/>
        </p:spPr>
      </p:pic>
      <p:sp>
        <p:nvSpPr>
          <p:cNvPr id="9219" name="Text Box 6"/>
          <p:cNvSpPr txBox="1">
            <a:spLocks noChangeArrowheads="1"/>
          </p:cNvSpPr>
          <p:nvPr/>
        </p:nvSpPr>
        <p:spPr bwMode="auto">
          <a:xfrm>
            <a:off x="8886825" y="6556375"/>
            <a:ext cx="252413" cy="222250"/>
          </a:xfrm>
          <a:prstGeom prst="rect">
            <a:avLst/>
          </a:prstGeom>
          <a:noFill/>
          <a:ln w="9525">
            <a:noFill/>
            <a:miter lim="800000"/>
            <a:headEnd/>
            <a:tailEnd/>
          </a:ln>
        </p:spPr>
        <p:txBody>
          <a:bodyPr wrap="none" lIns="86457" tIns="43228" rIns="86457" bIns="43228">
            <a:spAutoFit/>
          </a:bodyPr>
          <a:lstStyle/>
          <a:p>
            <a:pPr defTabSz="865188"/>
            <a:r>
              <a:rPr lang="en-US" sz="900" b="1">
                <a:latin typeface="Verdana" pitchFamily="34" charset="0"/>
              </a:rPr>
              <a:t>8</a:t>
            </a:r>
            <a:endParaRPr lang="ru-RU" sz="900" b="1">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0"/>
            <a:ext cx="9144000" cy="1470025"/>
          </a:xfrm>
        </p:spPr>
        <p:txBody>
          <a:bodyPr/>
          <a:lstStyle/>
          <a:p>
            <a:pPr eaLnBrk="1" hangingPunct="1">
              <a:defRPr/>
            </a:pPr>
            <a:r>
              <a:rPr lang="ru-RU" sz="1800" b="1" smtClean="0">
                <a:solidFill>
                  <a:srgbClr val="0000FF"/>
                </a:solidFill>
                <a:effectLst>
                  <a:outerShdw blurRad="38100" dist="38100" dir="2700000" algn="tl">
                    <a:srgbClr val="000000"/>
                  </a:outerShdw>
                </a:effectLst>
                <a:latin typeface="Verdana" pitchFamily="34" charset="0"/>
              </a:rPr>
              <a:t>МИНЕРАЛЬНО – СЫРЬЕВАЯ БАЗА</a:t>
            </a:r>
            <a:br>
              <a:rPr lang="ru-RU" sz="1800" b="1" smtClean="0">
                <a:solidFill>
                  <a:srgbClr val="0000FF"/>
                </a:solidFill>
                <a:effectLst>
                  <a:outerShdw blurRad="38100" dist="38100" dir="2700000" algn="tl">
                    <a:srgbClr val="000000"/>
                  </a:outerShdw>
                </a:effectLst>
                <a:latin typeface="Verdana" pitchFamily="34" charset="0"/>
              </a:rPr>
            </a:br>
            <a:r>
              <a:rPr lang="ru-RU" sz="1800" b="1" smtClean="0">
                <a:solidFill>
                  <a:srgbClr val="0000FF"/>
                </a:solidFill>
                <a:effectLst>
                  <a:outerShdw blurRad="38100" dist="38100" dir="2700000" algn="tl">
                    <a:srgbClr val="000000"/>
                  </a:outerShdw>
                </a:effectLst>
                <a:latin typeface="Verdana" pitchFamily="34" charset="0"/>
              </a:rPr>
              <a:t>ТВЕРДЫХ ПОЛЕЗНЫХ ИСКОПАЕМЫХ </a:t>
            </a:r>
            <a:br>
              <a:rPr lang="ru-RU" sz="1800" b="1" smtClean="0">
                <a:solidFill>
                  <a:srgbClr val="0000FF"/>
                </a:solidFill>
                <a:effectLst>
                  <a:outerShdw blurRad="38100" dist="38100" dir="2700000" algn="tl">
                    <a:srgbClr val="000000"/>
                  </a:outerShdw>
                </a:effectLst>
                <a:latin typeface="Verdana" pitchFamily="34" charset="0"/>
              </a:rPr>
            </a:br>
            <a:r>
              <a:rPr lang="ru-RU" sz="1800" b="1" smtClean="0">
                <a:solidFill>
                  <a:srgbClr val="0000FF"/>
                </a:solidFill>
                <a:effectLst>
                  <a:outerShdw blurRad="38100" dist="38100" dir="2700000" algn="tl">
                    <a:srgbClr val="000000"/>
                  </a:outerShdw>
                </a:effectLst>
                <a:latin typeface="Verdana" pitchFamily="34" charset="0"/>
              </a:rPr>
              <a:t>ВОСТОЧНОЙ ЧАСТИ СИБИРСКОГО ФЕДЕРАЛЬНОГО ОКРУГА</a:t>
            </a:r>
          </a:p>
        </p:txBody>
      </p:sp>
      <p:sp>
        <p:nvSpPr>
          <p:cNvPr id="10243" name="Содержимое 2"/>
          <p:cNvSpPr>
            <a:spLocks/>
          </p:cNvSpPr>
          <p:nvPr/>
        </p:nvSpPr>
        <p:spPr bwMode="auto">
          <a:xfrm>
            <a:off x="323850" y="1412875"/>
            <a:ext cx="8466138" cy="5106988"/>
          </a:xfrm>
          <a:prstGeom prst="rect">
            <a:avLst/>
          </a:prstGeom>
          <a:noFill/>
          <a:ln w="9525">
            <a:noFill/>
            <a:miter lim="800000"/>
            <a:headEnd/>
            <a:tailEnd/>
          </a:ln>
        </p:spPr>
        <p:txBody>
          <a:bodyPr lIns="121039" tIns="60520" rIns="121039" bIns="60520"/>
          <a:lstStyle/>
          <a:p>
            <a:pPr marL="361950" indent="-361950" algn="just" defTabSz="1209675">
              <a:spcBef>
                <a:spcPct val="20000"/>
              </a:spcBef>
              <a:buFont typeface="Wingdings" pitchFamily="2" charset="2"/>
              <a:buChar char="Ø"/>
            </a:pPr>
            <a:r>
              <a:rPr lang="ru-RU" sz="1500" b="1">
                <a:solidFill>
                  <a:srgbClr val="0000FF"/>
                </a:solidFill>
              </a:rPr>
              <a:t>Твердые полезные ископаемые - 2587 месторождений (уран, уголь бурый и каменный, железо, марганец, ванадий, бериллий, вольфрам, висмут, титан, бокситы, нефелиновые руды, медь, никель, литий, кобальт, кадмий, мышьяк, молибден, свинец, цинк, олово, сурьма, силлиманит, ниобий, тантал, цирконий, ртуть, редкие земли и рассеянные элементы, золото, серебро, платина, алмазы, абразивы, апатитовые руды, асбест, барит, бром, вермикулит, волластонит, гипс и ангидрит, глины (бентонитовые, огнеупорные, тугоплавкие), графит, доломиты, известняки флюсовые, каолин, кварц и кварциты (в т.ч. особо чистый, гранулированный), магнезит, минеральные краски, мусковит, поваренная соль, оптический кальцит (исландский шпат), плавиковый шпат, природные облицовочные камни, сера, мел, соли магниевые, соли калийные, сода, сульфат натрия, стекольное сырье, флогопит, тальк, формовочные материалы, фосфоритовые руды, цветные камни (жадеит, нефрит, хризолит, офикальцит, агальматолит, мраморный оникс, лазурит, аметист, чароит, турмалин, яшма, берилл), перлит, неолиты, цеолиты, цементное сырье.</a:t>
            </a:r>
          </a:p>
          <a:p>
            <a:pPr marL="361950" indent="-361950" algn="just" defTabSz="1209675">
              <a:spcBef>
                <a:spcPct val="20000"/>
              </a:spcBef>
              <a:buFont typeface="Wingdings" pitchFamily="2" charset="2"/>
              <a:buChar char="Ø"/>
            </a:pPr>
            <a:r>
              <a:rPr lang="ru-RU" sz="1500" b="1">
                <a:solidFill>
                  <a:srgbClr val="0000FF"/>
                </a:solidFill>
              </a:rPr>
              <a:t>Общераспространенные полезные ископаемые – 1099 месторождений (строительные камни, песчано-гравийные смеси, керамзитовое сырье, песок, известняк на известь, сапропель, торф, лечебные грязи). </a:t>
            </a:r>
          </a:p>
          <a:p>
            <a:pPr marL="361950" indent="-361950" algn="just" defTabSz="1209675">
              <a:spcBef>
                <a:spcPct val="20000"/>
              </a:spcBef>
              <a:buFont typeface="Wingdings" pitchFamily="2" charset="2"/>
              <a:buChar char="Ø"/>
            </a:pPr>
            <a:r>
              <a:rPr lang="ru-RU" sz="1500" b="1">
                <a:solidFill>
                  <a:srgbClr val="0000FF"/>
                </a:solidFill>
              </a:rPr>
              <a:t>Кроме того, на территории Восточной части Сибирского федерального округа  имеются месторождения  поземных вод (питьевого и хозяйственного назначения, минеральных, радоновых), а также – нефти, газа, конденсата.</a:t>
            </a:r>
          </a:p>
        </p:txBody>
      </p:sp>
      <p:sp>
        <p:nvSpPr>
          <p:cNvPr id="10244" name="Text Box 5"/>
          <p:cNvSpPr txBox="1">
            <a:spLocks noChangeArrowheads="1"/>
          </p:cNvSpPr>
          <p:nvPr/>
        </p:nvSpPr>
        <p:spPr bwMode="auto">
          <a:xfrm>
            <a:off x="8886825" y="6556375"/>
            <a:ext cx="252413" cy="222250"/>
          </a:xfrm>
          <a:prstGeom prst="rect">
            <a:avLst/>
          </a:prstGeom>
          <a:noFill/>
          <a:ln w="9525">
            <a:noFill/>
            <a:miter lim="800000"/>
            <a:headEnd/>
            <a:tailEnd/>
          </a:ln>
        </p:spPr>
        <p:txBody>
          <a:bodyPr wrap="none" lIns="86457" tIns="43228" rIns="86457" bIns="43228">
            <a:spAutoFit/>
          </a:bodyPr>
          <a:lstStyle/>
          <a:p>
            <a:pPr defTabSz="865188"/>
            <a:r>
              <a:rPr lang="en-US" sz="900" b="1">
                <a:latin typeface="Verdana" pitchFamily="34" charset="0"/>
              </a:rPr>
              <a:t>9</a:t>
            </a:r>
            <a:endParaRPr lang="ru-RU" sz="900" b="1">
              <a:latin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710" name="Group 158"/>
          <p:cNvGraphicFramePr>
            <a:graphicFrameLocks noGrp="1"/>
          </p:cNvGraphicFramePr>
          <p:nvPr>
            <p:ph/>
          </p:nvPr>
        </p:nvGraphicFramePr>
        <p:xfrm>
          <a:off x="169863" y="138113"/>
          <a:ext cx="8804275" cy="6359623"/>
        </p:xfrm>
        <a:graphic>
          <a:graphicData uri="http://schemas.openxmlformats.org/drawingml/2006/table">
            <a:tbl>
              <a:tblPr/>
              <a:tblGrid>
                <a:gridCol w="1287462"/>
                <a:gridCol w="7516813"/>
              </a:tblGrid>
              <a:tr h="319088">
                <a:tc gridSpan="2">
                  <a:txBody>
                    <a:bodyPr/>
                    <a:lstStyle/>
                    <a:p>
                      <a:pPr marL="0" marR="0" lvl="0" indent="0" algn="ctr" defTabSz="865188" rtl="0" eaLnBrk="1" fontAlgn="base" latinLnBrk="0" hangingPunct="1">
                        <a:lnSpc>
                          <a:spcPct val="100000"/>
                        </a:lnSpc>
                        <a:spcBef>
                          <a:spcPct val="20000"/>
                        </a:spcBef>
                        <a:spcAft>
                          <a:spcPct val="0"/>
                        </a:spcAft>
                        <a:buClrTx/>
                        <a:buSzTx/>
                        <a:buFontTx/>
                        <a:buNone/>
                        <a:tabLst/>
                      </a:pPr>
                      <a:r>
                        <a:rPr kumimoji="0" lang="ru-RU" sz="1500" b="1" i="0" u="none" strike="noStrike" cap="none" normalizeH="0" baseline="0" smtClean="0">
                          <a:ln>
                            <a:noFill/>
                          </a:ln>
                          <a:solidFill>
                            <a:srgbClr val="0000FF"/>
                          </a:solidFill>
                          <a:effectLst>
                            <a:outerShdw blurRad="38100" dist="38100" dir="2700000" algn="tl">
                              <a:srgbClr val="000000"/>
                            </a:outerShdw>
                          </a:effectLst>
                          <a:latin typeface="Verdana" pitchFamily="34" charset="0"/>
                        </a:rPr>
                        <a:t>Полезные ископаемые федерального значения</a:t>
                      </a:r>
                      <a:r>
                        <a:rPr kumimoji="0" lang="ru-RU" sz="1500" b="0" i="0" u="none" strike="noStrike" cap="none" normalizeH="0" baseline="0" smtClean="0">
                          <a:ln>
                            <a:noFill/>
                          </a:ln>
                          <a:solidFill>
                            <a:srgbClr val="0000FF"/>
                          </a:solidFill>
                          <a:effectLst/>
                          <a:latin typeface="Verdana" pitchFamily="34" charset="0"/>
                        </a:rPr>
                        <a:t> </a:t>
                      </a:r>
                      <a:endParaRPr kumimoji="0" lang="ru-RU" sz="1500" b="1" i="0" u="none" strike="noStrike" cap="none" normalizeH="0" baseline="0" smtClean="0">
                        <a:ln>
                          <a:noFill/>
                        </a:ln>
                        <a:solidFill>
                          <a:srgbClr val="0000FF"/>
                        </a:solidFill>
                        <a:effectLst/>
                        <a:latin typeface="Verdana" pitchFamily="34" charset="0"/>
                      </a:endParaRPr>
                    </a:p>
                  </a:txBody>
                  <a:tcPr marL="86457" marR="86457" marT="43228" marB="432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450850">
                <a:tc>
                  <a:txBody>
                    <a:bodyPr/>
                    <a:lstStyle/>
                    <a:p>
                      <a:pPr marL="0" marR="0" lvl="0" indent="0" algn="ctr" defTabSz="865188" rtl="0" eaLnBrk="1" fontAlgn="ctr"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rPr>
                        <a:t>Субъект  федерации </a:t>
                      </a:r>
                    </a:p>
                  </a:txBody>
                  <a:tcPr marL="86457" marR="86457" marT="43228" marB="432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CCFFFF"/>
                        </a:gs>
                        <a:gs pos="100000">
                          <a:srgbClr val="CCFFFF">
                            <a:gamma/>
                            <a:shade val="86275"/>
                            <a:invGamma/>
                          </a:srgbClr>
                        </a:gs>
                      </a:gsLst>
                      <a:path path="shape">
                        <a:fillToRect l="50000" t="50000" r="50000" b="50000"/>
                      </a:path>
                    </a:gradFill>
                  </a:tcPr>
                </a:tc>
                <a:tc>
                  <a:txBody>
                    <a:bodyPr/>
                    <a:lstStyle/>
                    <a:p>
                      <a:pPr marL="0" marR="0" lvl="0" indent="0" algn="ctr" defTabSz="865188" rtl="0" eaLnBrk="1" fontAlgn="ctr"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rPr>
                        <a:t>Месторождения</a:t>
                      </a:r>
                    </a:p>
                  </a:txBody>
                  <a:tcPr marL="86457" marR="86457" marT="43228" marB="432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CCFFFF"/>
                        </a:gs>
                        <a:gs pos="100000">
                          <a:srgbClr val="CCFFFF">
                            <a:gamma/>
                            <a:shade val="86275"/>
                            <a:invGamma/>
                          </a:srgbClr>
                        </a:gs>
                      </a:gsLst>
                      <a:path path="shape">
                        <a:fillToRect l="50000" t="50000" r="50000" b="50000"/>
                      </a:path>
                    </a:gradFill>
                  </a:tcPr>
                </a:tc>
              </a:tr>
              <a:tr h="608013">
                <a:tc>
                  <a:txBody>
                    <a:bodyPr/>
                    <a:lstStyle/>
                    <a:p>
                      <a:pPr marL="0" marR="0" lvl="0" indent="0" algn="l" defTabSz="865188"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cs typeface="Times New Roman" pitchFamily="18" charset="0"/>
                        </a:rPr>
                        <a:t>Республика Бурятия</a:t>
                      </a:r>
                      <a:r>
                        <a:rPr kumimoji="0" lang="ru-RU" sz="1200" b="0" i="0" u="none" strike="noStrike" cap="none" normalizeH="0" baseline="0" smtClean="0">
                          <a:ln>
                            <a:noFill/>
                          </a:ln>
                          <a:solidFill>
                            <a:srgbClr val="000000"/>
                          </a:solidFill>
                          <a:effectLst/>
                          <a:latin typeface="Times New Roman" pitchFamily="18" charset="0"/>
                        </a:rPr>
                        <a:t> </a:t>
                      </a:r>
                    </a:p>
                  </a:txBody>
                  <a:tcPr marL="86457" marR="86457" marT="43228" marB="432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865188" rtl="0" eaLnBrk="1" fontAlgn="base" latinLnBrk="0" hangingPunct="1">
                        <a:lnSpc>
                          <a:spcPct val="100000"/>
                        </a:lnSpc>
                        <a:spcBef>
                          <a:spcPct val="2000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rPr>
                        <a:t>Никель </a:t>
                      </a:r>
                      <a:r>
                        <a:rPr kumimoji="0" lang="ru-RU" sz="1100" b="0" i="0" u="none" strike="noStrike" cap="none" normalizeH="0" baseline="0" smtClean="0">
                          <a:ln>
                            <a:noFill/>
                          </a:ln>
                          <a:solidFill>
                            <a:schemeClr val="tx1"/>
                          </a:solidFill>
                          <a:effectLst/>
                          <a:latin typeface="Times New Roman" pitchFamily="18" charset="0"/>
                        </a:rPr>
                        <a:t>– Чайское месторождение; </a:t>
                      </a:r>
                      <a:r>
                        <a:rPr kumimoji="0" lang="ru-RU" sz="1100" b="1" i="0" u="none" strike="noStrike" cap="none" normalizeH="0" baseline="0" smtClean="0">
                          <a:ln>
                            <a:noFill/>
                          </a:ln>
                          <a:solidFill>
                            <a:schemeClr val="tx1"/>
                          </a:solidFill>
                          <a:effectLst/>
                          <a:latin typeface="Times New Roman" pitchFamily="18" charset="0"/>
                        </a:rPr>
                        <a:t>бериллий</a:t>
                      </a:r>
                      <a:r>
                        <a:rPr kumimoji="0" lang="ru-RU" sz="1100" b="0" i="0" u="none" strike="noStrike" cap="none" normalizeH="0" baseline="0" smtClean="0">
                          <a:ln>
                            <a:noFill/>
                          </a:ln>
                          <a:solidFill>
                            <a:schemeClr val="tx1"/>
                          </a:solidFill>
                          <a:effectLst/>
                          <a:latin typeface="Times New Roman" pitchFamily="18" charset="0"/>
                        </a:rPr>
                        <a:t> – Ермаковское, Ауникское месторождения; </a:t>
                      </a:r>
                      <a:r>
                        <a:rPr kumimoji="0" lang="ru-RU" sz="1100" b="1" i="0" u="none" strike="noStrike" cap="none" normalizeH="0" baseline="0" smtClean="0">
                          <a:ln>
                            <a:noFill/>
                          </a:ln>
                          <a:solidFill>
                            <a:schemeClr val="tx1"/>
                          </a:solidFill>
                          <a:effectLst/>
                          <a:latin typeface="Times New Roman" pitchFamily="18" charset="0"/>
                        </a:rPr>
                        <a:t>особо чистое кварцевое сырьё</a:t>
                      </a:r>
                      <a:r>
                        <a:rPr kumimoji="0" lang="ru-RU" sz="1100" b="0" i="0" u="none" strike="noStrike" cap="none" normalizeH="0" baseline="0" smtClean="0">
                          <a:ln>
                            <a:noFill/>
                          </a:ln>
                          <a:solidFill>
                            <a:schemeClr val="tx1"/>
                          </a:solidFill>
                          <a:effectLst/>
                          <a:latin typeface="Times New Roman" pitchFamily="18" charset="0"/>
                        </a:rPr>
                        <a:t> – Гоуджекитское, Надежное, Тыйское, Чулбанское;</a:t>
                      </a:r>
                      <a:r>
                        <a:rPr kumimoji="0" lang="ru-RU" sz="1100" b="1" i="0" u="none" strike="noStrike" cap="none" normalizeH="0" baseline="0" smtClean="0">
                          <a:ln>
                            <a:noFill/>
                          </a:ln>
                          <a:solidFill>
                            <a:schemeClr val="tx1"/>
                          </a:solidFill>
                          <a:effectLst/>
                          <a:latin typeface="Times New Roman" pitchFamily="18" charset="0"/>
                        </a:rPr>
                        <a:t> уран</a:t>
                      </a:r>
                      <a:r>
                        <a:rPr kumimoji="0" lang="ru-RU" sz="1100" b="0" i="0" u="none" strike="noStrike" cap="none" normalizeH="0" baseline="0" smtClean="0">
                          <a:ln>
                            <a:noFill/>
                          </a:ln>
                          <a:solidFill>
                            <a:schemeClr val="tx1"/>
                          </a:solidFill>
                          <a:effectLst/>
                          <a:latin typeface="Times New Roman" pitchFamily="18" charset="0"/>
                        </a:rPr>
                        <a:t> – Хиагдинское, Вершинное, Источное, Количиканское, ореткондинское, Намаруское</a:t>
                      </a:r>
                    </a:p>
                  </a:txBody>
                  <a:tcPr marL="86457" marR="86457" marT="43228" marB="432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8713">
                <a:tc>
                  <a:txBody>
                    <a:bodyPr/>
                    <a:lstStyle/>
                    <a:p>
                      <a:pPr marL="0" marR="0" lvl="0" indent="0" algn="l" defTabSz="865188"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Республика Тыва</a:t>
                      </a:r>
                    </a:p>
                  </a:txBody>
                  <a:tcPr marL="86457" marR="86457" marT="43228" marB="432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865188" rtl="0" eaLnBrk="1" fontAlgn="base" latinLnBrk="0" hangingPunct="1">
                        <a:lnSpc>
                          <a:spcPct val="100000"/>
                        </a:lnSpc>
                        <a:spcBef>
                          <a:spcPct val="2000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rPr>
                        <a:t>Медь, молибден, золото</a:t>
                      </a:r>
                      <a:r>
                        <a:rPr kumimoji="0" lang="ru-RU" sz="1100" b="0" i="0" u="none" strike="noStrike" cap="none" normalizeH="0" baseline="0" smtClean="0">
                          <a:ln>
                            <a:noFill/>
                          </a:ln>
                          <a:solidFill>
                            <a:schemeClr val="tx1"/>
                          </a:solidFill>
                          <a:effectLst/>
                          <a:latin typeface="Times New Roman" pitchFamily="18" charset="0"/>
                        </a:rPr>
                        <a:t> -Ак-Сугское месторождение; </a:t>
                      </a:r>
                      <a:r>
                        <a:rPr kumimoji="0" lang="ru-RU" sz="1100" b="1" i="0" u="none" strike="noStrike" cap="none" normalizeH="0" baseline="0" smtClean="0">
                          <a:ln>
                            <a:noFill/>
                          </a:ln>
                          <a:solidFill>
                            <a:schemeClr val="tx1"/>
                          </a:solidFill>
                          <a:effectLst/>
                          <a:latin typeface="Times New Roman" pitchFamily="18" charset="0"/>
                        </a:rPr>
                        <a:t>ниобий, тантал</a:t>
                      </a:r>
                      <a:r>
                        <a:rPr kumimoji="0" lang="ru-RU" sz="1100" b="0" i="0" u="none" strike="noStrike" cap="none" normalizeH="0" baseline="0" smtClean="0">
                          <a:ln>
                            <a:noFill/>
                          </a:ln>
                          <a:solidFill>
                            <a:schemeClr val="tx1"/>
                          </a:solidFill>
                          <a:effectLst/>
                          <a:latin typeface="Times New Roman" pitchFamily="18" charset="0"/>
                        </a:rPr>
                        <a:t> - Арысканское месторождение; </a:t>
                      </a:r>
                      <a:r>
                        <a:rPr kumimoji="0" lang="ru-RU" sz="1100" b="1" i="0" u="none" strike="noStrike" cap="none" normalizeH="0" baseline="0" smtClean="0">
                          <a:ln>
                            <a:noFill/>
                          </a:ln>
                          <a:solidFill>
                            <a:schemeClr val="tx1"/>
                          </a:solidFill>
                          <a:effectLst/>
                          <a:latin typeface="Times New Roman" pitchFamily="18" charset="0"/>
                        </a:rPr>
                        <a:t>уголь</a:t>
                      </a:r>
                      <a:r>
                        <a:rPr kumimoji="0" lang="ru-RU" sz="1100" b="0" i="0" u="none" strike="noStrike" cap="none" normalizeH="0" baseline="0" smtClean="0">
                          <a:ln>
                            <a:noFill/>
                          </a:ln>
                          <a:solidFill>
                            <a:schemeClr val="tx1"/>
                          </a:solidFill>
                          <a:effectLst/>
                          <a:latin typeface="Times New Roman" pitchFamily="18" charset="0"/>
                        </a:rPr>
                        <a:t> - Западная часть Улуг-Хемского угольного бассейна,  Каа-Хемское, Межегейское, Чаданское и Элегестское месторождения, </a:t>
                      </a:r>
                      <a:r>
                        <a:rPr kumimoji="0" lang="ru-RU" sz="1100" b="1" i="0" u="none" strike="noStrike" cap="none" normalizeH="0" baseline="0" smtClean="0">
                          <a:ln>
                            <a:noFill/>
                          </a:ln>
                          <a:solidFill>
                            <a:schemeClr val="tx1"/>
                          </a:solidFill>
                          <a:effectLst/>
                          <a:latin typeface="Times New Roman" pitchFamily="18" charset="0"/>
                        </a:rPr>
                        <a:t>полиметаллы</a:t>
                      </a:r>
                      <a:r>
                        <a:rPr kumimoji="0" lang="ru-RU" sz="1100" b="0" i="0" u="none" strike="noStrike" cap="none" normalizeH="0" baseline="0" smtClean="0">
                          <a:ln>
                            <a:noFill/>
                          </a:ln>
                          <a:solidFill>
                            <a:schemeClr val="tx1"/>
                          </a:solidFill>
                          <a:effectLst/>
                          <a:latin typeface="Times New Roman" pitchFamily="18" charset="0"/>
                        </a:rPr>
                        <a:t> - Кызыл-Таштыгское месторождение; </a:t>
                      </a:r>
                      <a:r>
                        <a:rPr kumimoji="0" lang="ru-RU" sz="1100" b="1" i="0" u="none" strike="noStrike" cap="none" normalizeH="0" baseline="0" smtClean="0">
                          <a:ln>
                            <a:noFill/>
                          </a:ln>
                          <a:solidFill>
                            <a:schemeClr val="tx1"/>
                          </a:solidFill>
                          <a:effectLst/>
                          <a:latin typeface="Times New Roman" pitchFamily="18" charset="0"/>
                        </a:rPr>
                        <a:t>уран -</a:t>
                      </a:r>
                      <a:r>
                        <a:rPr kumimoji="0" lang="ru-RU" sz="1100" b="0" i="0" u="none" strike="noStrike" cap="none" normalizeH="0" baseline="0" smtClean="0">
                          <a:ln>
                            <a:noFill/>
                          </a:ln>
                          <a:solidFill>
                            <a:schemeClr val="tx1"/>
                          </a:solidFill>
                          <a:effectLst/>
                          <a:latin typeface="Times New Roman" pitchFamily="18" charset="0"/>
                        </a:rPr>
                        <a:t> Онкажинское месторождение, Усть-Уюкское месторождение;  </a:t>
                      </a:r>
                      <a:r>
                        <a:rPr kumimoji="0" lang="ru-RU" sz="1100" b="1" i="0" u="none" strike="noStrike" cap="none" normalizeH="0" baseline="0" smtClean="0">
                          <a:ln>
                            <a:noFill/>
                          </a:ln>
                          <a:solidFill>
                            <a:schemeClr val="tx1"/>
                          </a:solidFill>
                          <a:effectLst/>
                          <a:latin typeface="Times New Roman" pitchFamily="18" charset="0"/>
                        </a:rPr>
                        <a:t>никель, кобальт</a:t>
                      </a:r>
                      <a:r>
                        <a:rPr kumimoji="0" lang="ru-RU" sz="1100" b="0" i="0" u="none" strike="noStrike" cap="none" normalizeH="0" baseline="0" smtClean="0">
                          <a:ln>
                            <a:noFill/>
                          </a:ln>
                          <a:solidFill>
                            <a:schemeClr val="tx1"/>
                          </a:solidFill>
                          <a:effectLst/>
                          <a:latin typeface="Times New Roman" pitchFamily="18" charset="0"/>
                        </a:rPr>
                        <a:t> - Хову-Аксинское месторождение, Северо-восточный Шемуш-Даг, Центральный Акчат; </a:t>
                      </a:r>
                      <a:r>
                        <a:rPr kumimoji="0" lang="ru-RU" sz="1100" b="1" i="0" u="none" strike="noStrike" cap="none" normalizeH="0" baseline="0" smtClean="0">
                          <a:ln>
                            <a:noFill/>
                          </a:ln>
                          <a:solidFill>
                            <a:schemeClr val="tx1"/>
                          </a:solidFill>
                          <a:effectLst/>
                          <a:latin typeface="Times New Roman" pitchFamily="18" charset="0"/>
                        </a:rPr>
                        <a:t>литий</a:t>
                      </a:r>
                      <a:r>
                        <a:rPr kumimoji="0" lang="ru-RU" sz="1100" b="0" i="0" u="none" strike="noStrike" cap="none" normalizeH="0" baseline="0" smtClean="0">
                          <a:ln>
                            <a:noFill/>
                          </a:ln>
                          <a:solidFill>
                            <a:schemeClr val="tx1"/>
                          </a:solidFill>
                          <a:effectLst/>
                          <a:latin typeface="Times New Roman" pitchFamily="18" charset="0"/>
                        </a:rPr>
                        <a:t> -Тастыгское месторождение; </a:t>
                      </a:r>
                      <a:r>
                        <a:rPr kumimoji="0" lang="ru-RU" sz="1100" b="1" i="0" u="none" strike="noStrike" cap="none" normalizeH="0" baseline="0" smtClean="0">
                          <a:ln>
                            <a:noFill/>
                          </a:ln>
                          <a:solidFill>
                            <a:schemeClr val="tx1"/>
                          </a:solidFill>
                          <a:effectLst/>
                          <a:latin typeface="Times New Roman" pitchFamily="18" charset="0"/>
                        </a:rPr>
                        <a:t>тантал, ниобий, редкоземельные металлы, бериллий, литий</a:t>
                      </a:r>
                      <a:r>
                        <a:rPr kumimoji="0" lang="ru-RU" sz="1100" b="0" i="0" u="none" strike="noStrike" cap="none" normalizeH="0" baseline="0" smtClean="0">
                          <a:ln>
                            <a:noFill/>
                          </a:ln>
                          <a:solidFill>
                            <a:schemeClr val="tx1"/>
                          </a:solidFill>
                          <a:effectLst/>
                          <a:latin typeface="Times New Roman" pitchFamily="18" charset="0"/>
                        </a:rPr>
                        <a:t> - Улуг-Танзекское месторождение, Чангыс-Ама, Чавач.</a:t>
                      </a:r>
                    </a:p>
                  </a:txBody>
                  <a:tcPr marL="86457" marR="86457" marT="43228" marB="432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5625">
                <a:tc>
                  <a:txBody>
                    <a:bodyPr/>
                    <a:lstStyle/>
                    <a:p>
                      <a:pPr marL="0" marR="0" lvl="0" indent="0" algn="l" defTabSz="865188"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Забайкальский край</a:t>
                      </a:r>
                    </a:p>
                  </a:txBody>
                  <a:tcPr marL="86457" marR="86457" marT="43228" marB="432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865188" rtl="0" eaLnBrk="1" fontAlgn="base" latinLnBrk="0" hangingPunct="1">
                        <a:lnSpc>
                          <a:spcPct val="100000"/>
                        </a:lnSpc>
                        <a:spcBef>
                          <a:spcPct val="2000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rPr>
                        <a:t>Уран</a:t>
                      </a:r>
                      <a:r>
                        <a:rPr kumimoji="0" lang="ru-RU" sz="1100" b="0" i="0" u="none" strike="noStrike" cap="none" normalizeH="0" baseline="0" smtClean="0">
                          <a:ln>
                            <a:noFill/>
                          </a:ln>
                          <a:solidFill>
                            <a:schemeClr val="tx1"/>
                          </a:solidFill>
                          <a:effectLst/>
                          <a:latin typeface="Times New Roman" pitchFamily="18" charset="0"/>
                        </a:rPr>
                        <a:t> – Антей, Аргунское, Безречное, Березовое, Весеннее, Горное, Дальнее, Дурулгуевское, Жерловое, Королевское, Кристальное, Лучистое, Мало-Тулукуевское, Мартовское, Новогоднее, Октябрьское, Оловское, Пятилетнее, Сигирлинское, Стрельцовское, Тарбагажинское, Тулукуевское, Цаган-Тором, Часовое, Четкандинское, Широндукуйское, Юбилийное, Юго-Западное, Антоновское-II.; </a:t>
                      </a:r>
                      <a:r>
                        <a:rPr kumimoji="0" lang="ru-RU" sz="1100" b="1" i="0" u="none" strike="noStrike" cap="none" normalizeH="0" baseline="0" smtClean="0">
                          <a:ln>
                            <a:noFill/>
                          </a:ln>
                          <a:solidFill>
                            <a:schemeClr val="tx1"/>
                          </a:solidFill>
                          <a:effectLst/>
                          <a:latin typeface="Times New Roman" pitchFamily="18" charset="0"/>
                        </a:rPr>
                        <a:t>золото</a:t>
                      </a:r>
                      <a:r>
                        <a:rPr kumimoji="0" lang="ru-RU" sz="1100" b="0" i="0" u="none" strike="noStrike" cap="none" normalizeH="0" baseline="0" smtClean="0">
                          <a:ln>
                            <a:noFill/>
                          </a:ln>
                          <a:solidFill>
                            <a:schemeClr val="tx1"/>
                          </a:solidFill>
                          <a:effectLst/>
                          <a:latin typeface="Times New Roman" pitchFamily="18" charset="0"/>
                        </a:rPr>
                        <a:t>  - Дарасунское, Ключевское, Култуминское, Итакинское; </a:t>
                      </a:r>
                      <a:r>
                        <a:rPr kumimoji="0" lang="ru-RU" sz="1100" b="1" i="0" u="none" strike="noStrike" cap="none" normalizeH="0" baseline="0" smtClean="0">
                          <a:ln>
                            <a:noFill/>
                          </a:ln>
                          <a:solidFill>
                            <a:schemeClr val="tx1"/>
                          </a:solidFill>
                          <a:effectLst/>
                          <a:latin typeface="Times New Roman" pitchFamily="18" charset="0"/>
                        </a:rPr>
                        <a:t>золото, медь</a:t>
                      </a:r>
                      <a:r>
                        <a:rPr kumimoji="0" lang="ru-RU" sz="1100" b="0" i="0" u="none" strike="noStrike" cap="none" normalizeH="0" baseline="0" smtClean="0">
                          <a:ln>
                            <a:noFill/>
                          </a:ln>
                          <a:solidFill>
                            <a:schemeClr val="tx1"/>
                          </a:solidFill>
                          <a:effectLst/>
                          <a:latin typeface="Times New Roman" pitchFamily="18" charset="0"/>
                        </a:rPr>
                        <a:t> – Быстринское; </a:t>
                      </a:r>
                      <a:r>
                        <a:rPr kumimoji="0" lang="ru-RU" sz="1100" b="1" i="0" u="none" strike="noStrike" cap="none" normalizeH="0" baseline="0" smtClean="0">
                          <a:ln>
                            <a:noFill/>
                          </a:ln>
                          <a:solidFill>
                            <a:schemeClr val="tx1"/>
                          </a:solidFill>
                          <a:effectLst/>
                          <a:latin typeface="Times New Roman" pitchFamily="18" charset="0"/>
                        </a:rPr>
                        <a:t>литий, ниобий, тантал</a:t>
                      </a:r>
                      <a:r>
                        <a:rPr kumimoji="0" lang="ru-RU" sz="1100" b="0" i="0" u="none" strike="noStrike" cap="none" normalizeH="0" baseline="0" smtClean="0">
                          <a:ln>
                            <a:noFill/>
                          </a:ln>
                          <a:solidFill>
                            <a:schemeClr val="tx1"/>
                          </a:solidFill>
                          <a:effectLst/>
                          <a:latin typeface="Times New Roman" pitchFamily="18" charset="0"/>
                        </a:rPr>
                        <a:t> -  Ачиканский участок, Этикинское; </a:t>
                      </a:r>
                      <a:r>
                        <a:rPr kumimoji="0" lang="ru-RU" sz="1100" b="1" i="0" u="none" strike="noStrike" cap="none" normalizeH="0" baseline="0" smtClean="0">
                          <a:ln>
                            <a:noFill/>
                          </a:ln>
                          <a:solidFill>
                            <a:schemeClr val="tx1"/>
                          </a:solidFill>
                          <a:effectLst/>
                          <a:latin typeface="Times New Roman" pitchFamily="18" charset="0"/>
                        </a:rPr>
                        <a:t>литий, бериллий, ниобий</a:t>
                      </a:r>
                      <a:r>
                        <a:rPr kumimoji="0" lang="ru-RU" sz="1100" b="0" i="0" u="none" strike="noStrike" cap="none" normalizeH="0" baseline="0" smtClean="0">
                          <a:ln>
                            <a:noFill/>
                          </a:ln>
                          <a:solidFill>
                            <a:schemeClr val="tx1"/>
                          </a:solidFill>
                          <a:effectLst/>
                          <a:latin typeface="Times New Roman" pitchFamily="18" charset="0"/>
                        </a:rPr>
                        <a:t> – Олондинское; </a:t>
                      </a:r>
                      <a:r>
                        <a:rPr kumimoji="0" lang="ru-RU" sz="1100" b="1" i="0" u="none" strike="noStrike" cap="none" normalizeH="0" baseline="0" smtClean="0">
                          <a:ln>
                            <a:noFill/>
                          </a:ln>
                          <a:solidFill>
                            <a:schemeClr val="tx1"/>
                          </a:solidFill>
                          <a:effectLst/>
                          <a:latin typeface="Times New Roman" pitchFamily="18" charset="0"/>
                        </a:rPr>
                        <a:t>ниобий, тантал, редкоземельные металлы</a:t>
                      </a:r>
                      <a:r>
                        <a:rPr kumimoji="0" lang="ru-RU" sz="1100" b="0" i="0" u="none" strike="noStrike" cap="none" normalizeH="0" baseline="0" smtClean="0">
                          <a:ln>
                            <a:noFill/>
                          </a:ln>
                          <a:solidFill>
                            <a:schemeClr val="tx1"/>
                          </a:solidFill>
                          <a:effectLst/>
                          <a:latin typeface="Times New Roman" pitchFamily="18" charset="0"/>
                        </a:rPr>
                        <a:t> – Катугинское; </a:t>
                      </a:r>
                      <a:r>
                        <a:rPr kumimoji="0" lang="ru-RU" sz="1100" b="1" i="0" u="none" strike="noStrike" cap="none" normalizeH="0" baseline="0" smtClean="0">
                          <a:ln>
                            <a:noFill/>
                          </a:ln>
                          <a:solidFill>
                            <a:schemeClr val="tx1"/>
                          </a:solidFill>
                          <a:effectLst/>
                          <a:latin typeface="Times New Roman" pitchFamily="18" charset="0"/>
                        </a:rPr>
                        <a:t>литий</a:t>
                      </a:r>
                      <a:r>
                        <a:rPr kumimoji="0" lang="ru-RU" sz="1100" b="0" i="0" u="none" strike="noStrike" cap="none" normalizeH="0" baseline="0" smtClean="0">
                          <a:ln>
                            <a:noFill/>
                          </a:ln>
                          <a:solidFill>
                            <a:schemeClr val="tx1"/>
                          </a:solidFill>
                          <a:effectLst/>
                          <a:latin typeface="Times New Roman" pitchFamily="18" charset="0"/>
                        </a:rPr>
                        <a:t> - Орловское, Княжеское; </a:t>
                      </a:r>
                      <a:r>
                        <a:rPr kumimoji="0" lang="ru-RU" sz="1100" b="1" i="0" u="none" strike="noStrike" cap="none" normalizeH="0" baseline="0" smtClean="0">
                          <a:ln>
                            <a:noFill/>
                          </a:ln>
                          <a:solidFill>
                            <a:schemeClr val="tx1"/>
                          </a:solidFill>
                          <a:effectLst/>
                          <a:latin typeface="Times New Roman" pitchFamily="18" charset="0"/>
                        </a:rPr>
                        <a:t>бериллий</a:t>
                      </a:r>
                      <a:r>
                        <a:rPr kumimoji="0" lang="ru-RU" sz="1100" b="0" i="0" u="none" strike="noStrike" cap="none" normalizeH="0" baseline="0" smtClean="0">
                          <a:ln>
                            <a:noFill/>
                          </a:ln>
                          <a:solidFill>
                            <a:schemeClr val="tx1"/>
                          </a:solidFill>
                          <a:effectLst/>
                          <a:latin typeface="Times New Roman" pitchFamily="18" charset="0"/>
                        </a:rPr>
                        <a:t> – Дулан-Хорское, Кумыхтинское 1, Молоковское, Стрелка, Студеное, Шерловогорское.; </a:t>
                      </a:r>
                      <a:r>
                        <a:rPr kumimoji="0" lang="ru-RU" sz="1100" b="1" i="0" u="none" strike="noStrike" cap="none" normalizeH="0" baseline="0" smtClean="0">
                          <a:ln>
                            <a:noFill/>
                          </a:ln>
                          <a:solidFill>
                            <a:schemeClr val="tx1"/>
                          </a:solidFill>
                          <a:effectLst/>
                          <a:latin typeface="Times New Roman" pitchFamily="18" charset="0"/>
                        </a:rPr>
                        <a:t>бериллий, литий, тантал</a:t>
                      </a:r>
                      <a:r>
                        <a:rPr kumimoji="0" lang="ru-RU" sz="1100" b="0" i="0" u="none" strike="noStrike" cap="none" normalizeH="0" baseline="0" smtClean="0">
                          <a:ln>
                            <a:noFill/>
                          </a:ln>
                          <a:solidFill>
                            <a:schemeClr val="tx1"/>
                          </a:solidFill>
                          <a:effectLst/>
                          <a:latin typeface="Times New Roman" pitchFamily="18" charset="0"/>
                        </a:rPr>
                        <a:t> – Завитинское,  Мало-Кулиндинское; </a:t>
                      </a:r>
                      <a:r>
                        <a:rPr kumimoji="0" lang="ru-RU" sz="1100" b="1" i="0" u="none" strike="noStrike" cap="none" normalizeH="0" baseline="0" smtClean="0">
                          <a:ln>
                            <a:noFill/>
                          </a:ln>
                          <a:solidFill>
                            <a:schemeClr val="tx1"/>
                          </a:solidFill>
                          <a:effectLst/>
                          <a:latin typeface="Times New Roman" pitchFamily="18" charset="0"/>
                        </a:rPr>
                        <a:t>тантал, ниобий, редкоземельные металлы</a:t>
                      </a:r>
                      <a:r>
                        <a:rPr kumimoji="0" lang="ru-RU" sz="1100" b="0" i="0" u="none" strike="noStrike" cap="none" normalizeH="0" baseline="0" smtClean="0">
                          <a:ln>
                            <a:noFill/>
                          </a:ln>
                          <a:solidFill>
                            <a:schemeClr val="tx1"/>
                          </a:solidFill>
                          <a:effectLst/>
                          <a:latin typeface="Times New Roman" pitchFamily="18" charset="0"/>
                        </a:rPr>
                        <a:t>  - Олекминское, Орловское (Хангилайское), Центральное, Чалотское.; </a:t>
                      </a:r>
                      <a:r>
                        <a:rPr kumimoji="0" lang="ru-RU" sz="1100" b="1" i="0" u="none" strike="noStrike" cap="none" normalizeH="0" baseline="0" smtClean="0">
                          <a:ln>
                            <a:noFill/>
                          </a:ln>
                          <a:solidFill>
                            <a:schemeClr val="tx1"/>
                          </a:solidFill>
                          <a:effectLst/>
                          <a:latin typeface="Times New Roman" pitchFamily="18" charset="0"/>
                        </a:rPr>
                        <a:t>медь</a:t>
                      </a:r>
                      <a:r>
                        <a:rPr kumimoji="0" lang="ru-RU" sz="1100" b="0" i="0" u="none" strike="noStrike" cap="none" normalizeH="0" baseline="0" smtClean="0">
                          <a:ln>
                            <a:noFill/>
                          </a:ln>
                          <a:solidFill>
                            <a:schemeClr val="tx1"/>
                          </a:solidFill>
                          <a:effectLst/>
                          <a:latin typeface="Times New Roman" pitchFamily="18" charset="0"/>
                        </a:rPr>
                        <a:t> – Удоканское.; кобальт – Уронайское.; </a:t>
                      </a:r>
                      <a:r>
                        <a:rPr kumimoji="0" lang="ru-RU" sz="1100" b="1" i="0" u="none" strike="noStrike" cap="none" normalizeH="0" baseline="0" smtClean="0">
                          <a:ln>
                            <a:noFill/>
                          </a:ln>
                          <a:solidFill>
                            <a:schemeClr val="tx1"/>
                          </a:solidFill>
                          <a:effectLst/>
                          <a:latin typeface="Times New Roman" pitchFamily="18" charset="0"/>
                        </a:rPr>
                        <a:t>платина и платиноиды</a:t>
                      </a:r>
                      <a:r>
                        <a:rPr kumimoji="0" lang="ru-RU" sz="1100" b="0" i="0" u="none" strike="noStrike" cap="none" normalizeH="0" baseline="0" smtClean="0">
                          <a:ln>
                            <a:noFill/>
                          </a:ln>
                          <a:solidFill>
                            <a:schemeClr val="tx1"/>
                          </a:solidFill>
                          <a:effectLst/>
                          <a:latin typeface="Times New Roman" pitchFamily="18" charset="0"/>
                        </a:rPr>
                        <a:t> – Чинейское (уч. Рудный; </a:t>
                      </a:r>
                      <a:r>
                        <a:rPr kumimoji="0" lang="ru-RU" sz="1100" b="1" i="0" u="none" strike="noStrike" cap="none" normalizeH="0" baseline="0" smtClean="0">
                          <a:ln>
                            <a:noFill/>
                          </a:ln>
                          <a:solidFill>
                            <a:schemeClr val="tx1"/>
                          </a:solidFill>
                          <a:effectLst/>
                          <a:latin typeface="Times New Roman" pitchFamily="18" charset="0"/>
                        </a:rPr>
                        <a:t>вольфрам, никель</a:t>
                      </a:r>
                      <a:r>
                        <a:rPr kumimoji="0" lang="ru-RU" sz="1100" b="0" i="0" u="none" strike="noStrike" cap="none" normalizeH="0" baseline="0" smtClean="0">
                          <a:ln>
                            <a:noFill/>
                          </a:ln>
                          <a:solidFill>
                            <a:schemeClr val="tx1"/>
                          </a:solidFill>
                          <a:effectLst/>
                          <a:latin typeface="Times New Roman" pitchFamily="18" charset="0"/>
                        </a:rPr>
                        <a:t> – Угдыри.</a:t>
                      </a:r>
                    </a:p>
                  </a:txBody>
                  <a:tcPr marL="86457" marR="86457" marT="43228" marB="432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8713">
                <a:tc>
                  <a:txBody>
                    <a:bodyPr/>
                    <a:lstStyle/>
                    <a:p>
                      <a:pPr marL="0" marR="0" lvl="0" indent="0" algn="l" defTabSz="865188"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cs typeface="Times New Roman" pitchFamily="18" charset="0"/>
                        </a:rPr>
                        <a:t>Красноярский край</a:t>
                      </a:r>
                    </a:p>
                  </a:txBody>
                  <a:tcPr marL="86457" marR="86457" marT="43228" marB="432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65188" rtl="0" eaLnBrk="1" fontAlgn="base" latinLnBrk="0" hangingPunct="1">
                        <a:lnSpc>
                          <a:spcPct val="100000"/>
                        </a:lnSpc>
                        <a:spcBef>
                          <a:spcPct val="2000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rPr>
                        <a:t>Нефть и природный газ</a:t>
                      </a:r>
                      <a:r>
                        <a:rPr kumimoji="0" lang="ru-RU" sz="1100" b="0" i="0" u="none" strike="noStrike" cap="none" normalizeH="0" baseline="0" smtClean="0">
                          <a:ln>
                            <a:noFill/>
                          </a:ln>
                          <a:solidFill>
                            <a:schemeClr val="tx1"/>
                          </a:solidFill>
                          <a:effectLst/>
                          <a:latin typeface="Times New Roman" pitchFamily="18" charset="0"/>
                        </a:rPr>
                        <a:t> - Ванкорское, Лодочное, Юрубчено-Тохомское, Куюмбинское; </a:t>
                      </a:r>
                      <a:r>
                        <a:rPr kumimoji="0" lang="ru-RU" sz="1100" b="1" i="0" u="none" strike="noStrike" cap="none" normalizeH="0" baseline="0" smtClean="0">
                          <a:ln>
                            <a:noFill/>
                          </a:ln>
                          <a:solidFill>
                            <a:schemeClr val="tx1"/>
                          </a:solidFill>
                          <a:effectLst/>
                          <a:latin typeface="Times New Roman" pitchFamily="18" charset="0"/>
                        </a:rPr>
                        <a:t>золото рудное</a:t>
                      </a:r>
                      <a:r>
                        <a:rPr kumimoji="0" lang="ru-RU" sz="1100" b="0" i="0" u="none" strike="noStrike" cap="none" normalizeH="0" baseline="0" smtClean="0">
                          <a:ln>
                            <a:noFill/>
                          </a:ln>
                          <a:solidFill>
                            <a:schemeClr val="tx1"/>
                          </a:solidFill>
                          <a:effectLst/>
                          <a:latin typeface="Times New Roman" pitchFamily="18" charset="0"/>
                        </a:rPr>
                        <a:t>  -Олимпиадинское, Благодатное, Титимухта, Эльдорадо, Боголюбовское, Васильевское, Герфед, Высокое; </a:t>
                      </a:r>
                      <a:r>
                        <a:rPr kumimoji="0" lang="ru-RU" sz="1100" b="1" i="0" u="none" strike="noStrike" cap="none" normalizeH="0" baseline="0" smtClean="0">
                          <a:ln>
                            <a:noFill/>
                          </a:ln>
                          <a:solidFill>
                            <a:schemeClr val="tx1"/>
                          </a:solidFill>
                          <a:effectLst/>
                          <a:latin typeface="Times New Roman" pitchFamily="18" charset="0"/>
                        </a:rPr>
                        <a:t>платиноиды</a:t>
                      </a:r>
                      <a:r>
                        <a:rPr kumimoji="0" lang="ru-RU" sz="1100" b="0" i="0" u="none" strike="noStrike" cap="none" normalizeH="0" baseline="0" smtClean="0">
                          <a:ln>
                            <a:noFill/>
                          </a:ln>
                          <a:solidFill>
                            <a:schemeClr val="tx1"/>
                          </a:solidFill>
                          <a:effectLst/>
                          <a:latin typeface="Times New Roman" pitchFamily="18" charset="0"/>
                        </a:rPr>
                        <a:t> - попутно и из россыпей; </a:t>
                      </a:r>
                      <a:r>
                        <a:rPr kumimoji="0" lang="ru-RU" sz="1100" b="1" i="0" u="none" strike="noStrike" cap="none" normalizeH="0" baseline="0" smtClean="0">
                          <a:ln>
                            <a:noFill/>
                          </a:ln>
                          <a:solidFill>
                            <a:schemeClr val="tx1"/>
                          </a:solidFill>
                          <a:effectLst/>
                          <a:latin typeface="Times New Roman" pitchFamily="18" charset="0"/>
                        </a:rPr>
                        <a:t>медно-никелевые</a:t>
                      </a:r>
                      <a:r>
                        <a:rPr kumimoji="0" lang="ru-RU" sz="1100" b="0" i="0" u="none" strike="noStrike" cap="none" normalizeH="0" baseline="0" smtClean="0">
                          <a:ln>
                            <a:noFill/>
                          </a:ln>
                          <a:solidFill>
                            <a:schemeClr val="tx1"/>
                          </a:solidFill>
                          <a:effectLst/>
                          <a:latin typeface="Times New Roman" pitchFamily="18" charset="0"/>
                        </a:rPr>
                        <a:t> - Норильск 1, Октябрьское, Талнахское, Верхне-Кингашское, Кингашское, Норильск 2, Черногорское, Южно-Норильская ветвь;</a:t>
                      </a:r>
                      <a:r>
                        <a:rPr kumimoji="0" lang="ru-RU" sz="1100" b="1" i="0" u="none" strike="noStrike" cap="none" normalizeH="0" baseline="0" smtClean="0">
                          <a:ln>
                            <a:noFill/>
                          </a:ln>
                          <a:solidFill>
                            <a:schemeClr val="tx1"/>
                          </a:solidFill>
                          <a:effectLst/>
                          <a:latin typeface="Times New Roman" pitchFamily="18" charset="0"/>
                        </a:rPr>
                        <a:t> свинцово-цинковое</a:t>
                      </a:r>
                      <a:r>
                        <a:rPr kumimoji="0" lang="ru-RU" sz="1100" b="0" i="0" u="none" strike="noStrike" cap="none" normalizeH="0" baseline="0" smtClean="0">
                          <a:ln>
                            <a:noFill/>
                          </a:ln>
                          <a:solidFill>
                            <a:schemeClr val="tx1"/>
                          </a:solidFill>
                          <a:effectLst/>
                          <a:latin typeface="Times New Roman" pitchFamily="18" charset="0"/>
                        </a:rPr>
                        <a:t> –Горевское; </a:t>
                      </a:r>
                      <a:r>
                        <a:rPr kumimoji="0" lang="ru-RU" sz="1100" b="1" i="0" u="none" strike="noStrike" cap="none" normalizeH="0" baseline="0" smtClean="0">
                          <a:ln>
                            <a:noFill/>
                          </a:ln>
                          <a:solidFill>
                            <a:schemeClr val="tx1"/>
                          </a:solidFill>
                          <a:effectLst/>
                          <a:latin typeface="Times New Roman" pitchFamily="18" charset="0"/>
                        </a:rPr>
                        <a:t>сурьма</a:t>
                      </a:r>
                      <a:r>
                        <a:rPr kumimoji="0" lang="ru-RU" sz="1100" b="0" i="0" u="none" strike="noStrike" cap="none" normalizeH="0" baseline="0" smtClean="0">
                          <a:ln>
                            <a:noFill/>
                          </a:ln>
                          <a:solidFill>
                            <a:schemeClr val="tx1"/>
                          </a:solidFill>
                          <a:effectLst/>
                          <a:latin typeface="Times New Roman" pitchFamily="18" charset="0"/>
                        </a:rPr>
                        <a:t> -Удерейское; </a:t>
                      </a:r>
                      <a:r>
                        <a:rPr kumimoji="0" lang="ru-RU" sz="1100" b="1" i="0" u="none" strike="noStrike" cap="none" normalizeH="0" baseline="0" smtClean="0">
                          <a:ln>
                            <a:noFill/>
                          </a:ln>
                          <a:solidFill>
                            <a:schemeClr val="tx1"/>
                          </a:solidFill>
                          <a:effectLst/>
                          <a:latin typeface="Times New Roman" pitchFamily="18" charset="0"/>
                        </a:rPr>
                        <a:t>уран</a:t>
                      </a:r>
                      <a:r>
                        <a:rPr kumimoji="0" lang="ru-RU" sz="1100" b="0" i="0" u="none" strike="noStrike" cap="none" normalizeH="0" baseline="0" smtClean="0">
                          <a:ln>
                            <a:noFill/>
                          </a:ln>
                          <a:solidFill>
                            <a:schemeClr val="tx1"/>
                          </a:solidFill>
                          <a:effectLst/>
                          <a:latin typeface="Times New Roman" pitchFamily="18" charset="0"/>
                        </a:rPr>
                        <a:t> -Кедровое, Оленье, Солонечное; </a:t>
                      </a:r>
                      <a:r>
                        <a:rPr kumimoji="0" lang="ru-RU" sz="1100" b="1" i="0" u="none" strike="noStrike" cap="none" normalizeH="0" baseline="0" smtClean="0">
                          <a:ln>
                            <a:noFill/>
                          </a:ln>
                          <a:solidFill>
                            <a:schemeClr val="tx1"/>
                          </a:solidFill>
                          <a:effectLst/>
                          <a:latin typeface="Times New Roman" pitchFamily="18" charset="0"/>
                        </a:rPr>
                        <a:t>редкие металлы и редкие земли</a:t>
                      </a:r>
                      <a:r>
                        <a:rPr kumimoji="0" lang="ru-RU" sz="1100" b="0" i="0" u="none" strike="noStrike" cap="none" normalizeH="0" baseline="0" smtClean="0">
                          <a:ln>
                            <a:noFill/>
                          </a:ln>
                          <a:solidFill>
                            <a:schemeClr val="tx1"/>
                          </a:solidFill>
                          <a:effectLst/>
                          <a:latin typeface="Times New Roman" pitchFamily="18" charset="0"/>
                        </a:rPr>
                        <a:t> -Татарское, Чуктуконское, Кийское, Радуга, Окуневское.</a:t>
                      </a:r>
                    </a:p>
                  </a:txBody>
                  <a:tcPr marL="86457" marR="86457" marT="43228" marB="432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l" defTabSz="865188"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cs typeface="Times New Roman" pitchFamily="18" charset="0"/>
                        </a:rPr>
                        <a:t>Иркутская область</a:t>
                      </a:r>
                    </a:p>
                  </a:txBody>
                  <a:tcPr marL="86457" marR="86457" marT="43228" marB="432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865188" rtl="0" eaLnBrk="1" fontAlgn="base" latinLnBrk="0" hangingPunct="1">
                        <a:lnSpc>
                          <a:spcPct val="100000"/>
                        </a:lnSpc>
                        <a:spcBef>
                          <a:spcPct val="2000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rPr>
                        <a:t>Золото рудное</a:t>
                      </a:r>
                      <a:r>
                        <a:rPr kumimoji="0" lang="ru-RU" sz="1100" b="0" i="0" u="none" strike="noStrike" cap="none" normalizeH="0" baseline="0" smtClean="0">
                          <a:ln>
                            <a:noFill/>
                          </a:ln>
                          <a:solidFill>
                            <a:schemeClr val="tx1"/>
                          </a:solidFill>
                          <a:effectLst/>
                          <a:latin typeface="Times New Roman" pitchFamily="18" charset="0"/>
                        </a:rPr>
                        <a:t> – месторождение Сухой Лог, </a:t>
                      </a:r>
                      <a:r>
                        <a:rPr kumimoji="0" lang="ru-RU" sz="1100" b="1" i="0" u="none" strike="noStrike" cap="none" normalizeH="0" baseline="0" smtClean="0">
                          <a:ln>
                            <a:noFill/>
                          </a:ln>
                          <a:solidFill>
                            <a:schemeClr val="tx1"/>
                          </a:solidFill>
                          <a:effectLst/>
                          <a:latin typeface="Times New Roman" pitchFamily="18" charset="0"/>
                        </a:rPr>
                        <a:t>редкие металлы</a:t>
                      </a:r>
                      <a:r>
                        <a:rPr kumimoji="0" lang="ru-RU" sz="1100" b="0" i="0" u="none" strike="noStrike" cap="none" normalizeH="0" baseline="0" smtClean="0">
                          <a:ln>
                            <a:noFill/>
                          </a:ln>
                          <a:solidFill>
                            <a:schemeClr val="tx1"/>
                          </a:solidFill>
                          <a:effectLst/>
                          <a:latin typeface="Times New Roman" pitchFamily="18" charset="0"/>
                        </a:rPr>
                        <a:t> –  8 месторождений; </a:t>
                      </a:r>
                      <a:r>
                        <a:rPr kumimoji="0" lang="ru-RU" sz="1100" b="1" i="0" u="none" strike="noStrike" cap="none" normalizeH="0" baseline="0" smtClean="0">
                          <a:ln>
                            <a:noFill/>
                          </a:ln>
                          <a:solidFill>
                            <a:schemeClr val="tx1"/>
                          </a:solidFill>
                          <a:effectLst/>
                          <a:latin typeface="Times New Roman" pitchFamily="18" charset="0"/>
                        </a:rPr>
                        <a:t>калийные соли</a:t>
                      </a:r>
                      <a:r>
                        <a:rPr kumimoji="0" lang="ru-RU" sz="1100" b="0" i="0" u="none" strike="noStrike" cap="none" normalizeH="0" baseline="0" smtClean="0">
                          <a:ln>
                            <a:noFill/>
                          </a:ln>
                          <a:solidFill>
                            <a:schemeClr val="tx1"/>
                          </a:solidFill>
                          <a:effectLst/>
                          <a:latin typeface="Times New Roman" pitchFamily="18" charset="0"/>
                        </a:rPr>
                        <a:t> - Непское месторождение (уникальное по запасам и качеству сырья); </a:t>
                      </a:r>
                      <a:r>
                        <a:rPr kumimoji="0" lang="ru-RU" sz="1100" b="1" i="0" u="none" strike="noStrike" cap="none" normalizeH="0" baseline="0" smtClean="0">
                          <a:ln>
                            <a:noFill/>
                          </a:ln>
                          <a:solidFill>
                            <a:schemeClr val="tx1"/>
                          </a:solidFill>
                          <a:effectLst/>
                          <a:latin typeface="Times New Roman" pitchFamily="18" charset="0"/>
                        </a:rPr>
                        <a:t>магнезит</a:t>
                      </a:r>
                      <a:r>
                        <a:rPr kumimoji="0" lang="ru-RU" sz="1100" b="0" i="0" u="none" strike="noStrike" cap="none" normalizeH="0" baseline="0" smtClean="0">
                          <a:ln>
                            <a:noFill/>
                          </a:ln>
                          <a:solidFill>
                            <a:schemeClr val="tx1"/>
                          </a:solidFill>
                          <a:effectLst/>
                          <a:latin typeface="Times New Roman" pitchFamily="18" charset="0"/>
                        </a:rPr>
                        <a:t> – Савинское месторождение (уникальное по запасам и качеству сырья); </a:t>
                      </a:r>
                      <a:r>
                        <a:rPr kumimoji="0" lang="ru-RU" sz="1100" b="1" i="0" u="none" strike="noStrike" cap="none" normalizeH="0" baseline="0" smtClean="0">
                          <a:ln>
                            <a:noFill/>
                          </a:ln>
                          <a:solidFill>
                            <a:schemeClr val="tx1"/>
                          </a:solidFill>
                          <a:effectLst/>
                          <a:latin typeface="Times New Roman" pitchFamily="18" charset="0"/>
                        </a:rPr>
                        <a:t>особо чистый кварц</a:t>
                      </a:r>
                      <a:r>
                        <a:rPr kumimoji="0" lang="ru-RU" sz="1100" b="0" i="0" u="none" strike="noStrike" cap="none" normalizeH="0" baseline="0" smtClean="0">
                          <a:ln>
                            <a:noFill/>
                          </a:ln>
                          <a:solidFill>
                            <a:schemeClr val="tx1"/>
                          </a:solidFill>
                          <a:effectLst/>
                          <a:latin typeface="Times New Roman" pitchFamily="18" charset="0"/>
                        </a:rPr>
                        <a:t> – 1 месторождение; </a:t>
                      </a:r>
                      <a:r>
                        <a:rPr kumimoji="0" lang="ru-RU" sz="1100" b="1" i="0" u="none" strike="noStrike" cap="none" normalizeH="0" baseline="0" smtClean="0">
                          <a:ln>
                            <a:noFill/>
                          </a:ln>
                          <a:solidFill>
                            <a:schemeClr val="tx1"/>
                          </a:solidFill>
                          <a:effectLst/>
                          <a:latin typeface="Times New Roman" pitchFamily="18" charset="0"/>
                        </a:rPr>
                        <a:t>чароит</a:t>
                      </a:r>
                      <a:r>
                        <a:rPr kumimoji="0" lang="ru-RU" sz="1100" b="0" i="0" u="none" strike="noStrike" cap="none" normalizeH="0" baseline="0" smtClean="0">
                          <a:ln>
                            <a:noFill/>
                          </a:ln>
                          <a:solidFill>
                            <a:schemeClr val="tx1"/>
                          </a:solidFill>
                          <a:effectLst/>
                          <a:latin typeface="Times New Roman" pitchFamily="18" charset="0"/>
                        </a:rPr>
                        <a:t> - Мурунское месторождение (единственное в мире)</a:t>
                      </a:r>
                    </a:p>
                  </a:txBody>
                  <a:tcPr marL="86457" marR="86457" marT="43228" marB="432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l" defTabSz="865188" rtl="0" eaLnBrk="1" fontAlgn="base" latinLnBrk="0" hangingPunct="1">
                        <a:lnSpc>
                          <a:spcPct val="100000"/>
                        </a:lnSpc>
                        <a:spcBef>
                          <a:spcPct val="2000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Томская область</a:t>
                      </a:r>
                    </a:p>
                  </a:txBody>
                  <a:tcPr marL="86457" marR="86457" marT="43228" marB="432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65188" rtl="0" eaLnBrk="1" fontAlgn="base" latinLnBrk="0" hangingPunct="1">
                        <a:lnSpc>
                          <a:spcPct val="100000"/>
                        </a:lnSpc>
                        <a:spcBef>
                          <a:spcPct val="2000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rPr>
                        <a:t>Титан-циркон</a:t>
                      </a:r>
                      <a:r>
                        <a:rPr kumimoji="0" lang="ru-RU" sz="1100" b="0" i="0" u="none" strike="noStrike" cap="none" normalizeH="0" baseline="0" smtClean="0">
                          <a:ln>
                            <a:noFill/>
                          </a:ln>
                          <a:solidFill>
                            <a:schemeClr val="tx1"/>
                          </a:solidFill>
                          <a:effectLst/>
                          <a:latin typeface="Times New Roman" pitchFamily="18" charset="0"/>
                        </a:rPr>
                        <a:t> – 2 месторождения (Туганское, Георгиевское)</a:t>
                      </a:r>
                    </a:p>
                  </a:txBody>
                  <a:tcPr marL="86457" marR="86457" marT="43228" marB="432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4" name="Text Box 153"/>
          <p:cNvSpPr txBox="1">
            <a:spLocks noChangeArrowheads="1"/>
          </p:cNvSpPr>
          <p:nvPr/>
        </p:nvSpPr>
        <p:spPr bwMode="auto">
          <a:xfrm>
            <a:off x="8801100" y="6624638"/>
            <a:ext cx="333375" cy="222250"/>
          </a:xfrm>
          <a:prstGeom prst="rect">
            <a:avLst/>
          </a:prstGeom>
          <a:noFill/>
          <a:ln w="9525">
            <a:noFill/>
            <a:miter lim="800000"/>
            <a:headEnd/>
            <a:tailEnd/>
          </a:ln>
        </p:spPr>
        <p:txBody>
          <a:bodyPr wrap="none" lIns="86457" tIns="43228" rIns="86457" bIns="43228">
            <a:spAutoFit/>
          </a:bodyPr>
          <a:lstStyle/>
          <a:p>
            <a:pPr defTabSz="865188"/>
            <a:r>
              <a:rPr lang="en-US" sz="900" b="1">
                <a:latin typeface="Verdana" pitchFamily="34" charset="0"/>
              </a:rPr>
              <a:t>10</a:t>
            </a:r>
            <a:endParaRPr lang="ru-RU" sz="900" b="1">
              <a:latin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65188"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65188"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tx1"/>
            </a:solidFill>
            <a:effectLst/>
            <a:latin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1763</TotalTime>
  <Words>901</Words>
  <Application>Microsoft Office PowerPoint</Application>
  <PresentationFormat>Экран (4:3)</PresentationFormat>
  <Paragraphs>49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Оформление по умолчанию</vt:lpstr>
      <vt:lpstr>Слайд 1</vt:lpstr>
      <vt:lpstr>Слайд 2</vt:lpstr>
      <vt:lpstr>Слайд 3</vt:lpstr>
      <vt:lpstr>Слайд 4</vt:lpstr>
      <vt:lpstr>Слайд 5</vt:lpstr>
      <vt:lpstr>Слайд 6</vt:lpstr>
      <vt:lpstr>Слайд 7</vt:lpstr>
      <vt:lpstr>МИНЕРАЛЬНО – СЫРЬЕВАЯ БАЗА ТВЕРДЫХ ПОЛЕЗНЫХ ИСКОПАЕМЫХ  ВОСТОЧНОЙ ЧАСТИ СИБИРСКОГО ФЕДЕРАЛЬНОГО ОКРУГА</vt:lpstr>
      <vt:lpstr>Слайд 9</vt:lpstr>
      <vt:lpstr>Слайд 10</vt:lpstr>
    </vt:vector>
  </TitlesOfParts>
  <Company>ТФГИ</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Ласкина</dc:creator>
  <cp:lastModifiedBy>Курбатов</cp:lastModifiedBy>
  <cp:revision>120</cp:revision>
  <dcterms:created xsi:type="dcterms:W3CDTF">2014-04-09T08:50:22Z</dcterms:created>
  <dcterms:modified xsi:type="dcterms:W3CDTF">2017-06-14T01:25:07Z</dcterms:modified>
</cp:coreProperties>
</file>