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36" r:id="rId3"/>
    <p:sldId id="428" r:id="rId4"/>
    <p:sldId id="421" r:id="rId5"/>
    <p:sldId id="424" r:id="rId6"/>
    <p:sldId id="420" r:id="rId7"/>
    <p:sldId id="430" r:id="rId8"/>
    <p:sldId id="416" r:id="rId9"/>
    <p:sldId id="438" r:id="rId10"/>
    <p:sldId id="437" r:id="rId11"/>
    <p:sldId id="439" r:id="rId12"/>
    <p:sldId id="440" r:id="rId13"/>
    <p:sldId id="442" r:id="rId14"/>
    <p:sldId id="441" r:id="rId15"/>
    <p:sldId id="443" r:id="rId16"/>
    <p:sldId id="431" r:id="rId17"/>
    <p:sldId id="432" r:id="rId18"/>
    <p:sldId id="433" r:id="rId19"/>
    <p:sldId id="434" r:id="rId20"/>
    <p:sldId id="435" r:id="rId21"/>
    <p:sldId id="36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9C9"/>
    <a:srgbClr val="0066CC"/>
    <a:srgbClr val="0000FF"/>
    <a:srgbClr val="7B3007"/>
    <a:srgbClr val="CCFFFF"/>
    <a:srgbClr val="FFFF99"/>
    <a:srgbClr val="00FFCC"/>
    <a:srgbClr val="00FF00"/>
    <a:srgbClr val="00CC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ocuments\&#1056;&#1072;&#1073;&#1086;&#1095;&#1080;&#1081;%20&#1089;&#1090;&#1086;&#1083;\&#1087;&#1088;&#1077;&#1079;&#1077;&#1085;&#1090;&#1072;&#1094;&#1080;&#1080;%20&#1076;&#1083;&#1103;%20&#1042;&#1086;&#1088;&#1086;&#1087;&#1072;&#1077;&#1074;&#1072;\&#1055;&#1088;&#1080;&#1084;&#1077;&#1085;&#1077;&#1085;&#1080;&#1077;%20&#1082;&#1086;&#1084;&#1087;&#1100;&#1102;&#1090;&#1077;&#1088;&#1085;&#1099;&#1093;%20&#1090;&#1077;&#1093;&#1085;&#1086;&#1083;&#1086;&#1075;&#1080;&#1081;%202012-2015%20%20&#1048;&#1058;&#1054;&#104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77;&#1084;&#1080;&#1085;&#1072;&#1088;%2008-09.06.2016\&#1041;&#1083;&#1086;&#1095;&#1085;&#1086;&#1077;%20&#1084;&#1086;&#1076;&#1077;&#1083;&#1080;&#1088;&#1086;&#1074;&#1072;&#1085;&#1080;&#1077;\&#1051;&#1077;&#1073;&#1077;&#1076;&#1077;&#1074;.%20&#1087;&#1088;&#1080;&#1084;&#1077;&#1085;&#1077;&#1085;&#1080;&#1077;%20&#1082;&#1086;&#1084;&#1087;&#1100;&#1102;&#1090;&#1077;&#1088;&#1085;&#1099;&#1093;%20&#1090;&#1077;&#1093;&#1085;&#1086;&#1083;&#1086;&#1075;&#1080;&#1081;%202012-2015%20%20&#1048;&#1058;&#1054;&#104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My%20Documents\&#1056;&#1072;&#1073;&#1086;&#1095;&#1080;&#1081;%20&#1089;&#1090;&#1086;&#1083;\&#1087;&#1088;&#1077;&#1079;&#1077;&#1085;&#1090;&#1072;&#1094;&#1080;&#1080;%20&#1076;&#1083;&#1103;%20&#1042;&#1086;&#1088;&#1086;&#1087;&#1072;&#1077;&#1074;&#1072;\&#1051;&#1077;&#1073;&#1077;&#1076;&#1077;&#1074;%20&#1063;&#1077;&#1083;&#1103;&#1073;&#1080;&#1085;&#1089;&#1082;\&#1089;&#1090;&#1072;&#1090;&#1080;&#1089;&#1090;&#1080;&#1082;&#1072;%20&#1076;&#1083;&#1103;%20&#1075;&#1080;&#1089;&#1090;&#1086;&#1075;&#1088;&#1072;&#1084;&#1084;%20&#1087;&#1086;%20&#1086;&#1073;&#1098;&#1077;&#1082;&#1090;&#1072;&#1084;%20&#1101;&#1082;&#1089;&#1087;&#1077;&#1088;&#1090;&#1080;&#1079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ocuments\&#1056;&#1072;&#1073;&#1086;&#1095;&#1080;&#1081;%20&#1089;&#1090;&#1086;&#1083;\&#1087;&#1088;&#1077;&#1079;&#1077;&#1085;&#1090;&#1072;&#1094;&#1080;&#1080;%20&#1076;&#1083;&#1103;%20&#1042;&#1086;&#1088;&#1086;&#1087;&#1072;&#1077;&#1074;&#1072;\&#1051;&#1077;&#1073;&#1077;&#1076;&#1077;&#1074;%20&#1063;&#1077;&#1083;&#1103;&#1073;&#1080;&#1085;&#1089;&#1082;\&#1089;&#1090;&#1072;&#1090;&#1080;&#1089;&#1090;&#1080;&#1082;&#1072;%20&#1076;&#1083;&#1103;%20&#1075;&#1080;&#1089;&#1090;&#1086;&#1075;&#1088;&#1072;&#1084;&#1084;%20&#1087;&#1086;%20&#1086;&#1073;&#1098;&#1077;&#1082;&#1090;&#1072;&#1084;%20&#1101;&#1082;&#1089;&#1087;&#1077;&#1088;&#1090;&#1080;&#1079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'Итог 4'!$Q$58:$Q$63</c:f>
              <c:numCache>
                <c:formatCode>0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General">
                  <c:v>2016</c:v>
                </c:pt>
              </c:numCache>
            </c:numRef>
          </c:cat>
          <c:val>
            <c:numRef>
              <c:f>'Итог 4'!$R$58:$R$63</c:f>
              <c:numCache>
                <c:formatCode>0</c:formatCode>
                <c:ptCount val="6"/>
                <c:pt idx="0">
                  <c:v>9</c:v>
                </c:pt>
                <c:pt idx="1">
                  <c:v>9</c:v>
                </c:pt>
                <c:pt idx="2">
                  <c:v>14</c:v>
                </c:pt>
                <c:pt idx="3">
                  <c:v>22</c:v>
                </c:pt>
                <c:pt idx="4">
                  <c:v>41</c:v>
                </c:pt>
                <c:pt idx="5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00704"/>
        <c:axId val="64202240"/>
      </c:barChart>
      <c:lineChart>
        <c:grouping val="standard"/>
        <c:varyColors val="0"/>
        <c:ser>
          <c:idx val="0"/>
          <c:order val="1"/>
          <c:spPr>
            <a:ln w="34925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6.5243180340986582E-3"/>
                  <c:y val="-1.4102564509318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208791243655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'Итог 4'!$S$58:$S$63</c:f>
              <c:numCache>
                <c:formatCode>General</c:formatCode>
                <c:ptCount val="6"/>
                <c:pt idx="0">
                  <c:v>68</c:v>
                </c:pt>
                <c:pt idx="1">
                  <c:v>80</c:v>
                </c:pt>
                <c:pt idx="2">
                  <c:v>82</c:v>
                </c:pt>
                <c:pt idx="3">
                  <c:v>75</c:v>
                </c:pt>
                <c:pt idx="4">
                  <c:v>108</c:v>
                </c:pt>
                <c:pt idx="5">
                  <c:v>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00704"/>
        <c:axId val="64202240"/>
      </c:lineChart>
      <c:catAx>
        <c:axId val="642007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64202240"/>
        <c:crosses val="autoZero"/>
        <c:auto val="1"/>
        <c:lblAlgn val="ctr"/>
        <c:lblOffset val="100"/>
        <c:noMultiLvlLbl val="0"/>
      </c:catAx>
      <c:valAx>
        <c:axId val="642022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420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91122078714516E-2"/>
          <c:y val="0.19677076775420016"/>
          <c:w val="0.84975236115141106"/>
          <c:h val="0.76264673755219192"/>
        </c:manualLayout>
      </c:layout>
      <c:pie3DChart>
        <c:varyColors val="1"/>
        <c:ser>
          <c:idx val="0"/>
          <c:order val="0"/>
          <c:tx>
            <c:strRef>
              <c:f>'Итог 4'!$N$84:$N$87</c:f>
              <c:strCache>
                <c:ptCount val="1"/>
                <c:pt idx="0">
                  <c:v>Основной подсчет запасов Повариантный подсчет запасов Контрольный подсчет запасов Оптимизация контуров карьера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7B3007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7.863038758405376E-2"/>
                  <c:y val="8.315666600210333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Основной подсчет запасов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4% (5 объектов)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365319107669832E-2"/>
                  <c:y val="-2.513165975385451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>
                        <a:latin typeface="Times New Roman" pitchFamily="18" charset="0"/>
                        <a:cs typeface="Times New Roman" pitchFamily="18" charset="0"/>
                      </a:rPr>
                      <a:t>Повариантный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подсчет запасов
29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% (37 объекта)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615873189231463E-2"/>
                  <c:y val="-2.291888202898090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Контрольный подсчет запасов
12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% (15 объектов)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101914288242955E-2"/>
                  <c:y val="6.192956674847574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Оптимизация контуров карьера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55% (69 объекта)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'Итог 4'!$N$84:$N$87</c:f>
              <c:strCache>
                <c:ptCount val="4"/>
                <c:pt idx="0">
                  <c:v>Основной подсчет запасов</c:v>
                </c:pt>
                <c:pt idx="1">
                  <c:v>Повариантный подсчет запасов</c:v>
                </c:pt>
                <c:pt idx="2">
                  <c:v>Контрольный подсчет запасов</c:v>
                </c:pt>
                <c:pt idx="3">
                  <c:v>Оптимизация контуров карьера</c:v>
                </c:pt>
              </c:strCache>
            </c:strRef>
          </c:cat>
          <c:val>
            <c:numRef>
              <c:f>'Итог 4'!$O$84:$O$87</c:f>
              <c:numCache>
                <c:formatCode>General</c:formatCode>
                <c:ptCount val="4"/>
                <c:pt idx="0">
                  <c:v>3</c:v>
                </c:pt>
                <c:pt idx="1">
                  <c:v>27</c:v>
                </c:pt>
                <c:pt idx="2">
                  <c:v>11</c:v>
                </c:pt>
                <c:pt idx="3">
                  <c:v>53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00473548444169E-2"/>
          <c:y val="2.9155900966924622E-2"/>
          <c:w val="0.77427720293303326"/>
          <c:h val="0.89565895172194365"/>
        </c:manualLayout>
      </c:layout>
      <c:lineChart>
        <c:grouping val="standard"/>
        <c:varyColors val="0"/>
        <c:ser>
          <c:idx val="0"/>
          <c:order val="0"/>
          <c:tx>
            <c:strRef>
              <c:f>металлы!$A$4</c:f>
              <c:strCache>
                <c:ptCount val="1"/>
                <c:pt idx="0">
                  <c:v>ПЗ (включая ОП)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4652012961608933E-3"/>
                  <c:y val="2.3088023088023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15440115440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73160173160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73160173160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металлы!$B$3:$K$3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металлы!$B$4:$K$4</c:f>
              <c:numCache>
                <c:formatCode>0</c:formatCode>
                <c:ptCount val="10"/>
                <c:pt idx="0">
                  <c:v>24</c:v>
                </c:pt>
                <c:pt idx="1">
                  <c:v>16</c:v>
                </c:pt>
                <c:pt idx="2">
                  <c:v>22</c:v>
                </c:pt>
                <c:pt idx="3">
                  <c:v>34</c:v>
                </c:pt>
                <c:pt idx="4">
                  <c:v>33</c:v>
                </c:pt>
                <c:pt idx="5">
                  <c:v>38</c:v>
                </c:pt>
                <c:pt idx="6">
                  <c:v>40</c:v>
                </c:pt>
                <c:pt idx="7">
                  <c:v>43</c:v>
                </c:pt>
                <c:pt idx="8">
                  <c:v>63</c:v>
                </c:pt>
                <c:pt idx="9" formatCode="General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металлы!$A$5</c:f>
              <c:strCache>
                <c:ptCount val="1"/>
                <c:pt idx="0">
                  <c:v>ТЭО (включая ПС)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3430856727072036E-17"/>
                  <c:y val="-1.73160173160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73160173160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97402597402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597402597402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73160173160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15440115440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металлы!$B$3:$K$3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металлы!$B$5:$K$5</c:f>
              <c:numCache>
                <c:formatCode>0</c:formatCode>
                <c:ptCount val="10"/>
                <c:pt idx="0">
                  <c:v>23</c:v>
                </c:pt>
                <c:pt idx="1">
                  <c:v>24</c:v>
                </c:pt>
                <c:pt idx="2">
                  <c:v>27</c:v>
                </c:pt>
                <c:pt idx="3">
                  <c:v>33</c:v>
                </c:pt>
                <c:pt idx="4">
                  <c:v>35</c:v>
                </c:pt>
                <c:pt idx="5">
                  <c:v>42</c:v>
                </c:pt>
                <c:pt idx="6">
                  <c:v>42</c:v>
                </c:pt>
                <c:pt idx="7">
                  <c:v>32</c:v>
                </c:pt>
                <c:pt idx="8">
                  <c:v>45</c:v>
                </c:pt>
                <c:pt idx="9" formatCode="General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металлы!$A$6</c:f>
              <c:strCache>
                <c:ptCount val="1"/>
                <c:pt idx="0">
                  <c:v>Отрицательные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8842802370164E-3"/>
                  <c:y val="5.6886859874450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42140118508204E-3"/>
                  <c:y val="2.8443429937226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422171496861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52012961609072E-3"/>
                  <c:y val="-1.15440115440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1544011544011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8.6580086580086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15440115440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металлы!$B$3:$K$3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металлы!$B$6:$K$6</c:f>
              <c:numCache>
                <c:formatCode>0</c:formatCode>
                <c:ptCount val="10"/>
                <c:pt idx="0">
                  <c:v>11</c:v>
                </c:pt>
                <c:pt idx="1">
                  <c:v>5</c:v>
                </c:pt>
                <c:pt idx="2">
                  <c:v>11</c:v>
                </c:pt>
                <c:pt idx="3">
                  <c:v>17</c:v>
                </c:pt>
                <c:pt idx="4">
                  <c:v>24</c:v>
                </c:pt>
                <c:pt idx="5">
                  <c:v>18</c:v>
                </c:pt>
                <c:pt idx="6">
                  <c:v>22</c:v>
                </c:pt>
                <c:pt idx="7">
                  <c:v>18</c:v>
                </c:pt>
                <c:pt idx="8">
                  <c:v>16</c:v>
                </c:pt>
                <c:pt idx="9" formatCode="General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металлы!$A$7</c:f>
              <c:strCache>
                <c:ptCount val="1"/>
                <c:pt idx="0">
                  <c:v>Всего 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3430856727072036E-17"/>
                  <c:y val="-8.6580086580086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52012961609072E-3"/>
                  <c:y val="5.7720057720057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020202020202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597402597402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256409073126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prstDash val="lgDashDot"/>
              </a:ln>
            </c:spPr>
            <c:trendlineType val="linear"/>
            <c:dispRSqr val="0"/>
            <c:dispEq val="0"/>
          </c:trendline>
          <c:cat>
            <c:numRef>
              <c:f>металлы!$B$3:$K$3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металлы!$B$7:$K$7</c:f>
              <c:numCache>
                <c:formatCode>0</c:formatCode>
                <c:ptCount val="10"/>
                <c:pt idx="0">
                  <c:v>47</c:v>
                </c:pt>
                <c:pt idx="1">
                  <c:v>40</c:v>
                </c:pt>
                <c:pt idx="2">
                  <c:v>49</c:v>
                </c:pt>
                <c:pt idx="3">
                  <c:v>67</c:v>
                </c:pt>
                <c:pt idx="4">
                  <c:v>68</c:v>
                </c:pt>
                <c:pt idx="5">
                  <c:v>80</c:v>
                </c:pt>
                <c:pt idx="6">
                  <c:v>82</c:v>
                </c:pt>
                <c:pt idx="7">
                  <c:v>75</c:v>
                </c:pt>
                <c:pt idx="8">
                  <c:v>108</c:v>
                </c:pt>
                <c:pt idx="9" formatCode="General">
                  <c:v>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23072"/>
        <c:axId val="73011584"/>
      </c:lineChart>
      <c:catAx>
        <c:axId val="727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011584"/>
        <c:crosses val="autoZero"/>
        <c:auto val="1"/>
        <c:lblAlgn val="ctr"/>
        <c:lblOffset val="100"/>
        <c:noMultiLvlLbl val="0"/>
      </c:catAx>
      <c:valAx>
        <c:axId val="730115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272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95503659811953"/>
          <c:y val="0.37688857074683907"/>
          <c:w val="0.1706796793307771"/>
          <c:h val="0.24622263126200147"/>
        </c:manualLayout>
      </c:layout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925709066480845E-2"/>
          <c:y val="2.9155900966924605E-2"/>
          <c:w val="0.77427720293303348"/>
          <c:h val="0.89565895172194343"/>
        </c:manualLayout>
      </c:layout>
      <c:lineChart>
        <c:grouping val="standard"/>
        <c:varyColors val="0"/>
        <c:ser>
          <c:idx val="0"/>
          <c:order val="0"/>
          <c:tx>
            <c:strRef>
              <c:f>нерудные!$A$4</c:f>
              <c:strCache>
                <c:ptCount val="1"/>
                <c:pt idx="0">
                  <c:v>ПЗ (включая ОП)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4652012961608931E-3"/>
                  <c:y val="2.308802308802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9040779642E-3"/>
                  <c:y val="8.6309579094688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26191581893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8409670116180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61631185678E-3"/>
                  <c:y val="-4.3154789547343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9311276742943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80815592839E-3"/>
                  <c:y val="-2.00847600842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222232854574844E-3"/>
                  <c:y val="-3.1646845668052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876985969822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нерудные!$B$3:$K$3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нерудные!$B$4:$K$4</c:f>
              <c:numCache>
                <c:formatCode>0</c:formatCode>
                <c:ptCount val="10"/>
                <c:pt idx="0">
                  <c:v>26</c:v>
                </c:pt>
                <c:pt idx="1">
                  <c:v>27</c:v>
                </c:pt>
                <c:pt idx="2">
                  <c:v>35</c:v>
                </c:pt>
                <c:pt idx="3">
                  <c:v>35</c:v>
                </c:pt>
                <c:pt idx="4">
                  <c:v>31</c:v>
                </c:pt>
                <c:pt idx="5">
                  <c:v>51</c:v>
                </c:pt>
                <c:pt idx="6">
                  <c:v>40</c:v>
                </c:pt>
                <c:pt idx="7">
                  <c:v>48</c:v>
                </c:pt>
                <c:pt idx="8">
                  <c:v>64</c:v>
                </c:pt>
                <c:pt idx="9" formatCode="General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нерудные!$A$5</c:f>
              <c:strCache>
                <c:ptCount val="1"/>
                <c:pt idx="0">
                  <c:v>ТЭО (включая ПС)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3430856727072003E-17"/>
                  <c:y val="-1.73160173160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73160173160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301588775858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868876040868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61631185678E-3"/>
                  <c:y val="8.5498586199256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71223389296E-3"/>
                  <c:y val="3.1592703963580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80815592839E-3"/>
                  <c:y val="5.7179529814409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2.876985969822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нерудные!$B$3:$K$3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нерудные!$B$5:$K$5</c:f>
              <c:numCache>
                <c:formatCode>0</c:formatCode>
                <c:ptCount val="10"/>
                <c:pt idx="0">
                  <c:v>32</c:v>
                </c:pt>
                <c:pt idx="1">
                  <c:v>38</c:v>
                </c:pt>
                <c:pt idx="2">
                  <c:v>29</c:v>
                </c:pt>
                <c:pt idx="3">
                  <c:v>30</c:v>
                </c:pt>
                <c:pt idx="4">
                  <c:v>27</c:v>
                </c:pt>
                <c:pt idx="5">
                  <c:v>48</c:v>
                </c:pt>
                <c:pt idx="6">
                  <c:v>34</c:v>
                </c:pt>
                <c:pt idx="7">
                  <c:v>44</c:v>
                </c:pt>
                <c:pt idx="8">
                  <c:v>58</c:v>
                </c:pt>
                <c:pt idx="9" formatCode="General">
                  <c:v>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нерудные!$A$6</c:f>
              <c:strCache>
                <c:ptCount val="1"/>
                <c:pt idx="0">
                  <c:v>Отрицательные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777780815592839E-3"/>
                  <c:y val="-2.013890178876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9040779642E-3"/>
                  <c:y val="-2.589287372840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2E-3"/>
                  <c:y val="-2.301588775858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301588775858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318903796904983E-3"/>
                  <c:y val="-3.168286462625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7179529814409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80815592839E-3"/>
                  <c:y val="-2.591983131347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154401154401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нерудные!$B$3:$K$3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нерудные!$B$6:$K$6</c:f>
              <c:numCache>
                <c:formatCode>0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14</c:v>
                </c:pt>
                <c:pt idx="6">
                  <c:v>11</c:v>
                </c:pt>
                <c:pt idx="7">
                  <c:v>13</c:v>
                </c:pt>
                <c:pt idx="8">
                  <c:v>2</c:v>
                </c:pt>
                <c:pt idx="9" formatCode="General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нерудные!$A$7</c:f>
              <c:strCache>
                <c:ptCount val="1"/>
                <c:pt idx="0">
                  <c:v>Всего 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777780815592839E-3"/>
                  <c:y val="1.148098629422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25548242076592E-3"/>
                  <c:y val="2.3034010504849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726191581893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020202020202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597402597402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256409073126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1.726191581893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prstDash val="lgDashDot"/>
              </a:ln>
            </c:spPr>
            <c:trendlineType val="linear"/>
            <c:dispRSqr val="0"/>
            <c:dispEq val="0"/>
          </c:trendline>
          <c:cat>
            <c:numRef>
              <c:f>нерудные!$B$3:$K$3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 formatCode="0">
                  <c:v>2016</c:v>
                </c:pt>
              </c:numCache>
            </c:numRef>
          </c:cat>
          <c:val>
            <c:numRef>
              <c:f>нерудные!$B$7:$K$7</c:f>
              <c:numCache>
                <c:formatCode>0</c:formatCode>
                <c:ptCount val="10"/>
                <c:pt idx="0">
                  <c:v>58</c:v>
                </c:pt>
                <c:pt idx="1">
                  <c:v>65</c:v>
                </c:pt>
                <c:pt idx="2">
                  <c:v>64</c:v>
                </c:pt>
                <c:pt idx="3">
                  <c:v>65</c:v>
                </c:pt>
                <c:pt idx="4">
                  <c:v>58</c:v>
                </c:pt>
                <c:pt idx="5">
                  <c:v>99</c:v>
                </c:pt>
                <c:pt idx="6">
                  <c:v>74</c:v>
                </c:pt>
                <c:pt idx="7">
                  <c:v>92</c:v>
                </c:pt>
                <c:pt idx="8">
                  <c:v>122</c:v>
                </c:pt>
                <c:pt idx="9" formatCode="General">
                  <c:v>118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43360"/>
        <c:axId val="73769728"/>
      </c:lineChart>
      <c:catAx>
        <c:axId val="7374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769728"/>
        <c:crosses val="autoZero"/>
        <c:auto val="1"/>
        <c:lblAlgn val="ctr"/>
        <c:lblOffset val="100"/>
        <c:noMultiLvlLbl val="0"/>
      </c:catAx>
      <c:valAx>
        <c:axId val="737697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3743360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accent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80C92-93AF-405A-9C88-B0997064898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15A9A8-4C2E-4FDD-91EA-64DD219009D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spc="-10" baseline="0" dirty="0" smtClean="0"/>
            <a:t>Заместитель генерального директора </a:t>
          </a:r>
          <a:endParaRPr lang="ru-RU" sz="1000" spc="-10" baseline="0" dirty="0"/>
        </a:p>
      </dgm:t>
    </dgm:pt>
    <dgm:pt modelId="{464A7109-2C4A-48AD-BE53-AB281998496B}" type="parTrans" cxnId="{B49D0080-F627-4D89-B04B-523392F4EDF6}">
      <dgm:prSet/>
      <dgm:spPr/>
      <dgm:t>
        <a:bodyPr/>
        <a:lstStyle/>
        <a:p>
          <a:endParaRPr lang="ru-RU"/>
        </a:p>
      </dgm:t>
    </dgm:pt>
    <dgm:pt modelId="{93468DDA-1875-453C-9DB4-2D9F4B1541B0}" type="sibTrans" cxnId="{B49D0080-F627-4D89-B04B-523392F4EDF6}">
      <dgm:prSet/>
      <dgm:spPr/>
      <dgm:t>
        <a:bodyPr/>
        <a:lstStyle/>
        <a:p>
          <a:endParaRPr lang="ru-RU"/>
        </a:p>
      </dgm:t>
    </dgm:pt>
    <dgm:pt modelId="{CCF37FD3-3626-47C1-8985-2258894140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/>
            <a:t>Начальник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/>
            <a:t>отдела металлов</a:t>
          </a:r>
          <a:endParaRPr lang="ru-RU" sz="1000" dirty="0"/>
        </a:p>
      </dgm:t>
    </dgm:pt>
    <dgm:pt modelId="{76C77574-C17C-4F93-A84D-8D3DE2C172F0}" type="parTrans" cxnId="{ED91F024-9EC7-413D-9600-9B8DC75F9D9D}">
      <dgm:prSet/>
      <dgm:spPr/>
      <dgm:t>
        <a:bodyPr/>
        <a:lstStyle/>
        <a:p>
          <a:endParaRPr lang="ru-RU"/>
        </a:p>
      </dgm:t>
    </dgm:pt>
    <dgm:pt modelId="{7AA21488-79C5-400F-9288-ED84B782BDA4}" type="sibTrans" cxnId="{ED91F024-9EC7-413D-9600-9B8DC75F9D9D}">
      <dgm:prSet/>
      <dgm:spPr/>
      <dgm:t>
        <a:bodyPr/>
        <a:lstStyle/>
        <a:p>
          <a:endParaRPr lang="ru-RU"/>
        </a:p>
      </dgm:t>
    </dgm:pt>
    <dgm:pt modelId="{0CAF5C70-B248-42BD-9F7D-22BAEF0B1D47}">
      <dgm:prSet phldrT="[Текст]" custT="1"/>
      <dgm:spPr/>
      <dgm:t>
        <a:bodyPr/>
        <a:lstStyle/>
        <a:p>
          <a:r>
            <a:rPr lang="ru-RU" sz="1000" spc="-30" baseline="0" dirty="0" smtClean="0"/>
            <a:t>Заместитель начальника отдела</a:t>
          </a:r>
          <a:endParaRPr lang="ru-RU" sz="1000" spc="-30" baseline="0" dirty="0"/>
        </a:p>
      </dgm:t>
    </dgm:pt>
    <dgm:pt modelId="{6F3E04FA-B8F5-419E-ADC4-4EC556B4CB83}" type="parTrans" cxnId="{093DAB2D-4004-4797-AADC-95E16EFC2D24}">
      <dgm:prSet/>
      <dgm:spPr/>
      <dgm:t>
        <a:bodyPr/>
        <a:lstStyle/>
        <a:p>
          <a:endParaRPr lang="ru-RU"/>
        </a:p>
      </dgm:t>
    </dgm:pt>
    <dgm:pt modelId="{9C3E6239-DAC3-4F55-AA42-E18EB9DF2EE8}" type="sibTrans" cxnId="{093DAB2D-4004-4797-AADC-95E16EFC2D24}">
      <dgm:prSet/>
      <dgm:spPr/>
      <dgm:t>
        <a:bodyPr/>
        <a:lstStyle/>
        <a:p>
          <a:endParaRPr lang="ru-RU"/>
        </a:p>
      </dgm:t>
    </dgm:pt>
    <dgm:pt modelId="{AB2D4A31-2511-4C09-B77A-F2D5C214A645}">
      <dgm:prSet phldrT="[Текст]" custT="1"/>
      <dgm:spPr/>
      <dgm:t>
        <a:bodyPr/>
        <a:lstStyle/>
        <a:p>
          <a:r>
            <a:rPr lang="ru-RU" sz="1000" spc="-30" baseline="0" dirty="0" smtClean="0"/>
            <a:t>Заместитель начальника отдела</a:t>
          </a:r>
          <a:endParaRPr lang="ru-RU" sz="1000" spc="-30" baseline="0" dirty="0"/>
        </a:p>
      </dgm:t>
    </dgm:pt>
    <dgm:pt modelId="{940BB7F9-0B7B-450D-9EC1-4254B87DF483}" type="parTrans" cxnId="{75060973-524C-400C-B872-0F4B6AAC855A}">
      <dgm:prSet/>
      <dgm:spPr/>
      <dgm:t>
        <a:bodyPr/>
        <a:lstStyle/>
        <a:p>
          <a:endParaRPr lang="ru-RU"/>
        </a:p>
      </dgm:t>
    </dgm:pt>
    <dgm:pt modelId="{57599296-8989-4D45-BADD-7DBAB585B2D0}" type="sibTrans" cxnId="{75060973-524C-400C-B872-0F4B6AAC855A}">
      <dgm:prSet/>
      <dgm:spPr/>
      <dgm:t>
        <a:bodyPr/>
        <a:lstStyle/>
        <a:p>
          <a:endParaRPr lang="ru-RU"/>
        </a:p>
      </dgm:t>
    </dgm:pt>
    <dgm:pt modelId="{02712B26-0217-4722-90FA-4C8E0D322FF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spc="-20" baseline="0" dirty="0" smtClean="0"/>
            <a:t>Начальник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spc="-20" baseline="0" dirty="0" smtClean="0"/>
            <a:t>отдела нерудных полезных ископаемых и угля</a:t>
          </a:r>
          <a:endParaRPr lang="ru-RU" sz="1000" spc="-20" baseline="0" dirty="0"/>
        </a:p>
      </dgm:t>
    </dgm:pt>
    <dgm:pt modelId="{C598F910-C6C7-4543-B61A-45AAD11FE062}" type="parTrans" cxnId="{FE85A3AD-2203-4740-B980-0B137650B4A9}">
      <dgm:prSet/>
      <dgm:spPr/>
      <dgm:t>
        <a:bodyPr/>
        <a:lstStyle/>
        <a:p>
          <a:endParaRPr lang="ru-RU"/>
        </a:p>
      </dgm:t>
    </dgm:pt>
    <dgm:pt modelId="{5CCA6CCE-1809-4258-8051-BCE012A25B7D}" type="sibTrans" cxnId="{FE85A3AD-2203-4740-B980-0B137650B4A9}">
      <dgm:prSet/>
      <dgm:spPr/>
      <dgm:t>
        <a:bodyPr/>
        <a:lstStyle/>
        <a:p>
          <a:endParaRPr lang="ru-RU"/>
        </a:p>
      </dgm:t>
    </dgm:pt>
    <dgm:pt modelId="{6F59990F-1CD2-4ACD-8253-75476A67E2E3}">
      <dgm:prSet phldrT="[Текст]" custT="1"/>
      <dgm:spPr/>
      <dgm:t>
        <a:bodyPr/>
        <a:lstStyle/>
        <a:p>
          <a:r>
            <a:rPr lang="ru-RU" sz="1000" spc="-30" baseline="0" dirty="0" smtClean="0"/>
            <a:t>Заместитель начальника отдела</a:t>
          </a:r>
          <a:endParaRPr lang="ru-RU" sz="1000" spc="-30" baseline="0" dirty="0"/>
        </a:p>
      </dgm:t>
    </dgm:pt>
    <dgm:pt modelId="{28AF3572-009F-4025-BB99-EBA2334CBA4E}" type="parTrans" cxnId="{5C316E47-1E01-44E0-922F-56DDF1840CDD}">
      <dgm:prSet/>
      <dgm:spPr/>
      <dgm:t>
        <a:bodyPr/>
        <a:lstStyle/>
        <a:p>
          <a:endParaRPr lang="ru-RU"/>
        </a:p>
      </dgm:t>
    </dgm:pt>
    <dgm:pt modelId="{E198C9C2-56A3-4E54-8CE4-E4036786B41D}" type="sibTrans" cxnId="{5C316E47-1E01-44E0-922F-56DDF1840CDD}">
      <dgm:prSet/>
      <dgm:spPr/>
      <dgm:t>
        <a:bodyPr/>
        <a:lstStyle/>
        <a:p>
          <a:endParaRPr lang="ru-RU"/>
        </a:p>
      </dgm:t>
    </dgm:pt>
    <dgm:pt modelId="{CBD250E7-9F32-42C2-A0F9-17DF94F56959}">
      <dgm:prSet phldrT="[Текст]" custT="1"/>
      <dgm:spPr/>
      <dgm:t>
        <a:bodyPr/>
        <a:lstStyle/>
        <a:p>
          <a:pPr algn="l"/>
          <a:r>
            <a:rPr lang="ru-RU" sz="1200" dirty="0" smtClean="0"/>
            <a:t>Руководитель </a:t>
          </a:r>
        </a:p>
        <a:p>
          <a:pPr algn="l"/>
          <a:r>
            <a:rPr lang="ru-RU" sz="1200" dirty="0" smtClean="0"/>
            <a:t>экспертной комиссии</a:t>
          </a:r>
          <a:endParaRPr lang="ru-RU" sz="1200" dirty="0"/>
        </a:p>
      </dgm:t>
    </dgm:pt>
    <dgm:pt modelId="{419BBBCC-8CF5-408C-92DC-181FACCEA2AC}" type="parTrans" cxnId="{BE0DD10C-4800-44AE-8E61-6F54D32033CD}">
      <dgm:prSet/>
      <dgm:spPr/>
      <dgm:t>
        <a:bodyPr/>
        <a:lstStyle/>
        <a:p>
          <a:endParaRPr lang="ru-RU"/>
        </a:p>
      </dgm:t>
    </dgm:pt>
    <dgm:pt modelId="{C66B6334-425C-48DD-A0FC-05D3B827455B}" type="sibTrans" cxnId="{BE0DD10C-4800-44AE-8E61-6F54D32033CD}">
      <dgm:prSet/>
      <dgm:spPr/>
      <dgm:t>
        <a:bodyPr/>
        <a:lstStyle/>
        <a:p>
          <a:endParaRPr lang="ru-RU"/>
        </a:p>
      </dgm:t>
    </dgm:pt>
    <dgm:pt modelId="{C7B5D820-BFA8-4CAC-84E0-DE7FA40F5454}">
      <dgm:prSet phldrT="[Текст]" custT="1"/>
      <dgm:spPr>
        <a:noFill/>
      </dgm:spPr>
      <dgm:t>
        <a:bodyPr/>
        <a:lstStyle/>
        <a:p>
          <a:pPr algn="l"/>
          <a:endParaRPr lang="en-US" sz="1200" dirty="0" smtClean="0"/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</dgm:t>
    </dgm:pt>
    <dgm:pt modelId="{5AE67EC6-B015-418E-AF4C-2F2956744D11}" type="parTrans" cxnId="{DC5ED3B8-ACCB-4D85-9A8C-A6C2EF904033}">
      <dgm:prSet/>
      <dgm:spPr/>
      <dgm:t>
        <a:bodyPr/>
        <a:lstStyle/>
        <a:p>
          <a:endParaRPr lang="ru-RU"/>
        </a:p>
      </dgm:t>
    </dgm:pt>
    <dgm:pt modelId="{F1DC5841-328C-4FF5-836C-948B79DD0690}" type="sibTrans" cxnId="{DC5ED3B8-ACCB-4D85-9A8C-A6C2EF904033}">
      <dgm:prSet/>
      <dgm:spPr/>
      <dgm:t>
        <a:bodyPr/>
        <a:lstStyle/>
        <a:p>
          <a:endParaRPr lang="ru-RU"/>
        </a:p>
      </dgm:t>
    </dgm:pt>
    <dgm:pt modelId="{26162912-581F-4DEF-817E-686601FC901D}">
      <dgm:prSet phldrT="[Текст]"/>
      <dgm:spPr/>
      <dgm:t>
        <a:bodyPr/>
        <a:lstStyle/>
        <a:p>
          <a:endParaRPr lang="ru-RU" dirty="0"/>
        </a:p>
      </dgm:t>
    </dgm:pt>
    <dgm:pt modelId="{3DCDA927-1E94-49E2-A70A-5BD3053D9490}" type="parTrans" cxnId="{7994B592-B102-4836-9810-E1222E75C45F}">
      <dgm:prSet/>
      <dgm:spPr/>
      <dgm:t>
        <a:bodyPr/>
        <a:lstStyle/>
        <a:p>
          <a:endParaRPr lang="ru-RU"/>
        </a:p>
      </dgm:t>
    </dgm:pt>
    <dgm:pt modelId="{0DD5E8B5-0592-4E76-8E7A-2D227EE0ADBF}" type="sibTrans" cxnId="{7994B592-B102-4836-9810-E1222E75C45F}">
      <dgm:prSet/>
      <dgm:spPr/>
      <dgm:t>
        <a:bodyPr/>
        <a:lstStyle/>
        <a:p>
          <a:endParaRPr lang="ru-RU"/>
        </a:p>
      </dgm:t>
    </dgm:pt>
    <dgm:pt modelId="{229FD0F4-57FF-463D-96CD-818C995B8C63}">
      <dgm:prSet phldrT="[Текст]" custT="1"/>
      <dgm:spPr/>
      <dgm:t>
        <a:bodyPr/>
        <a:lstStyle/>
        <a:p>
          <a:r>
            <a:rPr lang="ru-RU" sz="1000" spc="-30" baseline="0" dirty="0" smtClean="0"/>
            <a:t>Заместитель начальника отдела</a:t>
          </a:r>
          <a:endParaRPr lang="ru-RU" sz="1000" spc="-30" baseline="0" dirty="0"/>
        </a:p>
      </dgm:t>
    </dgm:pt>
    <dgm:pt modelId="{3EE62634-1C6D-494F-92BD-6FC107D20160}" type="parTrans" cxnId="{413A38EF-39C3-49E7-8426-C7594F761BD9}">
      <dgm:prSet/>
      <dgm:spPr/>
      <dgm:t>
        <a:bodyPr/>
        <a:lstStyle/>
        <a:p>
          <a:endParaRPr lang="ru-RU"/>
        </a:p>
      </dgm:t>
    </dgm:pt>
    <dgm:pt modelId="{8968BCD4-221A-4E17-930D-0E2DCF02BAE2}" type="sibTrans" cxnId="{413A38EF-39C3-49E7-8426-C7594F761BD9}">
      <dgm:prSet/>
      <dgm:spPr/>
      <dgm:t>
        <a:bodyPr/>
        <a:lstStyle/>
        <a:p>
          <a:endParaRPr lang="ru-RU"/>
        </a:p>
      </dgm:t>
    </dgm:pt>
    <dgm:pt modelId="{DB675B8C-B709-4F9B-A960-55969EEFCC5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/>
            <a:t>Главный специалист</a:t>
          </a:r>
          <a:endParaRPr lang="ru-RU" sz="1000" dirty="0"/>
        </a:p>
      </dgm:t>
    </dgm:pt>
    <dgm:pt modelId="{5A96EE27-BBEA-4236-9269-9AE571EF4F31}" type="parTrans" cxnId="{6F6EECE8-F26A-4436-94C4-E92653900E5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10BC59ED-D989-4215-90EB-07723560F69A}" type="sibTrans" cxnId="{6F6EECE8-F26A-4436-94C4-E92653900E50}">
      <dgm:prSet/>
      <dgm:spPr/>
      <dgm:t>
        <a:bodyPr/>
        <a:lstStyle/>
        <a:p>
          <a:endParaRPr lang="ru-RU"/>
        </a:p>
      </dgm:t>
    </dgm:pt>
    <dgm:pt modelId="{54582EC3-859D-467B-A256-788C22F99F4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Ведущий инженер</a:t>
          </a:r>
          <a:endParaRPr lang="ru-RU" dirty="0"/>
        </a:p>
      </dgm:t>
    </dgm:pt>
    <dgm:pt modelId="{FC300B09-F7AF-4B28-A207-ABC4117AE26F}" type="parTrans" cxnId="{739870A2-CA4F-4D4E-9B57-00518F41F87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3F0EDC9-7EB7-4B59-A16C-2FB8564874A1}" type="sibTrans" cxnId="{739870A2-CA4F-4D4E-9B57-00518F41F879}">
      <dgm:prSet/>
      <dgm:spPr/>
      <dgm:t>
        <a:bodyPr/>
        <a:lstStyle/>
        <a:p>
          <a:endParaRPr lang="ru-RU"/>
        </a:p>
      </dgm:t>
    </dgm:pt>
    <dgm:pt modelId="{C7C1D3CE-B81D-4ACD-BA2C-1C628928AE0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Ведущий инженер</a:t>
          </a:r>
          <a:endParaRPr lang="ru-RU" dirty="0"/>
        </a:p>
      </dgm:t>
    </dgm:pt>
    <dgm:pt modelId="{457A4464-2B1E-48E8-8ECD-57B70B6C8253}" type="parTrans" cxnId="{9C8F2677-CF52-42A4-800E-54D1C90FFEF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4CD561F-8E68-4717-A320-0023884AACE5}" type="sibTrans" cxnId="{9C8F2677-CF52-42A4-800E-54D1C90FFEFF}">
      <dgm:prSet/>
      <dgm:spPr/>
      <dgm:t>
        <a:bodyPr/>
        <a:lstStyle/>
        <a:p>
          <a:endParaRPr lang="ru-RU"/>
        </a:p>
      </dgm:t>
    </dgm:pt>
    <dgm:pt modelId="{7848BD01-0FD1-408E-A1EB-32ACEC5F10B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Инженер </a:t>
          </a:r>
          <a:r>
            <a:rPr lang="en-US" dirty="0" smtClean="0"/>
            <a:t>I </a:t>
          </a:r>
          <a:r>
            <a:rPr lang="ru-RU" dirty="0" smtClean="0"/>
            <a:t>категории</a:t>
          </a:r>
          <a:endParaRPr lang="ru-RU" dirty="0"/>
        </a:p>
      </dgm:t>
    </dgm:pt>
    <dgm:pt modelId="{A74AAFA2-5A9B-4A11-864E-8A73BFD620FE}" type="parTrans" cxnId="{F4361066-693F-4329-9611-09FDEC2B4E9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0FD6DE52-0083-4BD3-80F4-7558C3CD6702}" type="sibTrans" cxnId="{F4361066-693F-4329-9611-09FDEC2B4E9C}">
      <dgm:prSet/>
      <dgm:spPr/>
      <dgm:t>
        <a:bodyPr/>
        <a:lstStyle/>
        <a:p>
          <a:endParaRPr lang="ru-RU"/>
        </a:p>
      </dgm:t>
    </dgm:pt>
    <dgm:pt modelId="{026370BB-BA23-4B3B-8B16-55F80203B47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Инженер </a:t>
          </a:r>
          <a:r>
            <a:rPr lang="en-US" dirty="0" smtClean="0"/>
            <a:t>I </a:t>
          </a:r>
          <a:r>
            <a:rPr lang="ru-RU" dirty="0" smtClean="0"/>
            <a:t>категории</a:t>
          </a:r>
          <a:endParaRPr lang="ru-RU" dirty="0"/>
        </a:p>
      </dgm:t>
    </dgm:pt>
    <dgm:pt modelId="{0803BF7A-6B3C-4DCF-A291-03B4B4BDA897}" type="parTrans" cxnId="{61708EA4-61FA-4E9A-A69C-FE98918DD1A7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07F1B40-97DB-4EF1-B70C-6BFAB5569D2A}" type="sibTrans" cxnId="{61708EA4-61FA-4E9A-A69C-FE98918DD1A7}">
      <dgm:prSet/>
      <dgm:spPr/>
      <dgm:t>
        <a:bodyPr/>
        <a:lstStyle/>
        <a:p>
          <a:endParaRPr lang="ru-RU"/>
        </a:p>
      </dgm:t>
    </dgm:pt>
    <dgm:pt modelId="{AD35F9B9-6B94-4189-8448-46804D9794EA}" type="pres">
      <dgm:prSet presAssocID="{E5B80C92-93AF-405A-9C88-B0997064898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90867-439C-4C48-B75E-A5729AB9D5BF}" type="pres">
      <dgm:prSet presAssocID="{E5B80C92-93AF-405A-9C88-B09970648985}" presName="hierFlow" presStyleCnt="0"/>
      <dgm:spPr/>
    </dgm:pt>
    <dgm:pt modelId="{E8B49C12-7713-4495-A1C2-2926BD77D7DF}" type="pres">
      <dgm:prSet presAssocID="{E5B80C92-93AF-405A-9C88-B09970648985}" presName="firstBuf" presStyleCnt="0"/>
      <dgm:spPr/>
    </dgm:pt>
    <dgm:pt modelId="{C2707653-9455-4A60-8738-CC8990499875}" type="pres">
      <dgm:prSet presAssocID="{E5B80C92-93AF-405A-9C88-B0997064898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D658C0C-477A-4FC3-BB79-9707DC60A5BF}" type="pres">
      <dgm:prSet presAssocID="{DC15A9A8-4C2E-4FDD-91EA-64DD219009D8}" presName="Name14" presStyleCnt="0"/>
      <dgm:spPr/>
    </dgm:pt>
    <dgm:pt modelId="{31194385-D021-4633-B91B-62D34D256AD5}" type="pres">
      <dgm:prSet presAssocID="{DC15A9A8-4C2E-4FDD-91EA-64DD219009D8}" presName="level1Shape" presStyleLbl="node0" presStyleIdx="0" presStyleCnt="1" custScaleX="144449" custScaleY="114168" custLinFactNeighborX="87211" custLinFactNeighborY="-28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3537E3-7E84-43AD-B338-97876B024DE4}" type="pres">
      <dgm:prSet presAssocID="{DC15A9A8-4C2E-4FDD-91EA-64DD219009D8}" presName="hierChild2" presStyleCnt="0"/>
      <dgm:spPr/>
    </dgm:pt>
    <dgm:pt modelId="{97BBA342-5909-4592-BB44-562F59BDBDF3}" type="pres">
      <dgm:prSet presAssocID="{76C77574-C17C-4F93-A84D-8D3DE2C172F0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8B339B2-B672-4D18-87DD-69F8A037FB36}" type="pres">
      <dgm:prSet presAssocID="{CCF37FD3-3626-47C1-8985-22588941407D}" presName="Name21" presStyleCnt="0"/>
      <dgm:spPr/>
    </dgm:pt>
    <dgm:pt modelId="{32F67BAE-39CC-49AB-90C2-90A446AFB73F}" type="pres">
      <dgm:prSet presAssocID="{CCF37FD3-3626-47C1-8985-22588941407D}" presName="level2Shape" presStyleLbl="node2" presStyleIdx="0" presStyleCnt="2" custScaleX="257423" custLinFactNeighborY="-6940"/>
      <dgm:spPr/>
      <dgm:t>
        <a:bodyPr/>
        <a:lstStyle/>
        <a:p>
          <a:endParaRPr lang="ru-RU"/>
        </a:p>
      </dgm:t>
    </dgm:pt>
    <dgm:pt modelId="{18A9D731-1000-4FAA-8881-F0F60AF7F005}" type="pres">
      <dgm:prSet presAssocID="{CCF37FD3-3626-47C1-8985-22588941407D}" presName="hierChild3" presStyleCnt="0"/>
      <dgm:spPr/>
    </dgm:pt>
    <dgm:pt modelId="{625A9FBF-3B29-4B83-B296-931ECA85F63B}" type="pres">
      <dgm:prSet presAssocID="{6F3E04FA-B8F5-419E-ADC4-4EC556B4CB83}" presName="Name19" presStyleLbl="parChTrans1D3" presStyleIdx="0" presStyleCnt="4"/>
      <dgm:spPr/>
      <dgm:t>
        <a:bodyPr/>
        <a:lstStyle/>
        <a:p>
          <a:endParaRPr lang="ru-RU"/>
        </a:p>
      </dgm:t>
    </dgm:pt>
    <dgm:pt modelId="{6B8C7CB1-4550-4F5E-8975-F8F56A217E7E}" type="pres">
      <dgm:prSet presAssocID="{0CAF5C70-B248-42BD-9F7D-22BAEF0B1D47}" presName="Name21" presStyleCnt="0"/>
      <dgm:spPr/>
    </dgm:pt>
    <dgm:pt modelId="{7C7B5063-30D8-45B6-BA59-336501CCAA23}" type="pres">
      <dgm:prSet presAssocID="{0CAF5C70-B248-42BD-9F7D-22BAEF0B1D47}" presName="level2Shape" presStyleLbl="node3" presStyleIdx="0" presStyleCnt="4" custScaleX="137021" custScaleY="106049" custLinFactNeighborX="-88265" custLinFactNeighborY="26418"/>
      <dgm:spPr/>
      <dgm:t>
        <a:bodyPr/>
        <a:lstStyle/>
        <a:p>
          <a:endParaRPr lang="ru-RU"/>
        </a:p>
      </dgm:t>
    </dgm:pt>
    <dgm:pt modelId="{8D6D05A7-FCBE-4046-A9F9-1E87AE3012D8}" type="pres">
      <dgm:prSet presAssocID="{0CAF5C70-B248-42BD-9F7D-22BAEF0B1D47}" presName="hierChild3" presStyleCnt="0"/>
      <dgm:spPr/>
    </dgm:pt>
    <dgm:pt modelId="{7B6B211A-C3A1-416A-B7E5-0F9B59A7D851}" type="pres">
      <dgm:prSet presAssocID="{940BB7F9-0B7B-450D-9EC1-4254B87DF483}" presName="Name19" presStyleLbl="parChTrans1D3" presStyleIdx="1" presStyleCnt="4"/>
      <dgm:spPr/>
      <dgm:t>
        <a:bodyPr/>
        <a:lstStyle/>
        <a:p>
          <a:endParaRPr lang="ru-RU"/>
        </a:p>
      </dgm:t>
    </dgm:pt>
    <dgm:pt modelId="{34CF5013-37B1-4349-8AE1-E15FD5A335A3}" type="pres">
      <dgm:prSet presAssocID="{AB2D4A31-2511-4C09-B77A-F2D5C214A645}" presName="Name21" presStyleCnt="0"/>
      <dgm:spPr/>
    </dgm:pt>
    <dgm:pt modelId="{2F0E9BC2-4B25-40EA-81FD-55DC594A84A9}" type="pres">
      <dgm:prSet presAssocID="{AB2D4A31-2511-4C09-B77A-F2D5C214A645}" presName="level2Shape" presStyleLbl="node3" presStyleIdx="1" presStyleCnt="4" custScaleX="138671" custScaleY="102523" custLinFactNeighborX="68317" custLinFactNeighborY="27911"/>
      <dgm:spPr/>
      <dgm:t>
        <a:bodyPr/>
        <a:lstStyle/>
        <a:p>
          <a:endParaRPr lang="ru-RU"/>
        </a:p>
      </dgm:t>
    </dgm:pt>
    <dgm:pt modelId="{92AE9989-4463-4ADF-B70E-19433781F99D}" type="pres">
      <dgm:prSet presAssocID="{AB2D4A31-2511-4C09-B77A-F2D5C214A645}" presName="hierChild3" presStyleCnt="0"/>
      <dgm:spPr/>
    </dgm:pt>
    <dgm:pt modelId="{C2C35538-C26F-4C73-BC03-56F86ADDC18B}" type="pres">
      <dgm:prSet presAssocID="{C598F910-C6C7-4543-B61A-45AAD11FE062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4100A5A-E0FE-4022-B2F5-2A89A30A6158}" type="pres">
      <dgm:prSet presAssocID="{02712B26-0217-4722-90FA-4C8E0D322FF4}" presName="Name21" presStyleCnt="0"/>
      <dgm:spPr/>
    </dgm:pt>
    <dgm:pt modelId="{13B11D56-8AC1-4AB8-B4BA-DEC7936172F6}" type="pres">
      <dgm:prSet presAssocID="{02712B26-0217-4722-90FA-4C8E0D322FF4}" presName="level2Shape" presStyleLbl="node2" presStyleIdx="1" presStyleCnt="2" custScaleX="271565" custScaleY="102444" custLinFactX="100000" custLinFactNeighborX="110509" custLinFactNeighborY="-6940"/>
      <dgm:spPr/>
      <dgm:t>
        <a:bodyPr/>
        <a:lstStyle/>
        <a:p>
          <a:endParaRPr lang="ru-RU"/>
        </a:p>
      </dgm:t>
    </dgm:pt>
    <dgm:pt modelId="{B00D258B-0CBC-4988-90FC-E236201D34F5}" type="pres">
      <dgm:prSet presAssocID="{02712B26-0217-4722-90FA-4C8E0D322FF4}" presName="hierChild3" presStyleCnt="0"/>
      <dgm:spPr/>
    </dgm:pt>
    <dgm:pt modelId="{3B3C1833-B12E-4816-8BA2-7851B05457C9}" type="pres">
      <dgm:prSet presAssocID="{28AF3572-009F-4025-BB99-EBA2334CBA4E}" presName="Name19" presStyleLbl="parChTrans1D3" presStyleIdx="2" presStyleCnt="4"/>
      <dgm:spPr/>
      <dgm:t>
        <a:bodyPr/>
        <a:lstStyle/>
        <a:p>
          <a:endParaRPr lang="ru-RU"/>
        </a:p>
      </dgm:t>
    </dgm:pt>
    <dgm:pt modelId="{ED5AA493-F06F-4FA0-A5E3-0CF1DADE630C}" type="pres">
      <dgm:prSet presAssocID="{6F59990F-1CD2-4ACD-8253-75476A67E2E3}" presName="Name21" presStyleCnt="0"/>
      <dgm:spPr/>
    </dgm:pt>
    <dgm:pt modelId="{92D690B2-27DA-42E8-BA05-A4329402A810}" type="pres">
      <dgm:prSet presAssocID="{6F59990F-1CD2-4ACD-8253-75476A67E2E3}" presName="level2Shape" presStyleLbl="node3" presStyleIdx="2" presStyleCnt="4" custScaleX="135409" custScaleY="104403" custLinFactX="42158" custLinFactNeighborX="100000" custLinFactNeighborY="26483"/>
      <dgm:spPr/>
      <dgm:t>
        <a:bodyPr/>
        <a:lstStyle/>
        <a:p>
          <a:endParaRPr lang="ru-RU"/>
        </a:p>
      </dgm:t>
    </dgm:pt>
    <dgm:pt modelId="{E26283DB-B160-470B-8092-1E397A468210}" type="pres">
      <dgm:prSet presAssocID="{6F59990F-1CD2-4ACD-8253-75476A67E2E3}" presName="hierChild3" presStyleCnt="0"/>
      <dgm:spPr/>
    </dgm:pt>
    <dgm:pt modelId="{E0C9AC68-EAA0-44AC-BD35-48D8292D901F}" type="pres">
      <dgm:prSet presAssocID="{3EE62634-1C6D-494F-92BD-6FC107D20160}" presName="Name19" presStyleLbl="parChTrans1D3" presStyleIdx="3" presStyleCnt="4"/>
      <dgm:spPr/>
      <dgm:t>
        <a:bodyPr/>
        <a:lstStyle/>
        <a:p>
          <a:endParaRPr lang="ru-RU"/>
        </a:p>
      </dgm:t>
    </dgm:pt>
    <dgm:pt modelId="{FB19F6FF-0DCF-4511-8054-3C346AABE5C8}" type="pres">
      <dgm:prSet presAssocID="{229FD0F4-57FF-463D-96CD-818C995B8C63}" presName="Name21" presStyleCnt="0"/>
      <dgm:spPr/>
    </dgm:pt>
    <dgm:pt modelId="{6B7DE29B-996F-4697-9C98-2E0B75093F59}" type="pres">
      <dgm:prSet presAssocID="{229FD0F4-57FF-463D-96CD-818C995B8C63}" presName="level2Shape" presStyleLbl="node3" presStyleIdx="3" presStyleCnt="4" custScaleX="134280" custScaleY="105444" custLinFactX="100000" custLinFactNeighborX="193391" custLinFactNeighborY="23974"/>
      <dgm:spPr/>
      <dgm:t>
        <a:bodyPr/>
        <a:lstStyle/>
        <a:p>
          <a:endParaRPr lang="ru-RU"/>
        </a:p>
      </dgm:t>
    </dgm:pt>
    <dgm:pt modelId="{7A41C580-F90A-4241-8057-A18A2EB45E27}" type="pres">
      <dgm:prSet presAssocID="{229FD0F4-57FF-463D-96CD-818C995B8C63}" presName="hierChild3" presStyleCnt="0"/>
      <dgm:spPr/>
    </dgm:pt>
    <dgm:pt modelId="{345A8704-4C21-4FB4-9D0B-A3542B7B6A0F}" type="pres">
      <dgm:prSet presAssocID="{5A96EE27-BBEA-4236-9269-9AE571EF4F31}" presName="Name19" presStyleLbl="parChTrans1D4" presStyleIdx="0" presStyleCnt="5"/>
      <dgm:spPr/>
      <dgm:t>
        <a:bodyPr/>
        <a:lstStyle/>
        <a:p>
          <a:endParaRPr lang="ru-RU"/>
        </a:p>
      </dgm:t>
    </dgm:pt>
    <dgm:pt modelId="{42A107E2-6B10-4BFB-A78E-A20E1903906D}" type="pres">
      <dgm:prSet presAssocID="{DB675B8C-B709-4F9B-A960-55969EEFCC50}" presName="Name21" presStyleCnt="0"/>
      <dgm:spPr/>
    </dgm:pt>
    <dgm:pt modelId="{7842851B-05E7-4EF3-AA63-D8E4F66790AD}" type="pres">
      <dgm:prSet presAssocID="{DB675B8C-B709-4F9B-A960-55969EEFCC50}" presName="level2Shape" presStyleLbl="node4" presStyleIdx="0" presStyleCnt="5" custScaleX="131647" custScaleY="95331" custLinFactX="100000" custLinFactNeighborX="199485" custLinFactNeighborY="43236"/>
      <dgm:spPr/>
      <dgm:t>
        <a:bodyPr/>
        <a:lstStyle/>
        <a:p>
          <a:endParaRPr lang="ru-RU"/>
        </a:p>
      </dgm:t>
    </dgm:pt>
    <dgm:pt modelId="{483C4224-FD3D-4828-886C-270A5508D338}" type="pres">
      <dgm:prSet presAssocID="{DB675B8C-B709-4F9B-A960-55969EEFCC50}" presName="hierChild3" presStyleCnt="0"/>
      <dgm:spPr/>
    </dgm:pt>
    <dgm:pt modelId="{FD220BFE-A67A-4FBB-8C46-7695877ED958}" type="pres">
      <dgm:prSet presAssocID="{FC300B09-F7AF-4B28-A207-ABC4117AE26F}" presName="Name19" presStyleLbl="parChTrans1D4" presStyleIdx="1" presStyleCnt="5"/>
      <dgm:spPr/>
      <dgm:t>
        <a:bodyPr/>
        <a:lstStyle/>
        <a:p>
          <a:endParaRPr lang="ru-RU"/>
        </a:p>
      </dgm:t>
    </dgm:pt>
    <dgm:pt modelId="{64E90F61-ECAD-41E8-93FB-313822EFB6DD}" type="pres">
      <dgm:prSet presAssocID="{54582EC3-859D-467B-A256-788C22F99F48}" presName="Name21" presStyleCnt="0"/>
      <dgm:spPr/>
    </dgm:pt>
    <dgm:pt modelId="{6F48B322-E816-4DDA-9B69-41A106088981}" type="pres">
      <dgm:prSet presAssocID="{54582EC3-859D-467B-A256-788C22F99F48}" presName="level2Shape" presStyleLbl="node4" presStyleIdx="1" presStyleCnt="5" custScaleX="132732" custScaleY="95332" custLinFactX="100000" custLinFactNeighborX="199554" custLinFactNeighborY="43236"/>
      <dgm:spPr/>
      <dgm:t>
        <a:bodyPr/>
        <a:lstStyle/>
        <a:p>
          <a:endParaRPr lang="ru-RU"/>
        </a:p>
      </dgm:t>
    </dgm:pt>
    <dgm:pt modelId="{CF683579-02F5-48FB-9D4F-40F4BB629A8B}" type="pres">
      <dgm:prSet presAssocID="{54582EC3-859D-467B-A256-788C22F99F48}" presName="hierChild3" presStyleCnt="0"/>
      <dgm:spPr/>
    </dgm:pt>
    <dgm:pt modelId="{1B18F729-CD10-40C0-B142-20F1BD7A9D1C}" type="pres">
      <dgm:prSet presAssocID="{457A4464-2B1E-48E8-8ECD-57B70B6C8253}" presName="Name19" presStyleLbl="parChTrans1D4" presStyleIdx="2" presStyleCnt="5"/>
      <dgm:spPr/>
      <dgm:t>
        <a:bodyPr/>
        <a:lstStyle/>
        <a:p>
          <a:endParaRPr lang="ru-RU"/>
        </a:p>
      </dgm:t>
    </dgm:pt>
    <dgm:pt modelId="{C183F22B-BE05-4D15-9285-581FE23B0CD5}" type="pres">
      <dgm:prSet presAssocID="{C7C1D3CE-B81D-4ACD-BA2C-1C628928AE01}" presName="Name21" presStyleCnt="0"/>
      <dgm:spPr/>
    </dgm:pt>
    <dgm:pt modelId="{66AFB7A8-A612-4F88-AD05-693326D488B0}" type="pres">
      <dgm:prSet presAssocID="{C7C1D3CE-B81D-4ACD-BA2C-1C628928AE01}" presName="level2Shape" presStyleLbl="node4" presStyleIdx="2" presStyleCnt="5" custScaleX="133834" custScaleY="95332" custLinFactX="100000" custLinFactNeighborX="192994" custLinFactNeighborY="43236"/>
      <dgm:spPr/>
      <dgm:t>
        <a:bodyPr/>
        <a:lstStyle/>
        <a:p>
          <a:endParaRPr lang="ru-RU"/>
        </a:p>
      </dgm:t>
    </dgm:pt>
    <dgm:pt modelId="{1B6F51AF-0A29-4BE8-863F-BC3B6E0D2419}" type="pres">
      <dgm:prSet presAssocID="{C7C1D3CE-B81D-4ACD-BA2C-1C628928AE01}" presName="hierChild3" presStyleCnt="0"/>
      <dgm:spPr/>
    </dgm:pt>
    <dgm:pt modelId="{198C0BB9-C809-4E68-B31E-42B29F8FF3B5}" type="pres">
      <dgm:prSet presAssocID="{A74AAFA2-5A9B-4A11-864E-8A73BFD620FE}" presName="Name19" presStyleLbl="parChTrans1D4" presStyleIdx="3" presStyleCnt="5"/>
      <dgm:spPr/>
      <dgm:t>
        <a:bodyPr/>
        <a:lstStyle/>
        <a:p>
          <a:endParaRPr lang="ru-RU"/>
        </a:p>
      </dgm:t>
    </dgm:pt>
    <dgm:pt modelId="{A5986834-1474-44A3-9742-EC5BE2A0A94D}" type="pres">
      <dgm:prSet presAssocID="{7848BD01-0FD1-408E-A1EB-32ACEC5F10B8}" presName="Name21" presStyleCnt="0"/>
      <dgm:spPr/>
    </dgm:pt>
    <dgm:pt modelId="{F1EE5713-3AC3-430B-B1B5-5500FB99C5C2}" type="pres">
      <dgm:prSet presAssocID="{7848BD01-0FD1-408E-A1EB-32ACEC5F10B8}" presName="level2Shape" presStyleLbl="node4" presStyleIdx="3" presStyleCnt="5" custScaleX="130580" custScaleY="96654" custLinFactX="-17437" custLinFactY="51342" custLinFactNeighborX="-100000" custLinFactNeighborY="100000"/>
      <dgm:spPr/>
      <dgm:t>
        <a:bodyPr/>
        <a:lstStyle/>
        <a:p>
          <a:endParaRPr lang="ru-RU"/>
        </a:p>
      </dgm:t>
    </dgm:pt>
    <dgm:pt modelId="{06B6C2ED-35CC-43D0-BAB9-84A5BBEC71F6}" type="pres">
      <dgm:prSet presAssocID="{7848BD01-0FD1-408E-A1EB-32ACEC5F10B8}" presName="hierChild3" presStyleCnt="0"/>
      <dgm:spPr/>
    </dgm:pt>
    <dgm:pt modelId="{33D70A7A-E036-44DB-8332-1D015B3D9B76}" type="pres">
      <dgm:prSet presAssocID="{0803BF7A-6B3C-4DCF-A291-03B4B4BDA897}" presName="Name19" presStyleLbl="parChTrans1D4" presStyleIdx="4" presStyleCnt="5"/>
      <dgm:spPr/>
      <dgm:t>
        <a:bodyPr/>
        <a:lstStyle/>
        <a:p>
          <a:endParaRPr lang="ru-RU"/>
        </a:p>
      </dgm:t>
    </dgm:pt>
    <dgm:pt modelId="{C485FAF7-5021-4F9F-82DB-CC482406201F}" type="pres">
      <dgm:prSet presAssocID="{026370BB-BA23-4B3B-8B16-55F80203B477}" presName="Name21" presStyleCnt="0"/>
      <dgm:spPr/>
    </dgm:pt>
    <dgm:pt modelId="{FD661262-0DB2-49BA-9B2B-AFF4780F9AC8}" type="pres">
      <dgm:prSet presAssocID="{026370BB-BA23-4B3B-8B16-55F80203B477}" presName="level2Shape" presStyleLbl="node4" presStyleIdx="4" presStyleCnt="5" custScaleX="130581" custScaleY="96654" custLinFactX="-4659" custLinFactY="51342" custLinFactNeighborX="-100000" custLinFactNeighborY="100000"/>
      <dgm:spPr/>
      <dgm:t>
        <a:bodyPr/>
        <a:lstStyle/>
        <a:p>
          <a:endParaRPr lang="ru-RU"/>
        </a:p>
      </dgm:t>
    </dgm:pt>
    <dgm:pt modelId="{C2E9D5C4-D4F9-4479-8554-107B8D14E135}" type="pres">
      <dgm:prSet presAssocID="{026370BB-BA23-4B3B-8B16-55F80203B477}" presName="hierChild3" presStyleCnt="0"/>
      <dgm:spPr/>
    </dgm:pt>
    <dgm:pt modelId="{B7944CE0-83DF-4D88-A717-36A6BFCE0CB8}" type="pres">
      <dgm:prSet presAssocID="{E5B80C92-93AF-405A-9C88-B09970648985}" presName="bgShapesFlow" presStyleCnt="0"/>
      <dgm:spPr/>
    </dgm:pt>
    <dgm:pt modelId="{4641494A-102B-4BF8-985E-4D8EC9FBF3D2}" type="pres">
      <dgm:prSet presAssocID="{26162912-581F-4DEF-817E-686601FC901D}" presName="rectComp" presStyleCnt="0"/>
      <dgm:spPr/>
    </dgm:pt>
    <dgm:pt modelId="{266ACA1D-A45C-4A92-B992-2E8E2220744A}" type="pres">
      <dgm:prSet presAssocID="{26162912-581F-4DEF-817E-686601FC901D}" presName="bgRect" presStyleLbl="bgShp" presStyleIdx="0" presStyleCnt="3" custScaleY="113412" custLinFactNeighborY="-21010"/>
      <dgm:spPr/>
      <dgm:t>
        <a:bodyPr/>
        <a:lstStyle/>
        <a:p>
          <a:endParaRPr lang="ru-RU"/>
        </a:p>
      </dgm:t>
    </dgm:pt>
    <dgm:pt modelId="{7FF99106-8898-45DF-B645-F90C0F144ECC}" type="pres">
      <dgm:prSet presAssocID="{26162912-581F-4DEF-817E-686601FC901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CFC00-3467-47FB-8FBE-ED3AF33FCC4A}" type="pres">
      <dgm:prSet presAssocID="{26162912-581F-4DEF-817E-686601FC901D}" presName="spComp" presStyleCnt="0"/>
      <dgm:spPr/>
    </dgm:pt>
    <dgm:pt modelId="{ACD82A95-1279-4D3A-AC77-DE56CFD33660}" type="pres">
      <dgm:prSet presAssocID="{26162912-581F-4DEF-817E-686601FC901D}" presName="vSp" presStyleCnt="0"/>
      <dgm:spPr/>
    </dgm:pt>
    <dgm:pt modelId="{C11E3354-7DA1-49E0-8E94-A058D85DBDDC}" type="pres">
      <dgm:prSet presAssocID="{CBD250E7-9F32-42C2-A0F9-17DF94F56959}" presName="rectComp" presStyleCnt="0"/>
      <dgm:spPr/>
    </dgm:pt>
    <dgm:pt modelId="{CFCBD7D0-B466-420C-9757-84141F62F04D}" type="pres">
      <dgm:prSet presAssocID="{CBD250E7-9F32-42C2-A0F9-17DF94F56959}" presName="bgRect" presStyleLbl="bgShp" presStyleIdx="1" presStyleCnt="3" custScaleY="113412" custLinFactNeighborX="3047" custLinFactNeighborY="-12458"/>
      <dgm:spPr/>
      <dgm:t>
        <a:bodyPr/>
        <a:lstStyle/>
        <a:p>
          <a:endParaRPr lang="ru-RU"/>
        </a:p>
      </dgm:t>
    </dgm:pt>
    <dgm:pt modelId="{9D6D4A2E-E23C-4369-9760-EF780B4C6581}" type="pres">
      <dgm:prSet presAssocID="{CBD250E7-9F32-42C2-A0F9-17DF94F5695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4D70B-C49F-4F7B-85D0-C8F7D9DE5323}" type="pres">
      <dgm:prSet presAssocID="{CBD250E7-9F32-42C2-A0F9-17DF94F56959}" presName="spComp" presStyleCnt="0"/>
      <dgm:spPr/>
    </dgm:pt>
    <dgm:pt modelId="{AE3549AA-36AD-4293-A4D6-FE5F36254426}" type="pres">
      <dgm:prSet presAssocID="{CBD250E7-9F32-42C2-A0F9-17DF94F56959}" presName="vSp" presStyleCnt="0"/>
      <dgm:spPr/>
    </dgm:pt>
    <dgm:pt modelId="{818C7870-8664-48DD-A24B-645B35659FC1}" type="pres">
      <dgm:prSet presAssocID="{C7B5D820-BFA8-4CAC-84E0-DE7FA40F5454}" presName="rectComp" presStyleCnt="0"/>
      <dgm:spPr/>
    </dgm:pt>
    <dgm:pt modelId="{019CFA21-20C4-451A-997D-FF26F8166C50}" type="pres">
      <dgm:prSet presAssocID="{C7B5D820-BFA8-4CAC-84E0-DE7FA40F5454}" presName="bgRect" presStyleLbl="bgShp" presStyleIdx="2" presStyleCnt="3" custScaleX="100000" custScaleY="384342" custLinFactNeighborX="-10663" custLinFactNeighborY="7527"/>
      <dgm:spPr/>
      <dgm:t>
        <a:bodyPr/>
        <a:lstStyle/>
        <a:p>
          <a:endParaRPr lang="ru-RU"/>
        </a:p>
      </dgm:t>
    </dgm:pt>
    <dgm:pt modelId="{0B8E79DD-1719-47EE-84A2-2358AD92F932}" type="pres">
      <dgm:prSet presAssocID="{C7B5D820-BFA8-4CAC-84E0-DE7FA40F545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81709-E199-4961-B76A-218742CDA9A6}" type="presOf" srcId="{5A96EE27-BBEA-4236-9269-9AE571EF4F31}" destId="{345A8704-4C21-4FB4-9D0B-A3542B7B6A0F}" srcOrd="0" destOrd="0" presId="urn:microsoft.com/office/officeart/2005/8/layout/hierarchy6"/>
    <dgm:cxn modelId="{9C8F2677-CF52-42A4-800E-54D1C90FFEFF}" srcId="{229FD0F4-57FF-463D-96CD-818C995B8C63}" destId="{C7C1D3CE-B81D-4ACD-BA2C-1C628928AE01}" srcOrd="2" destOrd="0" parTransId="{457A4464-2B1E-48E8-8ECD-57B70B6C8253}" sibTransId="{84CD561F-8E68-4717-A320-0023884AACE5}"/>
    <dgm:cxn modelId="{7994B592-B102-4836-9810-E1222E75C45F}" srcId="{E5B80C92-93AF-405A-9C88-B09970648985}" destId="{26162912-581F-4DEF-817E-686601FC901D}" srcOrd="1" destOrd="0" parTransId="{3DCDA927-1E94-49E2-A70A-5BD3053D9490}" sibTransId="{0DD5E8B5-0592-4E76-8E7A-2D227EE0ADBF}"/>
    <dgm:cxn modelId="{011FDF20-F966-4EE2-A9AA-16DBBED3C9EF}" type="presOf" srcId="{0803BF7A-6B3C-4DCF-A291-03B4B4BDA897}" destId="{33D70A7A-E036-44DB-8332-1D015B3D9B76}" srcOrd="0" destOrd="0" presId="urn:microsoft.com/office/officeart/2005/8/layout/hierarchy6"/>
    <dgm:cxn modelId="{45823846-E835-4B4E-A428-C2EC2F7EB839}" type="presOf" srcId="{A74AAFA2-5A9B-4A11-864E-8A73BFD620FE}" destId="{198C0BB9-C809-4E68-B31E-42B29F8FF3B5}" srcOrd="0" destOrd="0" presId="urn:microsoft.com/office/officeart/2005/8/layout/hierarchy6"/>
    <dgm:cxn modelId="{94A77601-244D-4898-BB3A-C144B9A85EEE}" type="presOf" srcId="{54582EC3-859D-467B-A256-788C22F99F48}" destId="{6F48B322-E816-4DDA-9B69-41A106088981}" srcOrd="0" destOrd="0" presId="urn:microsoft.com/office/officeart/2005/8/layout/hierarchy6"/>
    <dgm:cxn modelId="{8B391D86-E7DF-4D07-A2F1-9157F3FD76D2}" type="presOf" srcId="{6F59990F-1CD2-4ACD-8253-75476A67E2E3}" destId="{92D690B2-27DA-42E8-BA05-A4329402A810}" srcOrd="0" destOrd="0" presId="urn:microsoft.com/office/officeart/2005/8/layout/hierarchy6"/>
    <dgm:cxn modelId="{DC5ED3B8-ACCB-4D85-9A8C-A6C2EF904033}" srcId="{E5B80C92-93AF-405A-9C88-B09970648985}" destId="{C7B5D820-BFA8-4CAC-84E0-DE7FA40F5454}" srcOrd="3" destOrd="0" parTransId="{5AE67EC6-B015-418E-AF4C-2F2956744D11}" sibTransId="{F1DC5841-328C-4FF5-836C-948B79DD0690}"/>
    <dgm:cxn modelId="{61708EA4-61FA-4E9A-A69C-FE98918DD1A7}" srcId="{229FD0F4-57FF-463D-96CD-818C995B8C63}" destId="{026370BB-BA23-4B3B-8B16-55F80203B477}" srcOrd="4" destOrd="0" parTransId="{0803BF7A-6B3C-4DCF-A291-03B4B4BDA897}" sibTransId="{707F1B40-97DB-4EF1-B70C-6BFAB5569D2A}"/>
    <dgm:cxn modelId="{94BEC61D-0682-49ED-9283-B818DFCA28FD}" type="presOf" srcId="{76C77574-C17C-4F93-A84D-8D3DE2C172F0}" destId="{97BBA342-5909-4592-BB44-562F59BDBDF3}" srcOrd="0" destOrd="0" presId="urn:microsoft.com/office/officeart/2005/8/layout/hierarchy6"/>
    <dgm:cxn modelId="{B4052FAD-2A31-4D2D-ABFD-1EE9A08C54F6}" type="presOf" srcId="{FC300B09-F7AF-4B28-A207-ABC4117AE26F}" destId="{FD220BFE-A67A-4FBB-8C46-7695877ED958}" srcOrd="0" destOrd="0" presId="urn:microsoft.com/office/officeart/2005/8/layout/hierarchy6"/>
    <dgm:cxn modelId="{856AF095-D459-4DFA-9F0A-83E3A5466E9E}" type="presOf" srcId="{457A4464-2B1E-48E8-8ECD-57B70B6C8253}" destId="{1B18F729-CD10-40C0-B142-20F1BD7A9D1C}" srcOrd="0" destOrd="0" presId="urn:microsoft.com/office/officeart/2005/8/layout/hierarchy6"/>
    <dgm:cxn modelId="{AEE1A38F-D5B4-4F23-87B3-16BB22207F8A}" type="presOf" srcId="{026370BB-BA23-4B3B-8B16-55F80203B477}" destId="{FD661262-0DB2-49BA-9B2B-AFF4780F9AC8}" srcOrd="0" destOrd="0" presId="urn:microsoft.com/office/officeart/2005/8/layout/hierarchy6"/>
    <dgm:cxn modelId="{2F5D6C55-F43A-4B74-89EF-67F128910675}" type="presOf" srcId="{E5B80C92-93AF-405A-9C88-B09970648985}" destId="{AD35F9B9-6B94-4189-8448-46804D9794EA}" srcOrd="0" destOrd="0" presId="urn:microsoft.com/office/officeart/2005/8/layout/hierarchy6"/>
    <dgm:cxn modelId="{B49D0080-F627-4D89-B04B-523392F4EDF6}" srcId="{E5B80C92-93AF-405A-9C88-B09970648985}" destId="{DC15A9A8-4C2E-4FDD-91EA-64DD219009D8}" srcOrd="0" destOrd="0" parTransId="{464A7109-2C4A-48AD-BE53-AB281998496B}" sibTransId="{93468DDA-1875-453C-9DB4-2D9F4B1541B0}"/>
    <dgm:cxn modelId="{23015388-7C8E-41FB-9573-14D75B1A7DCA}" type="presOf" srcId="{229FD0F4-57FF-463D-96CD-818C995B8C63}" destId="{6B7DE29B-996F-4697-9C98-2E0B75093F59}" srcOrd="0" destOrd="0" presId="urn:microsoft.com/office/officeart/2005/8/layout/hierarchy6"/>
    <dgm:cxn modelId="{9E8AC7D0-A9BF-434E-A3C5-761C052FCA0C}" type="presOf" srcId="{CBD250E7-9F32-42C2-A0F9-17DF94F56959}" destId="{CFCBD7D0-B466-420C-9757-84141F62F04D}" srcOrd="0" destOrd="0" presId="urn:microsoft.com/office/officeart/2005/8/layout/hierarchy6"/>
    <dgm:cxn modelId="{D44DC12A-1AC5-4E3B-8555-91A13C946C17}" type="presOf" srcId="{DC15A9A8-4C2E-4FDD-91EA-64DD219009D8}" destId="{31194385-D021-4633-B91B-62D34D256AD5}" srcOrd="0" destOrd="0" presId="urn:microsoft.com/office/officeart/2005/8/layout/hierarchy6"/>
    <dgm:cxn modelId="{820ED109-CE43-4920-9576-36022155D15B}" type="presOf" srcId="{3EE62634-1C6D-494F-92BD-6FC107D20160}" destId="{E0C9AC68-EAA0-44AC-BD35-48D8292D901F}" srcOrd="0" destOrd="0" presId="urn:microsoft.com/office/officeart/2005/8/layout/hierarchy6"/>
    <dgm:cxn modelId="{9FFE6693-B937-4037-914B-FA8047D47413}" type="presOf" srcId="{0CAF5C70-B248-42BD-9F7D-22BAEF0B1D47}" destId="{7C7B5063-30D8-45B6-BA59-336501CCAA23}" srcOrd="0" destOrd="0" presId="urn:microsoft.com/office/officeart/2005/8/layout/hierarchy6"/>
    <dgm:cxn modelId="{E4CBD96F-045E-4A36-B650-0C6D8F07FED8}" type="presOf" srcId="{AB2D4A31-2511-4C09-B77A-F2D5C214A645}" destId="{2F0E9BC2-4B25-40EA-81FD-55DC594A84A9}" srcOrd="0" destOrd="0" presId="urn:microsoft.com/office/officeart/2005/8/layout/hierarchy6"/>
    <dgm:cxn modelId="{B4A3DEEB-C6BD-43BE-9F9F-EE7329907449}" type="presOf" srcId="{C7B5D820-BFA8-4CAC-84E0-DE7FA40F5454}" destId="{019CFA21-20C4-451A-997D-FF26F8166C50}" srcOrd="0" destOrd="0" presId="urn:microsoft.com/office/officeart/2005/8/layout/hierarchy6"/>
    <dgm:cxn modelId="{9E00D1CF-CF76-41B7-BC24-3FD9FFAC8E8F}" type="presOf" srcId="{CBD250E7-9F32-42C2-A0F9-17DF94F56959}" destId="{9D6D4A2E-E23C-4369-9760-EF780B4C6581}" srcOrd="1" destOrd="0" presId="urn:microsoft.com/office/officeart/2005/8/layout/hierarchy6"/>
    <dgm:cxn modelId="{6F6EECE8-F26A-4436-94C4-E92653900E50}" srcId="{229FD0F4-57FF-463D-96CD-818C995B8C63}" destId="{DB675B8C-B709-4F9B-A960-55969EEFCC50}" srcOrd="0" destOrd="0" parTransId="{5A96EE27-BBEA-4236-9269-9AE571EF4F31}" sibTransId="{10BC59ED-D989-4215-90EB-07723560F69A}"/>
    <dgm:cxn modelId="{7B67D9B1-F597-4DAF-8E57-EC8E5EBF921F}" type="presOf" srcId="{C7C1D3CE-B81D-4ACD-BA2C-1C628928AE01}" destId="{66AFB7A8-A612-4F88-AD05-693326D488B0}" srcOrd="0" destOrd="0" presId="urn:microsoft.com/office/officeart/2005/8/layout/hierarchy6"/>
    <dgm:cxn modelId="{FE85A3AD-2203-4740-B980-0B137650B4A9}" srcId="{DC15A9A8-4C2E-4FDD-91EA-64DD219009D8}" destId="{02712B26-0217-4722-90FA-4C8E0D322FF4}" srcOrd="1" destOrd="0" parTransId="{C598F910-C6C7-4543-B61A-45AAD11FE062}" sibTransId="{5CCA6CCE-1809-4258-8051-BCE012A25B7D}"/>
    <dgm:cxn modelId="{1E5886DA-0D5C-4D60-96CD-6BCB946F4FAB}" type="presOf" srcId="{26162912-581F-4DEF-817E-686601FC901D}" destId="{7FF99106-8898-45DF-B645-F90C0F144ECC}" srcOrd="1" destOrd="0" presId="urn:microsoft.com/office/officeart/2005/8/layout/hierarchy6"/>
    <dgm:cxn modelId="{093DAB2D-4004-4797-AADC-95E16EFC2D24}" srcId="{CCF37FD3-3626-47C1-8985-22588941407D}" destId="{0CAF5C70-B248-42BD-9F7D-22BAEF0B1D47}" srcOrd="0" destOrd="0" parTransId="{6F3E04FA-B8F5-419E-ADC4-4EC556B4CB83}" sibTransId="{9C3E6239-DAC3-4F55-AA42-E18EB9DF2EE8}"/>
    <dgm:cxn modelId="{5C316E47-1E01-44E0-922F-56DDF1840CDD}" srcId="{02712B26-0217-4722-90FA-4C8E0D322FF4}" destId="{6F59990F-1CD2-4ACD-8253-75476A67E2E3}" srcOrd="0" destOrd="0" parTransId="{28AF3572-009F-4025-BB99-EBA2334CBA4E}" sibTransId="{E198C9C2-56A3-4E54-8CE4-E4036786B41D}"/>
    <dgm:cxn modelId="{5ECDBC3F-7370-488F-8172-EE38CD44FF87}" type="presOf" srcId="{CCF37FD3-3626-47C1-8985-22588941407D}" destId="{32F67BAE-39CC-49AB-90C2-90A446AFB73F}" srcOrd="0" destOrd="0" presId="urn:microsoft.com/office/officeart/2005/8/layout/hierarchy6"/>
    <dgm:cxn modelId="{E2029DAC-B01E-4F24-B489-51B9AA26F923}" type="presOf" srcId="{6F3E04FA-B8F5-419E-ADC4-4EC556B4CB83}" destId="{625A9FBF-3B29-4B83-B296-931ECA85F63B}" srcOrd="0" destOrd="0" presId="urn:microsoft.com/office/officeart/2005/8/layout/hierarchy6"/>
    <dgm:cxn modelId="{ED91F024-9EC7-413D-9600-9B8DC75F9D9D}" srcId="{DC15A9A8-4C2E-4FDD-91EA-64DD219009D8}" destId="{CCF37FD3-3626-47C1-8985-22588941407D}" srcOrd="0" destOrd="0" parTransId="{76C77574-C17C-4F93-A84D-8D3DE2C172F0}" sibTransId="{7AA21488-79C5-400F-9288-ED84B782BDA4}"/>
    <dgm:cxn modelId="{413A38EF-39C3-49E7-8426-C7594F761BD9}" srcId="{02712B26-0217-4722-90FA-4C8E0D322FF4}" destId="{229FD0F4-57FF-463D-96CD-818C995B8C63}" srcOrd="1" destOrd="0" parTransId="{3EE62634-1C6D-494F-92BD-6FC107D20160}" sibTransId="{8968BCD4-221A-4E17-930D-0E2DCF02BAE2}"/>
    <dgm:cxn modelId="{BB5E0C07-6CE8-4AFB-A2C1-D81702342072}" type="presOf" srcId="{C7B5D820-BFA8-4CAC-84E0-DE7FA40F5454}" destId="{0B8E79DD-1719-47EE-84A2-2358AD92F932}" srcOrd="1" destOrd="0" presId="urn:microsoft.com/office/officeart/2005/8/layout/hierarchy6"/>
    <dgm:cxn modelId="{8A11F239-DFC2-4006-97E2-8CCED6A2BC98}" type="presOf" srcId="{7848BD01-0FD1-408E-A1EB-32ACEC5F10B8}" destId="{F1EE5713-3AC3-430B-B1B5-5500FB99C5C2}" srcOrd="0" destOrd="0" presId="urn:microsoft.com/office/officeart/2005/8/layout/hierarchy6"/>
    <dgm:cxn modelId="{75060973-524C-400C-B872-0F4B6AAC855A}" srcId="{CCF37FD3-3626-47C1-8985-22588941407D}" destId="{AB2D4A31-2511-4C09-B77A-F2D5C214A645}" srcOrd="1" destOrd="0" parTransId="{940BB7F9-0B7B-450D-9EC1-4254B87DF483}" sibTransId="{57599296-8989-4D45-BADD-7DBAB585B2D0}"/>
    <dgm:cxn modelId="{BE0DD10C-4800-44AE-8E61-6F54D32033CD}" srcId="{E5B80C92-93AF-405A-9C88-B09970648985}" destId="{CBD250E7-9F32-42C2-A0F9-17DF94F56959}" srcOrd="2" destOrd="0" parTransId="{419BBBCC-8CF5-408C-92DC-181FACCEA2AC}" sibTransId="{C66B6334-425C-48DD-A0FC-05D3B827455B}"/>
    <dgm:cxn modelId="{42B97199-4933-4151-B8CF-EF1718607240}" type="presOf" srcId="{C598F910-C6C7-4543-B61A-45AAD11FE062}" destId="{C2C35538-C26F-4C73-BC03-56F86ADDC18B}" srcOrd="0" destOrd="0" presId="urn:microsoft.com/office/officeart/2005/8/layout/hierarchy6"/>
    <dgm:cxn modelId="{021047DF-5ADB-48A5-A3F1-0A7DCBFE2BE5}" type="presOf" srcId="{26162912-581F-4DEF-817E-686601FC901D}" destId="{266ACA1D-A45C-4A92-B992-2E8E2220744A}" srcOrd="0" destOrd="0" presId="urn:microsoft.com/office/officeart/2005/8/layout/hierarchy6"/>
    <dgm:cxn modelId="{D516C113-1671-4AF5-81A1-89CB9E90E5D7}" type="presOf" srcId="{28AF3572-009F-4025-BB99-EBA2334CBA4E}" destId="{3B3C1833-B12E-4816-8BA2-7851B05457C9}" srcOrd="0" destOrd="0" presId="urn:microsoft.com/office/officeart/2005/8/layout/hierarchy6"/>
    <dgm:cxn modelId="{F4361066-693F-4329-9611-09FDEC2B4E9C}" srcId="{229FD0F4-57FF-463D-96CD-818C995B8C63}" destId="{7848BD01-0FD1-408E-A1EB-32ACEC5F10B8}" srcOrd="3" destOrd="0" parTransId="{A74AAFA2-5A9B-4A11-864E-8A73BFD620FE}" sibTransId="{0FD6DE52-0083-4BD3-80F4-7558C3CD6702}"/>
    <dgm:cxn modelId="{739870A2-CA4F-4D4E-9B57-00518F41F879}" srcId="{229FD0F4-57FF-463D-96CD-818C995B8C63}" destId="{54582EC3-859D-467B-A256-788C22F99F48}" srcOrd="1" destOrd="0" parTransId="{FC300B09-F7AF-4B28-A207-ABC4117AE26F}" sibTransId="{93F0EDC9-7EB7-4B59-A16C-2FB8564874A1}"/>
    <dgm:cxn modelId="{8FEE05D3-B211-4ACA-9E54-AAD941A9C2A6}" type="presOf" srcId="{940BB7F9-0B7B-450D-9EC1-4254B87DF483}" destId="{7B6B211A-C3A1-416A-B7E5-0F9B59A7D851}" srcOrd="0" destOrd="0" presId="urn:microsoft.com/office/officeart/2005/8/layout/hierarchy6"/>
    <dgm:cxn modelId="{BC64B071-F5BB-4A22-8AD9-4728E76E58F3}" type="presOf" srcId="{DB675B8C-B709-4F9B-A960-55969EEFCC50}" destId="{7842851B-05E7-4EF3-AA63-D8E4F66790AD}" srcOrd="0" destOrd="0" presId="urn:microsoft.com/office/officeart/2005/8/layout/hierarchy6"/>
    <dgm:cxn modelId="{3F0CBF38-EA12-4BED-9722-CF37048DEC8F}" type="presOf" srcId="{02712B26-0217-4722-90FA-4C8E0D322FF4}" destId="{13B11D56-8AC1-4AB8-B4BA-DEC7936172F6}" srcOrd="0" destOrd="0" presId="urn:microsoft.com/office/officeart/2005/8/layout/hierarchy6"/>
    <dgm:cxn modelId="{5BA57E63-1E02-4470-A729-3E9F92A445F4}" type="presParOf" srcId="{AD35F9B9-6B94-4189-8448-46804D9794EA}" destId="{5DF90867-439C-4C48-B75E-A5729AB9D5BF}" srcOrd="0" destOrd="0" presId="urn:microsoft.com/office/officeart/2005/8/layout/hierarchy6"/>
    <dgm:cxn modelId="{FB1B413F-5FEC-4E7E-B759-F8E9DBDC1883}" type="presParOf" srcId="{5DF90867-439C-4C48-B75E-A5729AB9D5BF}" destId="{E8B49C12-7713-4495-A1C2-2926BD77D7DF}" srcOrd="0" destOrd="0" presId="urn:microsoft.com/office/officeart/2005/8/layout/hierarchy6"/>
    <dgm:cxn modelId="{4C9D4397-F703-4098-BB9A-FFEC73EEE930}" type="presParOf" srcId="{5DF90867-439C-4C48-B75E-A5729AB9D5BF}" destId="{C2707653-9455-4A60-8738-CC8990499875}" srcOrd="1" destOrd="0" presId="urn:microsoft.com/office/officeart/2005/8/layout/hierarchy6"/>
    <dgm:cxn modelId="{19A9E225-CE5B-4903-8C64-51D50CAE35A3}" type="presParOf" srcId="{C2707653-9455-4A60-8738-CC8990499875}" destId="{DD658C0C-477A-4FC3-BB79-9707DC60A5BF}" srcOrd="0" destOrd="0" presId="urn:microsoft.com/office/officeart/2005/8/layout/hierarchy6"/>
    <dgm:cxn modelId="{C718F7B7-12D4-404D-8AA7-B77FBCD57BB6}" type="presParOf" srcId="{DD658C0C-477A-4FC3-BB79-9707DC60A5BF}" destId="{31194385-D021-4633-B91B-62D34D256AD5}" srcOrd="0" destOrd="0" presId="urn:microsoft.com/office/officeart/2005/8/layout/hierarchy6"/>
    <dgm:cxn modelId="{4C69A147-AB50-4F9D-A053-46A95C9E595F}" type="presParOf" srcId="{DD658C0C-477A-4FC3-BB79-9707DC60A5BF}" destId="{D13537E3-7E84-43AD-B338-97876B024DE4}" srcOrd="1" destOrd="0" presId="urn:microsoft.com/office/officeart/2005/8/layout/hierarchy6"/>
    <dgm:cxn modelId="{A60EFBA4-81FE-4B97-87A9-185FE3EB77A8}" type="presParOf" srcId="{D13537E3-7E84-43AD-B338-97876B024DE4}" destId="{97BBA342-5909-4592-BB44-562F59BDBDF3}" srcOrd="0" destOrd="0" presId="urn:microsoft.com/office/officeart/2005/8/layout/hierarchy6"/>
    <dgm:cxn modelId="{3A28DE7B-6E0A-4273-AC11-20A40210A6E5}" type="presParOf" srcId="{D13537E3-7E84-43AD-B338-97876B024DE4}" destId="{78B339B2-B672-4D18-87DD-69F8A037FB36}" srcOrd="1" destOrd="0" presId="urn:microsoft.com/office/officeart/2005/8/layout/hierarchy6"/>
    <dgm:cxn modelId="{07F51451-DD62-46EA-BC57-85EEE9C37C2A}" type="presParOf" srcId="{78B339B2-B672-4D18-87DD-69F8A037FB36}" destId="{32F67BAE-39CC-49AB-90C2-90A446AFB73F}" srcOrd="0" destOrd="0" presId="urn:microsoft.com/office/officeart/2005/8/layout/hierarchy6"/>
    <dgm:cxn modelId="{58C369AE-0EEC-4A07-89A0-027698D00EFB}" type="presParOf" srcId="{78B339B2-B672-4D18-87DD-69F8A037FB36}" destId="{18A9D731-1000-4FAA-8881-F0F60AF7F005}" srcOrd="1" destOrd="0" presId="urn:microsoft.com/office/officeart/2005/8/layout/hierarchy6"/>
    <dgm:cxn modelId="{2EAA7A29-911C-4F8F-9CF4-535492C0E970}" type="presParOf" srcId="{18A9D731-1000-4FAA-8881-F0F60AF7F005}" destId="{625A9FBF-3B29-4B83-B296-931ECA85F63B}" srcOrd="0" destOrd="0" presId="urn:microsoft.com/office/officeart/2005/8/layout/hierarchy6"/>
    <dgm:cxn modelId="{F9DB0256-7589-4A3A-A37C-B0580A4C0545}" type="presParOf" srcId="{18A9D731-1000-4FAA-8881-F0F60AF7F005}" destId="{6B8C7CB1-4550-4F5E-8975-F8F56A217E7E}" srcOrd="1" destOrd="0" presId="urn:microsoft.com/office/officeart/2005/8/layout/hierarchy6"/>
    <dgm:cxn modelId="{08BFE727-B10C-41D6-AAB0-BE9D04AE0FE0}" type="presParOf" srcId="{6B8C7CB1-4550-4F5E-8975-F8F56A217E7E}" destId="{7C7B5063-30D8-45B6-BA59-336501CCAA23}" srcOrd="0" destOrd="0" presId="urn:microsoft.com/office/officeart/2005/8/layout/hierarchy6"/>
    <dgm:cxn modelId="{471B477C-ADA3-4D75-BBEE-7B3F01A91BF1}" type="presParOf" srcId="{6B8C7CB1-4550-4F5E-8975-F8F56A217E7E}" destId="{8D6D05A7-FCBE-4046-A9F9-1E87AE3012D8}" srcOrd="1" destOrd="0" presId="urn:microsoft.com/office/officeart/2005/8/layout/hierarchy6"/>
    <dgm:cxn modelId="{49654946-5551-4484-B0C3-07A676279A05}" type="presParOf" srcId="{18A9D731-1000-4FAA-8881-F0F60AF7F005}" destId="{7B6B211A-C3A1-416A-B7E5-0F9B59A7D851}" srcOrd="2" destOrd="0" presId="urn:microsoft.com/office/officeart/2005/8/layout/hierarchy6"/>
    <dgm:cxn modelId="{E8A89984-18AE-4447-9910-CDD7957E87A3}" type="presParOf" srcId="{18A9D731-1000-4FAA-8881-F0F60AF7F005}" destId="{34CF5013-37B1-4349-8AE1-E15FD5A335A3}" srcOrd="3" destOrd="0" presId="urn:microsoft.com/office/officeart/2005/8/layout/hierarchy6"/>
    <dgm:cxn modelId="{555C80CE-E486-4234-99F6-5C350850B1BC}" type="presParOf" srcId="{34CF5013-37B1-4349-8AE1-E15FD5A335A3}" destId="{2F0E9BC2-4B25-40EA-81FD-55DC594A84A9}" srcOrd="0" destOrd="0" presId="urn:microsoft.com/office/officeart/2005/8/layout/hierarchy6"/>
    <dgm:cxn modelId="{82522A87-CE4A-456D-B117-86F14809E68E}" type="presParOf" srcId="{34CF5013-37B1-4349-8AE1-E15FD5A335A3}" destId="{92AE9989-4463-4ADF-B70E-19433781F99D}" srcOrd="1" destOrd="0" presId="urn:microsoft.com/office/officeart/2005/8/layout/hierarchy6"/>
    <dgm:cxn modelId="{40586835-C9D9-4509-89B2-00114B71F081}" type="presParOf" srcId="{D13537E3-7E84-43AD-B338-97876B024DE4}" destId="{C2C35538-C26F-4C73-BC03-56F86ADDC18B}" srcOrd="2" destOrd="0" presId="urn:microsoft.com/office/officeart/2005/8/layout/hierarchy6"/>
    <dgm:cxn modelId="{DEF1713B-57FD-44E9-9220-D8FED8CA4B72}" type="presParOf" srcId="{D13537E3-7E84-43AD-B338-97876B024DE4}" destId="{B4100A5A-E0FE-4022-B2F5-2A89A30A6158}" srcOrd="3" destOrd="0" presId="urn:microsoft.com/office/officeart/2005/8/layout/hierarchy6"/>
    <dgm:cxn modelId="{533959F8-4794-4F84-B3DC-50902200F62B}" type="presParOf" srcId="{B4100A5A-E0FE-4022-B2F5-2A89A30A6158}" destId="{13B11D56-8AC1-4AB8-B4BA-DEC7936172F6}" srcOrd="0" destOrd="0" presId="urn:microsoft.com/office/officeart/2005/8/layout/hierarchy6"/>
    <dgm:cxn modelId="{4AA0E02F-F938-45F8-B59C-9D938813A8B0}" type="presParOf" srcId="{B4100A5A-E0FE-4022-B2F5-2A89A30A6158}" destId="{B00D258B-0CBC-4988-90FC-E236201D34F5}" srcOrd="1" destOrd="0" presId="urn:microsoft.com/office/officeart/2005/8/layout/hierarchy6"/>
    <dgm:cxn modelId="{5A1381BC-AF8F-4402-B02E-8A2716A4FFDC}" type="presParOf" srcId="{B00D258B-0CBC-4988-90FC-E236201D34F5}" destId="{3B3C1833-B12E-4816-8BA2-7851B05457C9}" srcOrd="0" destOrd="0" presId="urn:microsoft.com/office/officeart/2005/8/layout/hierarchy6"/>
    <dgm:cxn modelId="{A9C39EA4-6687-49AA-ADF1-335A4DE6D694}" type="presParOf" srcId="{B00D258B-0CBC-4988-90FC-E236201D34F5}" destId="{ED5AA493-F06F-4FA0-A5E3-0CF1DADE630C}" srcOrd="1" destOrd="0" presId="urn:microsoft.com/office/officeart/2005/8/layout/hierarchy6"/>
    <dgm:cxn modelId="{454885C1-0AEF-4BC9-8F51-446795B044C1}" type="presParOf" srcId="{ED5AA493-F06F-4FA0-A5E3-0CF1DADE630C}" destId="{92D690B2-27DA-42E8-BA05-A4329402A810}" srcOrd="0" destOrd="0" presId="urn:microsoft.com/office/officeart/2005/8/layout/hierarchy6"/>
    <dgm:cxn modelId="{E6F17D3E-CDC9-4A9C-B302-A940049596C7}" type="presParOf" srcId="{ED5AA493-F06F-4FA0-A5E3-0CF1DADE630C}" destId="{E26283DB-B160-470B-8092-1E397A468210}" srcOrd="1" destOrd="0" presId="urn:microsoft.com/office/officeart/2005/8/layout/hierarchy6"/>
    <dgm:cxn modelId="{4B4B89DF-E26D-456E-B988-03FBC042D46D}" type="presParOf" srcId="{B00D258B-0CBC-4988-90FC-E236201D34F5}" destId="{E0C9AC68-EAA0-44AC-BD35-48D8292D901F}" srcOrd="2" destOrd="0" presId="urn:microsoft.com/office/officeart/2005/8/layout/hierarchy6"/>
    <dgm:cxn modelId="{139A75BD-C88F-48F8-873F-2181DF1DE02D}" type="presParOf" srcId="{B00D258B-0CBC-4988-90FC-E236201D34F5}" destId="{FB19F6FF-0DCF-4511-8054-3C346AABE5C8}" srcOrd="3" destOrd="0" presId="urn:microsoft.com/office/officeart/2005/8/layout/hierarchy6"/>
    <dgm:cxn modelId="{F6FC1806-EB96-4A9D-A287-8A59B5C157EC}" type="presParOf" srcId="{FB19F6FF-0DCF-4511-8054-3C346AABE5C8}" destId="{6B7DE29B-996F-4697-9C98-2E0B75093F59}" srcOrd="0" destOrd="0" presId="urn:microsoft.com/office/officeart/2005/8/layout/hierarchy6"/>
    <dgm:cxn modelId="{3382FE03-A04D-421D-8592-623737221FEA}" type="presParOf" srcId="{FB19F6FF-0DCF-4511-8054-3C346AABE5C8}" destId="{7A41C580-F90A-4241-8057-A18A2EB45E27}" srcOrd="1" destOrd="0" presId="urn:microsoft.com/office/officeart/2005/8/layout/hierarchy6"/>
    <dgm:cxn modelId="{2E4E4441-569E-4748-A6C8-F67F271F9AD2}" type="presParOf" srcId="{7A41C580-F90A-4241-8057-A18A2EB45E27}" destId="{345A8704-4C21-4FB4-9D0B-A3542B7B6A0F}" srcOrd="0" destOrd="0" presId="urn:microsoft.com/office/officeart/2005/8/layout/hierarchy6"/>
    <dgm:cxn modelId="{3A14934E-5050-433F-92A7-F462E56F289A}" type="presParOf" srcId="{7A41C580-F90A-4241-8057-A18A2EB45E27}" destId="{42A107E2-6B10-4BFB-A78E-A20E1903906D}" srcOrd="1" destOrd="0" presId="urn:microsoft.com/office/officeart/2005/8/layout/hierarchy6"/>
    <dgm:cxn modelId="{B8E453E9-32AF-4522-A8ED-6263FB75256D}" type="presParOf" srcId="{42A107E2-6B10-4BFB-A78E-A20E1903906D}" destId="{7842851B-05E7-4EF3-AA63-D8E4F66790AD}" srcOrd="0" destOrd="0" presId="urn:microsoft.com/office/officeart/2005/8/layout/hierarchy6"/>
    <dgm:cxn modelId="{19C98B78-C138-46AB-AC4A-4A11D933FE59}" type="presParOf" srcId="{42A107E2-6B10-4BFB-A78E-A20E1903906D}" destId="{483C4224-FD3D-4828-886C-270A5508D338}" srcOrd="1" destOrd="0" presId="urn:microsoft.com/office/officeart/2005/8/layout/hierarchy6"/>
    <dgm:cxn modelId="{186259EF-548F-4221-9567-41366BED6608}" type="presParOf" srcId="{7A41C580-F90A-4241-8057-A18A2EB45E27}" destId="{FD220BFE-A67A-4FBB-8C46-7695877ED958}" srcOrd="2" destOrd="0" presId="urn:microsoft.com/office/officeart/2005/8/layout/hierarchy6"/>
    <dgm:cxn modelId="{DB00B00A-E5D4-4811-B57B-B989207DA7EB}" type="presParOf" srcId="{7A41C580-F90A-4241-8057-A18A2EB45E27}" destId="{64E90F61-ECAD-41E8-93FB-313822EFB6DD}" srcOrd="3" destOrd="0" presId="urn:microsoft.com/office/officeart/2005/8/layout/hierarchy6"/>
    <dgm:cxn modelId="{35267054-FEDE-4460-BAEE-3D38291FC34A}" type="presParOf" srcId="{64E90F61-ECAD-41E8-93FB-313822EFB6DD}" destId="{6F48B322-E816-4DDA-9B69-41A106088981}" srcOrd="0" destOrd="0" presId="urn:microsoft.com/office/officeart/2005/8/layout/hierarchy6"/>
    <dgm:cxn modelId="{C0B541D6-42BA-4B5E-83E8-F53850D4CC37}" type="presParOf" srcId="{64E90F61-ECAD-41E8-93FB-313822EFB6DD}" destId="{CF683579-02F5-48FB-9D4F-40F4BB629A8B}" srcOrd="1" destOrd="0" presId="urn:microsoft.com/office/officeart/2005/8/layout/hierarchy6"/>
    <dgm:cxn modelId="{98FCCCA4-757B-4354-8F3E-34C1DA1850B2}" type="presParOf" srcId="{7A41C580-F90A-4241-8057-A18A2EB45E27}" destId="{1B18F729-CD10-40C0-B142-20F1BD7A9D1C}" srcOrd="4" destOrd="0" presId="urn:microsoft.com/office/officeart/2005/8/layout/hierarchy6"/>
    <dgm:cxn modelId="{4113D185-236A-4CC1-8DE1-CF9F19B5E4B7}" type="presParOf" srcId="{7A41C580-F90A-4241-8057-A18A2EB45E27}" destId="{C183F22B-BE05-4D15-9285-581FE23B0CD5}" srcOrd="5" destOrd="0" presId="urn:microsoft.com/office/officeart/2005/8/layout/hierarchy6"/>
    <dgm:cxn modelId="{E391C8B7-4B96-450E-B796-F492EFE02CEA}" type="presParOf" srcId="{C183F22B-BE05-4D15-9285-581FE23B0CD5}" destId="{66AFB7A8-A612-4F88-AD05-693326D488B0}" srcOrd="0" destOrd="0" presId="urn:microsoft.com/office/officeart/2005/8/layout/hierarchy6"/>
    <dgm:cxn modelId="{F5C2342E-CB21-4968-A73C-B06C638C103D}" type="presParOf" srcId="{C183F22B-BE05-4D15-9285-581FE23B0CD5}" destId="{1B6F51AF-0A29-4BE8-863F-BC3B6E0D2419}" srcOrd="1" destOrd="0" presId="urn:microsoft.com/office/officeart/2005/8/layout/hierarchy6"/>
    <dgm:cxn modelId="{229621C1-B7A2-4ED0-98FA-0898FD0EFDF2}" type="presParOf" srcId="{7A41C580-F90A-4241-8057-A18A2EB45E27}" destId="{198C0BB9-C809-4E68-B31E-42B29F8FF3B5}" srcOrd="6" destOrd="0" presId="urn:microsoft.com/office/officeart/2005/8/layout/hierarchy6"/>
    <dgm:cxn modelId="{15FEBA40-17DC-4F22-BF48-04D301403807}" type="presParOf" srcId="{7A41C580-F90A-4241-8057-A18A2EB45E27}" destId="{A5986834-1474-44A3-9742-EC5BE2A0A94D}" srcOrd="7" destOrd="0" presId="urn:microsoft.com/office/officeart/2005/8/layout/hierarchy6"/>
    <dgm:cxn modelId="{83434E55-FF20-4752-AC6E-E520CF2383AD}" type="presParOf" srcId="{A5986834-1474-44A3-9742-EC5BE2A0A94D}" destId="{F1EE5713-3AC3-430B-B1B5-5500FB99C5C2}" srcOrd="0" destOrd="0" presId="urn:microsoft.com/office/officeart/2005/8/layout/hierarchy6"/>
    <dgm:cxn modelId="{F1CEDBB8-B93D-4043-870E-9130C6874DAC}" type="presParOf" srcId="{A5986834-1474-44A3-9742-EC5BE2A0A94D}" destId="{06B6C2ED-35CC-43D0-BAB9-84A5BBEC71F6}" srcOrd="1" destOrd="0" presId="urn:microsoft.com/office/officeart/2005/8/layout/hierarchy6"/>
    <dgm:cxn modelId="{4D7C3C47-3263-4E84-BB3B-AB0056C4725C}" type="presParOf" srcId="{7A41C580-F90A-4241-8057-A18A2EB45E27}" destId="{33D70A7A-E036-44DB-8332-1D015B3D9B76}" srcOrd="8" destOrd="0" presId="urn:microsoft.com/office/officeart/2005/8/layout/hierarchy6"/>
    <dgm:cxn modelId="{F9404BB7-B8A3-47E9-AE66-999A7DD4DC23}" type="presParOf" srcId="{7A41C580-F90A-4241-8057-A18A2EB45E27}" destId="{C485FAF7-5021-4F9F-82DB-CC482406201F}" srcOrd="9" destOrd="0" presId="urn:microsoft.com/office/officeart/2005/8/layout/hierarchy6"/>
    <dgm:cxn modelId="{6F14D528-C7EF-4C2A-97B7-1A056428CD56}" type="presParOf" srcId="{C485FAF7-5021-4F9F-82DB-CC482406201F}" destId="{FD661262-0DB2-49BA-9B2B-AFF4780F9AC8}" srcOrd="0" destOrd="0" presId="urn:microsoft.com/office/officeart/2005/8/layout/hierarchy6"/>
    <dgm:cxn modelId="{AFC4ED79-79D0-416C-9E89-15EC7615C35D}" type="presParOf" srcId="{C485FAF7-5021-4F9F-82DB-CC482406201F}" destId="{C2E9D5C4-D4F9-4479-8554-107B8D14E135}" srcOrd="1" destOrd="0" presId="urn:microsoft.com/office/officeart/2005/8/layout/hierarchy6"/>
    <dgm:cxn modelId="{7535A94A-681F-40FE-99C8-74CAA14A9843}" type="presParOf" srcId="{AD35F9B9-6B94-4189-8448-46804D9794EA}" destId="{B7944CE0-83DF-4D88-A717-36A6BFCE0CB8}" srcOrd="1" destOrd="0" presId="urn:microsoft.com/office/officeart/2005/8/layout/hierarchy6"/>
    <dgm:cxn modelId="{4D96FFA7-9E69-474D-8D04-F0E835587EDA}" type="presParOf" srcId="{B7944CE0-83DF-4D88-A717-36A6BFCE0CB8}" destId="{4641494A-102B-4BF8-985E-4D8EC9FBF3D2}" srcOrd="0" destOrd="0" presId="urn:microsoft.com/office/officeart/2005/8/layout/hierarchy6"/>
    <dgm:cxn modelId="{D00D9D45-5C94-478B-BE69-9DB97FA54728}" type="presParOf" srcId="{4641494A-102B-4BF8-985E-4D8EC9FBF3D2}" destId="{266ACA1D-A45C-4A92-B992-2E8E2220744A}" srcOrd="0" destOrd="0" presId="urn:microsoft.com/office/officeart/2005/8/layout/hierarchy6"/>
    <dgm:cxn modelId="{43102A1A-9067-4BF2-B312-E3A36209C38B}" type="presParOf" srcId="{4641494A-102B-4BF8-985E-4D8EC9FBF3D2}" destId="{7FF99106-8898-45DF-B645-F90C0F144ECC}" srcOrd="1" destOrd="0" presId="urn:microsoft.com/office/officeart/2005/8/layout/hierarchy6"/>
    <dgm:cxn modelId="{DBB57505-DD56-43A9-8488-7499C6B7FB5D}" type="presParOf" srcId="{B7944CE0-83DF-4D88-A717-36A6BFCE0CB8}" destId="{364CFC00-3467-47FB-8FBE-ED3AF33FCC4A}" srcOrd="1" destOrd="0" presId="urn:microsoft.com/office/officeart/2005/8/layout/hierarchy6"/>
    <dgm:cxn modelId="{03F25BDD-6960-43A0-AAB6-7DABBDAA0E62}" type="presParOf" srcId="{364CFC00-3467-47FB-8FBE-ED3AF33FCC4A}" destId="{ACD82A95-1279-4D3A-AC77-DE56CFD33660}" srcOrd="0" destOrd="0" presId="urn:microsoft.com/office/officeart/2005/8/layout/hierarchy6"/>
    <dgm:cxn modelId="{A3986A34-5417-46BE-A793-D68DD79F5889}" type="presParOf" srcId="{B7944CE0-83DF-4D88-A717-36A6BFCE0CB8}" destId="{C11E3354-7DA1-49E0-8E94-A058D85DBDDC}" srcOrd="2" destOrd="0" presId="urn:microsoft.com/office/officeart/2005/8/layout/hierarchy6"/>
    <dgm:cxn modelId="{986D6383-B9A9-43B8-A27F-3A7DCAD6AF26}" type="presParOf" srcId="{C11E3354-7DA1-49E0-8E94-A058D85DBDDC}" destId="{CFCBD7D0-B466-420C-9757-84141F62F04D}" srcOrd="0" destOrd="0" presId="urn:microsoft.com/office/officeart/2005/8/layout/hierarchy6"/>
    <dgm:cxn modelId="{974BC010-BC9B-4F11-A9E8-9DCD596164C0}" type="presParOf" srcId="{C11E3354-7DA1-49E0-8E94-A058D85DBDDC}" destId="{9D6D4A2E-E23C-4369-9760-EF780B4C6581}" srcOrd="1" destOrd="0" presId="urn:microsoft.com/office/officeart/2005/8/layout/hierarchy6"/>
    <dgm:cxn modelId="{5B28435A-414A-4E6D-AE72-18A719D1CC03}" type="presParOf" srcId="{B7944CE0-83DF-4D88-A717-36A6BFCE0CB8}" destId="{3354D70B-C49F-4F7B-85D0-C8F7D9DE5323}" srcOrd="3" destOrd="0" presId="urn:microsoft.com/office/officeart/2005/8/layout/hierarchy6"/>
    <dgm:cxn modelId="{E75124BE-2283-43C2-AD71-769779E0B434}" type="presParOf" srcId="{3354D70B-C49F-4F7B-85D0-C8F7D9DE5323}" destId="{AE3549AA-36AD-4293-A4D6-FE5F36254426}" srcOrd="0" destOrd="0" presId="urn:microsoft.com/office/officeart/2005/8/layout/hierarchy6"/>
    <dgm:cxn modelId="{896D39DC-8912-431D-B4C7-848A9713D735}" type="presParOf" srcId="{B7944CE0-83DF-4D88-A717-36A6BFCE0CB8}" destId="{818C7870-8664-48DD-A24B-645B35659FC1}" srcOrd="4" destOrd="0" presId="urn:microsoft.com/office/officeart/2005/8/layout/hierarchy6"/>
    <dgm:cxn modelId="{41EDA7E9-5793-4F78-A2FE-4C1CF881DB9F}" type="presParOf" srcId="{818C7870-8664-48DD-A24B-645B35659FC1}" destId="{019CFA21-20C4-451A-997D-FF26F8166C50}" srcOrd="0" destOrd="0" presId="urn:microsoft.com/office/officeart/2005/8/layout/hierarchy6"/>
    <dgm:cxn modelId="{CA0F6B34-E860-43B6-8CFC-0934EBBAC36C}" type="presParOf" srcId="{818C7870-8664-48DD-A24B-645B35659FC1}" destId="{0B8E79DD-1719-47EE-84A2-2358AD92F93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F30F7-32D8-441E-977E-BB6C7D87337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4053F-CB36-436A-843D-090A0D3C0DDA}">
      <dgm:prSet phldrT="[Текст]" custT="1"/>
      <dgm:spPr/>
      <dgm:t>
        <a:bodyPr/>
        <a:lstStyle/>
        <a:p>
          <a:pPr algn="ctr"/>
          <a:endParaRPr lang="ru-RU" sz="1200" dirty="0">
            <a:latin typeface="+mn-lt"/>
          </a:endParaRPr>
        </a:p>
      </dgm:t>
    </dgm:pt>
    <dgm:pt modelId="{3B17C4A4-239D-45D3-B01A-0049CCB1F776}" type="sibTrans" cxnId="{7AB1C127-5B97-44B6-B7AE-834A03996494}">
      <dgm:prSet/>
      <dgm:spPr/>
      <dgm:t>
        <a:bodyPr/>
        <a:lstStyle/>
        <a:p>
          <a:endParaRPr lang="ru-RU"/>
        </a:p>
      </dgm:t>
    </dgm:pt>
    <dgm:pt modelId="{0EF81A37-1345-4186-93B4-6181BCF562DA}" type="parTrans" cxnId="{7AB1C127-5B97-44B6-B7AE-834A03996494}">
      <dgm:prSet/>
      <dgm:spPr/>
      <dgm:t>
        <a:bodyPr/>
        <a:lstStyle/>
        <a:p>
          <a:endParaRPr lang="ru-RU"/>
        </a:p>
      </dgm:t>
    </dgm:pt>
    <dgm:pt modelId="{4E4424BC-F934-4309-B2D8-562F6A9C699A}" type="pres">
      <dgm:prSet presAssocID="{C21F30F7-32D8-441E-977E-BB6C7D87337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98FED7-2EE5-495B-AD12-51D57DEE513B}" type="pres">
      <dgm:prSet presAssocID="{C21F30F7-32D8-441E-977E-BB6C7D87337F}" presName="arrow" presStyleLbl="bgShp" presStyleIdx="0" presStyleCnt="1" custAng="21290230" custFlipVert="1" custScaleX="46326" custScaleY="131890" custLinFactNeighborX="-17916" custLinFactNeighborY="6892"/>
      <dgm:spPr/>
    </dgm:pt>
    <dgm:pt modelId="{8617E308-3373-486B-B871-3B33A83B0618}" type="pres">
      <dgm:prSet presAssocID="{C21F30F7-32D8-441E-977E-BB6C7D87337F}" presName="arrowDiagram1" presStyleCnt="0">
        <dgm:presLayoutVars>
          <dgm:bulletEnabled val="1"/>
        </dgm:presLayoutVars>
      </dgm:prSet>
      <dgm:spPr/>
    </dgm:pt>
    <dgm:pt modelId="{1309AF28-D2E3-4438-9572-7FE6065E21E8}" type="pres">
      <dgm:prSet presAssocID="{3BF4053F-CB36-436A-843D-090A0D3C0DDA}" presName="bullet1" presStyleLbl="node1" presStyleIdx="0" presStyleCnt="1" custLinFactX="-46168" custLinFactNeighborX="-100000" custLinFactNeighborY="99469"/>
      <dgm:spPr/>
    </dgm:pt>
    <dgm:pt modelId="{C07D4634-9F87-4FF9-841E-5D3A8840FA0F}" type="pres">
      <dgm:prSet presAssocID="{3BF4053F-CB36-436A-843D-090A0D3C0DDA}" presName="textBox1" presStyleLbl="revTx" presStyleIdx="0" presStyleCnt="1" custLinFactNeighborX="-2099" custLinFactNeighborY="6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54BE9-9BE4-402E-97B6-6E12A4C5A8CA}" type="presOf" srcId="{C21F30F7-32D8-441E-977E-BB6C7D87337F}" destId="{4E4424BC-F934-4309-B2D8-562F6A9C699A}" srcOrd="0" destOrd="0" presId="urn:microsoft.com/office/officeart/2005/8/layout/arrow2"/>
    <dgm:cxn modelId="{A327E263-344F-4A35-B6F5-C7DE9A0F9AA9}" type="presOf" srcId="{3BF4053F-CB36-436A-843D-090A0D3C0DDA}" destId="{C07D4634-9F87-4FF9-841E-5D3A8840FA0F}" srcOrd="0" destOrd="0" presId="urn:microsoft.com/office/officeart/2005/8/layout/arrow2"/>
    <dgm:cxn modelId="{7AB1C127-5B97-44B6-B7AE-834A03996494}" srcId="{C21F30F7-32D8-441E-977E-BB6C7D87337F}" destId="{3BF4053F-CB36-436A-843D-090A0D3C0DDA}" srcOrd="0" destOrd="0" parTransId="{0EF81A37-1345-4186-93B4-6181BCF562DA}" sibTransId="{3B17C4A4-239D-45D3-B01A-0049CCB1F776}"/>
    <dgm:cxn modelId="{9F1FBA3D-505E-4B90-B733-5FBC535CC924}" type="presParOf" srcId="{4E4424BC-F934-4309-B2D8-562F6A9C699A}" destId="{7598FED7-2EE5-495B-AD12-51D57DEE513B}" srcOrd="0" destOrd="0" presId="urn:microsoft.com/office/officeart/2005/8/layout/arrow2"/>
    <dgm:cxn modelId="{200FE300-7899-4036-A8FB-2CA34DCFB21B}" type="presParOf" srcId="{4E4424BC-F934-4309-B2D8-562F6A9C699A}" destId="{8617E308-3373-486B-B871-3B33A83B0618}" srcOrd="1" destOrd="0" presId="urn:microsoft.com/office/officeart/2005/8/layout/arrow2"/>
    <dgm:cxn modelId="{19BF35B2-816F-4280-95E9-6CC8D4FBC260}" type="presParOf" srcId="{8617E308-3373-486B-B871-3B33A83B0618}" destId="{1309AF28-D2E3-4438-9572-7FE6065E21E8}" srcOrd="0" destOrd="0" presId="urn:microsoft.com/office/officeart/2005/8/layout/arrow2"/>
    <dgm:cxn modelId="{FF02D808-D02E-45F3-9738-D9EF76BF440B}" type="presParOf" srcId="{8617E308-3373-486B-B871-3B33A83B0618}" destId="{C07D4634-9F87-4FF9-841E-5D3A8840FA0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FA21-20C4-451A-997D-FF26F8166C50}">
      <dsp:nvSpPr>
        <dsp:cNvPr id="0" name=""/>
        <dsp:cNvSpPr/>
      </dsp:nvSpPr>
      <dsp:spPr>
        <a:xfrm>
          <a:off x="0" y="2212298"/>
          <a:ext cx="8784976" cy="1915731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</dsp:txBody>
      <dsp:txXfrm>
        <a:off x="0" y="2212298"/>
        <a:ext cx="2635492" cy="1915731"/>
      </dsp:txXfrm>
    </dsp:sp>
    <dsp:sp modelId="{CFCBD7D0-B466-420C-9757-84141F62F04D}">
      <dsp:nvSpPr>
        <dsp:cNvPr id="0" name=""/>
        <dsp:cNvSpPr/>
      </dsp:nvSpPr>
      <dsp:spPr>
        <a:xfrm>
          <a:off x="0" y="1464314"/>
          <a:ext cx="8784976" cy="5652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Руководитель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экспертной комиссии</a:t>
          </a:r>
          <a:endParaRPr lang="ru-RU" sz="1200" kern="1200" dirty="0"/>
        </a:p>
      </dsp:txBody>
      <dsp:txXfrm>
        <a:off x="0" y="1464314"/>
        <a:ext cx="2635492" cy="565295"/>
      </dsp:txXfrm>
    </dsp:sp>
    <dsp:sp modelId="{266ACA1D-A45C-4A92-B992-2E8E2220744A}">
      <dsp:nvSpPr>
        <dsp:cNvPr id="0" name=""/>
        <dsp:cNvSpPr/>
      </dsp:nvSpPr>
      <dsp:spPr>
        <a:xfrm>
          <a:off x="0" y="773317"/>
          <a:ext cx="8784976" cy="5652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0" y="773317"/>
        <a:ext cx="2635492" cy="565295"/>
      </dsp:txXfrm>
    </dsp:sp>
    <dsp:sp modelId="{31194385-D021-4633-B91B-62D34D256AD5}">
      <dsp:nvSpPr>
        <dsp:cNvPr id="0" name=""/>
        <dsp:cNvSpPr/>
      </dsp:nvSpPr>
      <dsp:spPr>
        <a:xfrm>
          <a:off x="4742314" y="801641"/>
          <a:ext cx="899997" cy="474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spc="-10" baseline="0" dirty="0" smtClean="0"/>
            <a:t>Заместитель генерального директора </a:t>
          </a:r>
          <a:endParaRPr lang="ru-RU" sz="1000" kern="1200" spc="-10" baseline="0" dirty="0"/>
        </a:p>
      </dsp:txBody>
      <dsp:txXfrm>
        <a:off x="4756203" y="815530"/>
        <a:ext cx="872219" cy="446442"/>
      </dsp:txXfrm>
    </dsp:sp>
    <dsp:sp modelId="{97BBA342-5909-4592-BB44-562F59BDBDF3}">
      <dsp:nvSpPr>
        <dsp:cNvPr id="0" name=""/>
        <dsp:cNvSpPr/>
      </dsp:nvSpPr>
      <dsp:spPr>
        <a:xfrm>
          <a:off x="3590488" y="1275861"/>
          <a:ext cx="1601824" cy="255257"/>
        </a:xfrm>
        <a:custGeom>
          <a:avLst/>
          <a:gdLst/>
          <a:ahLst/>
          <a:cxnLst/>
          <a:rect l="0" t="0" r="0" b="0"/>
          <a:pathLst>
            <a:path>
              <a:moveTo>
                <a:pt x="1601824" y="0"/>
              </a:moveTo>
              <a:lnTo>
                <a:pt x="1601824" y="127628"/>
              </a:lnTo>
              <a:lnTo>
                <a:pt x="0" y="127628"/>
              </a:lnTo>
              <a:lnTo>
                <a:pt x="0" y="25525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67BAE-39CC-49AB-90C2-90A446AFB73F}">
      <dsp:nvSpPr>
        <dsp:cNvPr id="0" name=""/>
        <dsp:cNvSpPr/>
      </dsp:nvSpPr>
      <dsp:spPr>
        <a:xfrm>
          <a:off x="2788544" y="1531118"/>
          <a:ext cx="1603888" cy="41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Начальник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отдела металлов</a:t>
          </a:r>
          <a:endParaRPr lang="ru-RU" sz="1000" kern="1200" dirty="0"/>
        </a:p>
      </dsp:txBody>
      <dsp:txXfrm>
        <a:off x="2800710" y="1543284"/>
        <a:ext cx="1579556" cy="391038"/>
      </dsp:txXfrm>
    </dsp:sp>
    <dsp:sp modelId="{625A9FBF-3B29-4B83-B296-931ECA85F63B}">
      <dsp:nvSpPr>
        <dsp:cNvPr id="0" name=""/>
        <dsp:cNvSpPr/>
      </dsp:nvSpPr>
      <dsp:spPr>
        <a:xfrm>
          <a:off x="2515091" y="1946489"/>
          <a:ext cx="1075396" cy="304707"/>
        </a:xfrm>
        <a:custGeom>
          <a:avLst/>
          <a:gdLst/>
          <a:ahLst/>
          <a:cxnLst/>
          <a:rect l="0" t="0" r="0" b="0"/>
          <a:pathLst>
            <a:path>
              <a:moveTo>
                <a:pt x="1075396" y="0"/>
              </a:moveTo>
              <a:lnTo>
                <a:pt x="1075396" y="152353"/>
              </a:lnTo>
              <a:lnTo>
                <a:pt x="0" y="152353"/>
              </a:lnTo>
              <a:lnTo>
                <a:pt x="0" y="30470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B5063-30D8-45B6-BA59-336501CCAA23}">
      <dsp:nvSpPr>
        <dsp:cNvPr id="0" name=""/>
        <dsp:cNvSpPr/>
      </dsp:nvSpPr>
      <dsp:spPr>
        <a:xfrm>
          <a:off x="2088232" y="2251196"/>
          <a:ext cx="853716" cy="4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pc="-30" baseline="0" dirty="0" smtClean="0"/>
            <a:t>Заместитель начальника отдела</a:t>
          </a:r>
          <a:endParaRPr lang="ru-RU" sz="1000" kern="1200" spc="-30" baseline="0" dirty="0"/>
        </a:p>
      </dsp:txBody>
      <dsp:txXfrm>
        <a:off x="2101134" y="2264098"/>
        <a:ext cx="827912" cy="414692"/>
      </dsp:txXfrm>
    </dsp:sp>
    <dsp:sp modelId="{7B6B211A-C3A1-416A-B7E5-0F9B59A7D851}">
      <dsp:nvSpPr>
        <dsp:cNvPr id="0" name=""/>
        <dsp:cNvSpPr/>
      </dsp:nvSpPr>
      <dsp:spPr>
        <a:xfrm>
          <a:off x="3590488" y="1946489"/>
          <a:ext cx="945969" cy="310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54"/>
              </a:lnTo>
              <a:lnTo>
                <a:pt x="945969" y="155454"/>
              </a:lnTo>
              <a:lnTo>
                <a:pt x="945969" y="310908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E9BC2-4B25-40EA-81FD-55DC594A84A9}">
      <dsp:nvSpPr>
        <dsp:cNvPr id="0" name=""/>
        <dsp:cNvSpPr/>
      </dsp:nvSpPr>
      <dsp:spPr>
        <a:xfrm>
          <a:off x="4104459" y="2257398"/>
          <a:ext cx="863997" cy="425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pc="-30" baseline="0" dirty="0" smtClean="0"/>
            <a:t>Заместитель начальника отдела</a:t>
          </a:r>
          <a:endParaRPr lang="ru-RU" sz="1000" kern="1200" spc="-30" baseline="0" dirty="0"/>
        </a:p>
      </dsp:txBody>
      <dsp:txXfrm>
        <a:off x="4116932" y="2269871"/>
        <a:ext cx="839051" cy="400904"/>
      </dsp:txXfrm>
    </dsp:sp>
    <dsp:sp modelId="{C2C35538-C26F-4C73-BC03-56F86ADDC18B}">
      <dsp:nvSpPr>
        <dsp:cNvPr id="0" name=""/>
        <dsp:cNvSpPr/>
      </dsp:nvSpPr>
      <dsp:spPr>
        <a:xfrm>
          <a:off x="5192312" y="1275861"/>
          <a:ext cx="1782610" cy="255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28"/>
              </a:lnTo>
              <a:lnTo>
                <a:pt x="1782610" y="127628"/>
              </a:lnTo>
              <a:lnTo>
                <a:pt x="1782610" y="25525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11D56-8AC1-4AB8-B4BA-DEC7936172F6}">
      <dsp:nvSpPr>
        <dsp:cNvPr id="0" name=""/>
        <dsp:cNvSpPr/>
      </dsp:nvSpPr>
      <dsp:spPr>
        <a:xfrm>
          <a:off x="6128922" y="1531118"/>
          <a:ext cx="1692000" cy="42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spc="-20" baseline="0" dirty="0" smtClean="0"/>
            <a:t>Начальник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spc="-20" baseline="0" dirty="0" smtClean="0"/>
            <a:t>отдела нерудных полезных ископаемых и угля</a:t>
          </a:r>
          <a:endParaRPr lang="ru-RU" sz="1000" kern="1200" spc="-20" baseline="0" dirty="0"/>
        </a:p>
      </dsp:txBody>
      <dsp:txXfrm>
        <a:off x="6141385" y="1543581"/>
        <a:ext cx="1667074" cy="400596"/>
      </dsp:txXfrm>
    </dsp:sp>
    <dsp:sp modelId="{3B3C1833-B12E-4816-8BA2-7851B05457C9}">
      <dsp:nvSpPr>
        <dsp:cNvPr id="0" name=""/>
        <dsp:cNvSpPr/>
      </dsp:nvSpPr>
      <dsp:spPr>
        <a:xfrm>
          <a:off x="6037280" y="1956640"/>
          <a:ext cx="937642" cy="304977"/>
        </a:xfrm>
        <a:custGeom>
          <a:avLst/>
          <a:gdLst/>
          <a:ahLst/>
          <a:cxnLst/>
          <a:rect l="0" t="0" r="0" b="0"/>
          <a:pathLst>
            <a:path>
              <a:moveTo>
                <a:pt x="937642" y="0"/>
              </a:moveTo>
              <a:lnTo>
                <a:pt x="937642" y="152488"/>
              </a:lnTo>
              <a:lnTo>
                <a:pt x="0" y="152488"/>
              </a:lnTo>
              <a:lnTo>
                <a:pt x="0" y="30497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90B2-27DA-42E8-BA05-A4329402A810}">
      <dsp:nvSpPr>
        <dsp:cNvPr id="0" name=""/>
        <dsp:cNvSpPr/>
      </dsp:nvSpPr>
      <dsp:spPr>
        <a:xfrm>
          <a:off x="5615443" y="2261618"/>
          <a:ext cx="843673" cy="43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pc="-30" baseline="0" dirty="0" smtClean="0"/>
            <a:t>Заместитель начальника отдела</a:t>
          </a:r>
          <a:endParaRPr lang="ru-RU" sz="1000" kern="1200" spc="-30" baseline="0" dirty="0"/>
        </a:p>
      </dsp:txBody>
      <dsp:txXfrm>
        <a:off x="5628144" y="2274319"/>
        <a:ext cx="818271" cy="408257"/>
      </dsp:txXfrm>
    </dsp:sp>
    <dsp:sp modelId="{E0C9AC68-EAA0-44AC-BD35-48D8292D901F}">
      <dsp:nvSpPr>
        <dsp:cNvPr id="0" name=""/>
        <dsp:cNvSpPr/>
      </dsp:nvSpPr>
      <dsp:spPr>
        <a:xfrm>
          <a:off x="6974922" y="1956640"/>
          <a:ext cx="1031695" cy="29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77"/>
              </a:lnTo>
              <a:lnTo>
                <a:pt x="1031695" y="147277"/>
              </a:lnTo>
              <a:lnTo>
                <a:pt x="1031695" y="29455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DE29B-996F-4697-9C98-2E0B75093F59}">
      <dsp:nvSpPr>
        <dsp:cNvPr id="0" name=""/>
        <dsp:cNvSpPr/>
      </dsp:nvSpPr>
      <dsp:spPr>
        <a:xfrm>
          <a:off x="7588299" y="2251196"/>
          <a:ext cx="836638" cy="437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pc="-30" baseline="0" dirty="0" smtClean="0"/>
            <a:t>Заместитель начальника отдела</a:t>
          </a:r>
          <a:endParaRPr lang="ru-RU" sz="1000" kern="1200" spc="-30" baseline="0" dirty="0"/>
        </a:p>
      </dsp:txBody>
      <dsp:txXfrm>
        <a:off x="7601127" y="2264024"/>
        <a:ext cx="810982" cy="412327"/>
      </dsp:txXfrm>
    </dsp:sp>
    <dsp:sp modelId="{345A8704-4C21-4FB4-9D0B-A3542B7B6A0F}">
      <dsp:nvSpPr>
        <dsp:cNvPr id="0" name=""/>
        <dsp:cNvSpPr/>
      </dsp:nvSpPr>
      <dsp:spPr>
        <a:xfrm>
          <a:off x="6026738" y="2689179"/>
          <a:ext cx="1979880" cy="246156"/>
        </a:xfrm>
        <a:custGeom>
          <a:avLst/>
          <a:gdLst/>
          <a:ahLst/>
          <a:cxnLst/>
          <a:rect l="0" t="0" r="0" b="0"/>
          <a:pathLst>
            <a:path>
              <a:moveTo>
                <a:pt x="1979880" y="0"/>
              </a:moveTo>
              <a:lnTo>
                <a:pt x="1979880" y="123078"/>
              </a:lnTo>
              <a:lnTo>
                <a:pt x="0" y="123078"/>
              </a:lnTo>
              <a:lnTo>
                <a:pt x="0" y="246156"/>
              </a:lnTo>
            </a:path>
          </a:pathLst>
        </a:cu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2851B-05E7-4EF3-AA63-D8E4F66790AD}">
      <dsp:nvSpPr>
        <dsp:cNvPr id="0" name=""/>
        <dsp:cNvSpPr/>
      </dsp:nvSpPr>
      <dsp:spPr>
        <a:xfrm>
          <a:off x="5616621" y="2935336"/>
          <a:ext cx="820233" cy="395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Главный специалист</a:t>
          </a:r>
          <a:endParaRPr lang="ru-RU" sz="1000" kern="1200" dirty="0"/>
        </a:p>
      </dsp:txBody>
      <dsp:txXfrm>
        <a:off x="5628219" y="2946934"/>
        <a:ext cx="797037" cy="372780"/>
      </dsp:txXfrm>
    </dsp:sp>
    <dsp:sp modelId="{FD220BFE-A67A-4FBB-8C46-7695877ED958}">
      <dsp:nvSpPr>
        <dsp:cNvPr id="0" name=""/>
        <dsp:cNvSpPr/>
      </dsp:nvSpPr>
      <dsp:spPr>
        <a:xfrm>
          <a:off x="7037698" y="2689179"/>
          <a:ext cx="968919" cy="246156"/>
        </a:xfrm>
        <a:custGeom>
          <a:avLst/>
          <a:gdLst/>
          <a:ahLst/>
          <a:cxnLst/>
          <a:rect l="0" t="0" r="0" b="0"/>
          <a:pathLst>
            <a:path>
              <a:moveTo>
                <a:pt x="968919" y="0"/>
              </a:moveTo>
              <a:lnTo>
                <a:pt x="968919" y="123078"/>
              </a:lnTo>
              <a:lnTo>
                <a:pt x="0" y="123078"/>
              </a:lnTo>
              <a:lnTo>
                <a:pt x="0" y="246156"/>
              </a:lnTo>
            </a:path>
          </a:pathLst>
        </a:cu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8B322-E816-4DDA-9B69-41A106088981}">
      <dsp:nvSpPr>
        <dsp:cNvPr id="0" name=""/>
        <dsp:cNvSpPr/>
      </dsp:nvSpPr>
      <dsp:spPr>
        <a:xfrm>
          <a:off x="6624201" y="2935336"/>
          <a:ext cx="826994" cy="395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Ведущий инженер</a:t>
          </a:r>
          <a:endParaRPr lang="ru-RU" sz="1000" kern="1200" dirty="0"/>
        </a:p>
      </dsp:txBody>
      <dsp:txXfrm>
        <a:off x="6635799" y="2946934"/>
        <a:ext cx="803798" cy="372784"/>
      </dsp:txXfrm>
    </dsp:sp>
    <dsp:sp modelId="{1B18F729-CD10-40C0-B142-20F1BD7A9D1C}">
      <dsp:nvSpPr>
        <dsp:cNvPr id="0" name=""/>
        <dsp:cNvSpPr/>
      </dsp:nvSpPr>
      <dsp:spPr>
        <a:xfrm>
          <a:off x="7960898" y="2689179"/>
          <a:ext cx="91440" cy="246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078"/>
              </a:lnTo>
              <a:lnTo>
                <a:pt x="53271" y="123078"/>
              </a:lnTo>
              <a:lnTo>
                <a:pt x="53271" y="246156"/>
              </a:lnTo>
            </a:path>
          </a:pathLst>
        </a:cu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FB7A8-A612-4F88-AD05-693326D488B0}">
      <dsp:nvSpPr>
        <dsp:cNvPr id="0" name=""/>
        <dsp:cNvSpPr/>
      </dsp:nvSpPr>
      <dsp:spPr>
        <a:xfrm>
          <a:off x="7597240" y="2935336"/>
          <a:ext cx="833860" cy="395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Ведущий инженер</a:t>
          </a:r>
          <a:endParaRPr lang="ru-RU" sz="1000" kern="1200" dirty="0"/>
        </a:p>
      </dsp:txBody>
      <dsp:txXfrm>
        <a:off x="7608838" y="2946934"/>
        <a:ext cx="810664" cy="372784"/>
      </dsp:txXfrm>
    </dsp:sp>
    <dsp:sp modelId="{198C0BB9-C809-4E68-B31E-42B29F8FF3B5}">
      <dsp:nvSpPr>
        <dsp:cNvPr id="0" name=""/>
        <dsp:cNvSpPr/>
      </dsp:nvSpPr>
      <dsp:spPr>
        <a:xfrm>
          <a:off x="6467596" y="2689179"/>
          <a:ext cx="1539021" cy="695197"/>
        </a:xfrm>
        <a:custGeom>
          <a:avLst/>
          <a:gdLst/>
          <a:ahLst/>
          <a:cxnLst/>
          <a:rect l="0" t="0" r="0" b="0"/>
          <a:pathLst>
            <a:path>
              <a:moveTo>
                <a:pt x="1539021" y="0"/>
              </a:moveTo>
              <a:lnTo>
                <a:pt x="1539021" y="347598"/>
              </a:lnTo>
              <a:lnTo>
                <a:pt x="0" y="347598"/>
              </a:lnTo>
              <a:lnTo>
                <a:pt x="0" y="695197"/>
              </a:lnTo>
            </a:path>
          </a:pathLst>
        </a:cu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E5713-3AC3-430B-B1B5-5500FB99C5C2}">
      <dsp:nvSpPr>
        <dsp:cNvPr id="0" name=""/>
        <dsp:cNvSpPr/>
      </dsp:nvSpPr>
      <dsp:spPr>
        <a:xfrm>
          <a:off x="6060803" y="3384376"/>
          <a:ext cx="813585" cy="401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Инженер </a:t>
          </a:r>
          <a:r>
            <a:rPr lang="en-US" sz="1000" kern="1200" dirty="0" smtClean="0"/>
            <a:t>I </a:t>
          </a:r>
          <a:r>
            <a:rPr lang="ru-RU" sz="1000" kern="1200" dirty="0" smtClean="0"/>
            <a:t>категории</a:t>
          </a:r>
          <a:endParaRPr lang="ru-RU" sz="1000" kern="1200" dirty="0"/>
        </a:p>
      </dsp:txBody>
      <dsp:txXfrm>
        <a:off x="6072562" y="3396135"/>
        <a:ext cx="790067" cy="377954"/>
      </dsp:txXfrm>
    </dsp:sp>
    <dsp:sp modelId="{33D70A7A-E036-44DB-8332-1D015B3D9B76}">
      <dsp:nvSpPr>
        <dsp:cNvPr id="0" name=""/>
        <dsp:cNvSpPr/>
      </dsp:nvSpPr>
      <dsp:spPr>
        <a:xfrm>
          <a:off x="7547716" y="2689179"/>
          <a:ext cx="458902" cy="695197"/>
        </a:xfrm>
        <a:custGeom>
          <a:avLst/>
          <a:gdLst/>
          <a:ahLst/>
          <a:cxnLst/>
          <a:rect l="0" t="0" r="0" b="0"/>
          <a:pathLst>
            <a:path>
              <a:moveTo>
                <a:pt x="458902" y="0"/>
              </a:moveTo>
              <a:lnTo>
                <a:pt x="458902" y="347598"/>
              </a:lnTo>
              <a:lnTo>
                <a:pt x="0" y="347598"/>
              </a:lnTo>
              <a:lnTo>
                <a:pt x="0" y="695197"/>
              </a:lnTo>
            </a:path>
          </a:pathLst>
        </a:cu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61262-0DB2-49BA-9B2B-AFF4780F9AC8}">
      <dsp:nvSpPr>
        <dsp:cNvPr id="0" name=""/>
        <dsp:cNvSpPr/>
      </dsp:nvSpPr>
      <dsp:spPr>
        <a:xfrm>
          <a:off x="7140920" y="3384376"/>
          <a:ext cx="813592" cy="401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Инженер </a:t>
          </a:r>
          <a:r>
            <a:rPr lang="en-US" sz="1000" kern="1200" dirty="0" smtClean="0"/>
            <a:t>I </a:t>
          </a:r>
          <a:r>
            <a:rPr lang="ru-RU" sz="1000" kern="1200" dirty="0" smtClean="0"/>
            <a:t>категории</a:t>
          </a:r>
          <a:endParaRPr lang="ru-RU" sz="1000" kern="1200" dirty="0"/>
        </a:p>
      </dsp:txBody>
      <dsp:txXfrm>
        <a:off x="7152679" y="3396135"/>
        <a:ext cx="790074" cy="377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FED7-2EE5-495B-AD12-51D57DEE513B}">
      <dsp:nvSpPr>
        <dsp:cNvPr id="0" name=""/>
        <dsp:cNvSpPr/>
      </dsp:nvSpPr>
      <dsp:spPr>
        <a:xfrm rot="309770" flipV="1">
          <a:off x="244598" y="319204"/>
          <a:ext cx="3102333" cy="55202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9AF28-D2E3-4438-9572-7FE6065E21E8}">
      <dsp:nvSpPr>
        <dsp:cNvPr id="0" name=""/>
        <dsp:cNvSpPr/>
      </dsp:nvSpPr>
      <dsp:spPr>
        <a:xfrm>
          <a:off x="4032448" y="2093323"/>
          <a:ext cx="495559" cy="495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D4634-9F87-4FF9-841E-5D3A8840FA0F}">
      <dsp:nvSpPr>
        <dsp:cNvPr id="0" name=""/>
        <dsp:cNvSpPr/>
      </dsp:nvSpPr>
      <dsp:spPr>
        <a:xfrm>
          <a:off x="2269653" y="2036658"/>
          <a:ext cx="2678697" cy="308887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586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n-lt"/>
          </a:endParaRPr>
        </a:p>
      </dsp:txBody>
      <dsp:txXfrm>
        <a:off x="2400416" y="2167421"/>
        <a:ext cx="2417171" cy="2827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0.0554</cdr:x>
      <cdr:y>0.05137</cdr:y>
    </cdr:from>
    <cdr:to>
      <cdr:x>0.24835</cdr:x>
      <cdr:y>0.30617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4627" y="229379"/>
          <a:ext cx="1757574" cy="113765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4E66FB0D-DB73-415D-BE30-48B774E333D4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9A4476BA-5417-4C21-8CD9-2185A049B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ebedev@gkz-rf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6.wdp"/><Relationship Id="rId10" Type="http://schemas.microsoft.com/office/2007/relationships/diagramDrawing" Target="../diagrams/drawing2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136904" cy="136815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ЭКСПЕРТИЗА ЗАПАСОВ ТПИ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современных условиях.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683568" y="4005064"/>
            <a:ext cx="8460432" cy="2520280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металлов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 «ГКЗ»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Лебедев</a:t>
            </a:r>
          </a:p>
          <a:p>
            <a:pPr marL="0">
              <a:spcBef>
                <a:spcPts val="0"/>
              </a:spcBef>
              <a:buClr>
                <a:srgbClr val="A04DA3"/>
              </a:buClr>
            </a:pPr>
            <a:endParaRPr lang="ru-RU" sz="1000" dirty="0" smtClean="0">
              <a:solidFill>
                <a:srgbClr val="424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Clr>
                <a:srgbClr val="A04DA3"/>
              </a:buClr>
            </a:pPr>
            <a:endParaRPr lang="ru-RU" sz="1000" dirty="0" smtClean="0">
              <a:solidFill>
                <a:srgbClr val="424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Clr>
                <a:srgbClr val="A04DA3"/>
              </a:buClr>
            </a:pPr>
            <a:endParaRPr lang="ru-RU" sz="1000" dirty="0" smtClean="0">
              <a:solidFill>
                <a:srgbClr val="424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июня 2017 г.</a:t>
            </a:r>
            <a:endParaRPr lang="ru-RU" sz="1800" dirty="0">
              <a:solidFill>
                <a:srgbClr val="424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62322"/>
          </a:xfrm>
        </p:spPr>
        <p:txBody>
          <a:bodyPr/>
          <a:lstStyle/>
          <a:p>
            <a:r>
              <a:rPr lang="ru-RU" sz="1400" b="1" dirty="0" smtClean="0">
                <a:cs typeface="Arial" pitchFamily="34" charset="0"/>
              </a:rPr>
              <a:t>Совершенствование методической базы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86360"/>
              </p:ext>
            </p:extLst>
          </p:nvPr>
        </p:nvGraphicFramePr>
        <p:xfrm>
          <a:off x="371688" y="548680"/>
          <a:ext cx="8448784" cy="5926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388"/>
                <a:gridCol w="472737"/>
                <a:gridCol w="675339"/>
                <a:gridCol w="472737"/>
                <a:gridCol w="540271"/>
                <a:gridCol w="431381"/>
                <a:gridCol w="680780"/>
                <a:gridCol w="913855"/>
                <a:gridCol w="1283144"/>
                <a:gridCol w="1080542"/>
                <a:gridCol w="1215610"/>
              </a:tblGrid>
              <a:tr h="590111"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ОБЪЕКТЫ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ОЦЕНКИ</a:t>
                      </a:r>
                      <a:endParaRPr kumimoji="0" lang="ru-RU" sz="10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РУДОПРОЯВЛЕНИЯ,</a:t>
                      </a:r>
                      <a:r>
                        <a:rPr kumimoji="0" lang="ru-RU" sz="8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УЧАСТКИ И ПЛОЩАДИ</a:t>
                      </a:r>
                      <a:endParaRPr kumimoji="0" lang="ru-RU" sz="8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МЕСТОРОЖДЕНИЯ  </a:t>
                      </a:r>
                      <a:endParaRPr kumimoji="0" lang="ru-RU" sz="15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55" marR="6155" marT="6155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711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СТАДИЯ РАБОТ</a:t>
                      </a:r>
                      <a:endParaRPr kumimoji="0"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endParaRPr kumimoji="0" lang="en-US" sz="8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ПОИСКОВАЯ СТАДИЯ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ОЦЕНОЧНАЯ СТАДИЯ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РАЗВЕДКА 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</a:t>
                      </a: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257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Основание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начала работ</a:t>
                      </a:r>
                      <a:endParaRPr kumimoji="0" lang="ru-RU" sz="14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поисковые 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оценочные работы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разведочные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проект 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разработки</a:t>
                      </a:r>
                      <a:endParaRPr lang="ru-RU" sz="1200" b="1" dirty="0"/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21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Категории запасов и ресурсов по степени изученности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450" marR="86450" marT="43225" marB="43225" vert="vert27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450" marR="86450" marT="43225" marB="43225" vert="vert270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ПРОГНОЗНЫЕ РЕСУРСЫ</a:t>
                      </a:r>
                      <a:endParaRPr kumimoji="0"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ГЕОЛОГИЧЕСКИЕ ЗАПАСЫ</a:t>
                      </a:r>
                      <a:endParaRPr kumimoji="0" lang="ru-RU" sz="12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0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ИЗВЛЕКАЕМЫЕ ЗАПАСЫ</a:t>
                      </a: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315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800" b="0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1" u="none" strike="noStrike" baseline="-25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</a:t>
                      </a:r>
                      <a:r>
                        <a:rPr kumimoji="0" lang="ru-RU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/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Разведанные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В+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1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i="1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Доказанные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1869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CRIRSCO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450" marR="86450" marT="43225" marB="43225" vert="vert270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Exploration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Results</a:t>
                      </a:r>
                      <a:endParaRPr kumimoji="0" lang="ru-RU" sz="11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MINERAL RESOURCE</a:t>
                      </a:r>
                      <a:r>
                        <a:rPr kumimoji="0" lang="ru-RU" sz="14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(Минеральные ресурсы)</a:t>
                      </a:r>
                      <a:endParaRPr kumimoji="0" lang="ru-RU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450" marR="86450" marT="43225" marB="43225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MINERAL RESERVES</a:t>
                      </a:r>
                      <a:endParaRPr kumimoji="0" lang="ru-RU" sz="1200" b="1" i="0" u="none" strike="noStrike" kern="1200" noProof="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(Запасы)</a:t>
                      </a:r>
                      <a:endParaRPr kumimoji="0" lang="ru-RU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Inferred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предполагаемые</a:t>
                      </a:r>
                      <a:endParaRPr lang="ru-RU" sz="1000" b="1" dirty="0"/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Indicated </a:t>
                      </a:r>
                      <a:endParaRPr kumimoji="0" lang="ru-RU" sz="14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исчисленные,  выявленные)</a:t>
                      </a:r>
                      <a:endParaRPr lang="ru-RU" sz="1000" b="1" dirty="0"/>
                    </a:p>
                  </a:txBody>
                  <a:tcPr marL="5819" marR="5819" marT="5819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Measured</a:t>
                      </a:r>
                      <a:endParaRPr kumimoji="0" lang="ru-RU" sz="14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измеренные,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оценённые)</a:t>
                      </a:r>
                      <a:endParaRPr lang="ru-RU" sz="12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Probable (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вероятные)</a:t>
                      </a:r>
                      <a:endParaRPr kumimoji="0" lang="ru-RU" sz="14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Proved (</a:t>
                      </a:r>
                      <a:r>
                        <a:rPr kumimoji="0" lang="ru-RU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доказанные)</a:t>
                      </a: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082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значимость</a:t>
                      </a:r>
                    </a:p>
                  </a:txBody>
                  <a:tcPr marL="86450" marR="86450" marT="43225" marB="43225" vert="vert27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450" marR="86450" marT="43225" marB="43225"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выделяются</a:t>
                      </a:r>
                      <a:endParaRPr kumimoji="0" lang="ru-RU" sz="140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(экономические);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err="1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Забалансовые</a:t>
                      </a:r>
                      <a:endParaRPr kumimoji="0" lang="ru-RU" sz="1400" b="1" i="0" u="none" strike="noStrike" kern="1200" dirty="0" smtClean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(потенциально-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экономические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400" b="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88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CRIRSCO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/>
                    </a:p>
                  </a:txBody>
                  <a:tcPr marL="86450" marR="86450" marT="43225" marB="43225"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5819" marR="5819" marT="58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Потенциально-экономические</a:t>
                      </a: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 </a:t>
                      </a:r>
                      <a:endParaRPr lang="ru-RU" sz="1400" b="1" dirty="0">
                        <a:solidFill>
                          <a:srgbClr val="0066CC"/>
                        </a:solidFill>
                      </a:endParaRPr>
                    </a:p>
                  </a:txBody>
                  <a:tcPr marL="5819" marR="5819" marT="5819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62322"/>
          </a:xfrm>
        </p:spPr>
        <p:txBody>
          <a:bodyPr/>
          <a:lstStyle/>
          <a:p>
            <a:r>
              <a:rPr lang="ru-RU" sz="1400" b="1" dirty="0" smtClean="0">
                <a:cs typeface="Arial" pitchFamily="34" charset="0"/>
              </a:rPr>
              <a:t>Совершенствование методической базы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908720"/>
            <a:ext cx="8964488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8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71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1510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30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098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67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24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81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38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8775" indent="-358775"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1600" b="1" dirty="0" smtClean="0"/>
              <a:t>Ключевые решения новой Классификации запасов ТПИ: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358775" indent="-358775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выделено три категории геологических запасов ТПИ: С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С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введено понятие «Извлекаемые запасы», количество которых определяется на основе проектных документов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акцентировано внимание на возможности применения при подсчёте запасов блочного моделирования: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«Подсчет геологических и извлекаемых запасов осуществляется всеми доступными апробированными методами, в том числе блочного или каркасного моделирования с применением горно-геологических информационных систем»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достоверности через «ужесточение» требований для запасов оценочной стадии (С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и прогнозных ресурсов (Р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выделение категорий запасов не привязано к группам сложности месторождения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разделение ТЭО кондиций на «временные» и «постоянные» не предусматривается.</a:t>
            </a:r>
          </a:p>
          <a:p>
            <a:pPr marL="109728" indent="0" algn="just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8F609F-722D-4B5F-A33E-D97EE249A305}" type="slidenum">
              <a:rPr lang="ru-RU" altLang="ru-RU" sz="1200">
                <a:latin typeface="Times New Roman" pitchFamily="18" charset="0"/>
                <a:cs typeface="Times New Roman" pitchFamily="18" charset="0"/>
              </a:rPr>
              <a:pPr algn="r" eaLnBrk="1" hangingPunct="1"/>
              <a:t>12</a:t>
            </a:fld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273925" cy="739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400" kern="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836712"/>
            <a:ext cx="8892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457200"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результатам проведенных в период с 2011 по 2017 гг. государственных экспертиз материалов ТЭО кондиций и подсчета запасов можно сделать вывод о том, что количество представляемых материалов, подготовленных с применением блочного моделирования, в последние 3 года остается стабильным и составляет около 35%.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0" y="0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itchFamily="34" charset="0"/>
              </a:rPr>
              <a:t>Применение блочного моделирования при подготовке материалов ТЭО кондиций и подсчета запасов  </a:t>
            </a:r>
            <a:endParaRPr kumimoji="0" lang="ru-RU" sz="14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471768"/>
              </p:ext>
            </p:extLst>
          </p:nvPr>
        </p:nvGraphicFramePr>
        <p:xfrm>
          <a:off x="0" y="2132856"/>
          <a:ext cx="9023920" cy="408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7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8F609F-722D-4B5F-A33E-D97EE249A305}" type="slidenum">
              <a:rPr lang="ru-RU" altLang="ru-RU" sz="1200">
                <a:latin typeface="Times New Roman" pitchFamily="18" charset="0"/>
                <a:cs typeface="Times New Roman" pitchFamily="18" charset="0"/>
              </a:rPr>
              <a:pPr algn="r" eaLnBrk="1" hangingPunct="1"/>
              <a:t>13</a:t>
            </a:fld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273925" cy="739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400" kern="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836712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457200"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Применение блочного моделирования при разработке материалов ТЭО кондиций и подсчета запасов в период с 2011 по 2017 гг. в основном использовались авторами для решения следующих задач: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64762166"/>
              </p:ext>
            </p:extLst>
          </p:nvPr>
        </p:nvGraphicFramePr>
        <p:xfrm>
          <a:off x="251520" y="1268760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0" y="0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itchFamily="34" charset="0"/>
              </a:rPr>
              <a:t>Применение блочного моделирования при подготовке материалов ТЭО кондиций и подсчета запасов  </a:t>
            </a:r>
            <a:endParaRPr kumimoji="0" lang="ru-RU" sz="14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8F609F-722D-4B5F-A33E-D97EE249A305}" type="slidenum">
              <a:rPr lang="ru-RU" altLang="ru-RU" sz="1200">
                <a:latin typeface="Times New Roman" pitchFamily="18" charset="0"/>
                <a:cs typeface="Times New Roman" pitchFamily="18" charset="0"/>
              </a:rPr>
              <a:pPr algn="r" eaLnBrk="1" hangingPunct="1"/>
              <a:t>14</a:t>
            </a:fld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273925" cy="739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400" kern="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836712"/>
            <a:ext cx="8820472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4572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Общие черты представляемых на государственную экспертизу моделей месторождений созданных с применением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горно-геологических информационных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систем:</a:t>
            </a:r>
          </a:p>
          <a:p>
            <a:pPr marL="644400" indent="-284400" algn="just"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основном создаются для решения «текущих задач» (т.е. утверждение кондиций или запасов) и практически не используются в дальнейшем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44400" indent="-284400" algn="just"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переоценке месторождений редко содержат данные эксплуатационной разведки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44400" indent="-284400" algn="just"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содержат «типичные» ошибки в исходных базах данных, которые выявляются простейшими способами проверки и устраняются при наличии первичной документации (перекрывающиеся или отсутствующие интервалы опробования, превышение общей длины опробования глубины скважин и т.д.).</a:t>
            </a:r>
          </a:p>
          <a:p>
            <a:pPr marL="360000" indent="457200" algn="just"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60000" indent="457200" algn="just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Малое количество представляемых на государственную экспертизу материалов основного подсчета запасов месторождений, выполненных с применением блочного моделирования (5 отчетов за период с 2011 по 2017 гг. включительно), можно объяснить следующими факторами:</a:t>
            </a:r>
          </a:p>
          <a:p>
            <a:pPr marL="645750" indent="-285750" algn="just"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сложностью выделения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подсчетных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блоков и дальнейшей категоризации запасов (в данном случае результатов блочного моделирования), которые  удовлетворяли бы требованиям действующей «Классификации запасов и прогнозных ресурсов твердых полезных ископаемых» и системе государственной статистической отчетности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45750" indent="-285750" algn="just"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необходимость выполнения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заверочного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или контрольного подсчета запасов отличным от основного методом с целью сопоставления полученных результатов.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0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itchFamily="34" charset="0"/>
              </a:rPr>
              <a:t>Применение блочного моделирования при подготовке материалов ТЭО кондиций и подсчета запасов  </a:t>
            </a:r>
            <a:endParaRPr kumimoji="0" lang="ru-RU" sz="14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8F609F-722D-4B5F-A33E-D97EE249A305}" type="slidenum">
              <a:rPr lang="ru-RU" altLang="ru-RU" sz="1200">
                <a:latin typeface="Times New Roman" pitchFamily="18" charset="0"/>
                <a:cs typeface="Times New Roman" pitchFamily="18" charset="0"/>
              </a:rPr>
              <a:pPr algn="r" eaLnBrk="1" hangingPunct="1"/>
              <a:t>15</a:t>
            </a:fld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273925" cy="739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400" kern="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924" y="836712"/>
            <a:ext cx="9001571" cy="689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algn="ctr">
              <a:spcBef>
                <a:spcPts val="600"/>
              </a:spcBef>
              <a:defRPr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Эльгинское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золоторудное месторождение</a:t>
            </a:r>
          </a:p>
          <a:p>
            <a:pPr marL="360000" indent="457200" algn="ctr">
              <a:spcBef>
                <a:spcPts val="600"/>
              </a:spcBef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860000"/>
            <a:r>
              <a:rPr lang="ru-RU" sz="1600" dirty="0" smtClean="0"/>
              <a:t>Месторождение располагается на территории </a:t>
            </a:r>
            <a:r>
              <a:rPr lang="ru-RU" sz="1600" dirty="0" err="1" smtClean="0"/>
              <a:t>Селемджинского</a:t>
            </a:r>
            <a:r>
              <a:rPr lang="ru-RU" sz="1600" dirty="0" smtClean="0"/>
              <a:t> района Амурской области.</a:t>
            </a:r>
          </a:p>
          <a:p>
            <a:pPr marL="4860000"/>
            <a:endParaRPr lang="ru-RU" sz="1600" dirty="0" smtClean="0"/>
          </a:p>
          <a:p>
            <a:pPr marL="4860000"/>
            <a:r>
              <a:rPr lang="ru-RU" sz="1600" dirty="0" smtClean="0"/>
              <a:t>Геологическое изучение месторождения осуществляется на основании лицензии БЛГ 02225 БР от 02.11.2010, выданной ООО «ТЭМИ» (группа компаний «Петропавловск»).</a:t>
            </a:r>
          </a:p>
          <a:p>
            <a:pPr marL="4860000"/>
            <a:endParaRPr lang="ru-RU" sz="1600" dirty="0" smtClean="0"/>
          </a:p>
          <a:p>
            <a:pPr marL="4860000"/>
            <a:r>
              <a:rPr lang="ru-RU" sz="1600" dirty="0" smtClean="0"/>
              <a:t>Решением Государственной комиссии по запасам твердых полезных ископаемых Федерального агентства по </a:t>
            </a:r>
            <a:r>
              <a:rPr lang="ru-RU" sz="1600" dirty="0" err="1" smtClean="0"/>
              <a:t>недропользованию</a:t>
            </a:r>
            <a:r>
              <a:rPr lang="ru-RU" sz="1600" dirty="0" smtClean="0"/>
              <a:t> (Протокол от 08.02.2017 № 4936-оп) впервые утверждены временные разведочные кондиции и запасы крупного Эльгинского золоторудного месторождения по состоянию на 01.01.2017.</a:t>
            </a:r>
          </a:p>
          <a:p>
            <a:pPr marL="5040000"/>
            <a:endParaRPr lang="ru-RU" sz="1600" dirty="0" smtClean="0"/>
          </a:p>
          <a:p>
            <a:pPr marL="360000" indent="457200" algn="ctr">
              <a:spcBef>
                <a:spcPts val="600"/>
              </a:spcBef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60000" indent="457200" algn="just">
              <a:spcBef>
                <a:spcPts val="600"/>
              </a:spcBef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645750" indent="-285750" algn="just">
              <a:lnSpc>
                <a:spcPct val="13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0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itchFamily="34" charset="0"/>
              </a:rPr>
              <a:t>Применение блочного моделирования при подготовке материалов ТЭО кондиций и подсчета запасов  </a:t>
            </a:r>
            <a:endParaRPr kumimoji="0" lang="ru-RU" sz="14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5624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7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0"/>
            <a:ext cx="8264525" cy="484093"/>
          </a:xfrm>
        </p:spPr>
        <p:txBody>
          <a:bodyPr/>
          <a:lstStyle/>
          <a:p>
            <a:pPr eaLnBrk="1" hangingPunct="1"/>
            <a:r>
              <a:rPr lang="ru-RU" altLang="ru-RU" sz="1400" b="1" spc="-90" dirty="0" smtClean="0"/>
              <a:t>Результаты деятельности ФБУ «ГКЗ» по проведению государственной экспертизы запасов ТПИ в 2007- 2017</a:t>
            </a:r>
            <a:r>
              <a:rPr lang="ru-RU" altLang="ru-RU" sz="400" b="1" spc="-90" dirty="0" smtClean="0"/>
              <a:t> </a:t>
            </a:r>
            <a:r>
              <a:rPr lang="ru-RU" altLang="ru-RU" sz="1400" b="1" spc="-90" dirty="0" smtClean="0"/>
              <a:t>гг.</a:t>
            </a:r>
            <a:endParaRPr lang="ru-RU" altLang="ru-RU" sz="1400" spc="-90" dirty="0" smtClean="0">
              <a:latin typeface="Arial Black" pitchFamily="34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0" y="836712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457200" algn="just">
              <a:spcBef>
                <a:spcPts val="60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количестве государственных экспертиз запасов полезных ископаемых, геологической, экономической и экологической информации о предоставляемых в пользование участков недр, проведенных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отделом металлов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ФБУ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«ГКЗ»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2007 по 2017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144717"/>
              </p:ext>
            </p:extLst>
          </p:nvPr>
        </p:nvGraphicFramePr>
        <p:xfrm>
          <a:off x="34925" y="1975485"/>
          <a:ext cx="9109075" cy="446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0" y="836712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457200" algn="just">
              <a:spcBef>
                <a:spcPts val="60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количестве государственных экспертиз запасов полезных ископаемых, геологической, экономической и экологической информации о предоставляемых в пользование участков недр, проведенных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отделом 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нерудных полезных ископаемых и угля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ФБУ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«ГКЗ»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2007 по 2017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621051"/>
              </p:ext>
            </p:extLst>
          </p:nvPr>
        </p:nvGraphicFramePr>
        <p:xfrm>
          <a:off x="1" y="2026146"/>
          <a:ext cx="9143999" cy="441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1" y="2204863"/>
            <a:ext cx="138176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496" y="0"/>
            <a:ext cx="8264525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sz="1400" b="1" spc="-90" dirty="0" smtClean="0"/>
              <a:t>Результаты деятельности ФБУ «ГКЗ» по проведению государственной экспертизы запасов ТПИ в 2007- 2017</a:t>
            </a:r>
            <a:r>
              <a:rPr lang="ru-RU" altLang="ru-RU" sz="400" b="1" spc="-90" dirty="0" smtClean="0"/>
              <a:t> </a:t>
            </a:r>
            <a:r>
              <a:rPr lang="ru-RU" altLang="ru-RU" sz="1400" b="1" spc="-90" dirty="0" smtClean="0"/>
              <a:t>гг.</a:t>
            </a:r>
            <a:endParaRPr lang="ru-RU" altLang="ru-RU" sz="1400" spc="-9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ижний колонтитул 4"/>
          <p:cNvSpPr txBox="1">
            <a:spLocks noGrp="1"/>
          </p:cNvSpPr>
          <p:nvPr/>
        </p:nvSpPr>
        <p:spPr bwMode="auto">
          <a:xfrm>
            <a:off x="77464" y="6343476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45302" y="5962475"/>
            <a:ext cx="27638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 dirty="0">
                <a:latin typeface="Arial Narrow" pitchFamily="34" charset="0"/>
              </a:rPr>
              <a:t>Тимано-Печерский филиал ФБУ "ГКЗ" (г. Сыктывкар)</a:t>
            </a:r>
          </a:p>
        </p:txBody>
      </p:sp>
      <p:pic>
        <p:nvPicPr>
          <p:cNvPr id="11" name="Picture 2" descr="C:\Users\dukov\Desktop\Реорганизация филиалов 2014\Карта\9 филиалов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" y="895176"/>
            <a:ext cx="90693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5396740" y="6176787"/>
            <a:ext cx="2478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 dirty="0">
                <a:latin typeface="Arial Narrow" pitchFamily="34" charset="0"/>
              </a:rPr>
              <a:t>Территориальные отделы филиалов ФБУ "ГКЗ"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2861502" y="6278387"/>
            <a:ext cx="22558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>
                <a:latin typeface="Arial Narrow" pitchFamily="34" charset="0"/>
              </a:rPr>
              <a:t>Якутский филиал ФБУ "ГКЗ" (г. Якутск)</a:t>
            </a: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-3499" y="2962101"/>
            <a:ext cx="15589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Санкт-Петербург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217414" y="3401838"/>
            <a:ext cx="9096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Сыктывкар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907852" y="3998738"/>
            <a:ext cx="781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Пермь</a:t>
            </a: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1187624" y="4725144"/>
            <a:ext cx="7604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Самара</a:t>
            </a:r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-9849" y="4437112"/>
            <a:ext cx="13795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Ростов-на-Дону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514027" y="5170313"/>
            <a:ext cx="8461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Ессентуки</a:t>
            </a:r>
          </a:p>
        </p:txBody>
      </p: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2904802" y="4566320"/>
            <a:ext cx="9207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Тюмень</a:t>
            </a: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3354064" y="4838525"/>
            <a:ext cx="1092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Новосибирск</a:t>
            </a:r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3825552" y="5260801"/>
            <a:ext cx="987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Кемерово</a:t>
            </a:r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4958233" y="5068539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Иркутск</a:t>
            </a: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5424164" y="5430416"/>
            <a:ext cx="9969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Улан-Удэ</a:t>
            </a: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6090914" y="4897263"/>
            <a:ext cx="592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Чита</a:t>
            </a: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6313164" y="3265313"/>
            <a:ext cx="11525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Якутск</a:t>
            </a:r>
          </a:p>
        </p:txBody>
      </p:sp>
      <p:sp>
        <p:nvSpPr>
          <p:cNvPr id="29" name="Text Box 61"/>
          <p:cNvSpPr txBox="1">
            <a:spLocks noChangeArrowheads="1"/>
          </p:cNvSpPr>
          <p:nvPr/>
        </p:nvSpPr>
        <p:spPr bwMode="auto">
          <a:xfrm>
            <a:off x="7222802" y="2858913"/>
            <a:ext cx="7381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Магадан</a:t>
            </a:r>
          </a:p>
        </p:txBody>
      </p: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7680002" y="4725144"/>
            <a:ext cx="11826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Хабаровск</a:t>
            </a: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7884368" y="5229200"/>
            <a:ext cx="10779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Владивосток</a:t>
            </a: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4285927" y="4751039"/>
            <a:ext cx="962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Красноярск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511727" y="3073226"/>
            <a:ext cx="160337" cy="158750"/>
          </a:xfrm>
          <a:prstGeom prst="rect">
            <a:avLst/>
          </a:prstGeom>
          <a:solidFill>
            <a:srgbClr val="CC9900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30814" y="5408438"/>
            <a:ext cx="160338" cy="158750"/>
          </a:xfrm>
          <a:prstGeom prst="rect">
            <a:avLst/>
          </a:prstGeom>
          <a:solidFill>
            <a:srgbClr val="CC9900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30489" y="5267151"/>
            <a:ext cx="160338" cy="160337"/>
          </a:xfrm>
          <a:prstGeom prst="rect">
            <a:avLst/>
          </a:prstGeom>
          <a:solidFill>
            <a:srgbClr val="CC66FF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73389" y="5268738"/>
            <a:ext cx="160338" cy="158750"/>
          </a:xfrm>
          <a:prstGeom prst="rect">
            <a:avLst/>
          </a:prstGeom>
          <a:solidFill>
            <a:srgbClr val="CC66FF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24252" y="5114751"/>
            <a:ext cx="160337" cy="160337"/>
          </a:xfrm>
          <a:prstGeom prst="rect">
            <a:avLst/>
          </a:prstGeom>
          <a:solidFill>
            <a:srgbClr val="CC66FF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18050" y="4185078"/>
            <a:ext cx="160438" cy="159488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44627" y="5135388"/>
            <a:ext cx="160337" cy="158750"/>
          </a:xfrm>
          <a:prstGeom prst="rect">
            <a:avLst/>
          </a:prstGeom>
          <a:solidFill>
            <a:srgbClr val="FFCC00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186164" y="5827538"/>
            <a:ext cx="195263" cy="19843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729089" y="5821188"/>
            <a:ext cx="195263" cy="198438"/>
          </a:xfrm>
          <a:prstGeom prst="ellipse">
            <a:avLst/>
          </a:prstGeom>
          <a:solidFill>
            <a:srgbClr val="8F533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70314" y="5827538"/>
            <a:ext cx="358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>
                <a:latin typeface="Arial Narrow" pitchFamily="34" charset="0"/>
              </a:rPr>
              <a:t>УВС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6924352" y="5821188"/>
            <a:ext cx="358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 dirty="0">
                <a:latin typeface="Arial Narrow" pitchFamily="34" charset="0"/>
              </a:rPr>
              <a:t>ТПИ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35777" y="6278387"/>
            <a:ext cx="22558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>
                <a:latin typeface="Arial Narrow" pitchFamily="34" charset="0"/>
              </a:rPr>
              <a:t>Ростовский филиал ФБУ "ГКЗ" (г. Ростов-на-Дону)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45302" y="5802137"/>
            <a:ext cx="27638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 dirty="0">
                <a:latin typeface="Arial Narrow" pitchFamily="34" charset="0"/>
              </a:rPr>
              <a:t>Санкт-Петербургский филиал ФБУ "ГКЗ" (г. Санкт-Петербург)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2855152" y="6130750"/>
            <a:ext cx="22558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>
                <a:latin typeface="Arial Narrow" pitchFamily="34" charset="0"/>
              </a:rPr>
              <a:t>Красноярский филиал ФБУ "ГКЗ" (г. Красноярск)</a:t>
            </a: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5396740" y="5992637"/>
            <a:ext cx="2038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 dirty="0">
                <a:latin typeface="Arial Narrow" pitchFamily="34" charset="0"/>
              </a:rPr>
              <a:t>Хабаровский филиал ФБУ "ГКЗ" (г. Хабаровск)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2866265" y="5818012"/>
            <a:ext cx="2255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>
                <a:latin typeface="Arial Narrow" pitchFamily="34" charset="0"/>
              </a:rPr>
              <a:t>Новосибирский филиал ФБУ "ГКЗ" (г. Новосибирск)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7190" y="5846587"/>
            <a:ext cx="196850" cy="136525"/>
          </a:xfrm>
          <a:prstGeom prst="roundRect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7190" y="6316487"/>
            <a:ext cx="196850" cy="136525"/>
          </a:xfrm>
          <a:prstGeom prst="roundRect">
            <a:avLst/>
          </a:prstGeom>
          <a:solidFill>
            <a:srgbClr val="E7DEB7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724977" y="5856112"/>
            <a:ext cx="195263" cy="136525"/>
          </a:xfrm>
          <a:prstGeom prst="roundRect">
            <a:avLst/>
          </a:prstGeom>
          <a:solidFill>
            <a:srgbClr val="FFCC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24977" y="6168850"/>
            <a:ext cx="195263" cy="134937"/>
          </a:xfrm>
          <a:prstGeom prst="round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24977" y="6318075"/>
            <a:ext cx="195263" cy="136525"/>
          </a:xfrm>
          <a:prstGeom prst="roundRect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242752" y="6032325"/>
            <a:ext cx="196850" cy="136525"/>
          </a:xfrm>
          <a:prstGeom prst="roundRect">
            <a:avLst/>
          </a:prstGeom>
          <a:solidFill>
            <a:srgbClr val="FF99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190" y="6162500"/>
            <a:ext cx="196850" cy="136525"/>
          </a:xfrm>
          <a:prstGeom prst="roundRect">
            <a:avLst/>
          </a:prstGeom>
          <a:solidFill>
            <a:srgbClr val="99FF3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235777" y="6122812"/>
            <a:ext cx="2151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>
                <a:latin typeface="Arial Narrow" pitchFamily="34" charset="0"/>
              </a:rPr>
              <a:t>Волго-Уральский филиал ФБУ «ГКЗ» (г. Самара)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2855152" y="5976762"/>
            <a:ext cx="2176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">
                <a:latin typeface="Arial Narrow" pitchFamily="34" charset="0"/>
              </a:rPr>
              <a:t>Западно-Сибирский филиал ФБУ "ГКЗ" (г. Тюмень)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24977" y="6016450"/>
            <a:ext cx="195263" cy="136525"/>
          </a:xfrm>
          <a:prstGeom prst="roundRect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263390" y="6203775"/>
            <a:ext cx="160337" cy="160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700">
              <a:ln w="63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755" y="4647203"/>
            <a:ext cx="160438" cy="159488"/>
          </a:xfrm>
          <a:prstGeom prst="rect">
            <a:avLst/>
          </a:prstGeom>
          <a:solidFill>
            <a:srgbClr val="FFBA8B"/>
          </a:solidFill>
          <a:ln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069652" y="3108151"/>
            <a:ext cx="192087" cy="187325"/>
          </a:xfrm>
          <a:prstGeom prst="ellipse">
            <a:avLst/>
          </a:prstGeom>
          <a:gradFill>
            <a:gsLst>
              <a:gs pos="0">
                <a:schemeClr val="tx1"/>
              </a:gs>
              <a:gs pos="52000">
                <a:schemeClr val="tx1"/>
              </a:gs>
              <a:gs pos="5400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20469" y="4512090"/>
            <a:ext cx="160438" cy="159488"/>
          </a:xfrm>
          <a:prstGeom prst="rect">
            <a:avLst/>
          </a:prstGeom>
          <a:solidFill>
            <a:srgbClr val="EAC3B4"/>
          </a:solidFill>
          <a:ln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287764" y="3458988"/>
            <a:ext cx="179388" cy="182563"/>
          </a:xfrm>
          <a:prstGeom prst="ellipse">
            <a:avLst/>
          </a:prstGeom>
          <a:gradFill>
            <a:gsLst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47745" y="4277632"/>
            <a:ext cx="160438" cy="159488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3177" y="4062238"/>
            <a:ext cx="762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Казань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7190" y="6006925"/>
            <a:ext cx="196850" cy="136525"/>
          </a:xfrm>
          <a:prstGeom prst="roundRect">
            <a:avLst/>
          </a:prstGeom>
          <a:solidFill>
            <a:srgbClr val="0066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5-конечная звезда 66"/>
          <p:cNvSpPr/>
          <p:nvPr/>
        </p:nvSpPr>
        <p:spPr>
          <a:xfrm>
            <a:off x="1069652" y="3824113"/>
            <a:ext cx="130175" cy="1381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Text Box 47"/>
          <p:cNvSpPr txBox="1">
            <a:spLocks noChangeArrowheads="1"/>
          </p:cNvSpPr>
          <p:nvPr/>
        </p:nvSpPr>
        <p:spPr bwMode="auto">
          <a:xfrm>
            <a:off x="960114" y="3649488"/>
            <a:ext cx="922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/>
              <a:t>Москва</a:t>
            </a:r>
          </a:p>
        </p:txBody>
      </p:sp>
      <p:sp>
        <p:nvSpPr>
          <p:cNvPr id="69" name="Овал 68"/>
          <p:cNvSpPr/>
          <p:nvPr/>
        </p:nvSpPr>
        <p:spPr>
          <a:xfrm>
            <a:off x="7597452" y="4716288"/>
            <a:ext cx="179387" cy="180975"/>
          </a:xfrm>
          <a:prstGeom prst="ellipse">
            <a:avLst/>
          </a:prstGeom>
          <a:gradFill>
            <a:gsLst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524052" y="4994101"/>
            <a:ext cx="180975" cy="182562"/>
          </a:xfrm>
          <a:prstGeom prst="ellipse">
            <a:avLst/>
          </a:prstGeom>
          <a:gradFill>
            <a:gsLst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2185664" y="3555826"/>
            <a:ext cx="192088" cy="187325"/>
          </a:xfrm>
          <a:prstGeom prst="ellipse">
            <a:avLst/>
          </a:prstGeom>
          <a:gradFill>
            <a:gsLst>
              <a:gs pos="0">
                <a:schemeClr val="tx1"/>
              </a:gs>
              <a:gs pos="52000">
                <a:schemeClr val="tx1"/>
              </a:gs>
              <a:gs pos="5400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555427" y="4613101"/>
            <a:ext cx="192087" cy="187325"/>
          </a:xfrm>
          <a:prstGeom prst="ellipse">
            <a:avLst/>
          </a:prstGeom>
          <a:gradFill>
            <a:gsLst>
              <a:gs pos="0">
                <a:schemeClr val="tx1"/>
              </a:gs>
              <a:gs pos="52000">
                <a:schemeClr val="tx1"/>
              </a:gs>
              <a:gs pos="5400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850827" y="4744863"/>
            <a:ext cx="192087" cy="187325"/>
          </a:xfrm>
          <a:prstGeom prst="ellipse">
            <a:avLst/>
          </a:prstGeom>
          <a:gradFill>
            <a:gsLst>
              <a:gs pos="0">
                <a:schemeClr val="tx1"/>
              </a:gs>
              <a:gs pos="52000">
                <a:schemeClr val="tx1"/>
              </a:gs>
              <a:gs pos="5400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719189" y="5092526"/>
            <a:ext cx="180975" cy="182562"/>
          </a:xfrm>
          <a:prstGeom prst="ellipse">
            <a:avLst/>
          </a:prstGeom>
          <a:gradFill>
            <a:gsLst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99739" y="5075063"/>
            <a:ext cx="180975" cy="180975"/>
          </a:xfrm>
          <a:prstGeom prst="ellipse">
            <a:avLst/>
          </a:prstGeom>
          <a:gradFill>
            <a:gsLst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8" name="Text Box 51"/>
          <p:cNvSpPr txBox="1">
            <a:spLocks noChangeArrowheads="1"/>
          </p:cNvSpPr>
          <p:nvPr/>
        </p:nvSpPr>
        <p:spPr bwMode="auto">
          <a:xfrm>
            <a:off x="1763688" y="4365104"/>
            <a:ext cx="1187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dirty="0"/>
              <a:t>Екатеринбург</a:t>
            </a:r>
          </a:p>
        </p:txBody>
      </p:sp>
      <p:sp>
        <p:nvSpPr>
          <p:cNvPr id="96" name="Овал 95"/>
          <p:cNvSpPr/>
          <p:nvPr/>
        </p:nvSpPr>
        <p:spPr>
          <a:xfrm>
            <a:off x="7684764" y="4632151"/>
            <a:ext cx="179388" cy="18256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7" name="Text Box 67"/>
          <p:cNvSpPr txBox="1">
            <a:spLocks noChangeArrowheads="1"/>
          </p:cNvSpPr>
          <p:nvPr/>
        </p:nvSpPr>
        <p:spPr bwMode="auto">
          <a:xfrm>
            <a:off x="7596336" y="4293096"/>
            <a:ext cx="1744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err="1"/>
              <a:t>Малмыжское</a:t>
            </a:r>
            <a:r>
              <a:rPr lang="ru-RU" altLang="ru-RU" sz="1050" b="1" dirty="0"/>
              <a:t> (</a:t>
            </a:r>
            <a:r>
              <a:rPr lang="en-US" altLang="ru-RU" sz="1050" b="1" dirty="0"/>
              <a:t>Cu, </a:t>
            </a:r>
            <a:r>
              <a:rPr lang="en-US" altLang="ru-RU" sz="1050" b="1" dirty="0" smtClean="0"/>
              <a:t>Au)</a:t>
            </a:r>
            <a:r>
              <a:rPr lang="ru-RU" altLang="ru-RU" sz="1050" b="1" dirty="0"/>
              <a:t> </a:t>
            </a:r>
            <a:r>
              <a:rPr lang="ru-RU" altLang="ru-RU" sz="1050" b="1" dirty="0" smtClean="0"/>
              <a:t>2015 г</a:t>
            </a:r>
            <a:endParaRPr lang="ru-RU" altLang="ru-RU" sz="1050" b="1" dirty="0"/>
          </a:p>
        </p:txBody>
      </p:sp>
      <p:sp>
        <p:nvSpPr>
          <p:cNvPr id="104" name="Овал 103"/>
          <p:cNvSpPr/>
          <p:nvPr/>
        </p:nvSpPr>
        <p:spPr>
          <a:xfrm>
            <a:off x="6076627" y="4363863"/>
            <a:ext cx="180975" cy="18097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4614539" y="5487813"/>
            <a:ext cx="180975" cy="182563"/>
          </a:xfrm>
          <a:prstGeom prst="ellipse">
            <a:avLst/>
          </a:prstGeom>
          <a:solidFill>
            <a:srgbClr val="E78F19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Text Box 67"/>
          <p:cNvSpPr txBox="1">
            <a:spLocks noChangeArrowheads="1"/>
          </p:cNvSpPr>
          <p:nvPr/>
        </p:nvSpPr>
        <p:spPr bwMode="auto">
          <a:xfrm>
            <a:off x="4662123" y="5551348"/>
            <a:ext cx="19736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smtClean="0"/>
              <a:t>Ак-</a:t>
            </a:r>
            <a:r>
              <a:rPr lang="ru-RU" altLang="ru-RU" sz="1050" b="1" dirty="0" err="1" smtClean="0"/>
              <a:t>Сугское</a:t>
            </a:r>
            <a:r>
              <a:rPr lang="ru-RU" altLang="ru-RU" sz="1050" b="1" dirty="0" smtClean="0"/>
              <a:t> </a:t>
            </a:r>
            <a:r>
              <a:rPr lang="ru-RU" altLang="ru-RU" sz="1050" b="1" dirty="0"/>
              <a:t>(</a:t>
            </a:r>
            <a:r>
              <a:rPr lang="en-US" altLang="ru-RU" sz="1050" b="1" dirty="0"/>
              <a:t>Cu, Mo</a:t>
            </a:r>
            <a:r>
              <a:rPr lang="en-US" altLang="ru-RU" sz="1050" b="1" dirty="0" smtClean="0"/>
              <a:t>)</a:t>
            </a:r>
            <a:r>
              <a:rPr lang="ru-RU" altLang="ru-RU" sz="1050" b="1" dirty="0" smtClean="0"/>
              <a:t> 2010 г</a:t>
            </a:r>
            <a:endParaRPr lang="ru-RU" altLang="ru-RU" sz="1050" b="1" dirty="0"/>
          </a:p>
        </p:txBody>
      </p:sp>
      <p:sp>
        <p:nvSpPr>
          <p:cNvPr id="123" name="Овал 122"/>
          <p:cNvSpPr/>
          <p:nvPr/>
        </p:nvSpPr>
        <p:spPr>
          <a:xfrm>
            <a:off x="4025576" y="3205781"/>
            <a:ext cx="179388" cy="182563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2707903"/>
            <a:ext cx="25490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Масловское </a:t>
            </a:r>
            <a:r>
              <a:rPr lang="en-US" sz="1050" b="1" dirty="0" smtClean="0"/>
              <a:t>2009 </a:t>
            </a:r>
            <a:r>
              <a:rPr lang="ru-RU" sz="1050" b="1" dirty="0" smtClean="0"/>
              <a:t>г.</a:t>
            </a:r>
          </a:p>
          <a:p>
            <a:r>
              <a:rPr lang="ru-RU" sz="1050" b="1" dirty="0" err="1" smtClean="0"/>
              <a:t>Хвостохранилище</a:t>
            </a:r>
            <a:r>
              <a:rPr lang="ru-RU" sz="1050" b="1" dirty="0" smtClean="0"/>
              <a:t> №1 НОФ 2016 г.</a:t>
            </a:r>
            <a:r>
              <a:rPr lang="en-US" sz="1050" b="1" dirty="0" smtClean="0"/>
              <a:t> </a:t>
            </a:r>
            <a:r>
              <a:rPr lang="ru-RU" sz="1050" b="1" dirty="0"/>
              <a:t>(</a:t>
            </a:r>
            <a:r>
              <a:rPr lang="en-US" sz="1050" b="1" dirty="0"/>
              <a:t>Ni, Co, Pt) </a:t>
            </a:r>
            <a:endParaRPr lang="ru-RU" sz="1050" b="1" dirty="0"/>
          </a:p>
        </p:txBody>
      </p:sp>
      <p:sp>
        <p:nvSpPr>
          <p:cNvPr id="124" name="Овал 123"/>
          <p:cNvSpPr/>
          <p:nvPr/>
        </p:nvSpPr>
        <p:spPr>
          <a:xfrm>
            <a:off x="4884561" y="4947889"/>
            <a:ext cx="179388" cy="182563"/>
          </a:xfrm>
          <a:prstGeom prst="ellipse">
            <a:avLst/>
          </a:prstGeom>
          <a:gradFill>
            <a:gsLst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82125" y="4783876"/>
            <a:ext cx="2542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/>
              <a:t>Зашихинское</a:t>
            </a:r>
            <a:r>
              <a:rPr lang="en-US" sz="1050" b="1" dirty="0" smtClean="0"/>
              <a:t> 2009 </a:t>
            </a:r>
            <a:r>
              <a:rPr lang="ru-RU" sz="1050" b="1" dirty="0" smtClean="0"/>
              <a:t>г.</a:t>
            </a:r>
          </a:p>
          <a:p>
            <a:r>
              <a:rPr lang="ru-RU" sz="1050" b="1" dirty="0" err="1" smtClean="0"/>
              <a:t>Большетагнинское</a:t>
            </a:r>
            <a:r>
              <a:rPr lang="ru-RU" sz="1050" b="1" dirty="0" smtClean="0"/>
              <a:t> </a:t>
            </a:r>
            <a:r>
              <a:rPr lang="en-US" sz="1050" b="1" dirty="0" smtClean="0"/>
              <a:t>2012 </a:t>
            </a:r>
            <a:r>
              <a:rPr lang="ru-RU" sz="1050" b="1" dirty="0" smtClean="0"/>
              <a:t>г</a:t>
            </a:r>
            <a:r>
              <a:rPr lang="en-US" sz="1050" b="1" dirty="0" smtClean="0"/>
              <a:t> </a:t>
            </a:r>
            <a:r>
              <a:rPr lang="ru-RU" sz="1050" b="1" dirty="0"/>
              <a:t>(</a:t>
            </a:r>
            <a:r>
              <a:rPr lang="en-US" sz="1050" b="1" dirty="0"/>
              <a:t>Ta, </a:t>
            </a:r>
            <a:r>
              <a:rPr lang="en-US" sz="1050" b="1" dirty="0" err="1"/>
              <a:t>Nb</a:t>
            </a:r>
            <a:r>
              <a:rPr lang="en-US" sz="1050" b="1" dirty="0"/>
              <a:t>) </a:t>
            </a:r>
            <a:endParaRPr lang="ru-RU" sz="1050" b="1" dirty="0"/>
          </a:p>
        </p:txBody>
      </p:sp>
      <p:sp>
        <p:nvSpPr>
          <p:cNvPr id="126" name="Овал 125"/>
          <p:cNvSpPr/>
          <p:nvPr/>
        </p:nvSpPr>
        <p:spPr>
          <a:xfrm>
            <a:off x="847401" y="4312095"/>
            <a:ext cx="179388" cy="182563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-17076" y="3934420"/>
            <a:ext cx="954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Еланское                                  (</a:t>
            </a:r>
            <a:r>
              <a:rPr lang="en-US" sz="1050" b="1" dirty="0"/>
              <a:t>Ni, Co, Pt) </a:t>
            </a:r>
            <a:r>
              <a:rPr lang="ru-RU" sz="1050" b="1" dirty="0" smtClean="0"/>
              <a:t>                                   2015 г.</a:t>
            </a:r>
            <a:endParaRPr lang="ru-RU" sz="1050" b="1" dirty="0"/>
          </a:p>
        </p:txBody>
      </p:sp>
      <p:sp>
        <p:nvSpPr>
          <p:cNvPr id="128" name="Овал 127"/>
          <p:cNvSpPr/>
          <p:nvPr/>
        </p:nvSpPr>
        <p:spPr>
          <a:xfrm>
            <a:off x="4681609" y="5175067"/>
            <a:ext cx="179388" cy="182563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36440" y="5301208"/>
            <a:ext cx="2235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/>
              <a:t>Кингашское</a:t>
            </a:r>
            <a:r>
              <a:rPr lang="ru-RU" sz="1050" b="1" dirty="0" smtClean="0"/>
              <a:t> (</a:t>
            </a:r>
            <a:r>
              <a:rPr lang="en-US" sz="1050" b="1" dirty="0" smtClean="0"/>
              <a:t>Ni, Co, Pt) 20</a:t>
            </a:r>
            <a:r>
              <a:rPr lang="ru-RU" sz="1050" b="1" dirty="0" smtClean="0"/>
              <a:t>10</a:t>
            </a:r>
            <a:r>
              <a:rPr lang="en-US" sz="1050" b="1" dirty="0" smtClean="0"/>
              <a:t> </a:t>
            </a:r>
            <a:r>
              <a:rPr lang="ru-RU" sz="1050" b="1" dirty="0" smtClean="0"/>
              <a:t>г.</a:t>
            </a:r>
            <a:endParaRPr lang="ru-RU" sz="1050" b="1" dirty="0"/>
          </a:p>
        </p:txBody>
      </p:sp>
      <p:sp>
        <p:nvSpPr>
          <p:cNvPr id="130" name="Text Box 67"/>
          <p:cNvSpPr txBox="1">
            <a:spLocks noChangeArrowheads="1"/>
          </p:cNvSpPr>
          <p:nvPr/>
        </p:nvSpPr>
        <p:spPr bwMode="auto">
          <a:xfrm>
            <a:off x="7452320" y="4869160"/>
            <a:ext cx="1744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50" b="1" dirty="0"/>
              <a:t>Большой </a:t>
            </a:r>
            <a:r>
              <a:rPr lang="ru-RU" sz="1050" b="1" dirty="0" err="1"/>
              <a:t>Сэйим</a:t>
            </a:r>
            <a:r>
              <a:rPr lang="ru-RU" altLang="ru-RU" sz="1050" b="1" dirty="0" smtClean="0"/>
              <a:t> (</a:t>
            </a:r>
            <a:r>
              <a:rPr lang="en-US" altLang="ru-RU" sz="1050" b="1" dirty="0" smtClean="0"/>
              <a:t>Fe)</a:t>
            </a:r>
            <a:r>
              <a:rPr lang="ru-RU" altLang="ru-RU" sz="1050" b="1" dirty="0" smtClean="0"/>
              <a:t> 2011 г</a:t>
            </a:r>
            <a:endParaRPr lang="ru-RU" altLang="ru-RU" sz="1050" b="1" dirty="0"/>
          </a:p>
        </p:txBody>
      </p:sp>
      <p:sp>
        <p:nvSpPr>
          <p:cNvPr id="132" name="Овал 131"/>
          <p:cNvSpPr/>
          <p:nvPr/>
        </p:nvSpPr>
        <p:spPr>
          <a:xfrm>
            <a:off x="7507757" y="4744863"/>
            <a:ext cx="179388" cy="182563"/>
          </a:xfrm>
          <a:prstGeom prst="ellipse">
            <a:avLst/>
          </a:prstGeom>
          <a:gradFill>
            <a:gsLst>
              <a:gs pos="25400">
                <a:srgbClr val="7030A0"/>
              </a:gs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3" name="Text Box 67"/>
          <p:cNvSpPr txBox="1">
            <a:spLocks noChangeArrowheads="1"/>
          </p:cNvSpPr>
          <p:nvPr/>
        </p:nvSpPr>
        <p:spPr bwMode="auto">
          <a:xfrm>
            <a:off x="1801489" y="2310988"/>
            <a:ext cx="29241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smtClean="0"/>
              <a:t>Юго-Восточная </a:t>
            </a:r>
            <a:r>
              <a:rPr lang="ru-RU" altLang="ru-RU" sz="1050" b="1" dirty="0" err="1" smtClean="0"/>
              <a:t>Гремяха</a:t>
            </a:r>
            <a:r>
              <a:rPr lang="ru-RU" altLang="ru-RU" sz="1050" b="1" dirty="0" smtClean="0"/>
              <a:t> (</a:t>
            </a:r>
            <a:r>
              <a:rPr lang="en-US" altLang="ru-RU" sz="1050" b="1" dirty="0" smtClean="0"/>
              <a:t>Fe</a:t>
            </a:r>
            <a:r>
              <a:rPr lang="ru-RU" altLang="ru-RU" sz="1050" b="1" dirty="0" smtClean="0"/>
              <a:t>, </a:t>
            </a:r>
            <a:r>
              <a:rPr lang="en-US" altLang="ru-RU" sz="1050" b="1" dirty="0" err="1" smtClean="0"/>
              <a:t>Ti</a:t>
            </a:r>
            <a:r>
              <a:rPr lang="en-US" altLang="ru-RU" sz="1050" b="1" dirty="0" smtClean="0"/>
              <a:t>)</a:t>
            </a:r>
            <a:r>
              <a:rPr lang="ru-RU" altLang="ru-RU" sz="1050" b="1" dirty="0" smtClean="0"/>
              <a:t> 2009 г.</a:t>
            </a:r>
            <a:endParaRPr lang="ru-RU" altLang="ru-RU" sz="1050" b="1" dirty="0"/>
          </a:p>
        </p:txBody>
      </p:sp>
      <p:sp>
        <p:nvSpPr>
          <p:cNvPr id="134" name="Овал 133"/>
          <p:cNvSpPr/>
          <p:nvPr/>
        </p:nvSpPr>
        <p:spPr>
          <a:xfrm>
            <a:off x="1773723" y="2542018"/>
            <a:ext cx="179388" cy="182563"/>
          </a:xfrm>
          <a:prstGeom prst="ellipse">
            <a:avLst/>
          </a:prstGeom>
          <a:gradFill>
            <a:gsLst>
              <a:gs pos="25400">
                <a:srgbClr val="7030A0"/>
              </a:gs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5" name="Text Box 67"/>
          <p:cNvSpPr txBox="1">
            <a:spLocks noChangeArrowheads="1"/>
          </p:cNvSpPr>
          <p:nvPr/>
        </p:nvSpPr>
        <p:spPr bwMode="auto">
          <a:xfrm>
            <a:off x="2623814" y="5143326"/>
            <a:ext cx="11715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err="1" smtClean="0"/>
              <a:t>Тарское</a:t>
            </a:r>
            <a:r>
              <a:rPr lang="ru-RU" altLang="ru-RU" sz="1050" b="1" dirty="0" smtClean="0"/>
              <a:t> (</a:t>
            </a:r>
            <a:r>
              <a:rPr lang="en-US" altLang="ru-RU" sz="1050" b="1" dirty="0" err="1" smtClean="0"/>
              <a:t>Zr</a:t>
            </a:r>
            <a:r>
              <a:rPr lang="en-US" altLang="ru-RU" sz="1050" b="1" dirty="0" smtClean="0"/>
              <a:t>, </a:t>
            </a:r>
            <a:r>
              <a:rPr lang="en-US" altLang="ru-RU" sz="1050" b="1" dirty="0" err="1" smtClean="0"/>
              <a:t>Ti</a:t>
            </a:r>
            <a:r>
              <a:rPr lang="en-US" altLang="ru-RU" sz="1050" b="1" dirty="0" smtClean="0"/>
              <a:t>)</a:t>
            </a:r>
            <a:r>
              <a:rPr lang="ru-RU" altLang="ru-RU" sz="1050" b="1" dirty="0" smtClean="0"/>
              <a:t> 2010 г.</a:t>
            </a:r>
            <a:endParaRPr lang="ru-RU" altLang="ru-RU" sz="1050" b="1" dirty="0"/>
          </a:p>
        </p:txBody>
      </p:sp>
      <p:sp>
        <p:nvSpPr>
          <p:cNvPr id="136" name="Овал 135"/>
          <p:cNvSpPr/>
          <p:nvPr/>
        </p:nvSpPr>
        <p:spPr>
          <a:xfrm>
            <a:off x="3375146" y="5005902"/>
            <a:ext cx="179388" cy="182563"/>
          </a:xfrm>
          <a:prstGeom prst="ellipse">
            <a:avLst/>
          </a:prstGeom>
          <a:gradFill>
            <a:gsLst>
              <a:gs pos="25400">
                <a:srgbClr val="EF29C9"/>
              </a:gs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18" y="900009"/>
            <a:ext cx="602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Наиболее крупные месторождения ТПИ открытые и впервые прошедшие государственную экспертизу запасов. </a:t>
            </a:r>
            <a:endParaRPr lang="ru-RU" sz="1600" dirty="0"/>
          </a:p>
        </p:txBody>
      </p:sp>
      <p:sp>
        <p:nvSpPr>
          <p:cNvPr id="137" name="Text Box 67"/>
          <p:cNvSpPr txBox="1">
            <a:spLocks noChangeArrowheads="1"/>
          </p:cNvSpPr>
          <p:nvPr/>
        </p:nvSpPr>
        <p:spPr bwMode="auto">
          <a:xfrm>
            <a:off x="1619672" y="4653136"/>
            <a:ext cx="1744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050" b="1" dirty="0" err="1" smtClean="0"/>
              <a:t>Суроямское</a:t>
            </a:r>
            <a:r>
              <a:rPr lang="ru-RU" sz="1050" b="1" dirty="0" smtClean="0"/>
              <a:t> </a:t>
            </a:r>
            <a:r>
              <a:rPr lang="ru-RU" altLang="ru-RU" sz="1050" b="1" dirty="0" smtClean="0"/>
              <a:t>(</a:t>
            </a:r>
            <a:r>
              <a:rPr lang="en-US" altLang="ru-RU" sz="1050" b="1" dirty="0" smtClean="0"/>
              <a:t>Fe)</a:t>
            </a:r>
            <a:r>
              <a:rPr lang="ru-RU" altLang="ru-RU" sz="1050" b="1" dirty="0" smtClean="0"/>
              <a:t>      2013 г</a:t>
            </a:r>
            <a:endParaRPr lang="ru-RU" altLang="ru-RU" sz="1050" b="1" dirty="0"/>
          </a:p>
        </p:txBody>
      </p:sp>
      <p:sp>
        <p:nvSpPr>
          <p:cNvPr id="138" name="Овал 137"/>
          <p:cNvSpPr/>
          <p:nvPr/>
        </p:nvSpPr>
        <p:spPr>
          <a:xfrm>
            <a:off x="2444248" y="4564952"/>
            <a:ext cx="179388" cy="182563"/>
          </a:xfrm>
          <a:prstGeom prst="ellipse">
            <a:avLst/>
          </a:prstGeom>
          <a:gradFill>
            <a:gsLst>
              <a:gs pos="25400">
                <a:srgbClr val="7030A0"/>
              </a:gs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9" name="Text Box 67"/>
          <p:cNvSpPr txBox="1">
            <a:spLocks noChangeArrowheads="1"/>
          </p:cNvSpPr>
          <p:nvPr/>
        </p:nvSpPr>
        <p:spPr bwMode="auto">
          <a:xfrm>
            <a:off x="-71744" y="4669686"/>
            <a:ext cx="11715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err="1" smtClean="0"/>
              <a:t>Камбулатское</a:t>
            </a:r>
            <a:r>
              <a:rPr lang="ru-RU" altLang="ru-RU" sz="1050" b="1" dirty="0" smtClean="0"/>
              <a:t> (</a:t>
            </a:r>
            <a:r>
              <a:rPr lang="en-US" altLang="ru-RU" sz="1050" b="1" dirty="0" err="1" smtClean="0"/>
              <a:t>Zr</a:t>
            </a:r>
            <a:r>
              <a:rPr lang="en-US" altLang="ru-RU" sz="1050" b="1" dirty="0" smtClean="0"/>
              <a:t>, </a:t>
            </a:r>
            <a:r>
              <a:rPr lang="en-US" altLang="ru-RU" sz="1050" b="1" dirty="0" err="1" smtClean="0"/>
              <a:t>Ti</a:t>
            </a:r>
            <a:r>
              <a:rPr lang="en-US" altLang="ru-RU" sz="1050" b="1" dirty="0" smtClean="0"/>
              <a:t>)</a:t>
            </a:r>
            <a:r>
              <a:rPr lang="ru-RU" altLang="ru-RU" sz="1050" b="1" dirty="0" smtClean="0"/>
              <a:t> 2014 г.</a:t>
            </a:r>
            <a:endParaRPr lang="ru-RU" altLang="ru-RU" sz="1050" b="1" dirty="0"/>
          </a:p>
        </p:txBody>
      </p:sp>
      <p:sp>
        <p:nvSpPr>
          <p:cNvPr id="140" name="Овал 139"/>
          <p:cNvSpPr/>
          <p:nvPr/>
        </p:nvSpPr>
        <p:spPr>
          <a:xfrm>
            <a:off x="683568" y="4974629"/>
            <a:ext cx="179388" cy="182563"/>
          </a:xfrm>
          <a:prstGeom prst="ellipse">
            <a:avLst/>
          </a:prstGeom>
          <a:gradFill>
            <a:gsLst>
              <a:gs pos="25400">
                <a:srgbClr val="EF29C9"/>
              </a:gs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1" name="Text Box 67"/>
          <p:cNvSpPr txBox="1">
            <a:spLocks noChangeArrowheads="1"/>
          </p:cNvSpPr>
          <p:nvPr/>
        </p:nvSpPr>
        <p:spPr bwMode="auto">
          <a:xfrm>
            <a:off x="2699792" y="4221088"/>
            <a:ext cx="2397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smtClean="0"/>
              <a:t>Южно-</a:t>
            </a:r>
            <a:r>
              <a:rPr lang="ru-RU" altLang="ru-RU" sz="1050" b="1" dirty="0" err="1" smtClean="0"/>
              <a:t>Шамейское</a:t>
            </a:r>
            <a:r>
              <a:rPr lang="ru-RU" altLang="ru-RU" sz="1050" b="1" dirty="0" smtClean="0"/>
              <a:t> (</a:t>
            </a:r>
            <a:r>
              <a:rPr lang="en-US" altLang="ru-RU" sz="1050" b="1" dirty="0" smtClean="0"/>
              <a:t>Mo)</a:t>
            </a:r>
            <a:r>
              <a:rPr lang="ru-RU" altLang="ru-RU" sz="1050" b="1" dirty="0" smtClean="0"/>
              <a:t> 201</a:t>
            </a:r>
            <a:r>
              <a:rPr lang="en-US" altLang="ru-RU" sz="1050" b="1" dirty="0" smtClean="0"/>
              <a:t>2</a:t>
            </a:r>
            <a:r>
              <a:rPr lang="ru-RU" altLang="ru-RU" sz="1050" b="1" dirty="0" smtClean="0"/>
              <a:t> г.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err="1" smtClean="0"/>
              <a:t>Коклановское</a:t>
            </a:r>
            <a:r>
              <a:rPr lang="ru-RU" altLang="ru-RU" sz="1050" b="1" dirty="0" smtClean="0"/>
              <a:t> </a:t>
            </a:r>
            <a:r>
              <a:rPr lang="en-US" altLang="ru-RU" sz="1050" b="1" dirty="0" smtClean="0"/>
              <a:t>(Wo, Mo)  2015 </a:t>
            </a:r>
            <a:r>
              <a:rPr lang="ru-RU" altLang="ru-RU" sz="1050" b="1" dirty="0" smtClean="0"/>
              <a:t>г.</a:t>
            </a:r>
            <a:endParaRPr lang="ru-RU" altLang="ru-RU" sz="1050" b="1" dirty="0"/>
          </a:p>
        </p:txBody>
      </p:sp>
      <p:sp>
        <p:nvSpPr>
          <p:cNvPr id="142" name="Овал 141"/>
          <p:cNvSpPr/>
          <p:nvPr/>
        </p:nvSpPr>
        <p:spPr>
          <a:xfrm>
            <a:off x="2592412" y="4365104"/>
            <a:ext cx="179388" cy="182563"/>
          </a:xfrm>
          <a:prstGeom prst="ellipse">
            <a:avLst/>
          </a:prstGeom>
          <a:gradFill>
            <a:gsLst>
              <a:gs pos="25400">
                <a:srgbClr val="EF29C9"/>
              </a:gs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7448550" y="2449943"/>
            <a:ext cx="179388" cy="18256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4" name="Text Box 67"/>
          <p:cNvSpPr txBox="1">
            <a:spLocks noChangeArrowheads="1"/>
          </p:cNvSpPr>
          <p:nvPr/>
        </p:nvSpPr>
        <p:spPr bwMode="auto">
          <a:xfrm>
            <a:off x="7598345" y="2348880"/>
            <a:ext cx="16541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smtClean="0"/>
              <a:t>Перекатное (</a:t>
            </a:r>
            <a:r>
              <a:rPr lang="en-US" altLang="ru-RU" sz="1050" b="1" dirty="0" smtClean="0"/>
              <a:t>Au, Ag)</a:t>
            </a:r>
            <a:r>
              <a:rPr lang="ru-RU" altLang="ru-RU" sz="1050" b="1" dirty="0" smtClean="0"/>
              <a:t> 2013 г</a:t>
            </a:r>
            <a:endParaRPr lang="ru-RU" altLang="ru-RU" sz="1050" b="1" dirty="0"/>
          </a:p>
        </p:txBody>
      </p:sp>
      <p:sp>
        <p:nvSpPr>
          <p:cNvPr id="145" name="Овал 144"/>
          <p:cNvSpPr/>
          <p:nvPr/>
        </p:nvSpPr>
        <p:spPr>
          <a:xfrm>
            <a:off x="6956738" y="4687108"/>
            <a:ext cx="180975" cy="182563"/>
          </a:xfrm>
          <a:prstGeom prst="ellipse">
            <a:avLst/>
          </a:prstGeom>
          <a:solidFill>
            <a:srgbClr val="E78F19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6" name="Text Box 67"/>
          <p:cNvSpPr txBox="1">
            <a:spLocks noChangeArrowheads="1"/>
          </p:cNvSpPr>
          <p:nvPr/>
        </p:nvSpPr>
        <p:spPr bwMode="auto">
          <a:xfrm>
            <a:off x="6791060" y="4206117"/>
            <a:ext cx="13813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err="1" smtClean="0"/>
              <a:t>Иканское</a:t>
            </a:r>
            <a:r>
              <a:rPr lang="ru-RU" altLang="ru-RU" sz="1050" b="1" dirty="0" smtClean="0"/>
              <a:t> </a:t>
            </a:r>
            <a:r>
              <a:rPr lang="en-US" altLang="ru-RU" sz="1050" b="1" dirty="0" smtClean="0"/>
              <a:t>                             </a:t>
            </a:r>
            <a:r>
              <a:rPr lang="ru-RU" altLang="ru-RU" sz="1050" b="1" dirty="0" smtClean="0"/>
              <a:t>(</a:t>
            </a:r>
            <a:r>
              <a:rPr lang="en-US" altLang="ru-RU" sz="1050" b="1" dirty="0"/>
              <a:t>Cu, </a:t>
            </a:r>
            <a:r>
              <a:rPr lang="en-US" altLang="ru-RU" sz="1050" b="1" dirty="0" smtClean="0"/>
              <a:t>Au, Ag)</a:t>
            </a:r>
            <a:r>
              <a:rPr lang="ru-RU" altLang="ru-RU" sz="1050" b="1" dirty="0" smtClean="0"/>
              <a:t> </a:t>
            </a:r>
            <a:r>
              <a:rPr lang="en-US" altLang="ru-RU" sz="1050" b="1" dirty="0" smtClean="0"/>
              <a:t>    </a:t>
            </a:r>
            <a:r>
              <a:rPr lang="ru-RU" altLang="ru-RU" sz="1050" b="1" dirty="0" smtClean="0"/>
              <a:t>201</a:t>
            </a:r>
            <a:r>
              <a:rPr lang="en-US" altLang="ru-RU" sz="1050" b="1" dirty="0" smtClean="0"/>
              <a:t>5</a:t>
            </a:r>
            <a:r>
              <a:rPr lang="ru-RU" altLang="ru-RU" sz="1050" b="1" dirty="0" smtClean="0"/>
              <a:t> г</a:t>
            </a:r>
            <a:endParaRPr lang="ru-RU" altLang="ru-RU" sz="1050" b="1" dirty="0"/>
          </a:p>
        </p:txBody>
      </p:sp>
      <p:sp>
        <p:nvSpPr>
          <p:cNvPr id="147" name="Овал 146"/>
          <p:cNvSpPr/>
          <p:nvPr/>
        </p:nvSpPr>
        <p:spPr>
          <a:xfrm>
            <a:off x="4176712" y="4038856"/>
            <a:ext cx="179388" cy="18256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8" name="Text Box 67"/>
          <p:cNvSpPr txBox="1">
            <a:spLocks noChangeArrowheads="1"/>
          </p:cNvSpPr>
          <p:nvPr/>
        </p:nvSpPr>
        <p:spPr bwMode="auto">
          <a:xfrm>
            <a:off x="4269404" y="3892986"/>
            <a:ext cx="19838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err="1" smtClean="0"/>
              <a:t>Панимба</a:t>
            </a:r>
            <a:r>
              <a:rPr lang="ru-RU" altLang="ru-RU" sz="1050" b="1" dirty="0" smtClean="0"/>
              <a:t> (</a:t>
            </a:r>
            <a:r>
              <a:rPr lang="en-US" altLang="ru-RU" sz="1050" b="1" dirty="0" smtClean="0"/>
              <a:t>Au)</a:t>
            </a:r>
            <a:r>
              <a:rPr lang="ru-RU" altLang="ru-RU" sz="1050" b="1" dirty="0" smtClean="0"/>
              <a:t> 2015 г</a:t>
            </a:r>
            <a:endParaRPr lang="ru-RU" altLang="ru-RU" sz="1050" b="1" dirty="0"/>
          </a:p>
        </p:txBody>
      </p:sp>
      <p:sp>
        <p:nvSpPr>
          <p:cNvPr id="149" name="Овал 148"/>
          <p:cNvSpPr/>
          <p:nvPr/>
        </p:nvSpPr>
        <p:spPr>
          <a:xfrm>
            <a:off x="4259115" y="4647203"/>
            <a:ext cx="179388" cy="18256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0" name="Text Box 67"/>
          <p:cNvSpPr txBox="1">
            <a:spLocks noChangeArrowheads="1"/>
          </p:cNvSpPr>
          <p:nvPr/>
        </p:nvSpPr>
        <p:spPr bwMode="auto">
          <a:xfrm>
            <a:off x="4363020" y="4622939"/>
            <a:ext cx="22252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 err="1" smtClean="0"/>
              <a:t>Попутнинское</a:t>
            </a:r>
            <a:r>
              <a:rPr lang="ru-RU" altLang="ru-RU" sz="1000" b="1" dirty="0" smtClean="0"/>
              <a:t> (</a:t>
            </a:r>
            <a:r>
              <a:rPr lang="en-US" altLang="ru-RU" sz="1000" b="1" dirty="0" smtClean="0"/>
              <a:t>Au)</a:t>
            </a:r>
            <a:r>
              <a:rPr lang="ru-RU" altLang="ru-RU" sz="1000" b="1" dirty="0" smtClean="0"/>
              <a:t> 2013 г</a:t>
            </a:r>
            <a:endParaRPr lang="ru-RU" altLang="ru-RU" sz="1000" b="1" dirty="0"/>
          </a:p>
        </p:txBody>
      </p:sp>
      <p:sp>
        <p:nvSpPr>
          <p:cNvPr id="151" name="Text Box 67"/>
          <p:cNvSpPr txBox="1">
            <a:spLocks noChangeArrowheads="1"/>
          </p:cNvSpPr>
          <p:nvPr/>
        </p:nvSpPr>
        <p:spPr bwMode="auto">
          <a:xfrm>
            <a:off x="2483768" y="3717032"/>
            <a:ext cx="19442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 b="1" dirty="0" err="1" smtClean="0"/>
              <a:t>Серовское</a:t>
            </a:r>
            <a:r>
              <a:rPr lang="ru-RU" altLang="ru-RU" sz="1050" b="1" dirty="0" smtClean="0"/>
              <a:t> (</a:t>
            </a:r>
            <a:r>
              <a:rPr lang="en-US" altLang="ru-RU" sz="1050" b="1" dirty="0" smtClean="0"/>
              <a:t>Fe</a:t>
            </a:r>
            <a:r>
              <a:rPr lang="ru-RU" altLang="ru-RU" sz="1050" b="1" dirty="0" smtClean="0"/>
              <a:t>, </a:t>
            </a:r>
            <a:r>
              <a:rPr lang="en-US" altLang="ru-RU" sz="1050" b="1" dirty="0" smtClean="0"/>
              <a:t>Cr)</a:t>
            </a:r>
            <a:r>
              <a:rPr lang="ru-RU" altLang="ru-RU" sz="1050" b="1" dirty="0" smtClean="0"/>
              <a:t> 2016 г</a:t>
            </a:r>
            <a:endParaRPr lang="ru-RU" altLang="ru-RU" sz="1050" b="1" dirty="0"/>
          </a:p>
        </p:txBody>
      </p:sp>
      <p:sp>
        <p:nvSpPr>
          <p:cNvPr id="152" name="Овал 151"/>
          <p:cNvSpPr/>
          <p:nvPr/>
        </p:nvSpPr>
        <p:spPr>
          <a:xfrm>
            <a:off x="2580819" y="3908041"/>
            <a:ext cx="179388" cy="182563"/>
          </a:xfrm>
          <a:prstGeom prst="ellipse">
            <a:avLst/>
          </a:prstGeom>
          <a:gradFill>
            <a:gsLst>
              <a:gs pos="25400">
                <a:srgbClr val="7030A0"/>
              </a:gs>
              <a:gs pos="0">
                <a:srgbClr val="8F5331"/>
              </a:gs>
              <a:gs pos="100000">
                <a:srgbClr val="8F533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55" name="Rectangle 2"/>
          <p:cNvSpPr txBox="1">
            <a:spLocks noChangeArrowheads="1"/>
          </p:cNvSpPr>
          <p:nvPr/>
        </p:nvSpPr>
        <p:spPr>
          <a:xfrm>
            <a:off x="35496" y="0"/>
            <a:ext cx="8264525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sz="1400" b="1" spc="-90" dirty="0" smtClean="0"/>
              <a:t>Результаты деятельности ФБУ «ГКЗ» по проведению государственной экспертизы запасов ТПИ в 2007- 2017</a:t>
            </a:r>
            <a:r>
              <a:rPr lang="ru-RU" altLang="ru-RU" sz="400" b="1" spc="-90" dirty="0" smtClean="0"/>
              <a:t> </a:t>
            </a:r>
            <a:r>
              <a:rPr lang="ru-RU" altLang="ru-RU" sz="1400" b="1" spc="-90" dirty="0" smtClean="0"/>
              <a:t>гг.</a:t>
            </a:r>
            <a:endParaRPr lang="ru-RU" altLang="ru-RU" sz="1400" spc="-9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314" y="44624"/>
            <a:ext cx="8264525" cy="484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sz="1400" b="1" spc="-90" dirty="0" smtClean="0"/>
              <a:t>Результаты деятельности ФБУ «ГКЗ» по проведению государственной экспертизы ТПИ в  2016 г.</a:t>
            </a:r>
            <a:endParaRPr lang="ru-RU" altLang="ru-RU" sz="1400" spc="-90" dirty="0" smtClean="0">
              <a:latin typeface="Arial Black" pitchFamily="34" charset="0"/>
            </a:endParaRPr>
          </a:p>
        </p:txBody>
      </p:sp>
      <p:pic>
        <p:nvPicPr>
          <p:cNvPr id="2049" name="Picture 1" descr="C:\Users\lebedev\Desktop\rossiyskie-rynki-skoro-budut-v-trende-r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83" y="3164881"/>
            <a:ext cx="4431879" cy="32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70126"/>
              </p:ext>
            </p:extLst>
          </p:nvPr>
        </p:nvGraphicFramePr>
        <p:xfrm>
          <a:off x="74886" y="908720"/>
          <a:ext cx="4497114" cy="5571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6588"/>
                <a:gridCol w="810955"/>
                <a:gridCol w="479290"/>
                <a:gridCol w="700281"/>
              </a:tblGrid>
              <a:tr h="50405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Наиболее значимые приросты разведанных запасов </a:t>
                      </a:r>
                      <a:r>
                        <a:rPr lang="ru-RU" sz="1200" u="none" strike="noStrike" dirty="0" smtClean="0">
                          <a:effectLst/>
                        </a:rPr>
                        <a:t>месторождений по </a:t>
                      </a:r>
                      <a:r>
                        <a:rPr lang="ru-RU" sz="1200" u="none" strike="noStrike" dirty="0">
                          <a:effectLst/>
                        </a:rPr>
                        <a:t>результатам государственной экспертизы в 2016 </a:t>
                      </a:r>
                      <a:r>
                        <a:rPr lang="ru-RU" sz="1200" u="none" strike="noStrike" dirty="0" smtClean="0">
                          <a:effectLst/>
                        </a:rPr>
                        <a:t>г.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9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Название и местоположение месторождения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Полезный компонент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Ед. изм.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А+В+С</a:t>
                      </a:r>
                      <a:r>
                        <a:rPr lang="ru-RU" sz="1100" u="none" strike="noStrike" baseline="-25000" dirty="0">
                          <a:effectLst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</a:rPr>
                        <a:t>+С</a:t>
                      </a:r>
                      <a:r>
                        <a:rPr lang="ru-RU" sz="1100" u="none" strike="noStrike" baseline="-25000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0719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по отделу металлов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6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Норильск I медно-никелевое месторождение (участок Охранный целик), Сибирский ФО, Красноярский край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spc="-20" baseline="0" dirty="0">
                          <a:effectLst/>
                        </a:rPr>
                        <a:t>Платиноиды</a:t>
                      </a:r>
                      <a:endParaRPr lang="ru-RU" sz="11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кг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1,6 раза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07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Никель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тыс. 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1,5 раза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07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Медь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тыс. 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1,7 раза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0719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Павловское свинцово-цинковое месторождение, Северо-Западный ФО, Архангельская область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Цинк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тыс. 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1,3 раза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07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Свинец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тыс. 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1,2 раза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90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Серебро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1,8 раза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572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Куранахская</a:t>
                      </a:r>
                      <a:r>
                        <a:rPr lang="ru-RU" sz="1100" u="none" strike="noStrike" dirty="0">
                          <a:effectLst/>
                        </a:rPr>
                        <a:t> группа золоторудных месторождений (Северное, Центральное, Дорожное, </a:t>
                      </a:r>
                      <a:r>
                        <a:rPr lang="ru-RU" sz="1100" u="none" strike="noStrike" dirty="0" err="1">
                          <a:effectLst/>
                        </a:rPr>
                        <a:t>Дэлбэ</a:t>
                      </a:r>
                      <a:r>
                        <a:rPr lang="ru-RU" sz="1100" u="none" strike="noStrike" dirty="0">
                          <a:effectLst/>
                        </a:rPr>
                        <a:t>, Канавное, Новое, Порфировое, Боковое, </a:t>
                      </a:r>
                      <a:r>
                        <a:rPr lang="ru-RU" sz="1100" u="none" strike="noStrike" dirty="0" err="1">
                          <a:effectLst/>
                        </a:rPr>
                        <a:t>Якокутское</a:t>
                      </a:r>
                      <a:r>
                        <a:rPr lang="ru-RU" sz="1100" u="none" strike="noStrike" dirty="0">
                          <a:effectLst/>
                        </a:rPr>
                        <a:t>, Южное, </a:t>
                      </a:r>
                      <a:r>
                        <a:rPr lang="ru-RU" sz="1100" u="none" strike="noStrike" dirty="0" err="1">
                          <a:effectLst/>
                        </a:rPr>
                        <a:t>Первухинское</a:t>
                      </a:r>
                      <a:r>
                        <a:rPr lang="ru-RU" sz="1100" u="none" strike="noStrike" dirty="0">
                          <a:effectLst/>
                        </a:rPr>
                        <a:t>), Дальневосточный ФО, Республика Саха (Якутия)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Золото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кг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2 раза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530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Вернинское</a:t>
                      </a:r>
                      <a:r>
                        <a:rPr lang="ru-RU" sz="1100" u="none" strike="noStrike" dirty="0">
                          <a:effectLst/>
                        </a:rPr>
                        <a:t> золоторудное месторождение, Сибирский ФО, Иркутская область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Золото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кг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 6,5 раз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70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Олимпиаднинское</a:t>
                      </a:r>
                      <a:r>
                        <a:rPr lang="ru-RU" sz="1100" u="none" strike="noStrike" dirty="0">
                          <a:effectLst/>
                        </a:rPr>
                        <a:t> золоторудное месторождение, Сибирский ФО, Красноярский край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Золото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кг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 5 раз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46680"/>
              </p:ext>
            </p:extLst>
          </p:nvPr>
        </p:nvGraphicFramePr>
        <p:xfrm>
          <a:off x="4644008" y="908720"/>
          <a:ext cx="4431881" cy="2442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512"/>
                <a:gridCol w="690123"/>
                <a:gridCol w="588158"/>
                <a:gridCol w="792088"/>
              </a:tblGrid>
              <a:tr h="21602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по отделу нерудных полезных ископаемых и угля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Кировский Глубокий Ленинского месторождения, Сибирский ФО, Кемеровская область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Уголь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тыс.т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 2,5 раза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Верхне-Мунское месторождение, Дальневосточный ФО, Республика Саха (Якутия)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Алмазы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тыс. карат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 1,6 раза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Инаглинское</a:t>
                      </a:r>
                      <a:r>
                        <a:rPr lang="ru-RU" sz="1100" u="none" strike="noStrike" dirty="0">
                          <a:effectLst/>
                        </a:rPr>
                        <a:t> месторождение, Дальневосточный ФО, Республика Саха (Якутия)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Хром-диопсид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кг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 1,7 раза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 smtClean="0">
                          <a:effectLst/>
                        </a:rPr>
                        <a:t>Верми-кулит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тыс. 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 1,6 раза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Зашуланское</a:t>
                      </a:r>
                      <a:r>
                        <a:rPr lang="ru-RU" sz="1100" u="none" strike="noStrike" dirty="0">
                          <a:effectLst/>
                        </a:rPr>
                        <a:t> месторождение, Сибирский ФО, Забайкальский край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Уголь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тыс.т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 2,5 раза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4639816" y="921568"/>
            <a:ext cx="0" cy="5531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2016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867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08912" cy="40466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Государственная экспертиза запасов.  Начало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08720"/>
            <a:ext cx="6084168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just">
              <a:lnSpc>
                <a:spcPct val="125000"/>
              </a:lnSpc>
              <a:buNone/>
              <a:defRPr/>
            </a:pPr>
            <a:r>
              <a:rPr lang="ru-RU" sz="1600" dirty="0" smtClean="0"/>
              <a:t>Предпосылки создания Комиссии: необходимость создания единой системы учета разведанных запасов и обеспечения на государственном уровне объективной оценки запасов минерального сырья для действующих, реконструируемых и, в первую очередь, строящихся промышленных предприятий.</a:t>
            </a:r>
          </a:p>
          <a:p>
            <a:pPr indent="360000" algn="just">
              <a:lnSpc>
                <a:spcPct val="125000"/>
              </a:lnSpc>
              <a:buFontTx/>
              <a:buChar char="-"/>
              <a:defRPr/>
            </a:pPr>
            <a:endParaRPr lang="ru-RU" sz="1600" dirty="0" smtClean="0"/>
          </a:p>
          <a:p>
            <a:pPr indent="360000" algn="just">
              <a:lnSpc>
                <a:spcPct val="125000"/>
              </a:lnSpc>
              <a:buNone/>
              <a:defRPr/>
            </a:pPr>
            <a:r>
              <a:rPr lang="ru-RU" altLang="ru-RU" sz="1600" dirty="0" smtClean="0"/>
              <a:t>Образована 31 мая 1927 года во исполнение приказа </a:t>
            </a:r>
            <a:r>
              <a:rPr lang="ru-RU" sz="1600" dirty="0" smtClean="0"/>
              <a:t>№348 Геологического комитета о создании Особой комиссии по подсчету запасов полезных ископаемых СССР.</a:t>
            </a:r>
          </a:p>
          <a:p>
            <a:pPr indent="360000" algn="just">
              <a:lnSpc>
                <a:spcPct val="125000"/>
              </a:lnSpc>
              <a:defRPr/>
            </a:pPr>
            <a:endParaRPr lang="ru-RU" sz="1600" dirty="0" smtClean="0"/>
          </a:p>
          <a:p>
            <a:pPr indent="360000" algn="just">
              <a:lnSpc>
                <a:spcPct val="125000"/>
              </a:lnSpc>
              <a:buNone/>
              <a:defRPr/>
            </a:pPr>
            <a:r>
              <a:rPr lang="ru-RU" sz="1600" dirty="0" smtClean="0"/>
              <a:t>К обязанностям Комиссии было отнесено: рассмотрение, проверка и утверждение цифр запасов, распределение их по категориям, а также методов подсчета запасов. Цифры запасов, утвержденные Комиссией, было принято считать официальными цифрами </a:t>
            </a:r>
            <a:r>
              <a:rPr lang="ru-RU" sz="1600" dirty="0" err="1" smtClean="0"/>
              <a:t>Геолкома</a:t>
            </a:r>
            <a:r>
              <a:rPr lang="ru-RU" sz="1600" dirty="0" smtClean="0"/>
              <a:t>.</a:t>
            </a:r>
          </a:p>
          <a:p>
            <a:pPr algn="just">
              <a:lnSpc>
                <a:spcPct val="125000"/>
              </a:lnSpc>
              <a:buFontTx/>
              <a:buChar char="-"/>
              <a:defRPr/>
            </a:pPr>
            <a:endParaRPr lang="ru-RU" altLang="ru-RU" sz="100" dirty="0" smtClean="0"/>
          </a:p>
          <a:p>
            <a:pPr marL="360000" indent="457200" algn="ctr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052513"/>
            <a:ext cx="2197100" cy="339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060575"/>
            <a:ext cx="2195512" cy="3413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284538"/>
            <a:ext cx="2195513" cy="2933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Номер слайда 2"/>
          <p:cNvSpPr txBox="1">
            <a:spLocks noGrp="1"/>
          </p:cNvSpPr>
          <p:nvPr/>
        </p:nvSpPr>
        <p:spPr bwMode="auto">
          <a:xfrm>
            <a:off x="6804025" y="6021388"/>
            <a:ext cx="220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1200" i="1">
                <a:latin typeface="Times New Roman" pitchFamily="18" charset="0"/>
                <a:cs typeface="Times New Roman" pitchFamily="18" charset="0"/>
              </a:rPr>
              <a:t>Мейстер Александр Карлович</a:t>
            </a:r>
          </a:p>
        </p:txBody>
      </p:sp>
    </p:spTree>
    <p:extLst>
      <p:ext uri="{BB962C8B-B14F-4D97-AF65-F5344CB8AC3E}">
        <p14:creationId xmlns:p14="http://schemas.microsoft.com/office/powerpoint/2010/main" val="451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lebedev\Desktop\первооткрыватель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74" y="5479182"/>
            <a:ext cx="1046162" cy="104616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314" y="44624"/>
            <a:ext cx="8264525" cy="484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sz="1400" b="1" spc="-90" dirty="0" smtClean="0"/>
              <a:t>Результаты деятельности ФБУ «ГКЗ» по проведению государственной экспертизы ТПИ в  2016 г.</a:t>
            </a:r>
            <a:endParaRPr lang="ru-RU" altLang="ru-RU" sz="1400" spc="-90" dirty="0" smtClean="0"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82118"/>
              </p:ext>
            </p:extLst>
          </p:nvPr>
        </p:nvGraphicFramePr>
        <p:xfrm>
          <a:off x="179512" y="908720"/>
          <a:ext cx="3456384" cy="4578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323"/>
                <a:gridCol w="3034061"/>
              </a:tblGrid>
              <a:tr h="390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Месторождения впервые прошедшие государственную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экспертизу и принятые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на государственный учёт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 2016 г.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</a:t>
                      </a:r>
                      <a:r>
                        <a:rPr lang="ru-RU" sz="1000" u="none" strike="noStrike" dirty="0" err="1">
                          <a:effectLst/>
                        </a:rPr>
                        <a:t>п.п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по отделу металлов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Сурьмяное месторождение </a:t>
                      </a:r>
                      <a:r>
                        <a:rPr lang="ru-RU" sz="1000" b="1" u="none" strike="noStrike" dirty="0">
                          <a:effectLst/>
                        </a:rPr>
                        <a:t>Южное</a:t>
                      </a:r>
                      <a:r>
                        <a:rPr lang="ru-RU" sz="1000" u="none" strike="noStrike" dirty="0">
                          <a:effectLst/>
                        </a:rPr>
                        <a:t>, 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Сибирский </a:t>
                      </a:r>
                      <a:r>
                        <a:rPr lang="ru-RU" sz="1000" u="none" strike="noStrike" dirty="0">
                          <a:effectLst/>
                        </a:rPr>
                        <a:t>ФО, Забайкальский 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Морозкинское</a:t>
                      </a:r>
                      <a:r>
                        <a:rPr lang="ru-RU" sz="1000" b="1" u="none" strike="noStrike" dirty="0">
                          <a:effectLst/>
                        </a:rPr>
                        <a:t> (Гора Рудная) </a:t>
                      </a:r>
                      <a:r>
                        <a:rPr lang="ru-RU" sz="1000" u="none" strike="noStrike" dirty="0">
                          <a:effectLst/>
                        </a:rPr>
                        <a:t>золоторудное месторождение, Дальневосточный ФО, </a:t>
                      </a:r>
                      <a:r>
                        <a:rPr lang="ru-RU" sz="1000" u="none" strike="noStrike" dirty="0" smtClean="0">
                          <a:effectLst/>
                        </a:rPr>
                        <a:t>       Республика </a:t>
                      </a:r>
                      <a:r>
                        <a:rPr lang="ru-RU" sz="1000" u="none" strike="noStrike" dirty="0">
                          <a:effectLst/>
                        </a:rPr>
                        <a:t>Саха (Якутия)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Брикетно-</a:t>
                      </a:r>
                      <a:r>
                        <a:rPr lang="ru-RU" sz="1000" b="1" u="none" strike="noStrike" dirty="0" err="1">
                          <a:effectLst/>
                        </a:rPr>
                        <a:t>Желтухинское</a:t>
                      </a:r>
                      <a:r>
                        <a:rPr lang="ru-RU" sz="1000" u="none" strike="noStrike" dirty="0">
                          <a:effectLst/>
                        </a:rPr>
                        <a:t> месторождение 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рениевых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руд, Центральный ФО, 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Рязанская </a:t>
                      </a:r>
                      <a:r>
                        <a:rPr lang="ru-RU" sz="1000" u="none" strike="noStrike" dirty="0">
                          <a:effectLst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Серовское</a:t>
                      </a:r>
                      <a:r>
                        <a:rPr lang="ru-RU" sz="1000" u="none" strike="noStrike" dirty="0">
                          <a:effectLst/>
                        </a:rPr>
                        <a:t> железорудное месторождение, Уральский ФО, Свердловская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Темное</a:t>
                      </a:r>
                      <a:r>
                        <a:rPr lang="ru-RU" sz="1000" u="none" strike="noStrike" dirty="0">
                          <a:effectLst/>
                        </a:rPr>
                        <a:t> золоторудное месторождение, Дальневосточный ФО, 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Республика </a:t>
                      </a:r>
                      <a:r>
                        <a:rPr lang="ru-RU" sz="1000" u="none" strike="noStrike" dirty="0">
                          <a:effectLst/>
                        </a:rPr>
                        <a:t>Саха (Якутия)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Техногенное месторождение платины </a:t>
                      </a:r>
                      <a:r>
                        <a:rPr lang="ru-RU" sz="1000" u="none" strike="noStrike" dirty="0" smtClean="0">
                          <a:effectLst/>
                        </a:rPr>
                        <a:t>                     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р</a:t>
                      </a:r>
                      <a:r>
                        <a:rPr lang="ru-RU" sz="1000" b="1" u="none" strike="noStrike" dirty="0">
                          <a:effectLst/>
                        </a:rPr>
                        <a:t>. </a:t>
                      </a:r>
                      <a:r>
                        <a:rPr lang="ru-RU" sz="1000" b="1" u="none" strike="noStrike" dirty="0" err="1">
                          <a:effectLst/>
                        </a:rPr>
                        <a:t>Левтыринываям</a:t>
                      </a:r>
                      <a:r>
                        <a:rPr lang="ru-RU" sz="1000" u="none" strike="noStrike" dirty="0">
                          <a:effectLst/>
                        </a:rPr>
                        <a:t>, Дальневосточный ФО, Камчатский 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Техногенное месторождение платины </a:t>
                      </a:r>
                      <a:r>
                        <a:rPr lang="ru-RU" sz="1000" u="none" strike="noStrike" dirty="0" smtClean="0">
                          <a:effectLst/>
                        </a:rPr>
                        <a:t>                     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руч</a:t>
                      </a:r>
                      <a:r>
                        <a:rPr lang="ru-RU" sz="1000" b="1" u="none" strike="noStrike" dirty="0">
                          <a:effectLst/>
                        </a:rPr>
                        <a:t>. Ледяной</a:t>
                      </a:r>
                      <a:r>
                        <a:rPr lang="ru-RU" sz="1000" u="none" strike="noStrike" dirty="0">
                          <a:effectLst/>
                        </a:rPr>
                        <a:t>, Дальневосточный ФО, 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Камчатский </a:t>
                      </a:r>
                      <a:r>
                        <a:rPr lang="ru-RU" sz="1000" u="none" strike="noStrike" dirty="0">
                          <a:effectLst/>
                        </a:rPr>
                        <a:t>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Дергамышское</a:t>
                      </a:r>
                      <a:r>
                        <a:rPr lang="ru-RU" sz="1000" u="none" strike="noStrike" dirty="0">
                          <a:effectLst/>
                        </a:rPr>
                        <a:t> месторождение колчеданных медно-кобальтовых руд, Приволжский ФО, Республика Башкортостан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Участок Смежный </a:t>
                      </a:r>
                      <a:r>
                        <a:rPr lang="ru-RU" sz="1000" u="none" strike="noStrike" dirty="0">
                          <a:effectLst/>
                        </a:rPr>
                        <a:t>золоторудное месторождение, Сибирский ФО, </a:t>
                      </a:r>
                      <a:r>
                        <a:rPr lang="ru-RU" sz="1000" u="none" strike="noStrike" dirty="0" smtClean="0">
                          <a:effectLst/>
                        </a:rPr>
                        <a:t>Иркутская </a:t>
                      </a:r>
                      <a:r>
                        <a:rPr lang="ru-RU" sz="1000" u="none" strike="noStrike" dirty="0">
                          <a:effectLst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80437"/>
              </p:ext>
            </p:extLst>
          </p:nvPr>
        </p:nvGraphicFramePr>
        <p:xfrm>
          <a:off x="3995936" y="908720"/>
          <a:ext cx="4968552" cy="5046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4608512"/>
              </a:tblGrid>
              <a:tr h="185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u="none" strike="noStrike" spc="-20" baseline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1000" u="none" strike="noStrike" spc="-2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1000" b="1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 отделу нерудных полезных ископаемых и угля</a:t>
                      </a:r>
                      <a:endParaRPr lang="ru-RU" sz="1000" b="1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Угольное месторождение </a:t>
                      </a:r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Истокский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Пушкинское и </a:t>
                      </a:r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Ореховское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месторождения цементного сырья,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Солоповский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формовочных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песков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Корниловская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тугоплавких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глин,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Майское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месторождение алмазов,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 (Якутия)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Северо-Спасский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цементного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сырья,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Ставропольский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край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Березовый Бор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формовочных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песков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Месторождение кварцитов </a:t>
                      </a:r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Белокаменка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Вески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формовочных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песков,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Тверская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Верхнемамонский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формовочных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песков,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Мокулаевское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месторождение цементного сырья,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край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Месторождение лечебных грязей </a:t>
                      </a:r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Юховское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«Дорохово»),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Текстильщик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месторождение формовочных песков,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</a:t>
                      </a:r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Урегольский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5-6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месторождение угля,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Борщевский участок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формовочных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песков,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Плато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месторождение апатитов,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Ратькинский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участок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месторождение формовочных песков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Кедровое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месторождение полевошпатового сырья,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</a:t>
                      </a:r>
                      <a:r>
                        <a:rPr lang="ru-RU" sz="1000" b="1" u="none" strike="noStrike" spc="-2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Кичийский</a:t>
                      </a:r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месторождение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угля, Кемеровская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  <a:tr h="236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pc="-2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00" b="0" i="0" u="none" strike="noStrike" spc="-20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Малая Дубна </a:t>
                      </a:r>
                      <a:r>
                        <a:rPr lang="ru-RU" sz="1000" u="none" strike="noStrike" spc="-2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месторождение формовочных песков, </a:t>
                      </a:r>
                      <a:r>
                        <a:rPr lang="ru-RU" sz="1000" u="none" strike="noStrike" spc="-2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обл.</a:t>
                      </a:r>
                      <a:endParaRPr lang="ru-RU" sz="10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64" marR="6764" marT="676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8208912" cy="404664"/>
          </a:xfrm>
        </p:spPr>
        <p:txBody>
          <a:bodyPr>
            <a:no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2636912"/>
            <a:ext cx="9144000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8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71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1510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30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098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67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24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81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38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20000" indent="-360000" algn="ctr">
              <a:spcBef>
                <a:spcPct val="50000"/>
              </a:spcBef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Font typeface="Wingdings" pitchFamily="2" charset="2"/>
              <a:buChar char="q"/>
            </a:pPr>
            <a:endParaRPr lang="ru-RU" altLang="ru-RU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4328" y="5517232"/>
            <a:ext cx="8964488" cy="105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85000"/>
              <a:buFont typeface="Georgia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Номер слайда 2"/>
          <p:cNvSpPr txBox="1">
            <a:spLocks noGrp="1"/>
          </p:cNvSpPr>
          <p:nvPr/>
        </p:nvSpPr>
        <p:spPr bwMode="auto">
          <a:xfrm>
            <a:off x="7029772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A850728-2C29-4BFE-9B36-1D518E3AFD97}" type="slidenum"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21</a:t>
            </a:fld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5661248"/>
            <a:ext cx="9144000" cy="105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  <a:buSzPct val="85000"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  <a:buSzPct val="85000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Е.А. Лебедев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  <a:buSzPct val="85000"/>
            </a:pPr>
            <a:r>
              <a:rPr lang="ru-RU" altLang="ru-R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Вопросы, комментарии и предложения по материалам презентации прошу направлять по адресу: </a:t>
            </a:r>
            <a:r>
              <a:rPr lang="en-US" altLang="ru-R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lebedev@gkz-rf.ru</a:t>
            </a:r>
            <a:endParaRPr lang="ru-RU" altLang="ru-RU" sz="1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  <a:buSzPct val="85000"/>
            </a:pPr>
            <a:r>
              <a:rPr lang="ru-RU" altLang="ru-R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или по телефону: (495) 780-30-54 </a:t>
            </a:r>
            <a:r>
              <a:rPr lang="ru-RU" altLang="ru-RU" sz="12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</a:t>
            </a:r>
            <a:r>
              <a:rPr lang="ru-RU" altLang="ru-R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184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Clr>
                <a:srgbClr val="A04DA3"/>
              </a:buClr>
              <a:buSzPct val="85000"/>
            </a:pPr>
            <a:endParaRPr lang="en-US" altLang="ru-RU" sz="1400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85000"/>
              <a:buFont typeface="Georgia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08912" cy="40466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экспертиза запасов сегодня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836712"/>
            <a:ext cx="8964488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45720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экспертиза является одним из важнейших элементов эффективного управления минерально-сырьевым комплексом России и обеспечивает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рациональное </a:t>
            </a:r>
            <a:r>
              <a:rPr lang="ru-RU" alt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использование </a:t>
            </a:r>
            <a:r>
              <a:rPr lang="ru-RU" alt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недр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4572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alt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4572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экспертиза осуществляется путем проведения анализа                документов и материалов по:</a:t>
            </a:r>
          </a:p>
          <a:p>
            <a:pPr marL="360000" indent="4572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alt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 algn="just">
              <a:lnSpc>
                <a:spcPct val="90000"/>
              </a:lnSpc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подсчету запасов полезных ископаемых всех вовлекаемых в освоение и разрабатываемых месторождений вне зависимости от вида, количества, качества и направления использования полезных ископаемых;</a:t>
            </a:r>
          </a:p>
          <a:p>
            <a:pPr marL="645750" indent="-285750" algn="just">
              <a:lnSpc>
                <a:spcPct val="90000"/>
              </a:lnSpc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технико-экономическому обоснованию кондиций для подсчета запасов полезных ископаемых в недрах,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коэффициентов извлечения нефти, газа и газового конденсата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45750" indent="-285750" algn="just">
              <a:lnSpc>
                <a:spcPct val="90000"/>
              </a:lnSpc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оперативному изменению состояния запасов полезных ископаемых по результатам геолого-разведочных работ и переоценки этих запасов;</a:t>
            </a:r>
          </a:p>
          <a:p>
            <a:pPr marL="645750" indent="-285750" algn="just">
              <a:lnSpc>
                <a:spcPct val="90000"/>
              </a:lnSpc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геологической информации об участках недр, намечаемых для строительства и эксплуатации подземных сооружений для хранения нефти и газа, захоронения радиоактивных, токсичных и иных опасных отходов, сброса сточных вод и иных нужд, не связанных с разработкой месторождений полезных ископаемых (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Енисейский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 algn="just">
              <a:lnSpc>
                <a:spcPct val="90000"/>
              </a:lnSpc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подсчету запасов полезных ископаемых выявленных месторождений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 algn="just">
              <a:lnSpc>
                <a:spcPct val="90000"/>
              </a:lnSpc>
              <a:spcBef>
                <a:spcPts val="0"/>
              </a:spcBef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выбору места размещения в пластах горных пород попутных вод и вод, использованных пользователями недр для собственных производственных и технологических нужд при разведке и добыче углеводородного сырья.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pitchFamily="34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107950" y="1052165"/>
            <a:ext cx="2160588" cy="647700"/>
          </a:xfrm>
          <a:prstGeom prst="rect">
            <a:avLst/>
          </a:prstGeom>
          <a:noFill/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Недропользователь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3276600" y="2420590"/>
            <a:ext cx="1366838" cy="576263"/>
          </a:xfrm>
          <a:prstGeom prst="rect">
            <a:avLst/>
          </a:prstGeom>
          <a:noFill/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ФБУ «ГКЗ»</a:t>
            </a: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2417763" y="3212753"/>
            <a:ext cx="3024187" cy="566737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3. Создание экспертной комиссии из штатных работников ФБУ «ГКЗ» и внештатных экспертов.</a:t>
            </a:r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2435225" y="4868515"/>
            <a:ext cx="3024188" cy="390525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5. Подготовка сводного экспертного заключения государственной экспертизы.</a:t>
            </a: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2425700" y="5506690"/>
            <a:ext cx="3024188" cy="36036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6. Рассмотрение результатов экспертизы на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заседании Государственной Комиссии.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08" name="Text Box 9"/>
          <p:cNvSpPr txBox="1">
            <a:spLocks noChangeArrowheads="1"/>
          </p:cNvSpPr>
          <p:nvPr/>
        </p:nvSpPr>
        <p:spPr bwMode="auto">
          <a:xfrm>
            <a:off x="6659563" y="1771303"/>
            <a:ext cx="2303462" cy="790575"/>
          </a:xfrm>
          <a:prstGeom prst="rect">
            <a:avLst/>
          </a:prstGeom>
          <a:noFill/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Утверждение результатов Государственной экспертизы в Роснедра</a:t>
            </a:r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3203575" y="6092478"/>
            <a:ext cx="1511300" cy="288925"/>
          </a:xfrm>
          <a:prstGeom prst="rect">
            <a:avLst/>
          </a:prstGeom>
          <a:noFill/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Решение</a:t>
            </a:r>
          </a:p>
        </p:txBody>
      </p:sp>
      <p:sp>
        <p:nvSpPr>
          <p:cNvPr id="4110" name="Text Box 11"/>
          <p:cNvSpPr txBox="1">
            <a:spLocks noChangeArrowheads="1"/>
          </p:cNvSpPr>
          <p:nvPr/>
        </p:nvSpPr>
        <p:spPr bwMode="auto">
          <a:xfrm>
            <a:off x="2195513" y="980728"/>
            <a:ext cx="1081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1. Материалы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435600" y="1988790"/>
            <a:ext cx="1150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7. Результаты экспертизы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659563" y="2852390"/>
            <a:ext cx="2303462" cy="1150938"/>
          </a:xfrm>
          <a:prstGeom prst="rect">
            <a:avLst/>
          </a:prstGeom>
          <a:noFill/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Недропользователь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        ФГУ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НПП «</a:t>
            </a:r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Росгеолфонд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» 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5435600" y="3068290"/>
            <a:ext cx="1296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8. Отчетность по запасам полезных ископаемых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2435225" y="1922115"/>
            <a:ext cx="3006725" cy="288925"/>
          </a:xfrm>
          <a:prstGeom prst="rect">
            <a:avLst/>
          </a:prstGeom>
          <a:noFill/>
          <a:ln w="127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2. Проверка на комплектность материалов.</a:t>
            </a:r>
          </a:p>
        </p:txBody>
      </p:sp>
      <p:sp>
        <p:nvSpPr>
          <p:cNvPr id="4115" name="Text Box 4"/>
          <p:cNvSpPr txBox="1">
            <a:spLocks noChangeArrowheads="1"/>
          </p:cNvSpPr>
          <p:nvPr/>
        </p:nvSpPr>
        <p:spPr bwMode="auto">
          <a:xfrm>
            <a:off x="3263900" y="1052165"/>
            <a:ext cx="1366838" cy="647700"/>
          </a:xfrm>
          <a:prstGeom prst="rect">
            <a:avLst/>
          </a:prstGeom>
          <a:noFill/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Роснедра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16" name="Text Box 6"/>
          <p:cNvSpPr txBox="1">
            <a:spLocks noChangeArrowheads="1"/>
          </p:cNvSpPr>
          <p:nvPr/>
        </p:nvSpPr>
        <p:spPr bwMode="auto">
          <a:xfrm>
            <a:off x="2428875" y="4004915"/>
            <a:ext cx="3024188" cy="61753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4. Работа внештатных экспертов с материалами </a:t>
            </a:r>
            <a:r>
              <a:rPr lang="ru-RU" altLang="ru-RU" sz="12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недропользователя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в тесном контакте с сотрудниками ФБУ «ГКЗ».</a:t>
            </a:r>
          </a:p>
        </p:txBody>
      </p:sp>
      <p:cxnSp>
        <p:nvCxnSpPr>
          <p:cNvPr id="3" name="Прямая со стрелкой 2"/>
          <p:cNvCxnSpPr>
            <a:stCxn id="4103" idx="3"/>
            <a:endCxn id="4115" idx="1"/>
          </p:cNvCxnSpPr>
          <p:nvPr/>
        </p:nvCxnSpPr>
        <p:spPr>
          <a:xfrm>
            <a:off x="2268538" y="1376015"/>
            <a:ext cx="9953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07038" y="2449165"/>
            <a:ext cx="10080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507038" y="2923828"/>
            <a:ext cx="10080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115" idx="2"/>
            <a:endCxn id="4114" idx="0"/>
          </p:cNvCxnSpPr>
          <p:nvPr/>
        </p:nvCxnSpPr>
        <p:spPr>
          <a:xfrm flipH="1">
            <a:off x="3938588" y="1699865"/>
            <a:ext cx="7937" cy="2222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941763" y="2204690"/>
            <a:ext cx="0" cy="2159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946525" y="2996853"/>
            <a:ext cx="0" cy="2159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929063" y="3779490"/>
            <a:ext cx="0" cy="2159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908425" y="4622453"/>
            <a:ext cx="0" cy="2460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29063" y="5290790"/>
            <a:ext cx="0" cy="2159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938588" y="5859115"/>
            <a:ext cx="0" cy="2460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4114" idx="1"/>
            <a:endCxn id="4103" idx="2"/>
          </p:cNvCxnSpPr>
          <p:nvPr/>
        </p:nvCxnSpPr>
        <p:spPr>
          <a:xfrm rot="10800000">
            <a:off x="1189038" y="1699865"/>
            <a:ext cx="1246187" cy="36671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8" name="Text Box 11"/>
          <p:cNvSpPr txBox="1">
            <a:spLocks noChangeArrowheads="1"/>
          </p:cNvSpPr>
          <p:nvPr/>
        </p:nvSpPr>
        <p:spPr bwMode="auto">
          <a:xfrm>
            <a:off x="1258888" y="1771303"/>
            <a:ext cx="1081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 комплектны</a:t>
            </a:r>
          </a:p>
        </p:txBody>
      </p:sp>
      <p:sp>
        <p:nvSpPr>
          <p:cNvPr id="4129" name="Text Box 11"/>
          <p:cNvSpPr txBox="1">
            <a:spLocks noChangeArrowheads="1"/>
          </p:cNvSpPr>
          <p:nvPr/>
        </p:nvSpPr>
        <p:spPr bwMode="auto">
          <a:xfrm>
            <a:off x="2987675" y="2060228"/>
            <a:ext cx="1081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i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комплектны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0"/>
            <a:ext cx="7273925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spc="-1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altLang="ru-RU" sz="1400" b="1" dirty="0"/>
              <a:t>Процесс проведения государственной экспертизы материалов</a:t>
            </a:r>
            <a:endParaRPr lang="ru-RU" altLang="ru-RU" sz="1400" b="1" dirty="0" smtClean="0"/>
          </a:p>
        </p:txBody>
      </p:sp>
      <p:sp>
        <p:nvSpPr>
          <p:cNvPr id="3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62322"/>
          </a:xfrm>
        </p:spPr>
        <p:txBody>
          <a:bodyPr/>
          <a:lstStyle/>
          <a:p>
            <a:pPr>
              <a:defRPr/>
            </a:pPr>
            <a:r>
              <a:rPr lang="ru-RU" altLang="ru-RU" sz="1400" b="1" dirty="0" smtClean="0"/>
              <a:t>Внештатные эксперты </a:t>
            </a:r>
            <a:r>
              <a:rPr lang="ru-RU" altLang="ru-RU" sz="1400" b="1" dirty="0"/>
              <a:t>ФБУ «ГКЗ</a:t>
            </a:r>
            <a:r>
              <a:rPr lang="ru-RU" altLang="ru-RU" sz="1400" b="1" dirty="0" smtClean="0"/>
              <a:t>»</a:t>
            </a:r>
            <a:endParaRPr lang="ru-RU" altLang="ru-RU" sz="1400" b="1" dirty="0"/>
          </a:p>
        </p:txBody>
      </p:sp>
      <p:sp>
        <p:nvSpPr>
          <p:cNvPr id="4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6871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bedev\Desktop\272c36817f24b9c3b209f576f325d11dc7b109bb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7792"/>
            <a:ext cx="2435424" cy="24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524" y="1013148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11.02.2005 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69 внештатными экспертами, привлекаемыми для проведения государственной экспертизы, могут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 специалисты,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имеющие высшее образование по профильным специальностям (геология, прикладная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геология, горное дело, нефтегазовое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дело, геодезия, экономика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управление) и стаж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работы по указанным специальностям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менее 3 лет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ru-RU" sz="4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ru-RU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0" indent="3600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внештатных экспертов по ТПИ составляет порядка 400 человек, из них:</a:t>
            </a:r>
          </a:p>
          <a:p>
            <a:pPr marL="316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25% являются докторами или кандидатами геолого-минералогических, технических, химических или экономических наук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10% являются профессорами и доцентами высших учебных заведений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подавляющее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является членами Российских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сообществ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экспертов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недропользованию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5750" indent="-28575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экспертов является членами международных профессиональных геологических сообществ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«Компетентными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лицами»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Australian Institute of Geoscientists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Группа 120"/>
          <p:cNvGrpSpPr/>
          <p:nvPr/>
        </p:nvGrpSpPr>
        <p:grpSpPr>
          <a:xfrm>
            <a:off x="167382" y="2203403"/>
            <a:ext cx="8784975" cy="693906"/>
            <a:chOff x="0" y="1464314"/>
            <a:chExt cx="8784975" cy="565295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0" y="1464314"/>
              <a:ext cx="8784975" cy="56529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3" name="Скругленный прямоугольник 4"/>
            <p:cNvSpPr/>
            <p:nvPr/>
          </p:nvSpPr>
          <p:spPr>
            <a:xfrm>
              <a:off x="0" y="1464314"/>
              <a:ext cx="2635492" cy="565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Руководитель </a:t>
              </a:r>
              <a:r>
                <a:rPr lang="ru-RU" sz="1200" dirty="0" smtClean="0"/>
                <a:t>/ Секретарь экспертной  комиссии</a:t>
              </a:r>
              <a:endParaRPr lang="ru-RU" sz="1200" kern="1200" dirty="0"/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167382" y="2965697"/>
            <a:ext cx="8812111" cy="967359"/>
            <a:chOff x="0" y="2212298"/>
            <a:chExt cx="8784975" cy="1915731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0" y="2212298"/>
              <a:ext cx="8784975" cy="19157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Скругленный прямоугольник 4"/>
            <p:cNvSpPr/>
            <p:nvPr/>
          </p:nvSpPr>
          <p:spPr>
            <a:xfrm>
              <a:off x="0" y="2212298"/>
              <a:ext cx="2635492" cy="1915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Секретарь 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экспертной комиссии</a:t>
              </a:r>
              <a:endParaRPr lang="ru-RU" sz="1200" kern="1200" dirty="0"/>
            </a:p>
          </p:txBody>
        </p:sp>
      </p:grp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5" y="-9525"/>
            <a:ext cx="8229600" cy="462322"/>
          </a:xfrm>
        </p:spPr>
        <p:txBody>
          <a:bodyPr/>
          <a:lstStyle/>
          <a:p>
            <a:pPr>
              <a:defRPr/>
            </a:pPr>
            <a:r>
              <a:rPr lang="ru-RU" altLang="ru-RU" sz="1400" b="1" dirty="0"/>
              <a:t>Штатные работники ФБУ «ГКЗ». Структура отдела </a:t>
            </a:r>
            <a:r>
              <a:rPr lang="ru-RU" altLang="ru-RU" sz="1400" b="1" dirty="0" smtClean="0"/>
              <a:t>металлов и нерудных полезных ископаемых и угля</a:t>
            </a:r>
            <a:endParaRPr lang="ru-RU" altLang="ru-RU" sz="1400" b="1" dirty="0"/>
          </a:p>
        </p:txBody>
      </p:sp>
      <p:sp>
        <p:nvSpPr>
          <p:cNvPr id="12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6871" name="Нижний колонтитул 4"/>
          <p:cNvSpPr txBox="1">
            <a:spLocks noGrp="1"/>
          </p:cNvSpPr>
          <p:nvPr/>
        </p:nvSpPr>
        <p:spPr bwMode="auto">
          <a:xfrm>
            <a:off x="7789" y="6243414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572560"/>
              </p:ext>
            </p:extLst>
          </p:nvPr>
        </p:nvGraphicFramePr>
        <p:xfrm>
          <a:off x="167382" y="116632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7080150" y="927670"/>
            <a:ext cx="900000" cy="475200"/>
            <a:chOff x="4293415" y="1071041"/>
            <a:chExt cx="815327" cy="54355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293415" y="1071041"/>
              <a:ext cx="815327" cy="543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309335" y="1086961"/>
              <a:ext cx="783487" cy="511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spcBef>
                  <a:spcPct val="0"/>
                </a:spcBef>
              </a:pPr>
              <a:r>
                <a:rPr lang="ru-RU" sz="1000" kern="1200" dirty="0" smtClean="0"/>
                <a:t>Главный геолог</a:t>
              </a:r>
              <a:endParaRPr lang="ru-RU" sz="1000" kern="1200" dirty="0"/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6144046" y="2979164"/>
            <a:ext cx="2016224" cy="0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649158" y="2979164"/>
            <a:ext cx="11074" cy="521844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728222" y="2977785"/>
            <a:ext cx="12130" cy="523223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144046" y="2799878"/>
            <a:ext cx="0" cy="197074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160270" y="2799878"/>
            <a:ext cx="0" cy="197074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44046" y="2996952"/>
            <a:ext cx="0" cy="36004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160270" y="2999163"/>
            <a:ext cx="0" cy="36004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271533" y="3048415"/>
            <a:ext cx="864000" cy="380585"/>
            <a:chOff x="5737972" y="2938984"/>
            <a:chExt cx="815327" cy="54355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5737972" y="2938984"/>
              <a:ext cx="815327" cy="543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Скругленный прямоугольник 4"/>
            <p:cNvSpPr/>
            <p:nvPr/>
          </p:nvSpPr>
          <p:spPr>
            <a:xfrm>
              <a:off x="5753892" y="2954904"/>
              <a:ext cx="783487" cy="436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spcBef>
                  <a:spcPct val="0"/>
                </a:spcBef>
              </a:pPr>
              <a:r>
                <a:rPr lang="ru-RU" sz="1000" kern="1200" dirty="0" smtClean="0"/>
                <a:t>Главный специалист</a:t>
              </a:r>
              <a:endParaRPr lang="ru-RU" sz="1000" kern="1200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263725" y="3048415"/>
            <a:ext cx="864000" cy="380585"/>
            <a:chOff x="5737972" y="2938984"/>
            <a:chExt cx="815327" cy="543551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5737972" y="2938984"/>
              <a:ext cx="815327" cy="543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5753892" y="2954904"/>
              <a:ext cx="783487" cy="511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spcBef>
                  <a:spcPct val="0"/>
                </a:spcBef>
              </a:pPr>
              <a:r>
                <a:rPr lang="ru-RU" sz="1000" kern="1200" dirty="0" smtClean="0"/>
                <a:t>Главный специалист</a:t>
              </a:r>
              <a:endParaRPr lang="ru-RU" sz="1000" kern="12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255917" y="3048415"/>
            <a:ext cx="864000" cy="380585"/>
            <a:chOff x="5737972" y="2938984"/>
            <a:chExt cx="815327" cy="543551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5737972" y="2938984"/>
              <a:ext cx="815327" cy="543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5753892" y="2954904"/>
              <a:ext cx="783487" cy="511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spcBef>
                  <a:spcPct val="0"/>
                </a:spcBef>
              </a:pPr>
              <a:r>
                <a:rPr lang="ru-RU" sz="1000" kern="1200" dirty="0" smtClean="0"/>
                <a:t>Главный специалист</a:t>
              </a:r>
              <a:endParaRPr lang="ru-RU" sz="1000" kern="1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771800" y="3501008"/>
            <a:ext cx="864000" cy="413097"/>
            <a:chOff x="6757532" y="2724552"/>
            <a:chExt cx="815327" cy="543551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6757532" y="2724552"/>
              <a:ext cx="815327" cy="543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6757532" y="2724553"/>
              <a:ext cx="783487" cy="511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spcBef>
                  <a:spcPct val="0"/>
                </a:spcBef>
              </a:pPr>
              <a:r>
                <a:rPr lang="ru-RU" sz="1000" kern="1200" dirty="0" smtClean="0"/>
                <a:t>Ведущий инженер</a:t>
              </a:r>
              <a:endParaRPr lang="ru-RU" sz="1000" kern="12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779912" y="3501008"/>
            <a:ext cx="864000" cy="413098"/>
            <a:chOff x="6746084" y="2938984"/>
            <a:chExt cx="815327" cy="543551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746084" y="2938984"/>
              <a:ext cx="815327" cy="5435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6762004" y="2954904"/>
              <a:ext cx="783487" cy="511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266700">
                <a:spcBef>
                  <a:spcPct val="0"/>
                </a:spcBef>
              </a:pPr>
              <a:r>
                <a:rPr lang="ru-RU" sz="1000" kern="1200" dirty="0" smtClean="0"/>
                <a:t>Ведущий инженер</a:t>
              </a:r>
              <a:endParaRPr lang="ru-RU" sz="1000" kern="1200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7161725" y="2979164"/>
            <a:ext cx="0" cy="53792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2703533" y="2989038"/>
            <a:ext cx="2000800" cy="7914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68" idx="0"/>
          </p:cNvCxnSpPr>
          <p:nvPr/>
        </p:nvCxnSpPr>
        <p:spPr>
          <a:xfrm flipH="1">
            <a:off x="3203800" y="2996952"/>
            <a:ext cx="48" cy="504056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endCxn id="71" idx="0"/>
          </p:cNvCxnSpPr>
          <p:nvPr/>
        </p:nvCxnSpPr>
        <p:spPr>
          <a:xfrm flipH="1">
            <a:off x="4211912" y="2996952"/>
            <a:ext cx="48" cy="504056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2695689" y="2799878"/>
            <a:ext cx="1344" cy="217287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4705921" y="2799878"/>
            <a:ext cx="0" cy="194862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656525" y="2989038"/>
            <a:ext cx="0" cy="43918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695689" y="2991032"/>
            <a:ext cx="0" cy="41924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705921" y="2994740"/>
            <a:ext cx="0" cy="40427"/>
          </a:xfrm>
          <a:prstGeom prst="line">
            <a:avLst/>
          </a:prstGeom>
          <a:ln w="26416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0" y="3861048"/>
            <a:ext cx="8964488" cy="26642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60000" indent="457200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/>
              <a:t>Все сотрудники отделов имеют профильное геологическое образование, постоянно проходят курсы повышения квалификации, участвуют в семинарах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и конференциях.</a:t>
            </a:r>
          </a:p>
          <a:p>
            <a:pPr marL="360000" indent="457200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С</a:t>
            </a:r>
            <a:r>
              <a:rPr lang="ru-RU" altLang="ru-RU" sz="1600" dirty="0" smtClean="0"/>
              <a:t> целью обмена опытом и ознакомления с новыми технологиями организуются выезды сотрудников на разрабатываемые месторождения, действующие предприятия и </a:t>
            </a:r>
            <a:r>
              <a:rPr lang="ru-RU" altLang="ru-RU" sz="1600" dirty="0" err="1" smtClean="0"/>
              <a:t>ГОКи</a:t>
            </a:r>
            <a:r>
              <a:rPr lang="ru-RU" altLang="ru-RU" sz="1600" dirty="0" smtClean="0"/>
              <a:t>, а также проектные институты.</a:t>
            </a:r>
          </a:p>
          <a:p>
            <a:pPr marL="360000" indent="457200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/>
              <a:t>В среднем на 1 сотрудника приходится от 12 до17 экспертиз в год.</a:t>
            </a:r>
          </a:p>
          <a:p>
            <a:pPr marL="360000" indent="457200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ru-RU" sz="1600" spc="-10" dirty="0" smtClean="0">
                <a:cs typeface="Arial" pitchFamily="34" charset="0"/>
              </a:rPr>
              <a:t>Для осуществления качественной экспертизы материалов ГКЗ располагает следующим ПО</a:t>
            </a:r>
            <a:r>
              <a:rPr lang="ru-RU" sz="1600" dirty="0" smtClean="0">
                <a:cs typeface="Arial" pitchFamily="34" charset="0"/>
              </a:rPr>
              <a:t>:</a:t>
            </a:r>
            <a:endParaRPr lang="en-US" sz="1600" dirty="0" smtClean="0">
              <a:cs typeface="Arial" pitchFamily="34" charset="0"/>
            </a:endParaRPr>
          </a:p>
          <a:p>
            <a:pPr marL="360000" indent="457200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/>
              <a:t> </a:t>
            </a:r>
            <a:endParaRPr lang="ru-RU" altLang="ru-RU" sz="1600" dirty="0"/>
          </a:p>
        </p:txBody>
      </p:sp>
      <p:pic>
        <p:nvPicPr>
          <p:cNvPr id="56" name="Picture 2" descr="C:\Users\lebedev\Desktop\MMCorp_IMS_Logo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971711" cy="5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83568" y="6165304"/>
            <a:ext cx="1338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Сетевая лицензия </a:t>
            </a:r>
          </a:p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на 7 рабочих мест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3" descr="C:\Users\lebedev\Desktop\Micromine-ProdBranding-V3-5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811402" cy="2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1158527" cy="6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2915816" y="6165304"/>
            <a:ext cx="1338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Сетевая лицензия </a:t>
            </a:r>
          </a:p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на 3 рабочих места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Picture 5" descr="C:\Users\lebedev\Desktop\i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61248"/>
            <a:ext cx="1224954" cy="3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5220072" y="6165304"/>
            <a:ext cx="1517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Временные лицензии по запросу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1278556" cy="1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7380312" y="6165304"/>
            <a:ext cx="1594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Ведутся переговоры о сотрудничестве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62322"/>
          </a:xfrm>
        </p:spPr>
        <p:txBody>
          <a:bodyPr/>
          <a:lstStyle/>
          <a:p>
            <a:r>
              <a:rPr lang="ru-RU" sz="1400" b="1" dirty="0" smtClean="0">
                <a:cs typeface="Arial" pitchFamily="34" charset="0"/>
              </a:rPr>
              <a:t>Совершенствование методической базы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2" y="997763"/>
            <a:ext cx="1105661" cy="1463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835696" y="845546"/>
            <a:ext cx="7128792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8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71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1510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30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098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67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24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81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38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0" indent="457200" algn="just">
              <a:lnSpc>
                <a:spcPct val="95000"/>
              </a:lnSpc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ФБУ «ГКЗ» на протяжении 90 лет ведет активные работы в направлении развития и совершенствования механизма государственной экспертизы, который бы удовлетворял современным национальным и международным стандартам в области использования недр.</a:t>
            </a:r>
          </a:p>
          <a:p>
            <a:pPr marL="360000" indent="457200" algn="just">
              <a:lnSpc>
                <a:spcPct val="95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научно-исследовательской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работы,           ФБУ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«ГКЗ» совместно с представителями экспертного сообщества,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недропользователей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проектных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институтов были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подготовлены предложения по совершенствованию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обоснования кондиций для подсчета запасов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месторождений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твердых полезных ископаемых при проведении государственной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экспертизы.</a:t>
            </a:r>
          </a:p>
          <a:p>
            <a:pPr marL="360000" indent="457200" algn="just">
              <a:lnSpc>
                <a:spcPct val="95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 обоснованные предложения, подготовленные с учетом последних научно-технических достижений в области государственной экспертизы и признанных за рубежом принципов оценки запасов были сформулированы по следующим ключевым аспектам геолого-экономической оценки месторождений ТПИ:</a:t>
            </a:r>
          </a:p>
          <a:p>
            <a:pPr marL="645750" indent="-285750" algn="just">
              <a:lnSpc>
                <a:spcPct val="95000"/>
              </a:lnSpc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сновные параметры кондиций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порядок их обоснования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 algn="just">
              <a:lnSpc>
                <a:spcPct val="95000"/>
              </a:lnSpc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еологическое, гидрогеологическое и инженерно-геологическое обоснование кондиций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45750" indent="-285750" algn="just">
              <a:lnSpc>
                <a:spcPct val="95000"/>
              </a:lnSpc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орнотехническое обоснование кондиций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 algn="just">
              <a:lnSpc>
                <a:spcPct val="95000"/>
              </a:lnSpc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технологии обогащения (переработки) минерального сырья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750" indent="-285750" algn="just">
              <a:lnSpc>
                <a:spcPct val="95000"/>
              </a:lnSpc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кономическое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кондиций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" descr="C:\Users\lebedev\Desktop\ajhe5sAur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213132" cy="1728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7" y="2204864"/>
            <a:ext cx="1339804" cy="1899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4000"/>
                    </a14:imgEffect>
                    <a14:imgEffect>
                      <a14:brightnessContrast bright="-17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" y="2694580"/>
            <a:ext cx="1476022" cy="1915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1" y="3316741"/>
            <a:ext cx="2016224" cy="264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" y="4213608"/>
            <a:ext cx="1105661" cy="14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7" y="5154888"/>
            <a:ext cx="1030006" cy="13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1127953"/>
              </p:ext>
            </p:extLst>
          </p:nvPr>
        </p:nvGraphicFramePr>
        <p:xfrm>
          <a:off x="-180528" y="836712"/>
          <a:ext cx="66967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Овал 30"/>
          <p:cNvSpPr/>
          <p:nvPr/>
        </p:nvSpPr>
        <p:spPr>
          <a:xfrm>
            <a:off x="35496" y="820559"/>
            <a:ext cx="552396" cy="50630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Овал 26"/>
          <p:cNvSpPr/>
          <p:nvPr/>
        </p:nvSpPr>
        <p:spPr>
          <a:xfrm>
            <a:off x="461317" y="3056964"/>
            <a:ext cx="701617" cy="6386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Овал 24"/>
          <p:cNvSpPr/>
          <p:nvPr/>
        </p:nvSpPr>
        <p:spPr>
          <a:xfrm>
            <a:off x="2051720" y="5445224"/>
            <a:ext cx="876852" cy="8161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58" name="Номер слайда 2"/>
          <p:cNvSpPr txBox="1">
            <a:spLocks noGrp="1"/>
          </p:cNvSpPr>
          <p:nvPr/>
        </p:nvSpPr>
        <p:spPr bwMode="auto">
          <a:xfrm>
            <a:off x="6659563" y="60213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200">
              <a:latin typeface="Arial Black" pitchFamily="34" charset="0"/>
              <a:cs typeface="Arial" charset="0"/>
            </a:endParaRPr>
          </a:p>
        </p:txBody>
      </p:sp>
      <p:sp>
        <p:nvSpPr>
          <p:cNvPr id="19460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62322"/>
          </a:xfrm>
        </p:spPr>
        <p:txBody>
          <a:bodyPr/>
          <a:lstStyle/>
          <a:p>
            <a:r>
              <a:rPr lang="ru-RU" sz="1400" b="1" dirty="0">
                <a:cs typeface="Arial" pitchFamily="34" charset="0"/>
              </a:rPr>
              <a:t>Методические </a:t>
            </a:r>
            <a:r>
              <a:rPr lang="ru-RU" sz="1400" b="1" dirty="0" smtClean="0">
                <a:cs typeface="Arial" pitchFamily="34" charset="0"/>
              </a:rPr>
              <a:t>документы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75577" y="2780928"/>
            <a:ext cx="4232527" cy="11926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ru-RU" altLang="ru-RU" sz="1100" b="1" dirty="0" smtClean="0"/>
              <a:t>Разработаны ГКЗ и утверждены </a:t>
            </a:r>
            <a:r>
              <a:rPr lang="ru-RU" altLang="ru-RU" sz="1100" b="1" dirty="0"/>
              <a:t>Приказом Минприроды России </a:t>
            </a:r>
            <a:r>
              <a:rPr lang="ru-RU" altLang="ru-RU" sz="1100" b="1" dirty="0" smtClean="0"/>
              <a:t>от 23.05.2011 № </a:t>
            </a:r>
            <a:r>
              <a:rPr lang="ru-RU" altLang="ru-RU" sz="1100" b="1" dirty="0"/>
              <a:t>378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1100" dirty="0"/>
              <a:t>ТРЕБОВАНИЯ к </a:t>
            </a:r>
            <a:r>
              <a:rPr lang="ru-RU" altLang="ru-RU" sz="1100" u="sng" dirty="0"/>
              <a:t>составу и правилам оформления </a:t>
            </a:r>
            <a:r>
              <a:rPr lang="ru-RU" altLang="ru-RU" sz="1100" dirty="0"/>
              <a:t>представляемых на государственную экспертизу </a:t>
            </a:r>
            <a:r>
              <a:rPr lang="ru-RU" altLang="ru-RU" sz="1100" u="sng" dirty="0"/>
              <a:t>материалов по подсчету запасов твердых полезных ископаемых</a:t>
            </a:r>
            <a:r>
              <a:rPr lang="ru-RU" altLang="ru-RU" sz="1100" dirty="0"/>
              <a:t>.</a:t>
            </a:r>
            <a:endParaRPr lang="ru-RU" altLang="ru-RU" sz="1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16171" y="1351598"/>
            <a:ext cx="3423215" cy="263149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1100" b="1" spc="-10" dirty="0" smtClean="0"/>
              <a:t>Рекомендованы к использованию протоколом  МПР России от 03.04.2007 № 11-17/0044-пр</a:t>
            </a:r>
          </a:p>
          <a:p>
            <a:pPr marL="108000" indent="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100" spc="-10" dirty="0" smtClean="0"/>
              <a:t> МЕТОДИЧЕСКИЕ РЕКОМЕНДАЦИИ</a:t>
            </a:r>
            <a:r>
              <a:rPr lang="ru-RU" altLang="ru-RU" sz="1100" b="1" spc="-10" dirty="0" smtClean="0"/>
              <a:t> </a:t>
            </a:r>
            <a:r>
              <a:rPr lang="ru-RU" altLang="ru-RU" sz="1100" u="sng" spc="-10" dirty="0" smtClean="0"/>
              <a:t>по составу и правилам оформления </a:t>
            </a:r>
            <a:r>
              <a:rPr lang="ru-RU" altLang="ru-RU" sz="1100" spc="-10" dirty="0" smtClean="0"/>
              <a:t>представляемых на государственную экспертизу </a:t>
            </a:r>
            <a:r>
              <a:rPr lang="ru-RU" altLang="ru-RU" sz="1100" u="sng" spc="-10" dirty="0" smtClean="0"/>
              <a:t>материалов по технико-экономическим обоснованиям кондиций для подсчета запасов</a:t>
            </a:r>
            <a:r>
              <a:rPr lang="ru-RU" altLang="ru-RU" sz="1100" spc="-10" dirty="0" smtClean="0"/>
              <a:t>.</a:t>
            </a:r>
          </a:p>
          <a:p>
            <a:pPr marL="108000" indent="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100" spc="-10" dirty="0" smtClean="0"/>
              <a:t> МЕТОДИЧЕСКИЕ РЕКОМЕНДАЦИИ по </a:t>
            </a:r>
            <a:r>
              <a:rPr lang="ru-RU" altLang="ru-RU" sz="1100" u="sng" spc="-10" dirty="0" smtClean="0"/>
              <a:t>сопоставлению данных разведки и разработки </a:t>
            </a:r>
            <a:r>
              <a:rPr lang="ru-RU" altLang="ru-RU" sz="1100" spc="-10" dirty="0" smtClean="0"/>
              <a:t>месторождений.</a:t>
            </a:r>
          </a:p>
          <a:p>
            <a:pPr marL="108000" indent="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100" spc="-10" dirty="0" smtClean="0"/>
              <a:t> </a:t>
            </a:r>
            <a:r>
              <a:rPr lang="ru-RU" altLang="ru-RU" sz="1100" spc="-10" dirty="0"/>
              <a:t>МЕТОДИЧЕСКИЕ РЕКОМЕНДАЦИИ </a:t>
            </a:r>
            <a:r>
              <a:rPr lang="ru-RU" altLang="ru-RU" sz="1100" u="sng" spc="-10" dirty="0" smtClean="0"/>
              <a:t>по комплексному изучению месторождений</a:t>
            </a:r>
            <a:r>
              <a:rPr lang="ru-RU" altLang="ru-RU" sz="1100" spc="-10" dirty="0" smtClean="0"/>
              <a:t> и  подсчёту запасов попутных полезных ископаемых и компонентов</a:t>
            </a:r>
            <a:r>
              <a:rPr lang="ru-RU" altLang="ru-RU" sz="1100" spc="-10" dirty="0"/>
              <a:t> </a:t>
            </a:r>
            <a:r>
              <a:rPr lang="ru-RU" altLang="ru-RU" sz="1100" spc="-10" dirty="0" smtClean="0"/>
              <a:t>и др.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93403" y="1351598"/>
            <a:ext cx="2722770" cy="1277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1100" b="1" spc="-10" dirty="0" smtClean="0"/>
              <a:t>Утверждены Распоряжением МПР России от 05.06.2007 № 37-р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altLang="ru-RU" sz="1100" spc="-10" dirty="0" smtClean="0"/>
              <a:t>МЕТОДИЧЕСКИЕ </a:t>
            </a:r>
            <a:r>
              <a:rPr lang="ru-RU" altLang="ru-RU" sz="1100" spc="-10" dirty="0" smtClean="0">
                <a:latin typeface="+mj-lt"/>
              </a:rPr>
              <a:t>РЕКОМЕНДАЦИИ по</a:t>
            </a:r>
            <a:r>
              <a:rPr lang="ru-RU" altLang="ru-RU" sz="1100" b="1" spc="-10" dirty="0" smtClean="0">
                <a:latin typeface="+mj-lt"/>
              </a:rPr>
              <a:t> </a:t>
            </a:r>
            <a:r>
              <a:rPr lang="ru-RU" sz="1100" u="sng" spc="-10" dirty="0">
                <a:latin typeface="+mj-lt"/>
                <a:cs typeface="Times New Roman" panose="02020603050405020304" pitchFamily="18" charset="0"/>
              </a:rPr>
              <a:t>применению Классификации запасов</a:t>
            </a:r>
            <a:r>
              <a:rPr lang="ru-RU" sz="1100" spc="-10" dirty="0">
                <a:latin typeface="+mj-lt"/>
                <a:cs typeface="Times New Roman" panose="02020603050405020304" pitchFamily="18" charset="0"/>
              </a:rPr>
              <a:t> месторождений и прогнозных ресурсов твердых полезных ископаемых (44 шт.)</a:t>
            </a:r>
            <a:r>
              <a:rPr lang="en-US" sz="1100" spc="-1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100" spc="-10" dirty="0">
                <a:latin typeface="+mj-lt"/>
                <a:cs typeface="Times New Roman" panose="02020603050405020304" pitchFamily="18" charset="0"/>
              </a:rPr>
              <a:t>и др.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27584" y="1351598"/>
            <a:ext cx="2068712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sz="1100" b="1" spc="-10" dirty="0" smtClean="0">
                <a:latin typeface="+mj-lt"/>
                <a:cs typeface="Times New Roman" panose="02020603050405020304" pitchFamily="18" charset="0"/>
              </a:rPr>
              <a:t>ГКЗ </a:t>
            </a:r>
            <a:r>
              <a:rPr lang="ru-RU" sz="1100" b="1" spc="-10" dirty="0">
                <a:latin typeface="+mj-lt"/>
                <a:cs typeface="Times New Roman" panose="02020603050405020304" pitchFamily="18" charset="0"/>
              </a:rPr>
              <a:t>были разработаны основные, действующие в настоящее время, методические </a:t>
            </a:r>
            <a:r>
              <a:rPr lang="ru-RU" sz="1100" b="1" spc="-10" dirty="0" smtClean="0">
                <a:latin typeface="+mj-lt"/>
                <a:cs typeface="Times New Roman" panose="02020603050405020304" pitchFamily="18" charset="0"/>
              </a:rPr>
              <a:t>документы.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02" y="320700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2011</a:t>
            </a:r>
            <a:endParaRPr lang="ru-RU" sz="1600" b="1" dirty="0"/>
          </a:p>
        </p:txBody>
      </p:sp>
      <p:sp>
        <p:nvSpPr>
          <p:cNvPr id="21" name="Овал 20"/>
          <p:cNvSpPr/>
          <p:nvPr/>
        </p:nvSpPr>
        <p:spPr>
          <a:xfrm>
            <a:off x="124900" y="1424969"/>
            <a:ext cx="623653" cy="57323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106843" y="151714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2007</a:t>
            </a:r>
            <a:endParaRPr lang="ru-RU" sz="1600" b="1" dirty="0"/>
          </a:p>
        </p:txBody>
      </p:sp>
      <p:sp>
        <p:nvSpPr>
          <p:cNvPr id="22" name="Овал 21"/>
          <p:cNvSpPr/>
          <p:nvPr/>
        </p:nvSpPr>
        <p:spPr>
          <a:xfrm>
            <a:off x="1085185" y="4369374"/>
            <a:ext cx="773862" cy="71580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1142525" y="453953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2015</a:t>
            </a:r>
            <a:endParaRPr lang="ru-RU" sz="1600" b="1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195736" y="4077072"/>
            <a:ext cx="6846430" cy="12772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ru-RU" altLang="ru-RU" sz="1100" b="1" dirty="0" smtClean="0"/>
              <a:t>Разработаны ГКЗ и рекомендованы </a:t>
            </a:r>
            <a:r>
              <a:rPr lang="ru-RU" altLang="ru-RU" sz="1100" b="1" dirty="0"/>
              <a:t>к использованию </a:t>
            </a:r>
            <a:endParaRPr lang="ru-RU" altLang="ru-RU" sz="1100" b="1" dirty="0" smtClean="0"/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ru-RU" altLang="ru-RU" sz="1100" b="1" dirty="0" smtClean="0"/>
              <a:t>протоколом </a:t>
            </a:r>
            <a:r>
              <a:rPr lang="ru-RU" altLang="ru-RU" sz="1100" b="1" dirty="0"/>
              <a:t>Минприроды России от 10.02.2015 № 6</a:t>
            </a:r>
          </a:p>
          <a:p>
            <a:pPr eaLnBrk="1" hangingPunct="1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100" dirty="0"/>
              <a:t>МЕТОДИЧЕСКИЕ РЕКОМЕНДАЦИИ </a:t>
            </a:r>
            <a:r>
              <a:rPr lang="ru-RU" altLang="ru-RU" sz="1100" dirty="0">
                <a:cs typeface="Arial" panose="020B0604020202020204" pitchFamily="34" charset="0"/>
              </a:rPr>
              <a:t>к составу и правилам оформления представляемых на государственную экспертизу материалов по технико-экономическому обоснованию кондиций и </a:t>
            </a:r>
            <a:r>
              <a:rPr lang="ru-RU" altLang="ru-RU" sz="1100" u="sng" dirty="0">
                <a:cs typeface="Arial" panose="020B0604020202020204" pitchFamily="34" charset="0"/>
              </a:rPr>
              <a:t>подсчету запасов</a:t>
            </a:r>
            <a:r>
              <a:rPr lang="ru-RU" altLang="ru-RU" sz="1100" dirty="0">
                <a:cs typeface="Arial" panose="020B0604020202020204" pitchFamily="34" charset="0"/>
              </a:rPr>
              <a:t> твердых полезных ископаемых </a:t>
            </a:r>
            <a:r>
              <a:rPr lang="ru-RU" altLang="ru-RU" sz="1100" u="sng" dirty="0">
                <a:cs typeface="Arial" panose="020B0604020202020204" pitchFamily="34" charset="0"/>
              </a:rPr>
              <a:t>с использованием блочного </a:t>
            </a:r>
            <a:r>
              <a:rPr lang="ru-RU" altLang="ru-RU" sz="1100" u="sng" dirty="0" smtClean="0">
                <a:cs typeface="Arial" panose="020B0604020202020204" pitchFamily="34" charset="0"/>
              </a:rPr>
              <a:t>моделирования</a:t>
            </a:r>
            <a:r>
              <a:rPr lang="ru-RU" altLang="ru-RU" sz="11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100" dirty="0"/>
              <a:t>МЕТОДИЧЕСКИЕ </a:t>
            </a:r>
            <a:r>
              <a:rPr lang="ru-RU" altLang="ru-RU" sz="1100" dirty="0" smtClean="0"/>
              <a:t>РЕКОМЕНДАЦИИ к </a:t>
            </a:r>
            <a:r>
              <a:rPr lang="ru-RU" altLang="ru-RU" sz="1100" u="sng" dirty="0" smtClean="0"/>
              <a:t>управлению и контролю качеством рядового опробования</a:t>
            </a:r>
            <a:r>
              <a:rPr lang="ru-RU" altLang="ru-RU" sz="1100" dirty="0" smtClean="0"/>
              <a:t> месторождений твердых полезных ископаемых.</a:t>
            </a:r>
            <a:endParaRPr lang="ru-RU" alt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177728" y="569857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2017</a:t>
            </a:r>
            <a:endParaRPr lang="ru-RU" sz="1600" b="1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131840" y="5589240"/>
            <a:ext cx="5897512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sz="1100" b="1" dirty="0" smtClean="0">
                <a:latin typeface="+mj-lt"/>
                <a:cs typeface="Times New Roman" panose="02020603050405020304" pitchFamily="18" charset="0"/>
              </a:rPr>
              <a:t>Новая Классификация запасов и прогнозных ресурсов ТПИ</a:t>
            </a:r>
          </a:p>
          <a:p>
            <a:pPr marL="0" indent="0" algn="ctr" eaLnBrk="1" hangingPunct="1">
              <a:defRPr/>
            </a:pPr>
            <a:r>
              <a:rPr lang="ru-RU" sz="1100" b="1" dirty="0" smtClean="0">
                <a:latin typeface="+mj-lt"/>
                <a:cs typeface="Times New Roman" panose="02020603050405020304" pitchFamily="18" charset="0"/>
              </a:rPr>
              <a:t>Необходимость разработки новых и переработки действующих нормативно-правовых документов, в том числе и МЕТОДИЧЕСКИХ РЕКОМЕНДАЦИЙ.</a:t>
            </a:r>
            <a:endParaRPr lang="ru-RU" sz="11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7584" y="877044"/>
            <a:ext cx="8211803" cy="3917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sz="1100" b="1" dirty="0" smtClean="0">
                <a:latin typeface="+mj-lt"/>
                <a:cs typeface="Times New Roman" panose="02020603050405020304" pitchFamily="18" charset="0"/>
              </a:rPr>
              <a:t>Классификация запасов и прогнозных ресурсов ТПИ</a:t>
            </a:r>
          </a:p>
          <a:p>
            <a:pPr marL="0" indent="0" algn="ctr" eaLnBrk="1" hangingPunct="1">
              <a:defRPr/>
            </a:pPr>
            <a:r>
              <a:rPr lang="ru-RU" sz="1100" b="1" dirty="0" smtClean="0">
                <a:latin typeface="+mj-lt"/>
                <a:cs typeface="Times New Roman" panose="02020603050405020304" pitchFamily="18" charset="0"/>
              </a:rPr>
              <a:t>Утверждена приказом МПР от 11.12.2006 № 278</a:t>
            </a:r>
            <a:endParaRPr lang="ru-RU" sz="11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882878"/>
            <a:ext cx="75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2006</a:t>
            </a:r>
            <a:endParaRPr lang="ru-RU" sz="1600" b="1" dirty="0"/>
          </a:p>
        </p:txBody>
      </p:sp>
      <p:sp>
        <p:nvSpPr>
          <p:cNvPr id="3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Нижний колонтитул 4"/>
          <p:cNvSpPr txBox="1">
            <a:spLocks noGrp="1"/>
          </p:cNvSpPr>
          <p:nvPr/>
        </p:nvSpPr>
        <p:spPr bwMode="auto">
          <a:xfrm>
            <a:off x="34925" y="644048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chemeClr val="bg1"/>
                </a:solidFill>
                <a:latin typeface="Academy" pitchFamily="2" charset="0"/>
                <a:cs typeface="Arial" charset="0"/>
              </a:rPr>
              <a:t>Государственная комиссия по запасам полезных ископаемых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62322"/>
          </a:xfrm>
        </p:spPr>
        <p:txBody>
          <a:bodyPr/>
          <a:lstStyle/>
          <a:p>
            <a:r>
              <a:rPr lang="ru-RU" sz="1400" b="1" dirty="0" smtClean="0">
                <a:cs typeface="Arial" pitchFamily="34" charset="0"/>
              </a:rPr>
              <a:t>Совершенствование методической базы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836712"/>
            <a:ext cx="91440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908720"/>
            <a:ext cx="8964488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8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971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21510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30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098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67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24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81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38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09728" indent="0" algn="ctr">
              <a:buNone/>
            </a:pPr>
            <a:r>
              <a:rPr lang="ru-RU" sz="1600" b="1" dirty="0" smtClean="0"/>
              <a:t>Новая Классификация призвана решить следующие задачи:</a:t>
            </a:r>
          </a:p>
          <a:p>
            <a:pPr marL="109728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ru-RU" sz="1400" b="1" dirty="0" smtClean="0"/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/>
              <a:t>повышение инвестиционной привлекательности отрасли за счет повышения достоверности геологической и горной информации при проведении экспертиз запасов и проектной документации;</a:t>
            </a: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/>
              <a:t>обеспечение преемственности действующей и новой российской Классификации ТПИ;</a:t>
            </a: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/>
              <a:t>сохранение наработок по гармонизации российской Классификации ТПИ с международными стандартами, для чего обеспечивается максимальная  совместимость с кодексами отчетности стран, входящих в «семейство CRIRSCO» и соответственно с Кодексом «НАЭН»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/>
              <a:t>сочетание в новой Классификации ТПИ государственных интересов с интересами бизнеса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/>
              <a:t>сохранение базовых принципов изученности и промышленной значимости месторождений;</a:t>
            </a: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/>
              <a:t>определение терминов и определений запасов и прогнозных ресурсов, их целевых функций и назначений;</a:t>
            </a:r>
          </a:p>
          <a:p>
            <a:pPr marL="644400" indent="-284400" algn="just">
              <a:spcBef>
                <a:spcPts val="300"/>
              </a:spcBef>
              <a:spcAft>
                <a:spcPts val="300"/>
              </a:spcAft>
              <a:buClr>
                <a:schemeClr val="tx2">
                  <a:lumMod val="90000"/>
                  <a:lumOff val="10000"/>
                </a:schemeClr>
              </a:buClr>
              <a:buSzPct val="75000"/>
              <a:buFont typeface="Wingdings" pitchFamily="2" charset="2"/>
              <a:buChar char="q"/>
            </a:pPr>
            <a:r>
              <a:rPr lang="ru-RU" sz="1600" dirty="0" smtClean="0"/>
              <a:t>снижение административных барьеров за счет объединения однородных по характеру деятельности структур (ФБУ «ГКЗ» и ЦКР-ТПИ </a:t>
            </a:r>
            <a:r>
              <a:rPr lang="ru-RU" sz="1600" dirty="0" err="1" smtClean="0"/>
              <a:t>Роснедр</a:t>
            </a:r>
            <a:r>
              <a:rPr lang="ru-RU" sz="1600" dirty="0" smtClean="0"/>
              <a:t>) в систему «одного окна».</a:t>
            </a:r>
          </a:p>
          <a:p>
            <a:pPr marL="109728" indent="0" algn="just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48464" y="6528816"/>
            <a:ext cx="386926" cy="329184"/>
          </a:xfrm>
        </p:spPr>
        <p:txBody>
          <a:bodyPr/>
          <a:lstStyle/>
          <a:p>
            <a:fld id="{2E8AA8AF-F181-4DD6-B967-757F6900034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19115</TotalTime>
  <Words>3007</Words>
  <Application>Microsoft Office PowerPoint</Application>
  <PresentationFormat>Экран (4:3)</PresentationFormat>
  <Paragraphs>519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Ясность</vt:lpstr>
      <vt:lpstr>ГОСУДАРСТВЕННАЯ ЭКСПЕРТИЗА ЗАПАСОВ ТПИ  В современных условиях.</vt:lpstr>
      <vt:lpstr>Государственная экспертиза запасов.  Начало</vt:lpstr>
      <vt:lpstr>Государственная экспертиза запасов сегодня</vt:lpstr>
      <vt:lpstr>Презентация PowerPoint</vt:lpstr>
      <vt:lpstr>Внештатные эксперты ФБУ «ГКЗ»</vt:lpstr>
      <vt:lpstr>Штатные работники ФБУ «ГКЗ». Структура отдела металлов и нерудных полезных ископаемых и угля</vt:lpstr>
      <vt:lpstr>Совершенствование методической базы</vt:lpstr>
      <vt:lpstr>Методические документы</vt:lpstr>
      <vt:lpstr>Совершенствование методической базы</vt:lpstr>
      <vt:lpstr>Совершенствование методической базы</vt:lpstr>
      <vt:lpstr>Совершенствование методической базы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деятельности ФБУ «ГКЗ» по проведению государственной экспертизы запасов ТПИ в 2007- 2017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Браткова</dc:creator>
  <cp:lastModifiedBy>BigHall</cp:lastModifiedBy>
  <cp:revision>735</cp:revision>
  <cp:lastPrinted>2017-05-25T10:33:08Z</cp:lastPrinted>
  <dcterms:created xsi:type="dcterms:W3CDTF">2016-01-20T08:08:39Z</dcterms:created>
  <dcterms:modified xsi:type="dcterms:W3CDTF">2017-06-14T03:00:51Z</dcterms:modified>
</cp:coreProperties>
</file>