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5" r:id="rId1"/>
  </p:sldMasterIdLst>
  <p:sldIdLst>
    <p:sldId id="256" r:id="rId2"/>
    <p:sldId id="267" r:id="rId3"/>
    <p:sldId id="257" r:id="rId4"/>
    <p:sldId id="258" r:id="rId5"/>
    <p:sldId id="268" r:id="rId6"/>
    <p:sldId id="261" r:id="rId7"/>
    <p:sldId id="259" r:id="rId8"/>
    <p:sldId id="269" r:id="rId9"/>
    <p:sldId id="260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FC84-E67B-4ACC-956E-36E5EBA24B75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9A5F-5C5F-4C08-A02C-9CE0047FB2D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FC84-E67B-4ACC-956E-36E5EBA24B75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9A5F-5C5F-4C08-A02C-9CE0047FB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16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FC84-E67B-4ACC-956E-36E5EBA24B75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9A5F-5C5F-4C08-A02C-9CE0047FB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02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FC84-E67B-4ACC-956E-36E5EBA24B75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9A5F-5C5F-4C08-A02C-9CE0047FB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5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FC84-E67B-4ACC-956E-36E5EBA24B75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9A5F-5C5F-4C08-A02C-9CE0047FB2D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52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FC84-E67B-4ACC-956E-36E5EBA24B75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9A5F-5C5F-4C08-A02C-9CE0047FB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9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FC84-E67B-4ACC-956E-36E5EBA24B75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9A5F-5C5F-4C08-A02C-9CE0047FB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1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FC84-E67B-4ACC-956E-36E5EBA24B75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9A5F-5C5F-4C08-A02C-9CE0047FB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5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FC84-E67B-4ACC-956E-36E5EBA24B75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9A5F-5C5F-4C08-A02C-9CE0047FB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67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5EFC84-E67B-4ACC-956E-36E5EBA24B75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6B9A5F-5C5F-4C08-A02C-9CE0047FB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8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FC84-E67B-4ACC-956E-36E5EBA24B75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9A5F-5C5F-4C08-A02C-9CE0047FB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7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5EFC84-E67B-4ACC-956E-36E5EBA24B75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6B9A5F-5C5F-4C08-A02C-9CE0047FB2D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87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1762125"/>
            <a:ext cx="10058400" cy="3448049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Отходы добычи и обогащения твердых полезных ископаемых, их отнесение к классам опасности по степени негативного воздействия на окружающую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5210174"/>
            <a:ext cx="10058400" cy="1038225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Гнедина Т.Ю.</a:t>
            </a: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2017 г.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97280" y="295274"/>
            <a:ext cx="10058400" cy="103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МИНГЕО СИБИРЬ-2017</a:t>
            </a:r>
          </a:p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сИБГЕОКОНСАЛТИНГ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2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5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7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706" y="299483"/>
            <a:ext cx="10058400" cy="116871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Отходы горной промышленности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неиспользуемые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добычи и переработки минерального сырья, выделяемые из массы добытого полезного ископаемого (горной массы) в процессах разработки месторождения, обогащения и химико-металлургической переработки.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3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61" y="437882"/>
            <a:ext cx="11346287" cy="1056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 добычи и обогащения полезных </a:t>
            </a:r>
            <a:r>
              <a:rPr lang="ru-R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ископаемых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Вскрышные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породы открытой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добычи;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Вмещающие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породы шахтной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добычи;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Порода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шламы, хвосты обогащения (флотации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Шахтные воды;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Газообразные выбросы.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74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398232"/>
            <a:ext cx="10515600" cy="13457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</a:t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</a:t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отходах производства и потребления»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24.06.1998 N 89-ФЗ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519" y="72756"/>
            <a:ext cx="1147361" cy="1226329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838200" y="2688555"/>
            <a:ext cx="10515600" cy="348840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III. Общие требования к обращению 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отходами</a:t>
            </a: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12. Требования к объектам размещения отходов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[…]</a:t>
            </a: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При ликвидации горных выработок могут использоваться вскрышные и вмещающие горные породы, отходы производства черных металлов IV и V классов опасности в соответствии с проектом ликвидации горных выработок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11 введен Федеральным законом от 29.12.2014 N 458-ФЗ)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2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достоверного отнесения образующихся отходов к классу опасности обусловлена следующими причинами: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78" y="2781300"/>
            <a:ext cx="4414880" cy="3087793"/>
          </a:xfrm>
        </p:spPr>
        <p:txBody>
          <a:bodyPr/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Возможностью правомерного использования вскрышных и вмещающих пород при ликвидации горных выработок (при отнесении их к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классу опасности для окружающей среды)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3830" y="2781300"/>
            <a:ext cx="4651849" cy="3087794"/>
          </a:xfrm>
        </p:spPr>
        <p:txBody>
          <a:bodyPr/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Необходимостью внесения платы за размещение отходов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8029654" y="180213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181554" y="1767840"/>
            <a:ext cx="914400" cy="914400"/>
          </a:xfrm>
          <a:prstGeom prst="straightConnector1">
            <a:avLst/>
          </a:prstGeom>
          <a:ln>
            <a:tailEnd type="triangle"/>
          </a:ln>
          <a:scene3d>
            <a:camera prst="orthographicFront">
              <a:rot lat="0" lon="1079998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16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0214" y="1284890"/>
            <a:ext cx="1324303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23858" y="1978572"/>
            <a:ext cx="5800136" cy="38668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ставок платы в Постановлении № 913 установлены на трехлетний период — с 2016 по 2018 гг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инфляционных коэффициентов, предусмотренных Постановлением Правительства РФ от 19.11.2014 № 1219 «О коэффициентах к нормативам платы за выбросы в атмосферный воздух загрязняющих веществ стационарными и передвижными источниками, сбросы загрязняющих веществ в поверхностные и подземные водные объекты, в том числе через централизованные системы водоотведения, размещение отходов производства и потребления».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907" y="77822"/>
            <a:ext cx="4541581" cy="6162690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06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28790"/>
            <a:ext cx="10058400" cy="153258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отнесения отходов к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классам опасности по степени негативного воздействия на окружающую среду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приказом Министерства природных ресурсов и экологии Российской Федерации от 4 декабря 2014 г. </a:t>
            </a:r>
            <a:r>
              <a:rPr lang="en-US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536</a:t>
            </a:r>
            <a:r>
              <a:rPr lang="en-US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60620"/>
            <a:ext cx="10058400" cy="3808474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Критериями отнесения отходов к I - V классам опасности по степени негативного воздействия на окружающую среду являются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 отхода для окружающей среды;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кратность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разведения водной вытяжки из отхода, при которой вредное воздействие на гидробионты отсутствует.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2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0447" y="286603"/>
            <a:ext cx="6222569" cy="145075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протокола количественного химического анализа (КХА)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54" y="131762"/>
            <a:ext cx="5548746" cy="6041274"/>
          </a:xfrm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80447" y="2526224"/>
            <a:ext cx="6162807" cy="334287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КХА расписан компонентный состав отхода, на основании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расчетным путем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степень опасности отхода для окружающей среды, по сумме степеней опасности веществ, составляющих отход. </a:t>
            </a:r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отхода – любая составная часть отхода, для которой можно сформировать системы показателей его степени 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16755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19042" y="1130387"/>
            <a:ext cx="1024759" cy="1213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98179" y="286602"/>
            <a:ext cx="5320863" cy="145075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документе с данными о показателях опасности для компонента отхода должны быть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58" y="68094"/>
            <a:ext cx="4953000" cy="6215024"/>
          </a:xfrm>
          <a:ln w="3175">
            <a:solidFill>
              <a:schemeClr val="tx1"/>
            </a:solidFill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98179" y="1845734"/>
            <a:ext cx="5320863" cy="4023360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отхода, для которого собраны показатели опасности;</a:t>
            </a:r>
          </a:p>
          <a:p>
            <a:pPr lvl="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показателей опасности;</a:t>
            </a:r>
          </a:p>
          <a:p>
            <a:pPr lvl="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по каждому из показателей;</a:t>
            </a:r>
          </a:p>
          <a:p>
            <a:pPr lvl="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 (от 1 до 4) согласно критериям отнесения отходов к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классам опасности;</a:t>
            </a:r>
          </a:p>
          <a:p>
            <a:pPr lvl="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рассчитанные коэффициенты опасности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информации, из которых взяты данные по каждому показателю опасности.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6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1064</TotalTime>
  <Words>465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Ретро</vt:lpstr>
      <vt:lpstr>Отходы добычи и обогащения твердых полезных ископаемых, их отнесение к классам опасности по степени негативного воздействия на окружающую среду </vt:lpstr>
      <vt:lpstr>Отходы горной промышленности</vt:lpstr>
      <vt:lpstr>  Виды отходов добычи и обогащения полезных ископаемых</vt:lpstr>
      <vt:lpstr>РОССИЙСКАЯ ФЕДЕРАЦИЯ ФЕДЕРАЛЬНЫЙ ЗАКОН «Об отходах производства и потребления» от 24.06.1998 N 89-ФЗ </vt:lpstr>
      <vt:lpstr>Важность достоверного отнесения образующихся отходов к классу опасности обусловлена следующими причинами:</vt:lpstr>
      <vt:lpstr>Презентация PowerPoint</vt:lpstr>
      <vt:lpstr>Критерии отнесения отходов к I - V классам опасности по степени негативного воздействия на окружающую среду (утверждены приказом Министерства природных ресурсов и экологии Российской Федерации от 4 декабря 2014 г. N 536)</vt:lpstr>
      <vt:lpstr>Пример протокола количественного химического анализа (КХА)</vt:lpstr>
      <vt:lpstr>В документе с данными о показателях опасности для компонента отхода должны быть указаны: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Гнедина</cp:lastModifiedBy>
  <cp:revision>28</cp:revision>
  <dcterms:created xsi:type="dcterms:W3CDTF">2017-06-12T07:14:40Z</dcterms:created>
  <dcterms:modified xsi:type="dcterms:W3CDTF">2017-06-13T10:12:34Z</dcterms:modified>
</cp:coreProperties>
</file>