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57" r:id="rId5"/>
    <p:sldId id="259" r:id="rId6"/>
    <p:sldId id="260" r:id="rId7"/>
    <p:sldId id="263" r:id="rId8"/>
    <p:sldId id="288" r:id="rId9"/>
    <p:sldId id="289" r:id="rId10"/>
    <p:sldId id="290" r:id="rId11"/>
    <p:sldId id="291" r:id="rId12"/>
    <p:sldId id="292" r:id="rId13"/>
    <p:sldId id="294" r:id="rId14"/>
    <p:sldId id="293" r:id="rId15"/>
    <p:sldId id="295" r:id="rId16"/>
    <p:sldId id="296" r:id="rId17"/>
    <p:sldId id="297" r:id="rId18"/>
    <p:sldId id="298" r:id="rId19"/>
    <p:sldId id="301" r:id="rId20"/>
    <p:sldId id="299" r:id="rId21"/>
    <p:sldId id="300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283" r:id="rId32"/>
    <p:sldId id="313" r:id="rId33"/>
    <p:sldId id="311" r:id="rId34"/>
    <p:sldId id="312" r:id="rId35"/>
    <p:sldId id="287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2BE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>
      <p:cViewPr varScale="1">
        <p:scale>
          <a:sx n="124" d="100"/>
          <a:sy n="124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FF00"/>
                </a:solidFill>
              </a:rPr>
              <a:t>Сравнение запасов с утвержденными запасами 2012 г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Лист1!$B$3:$B$11</c:f>
              <c:strCache>
                <c:ptCount val="9"/>
                <c:pt idx="0">
                  <c:v>Запасы руды</c:v>
                </c:pt>
                <c:pt idx="1">
                  <c:v>Cu</c:v>
                </c:pt>
                <c:pt idx="2">
                  <c:v>Mo</c:v>
                </c:pt>
                <c:pt idx="3">
                  <c:v>Au</c:v>
                </c:pt>
                <c:pt idx="4">
                  <c:v>Ag</c:v>
                </c:pt>
                <c:pt idx="5">
                  <c:v>Запасы, Cu</c:v>
                </c:pt>
                <c:pt idx="6">
                  <c:v>Запасы, Mo</c:v>
                </c:pt>
                <c:pt idx="7">
                  <c:v>Запасы, Au</c:v>
                </c:pt>
                <c:pt idx="8">
                  <c:v>Запасы, Ag</c:v>
                </c:pt>
              </c:strCache>
            </c:strRef>
          </c:cat>
          <c:val>
            <c:numRef>
              <c:f>Лист1!$C$3:$C$11</c:f>
              <c:numCache>
                <c:formatCode>General</c:formatCode>
                <c:ptCount val="9"/>
                <c:pt idx="0">
                  <c:v>214.6</c:v>
                </c:pt>
                <c:pt idx="1">
                  <c:v>-40</c:v>
                </c:pt>
                <c:pt idx="2">
                  <c:v>-35.270000000000003</c:v>
                </c:pt>
                <c:pt idx="3">
                  <c:v>-44.91</c:v>
                </c:pt>
                <c:pt idx="4">
                  <c:v>-37.57</c:v>
                </c:pt>
                <c:pt idx="5">
                  <c:v>64.19</c:v>
                </c:pt>
                <c:pt idx="6">
                  <c:v>75.89</c:v>
                </c:pt>
                <c:pt idx="7">
                  <c:v>50.34</c:v>
                </c:pt>
                <c:pt idx="8">
                  <c:v>70.149999999999991</c:v>
                </c:pt>
              </c:numCache>
            </c:numRef>
          </c:val>
        </c:ser>
        <c:gapWidth val="182"/>
        <c:axId val="68182784"/>
        <c:axId val="68185472"/>
      </c:barChart>
      <c:catAx>
        <c:axId val="681827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85472"/>
        <c:crosses val="autoZero"/>
        <c:auto val="1"/>
        <c:lblAlgn val="ctr"/>
        <c:lblOffset val="100"/>
      </c:catAx>
      <c:valAx>
        <c:axId val="6818547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8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 descr="Narrow horizontal"/>
          <p:cNvSpPr>
            <a:spLocks noChangeArrowheads="1"/>
          </p:cNvSpPr>
          <p:nvPr userDrawn="1"/>
        </p:nvSpPr>
        <p:spPr bwMode="auto">
          <a:xfrm>
            <a:off x="7500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pic>
        <p:nvPicPr>
          <p:cNvPr id="5" name="Picture 2" descr="C:\Documents and Settings\Usuario\Mis documentos\Mis imágenes\planeta tierra\1141596411CbW8Hk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80000" y="642918"/>
            <a:ext cx="6572272" cy="657227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370013"/>
            <a:ext cx="4786312" cy="5487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3B93-F0C2-497C-9EC3-54E7138FC86B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42DB-AF20-4366-AC33-5862D4752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2EAE7-D94C-49FA-B677-EF5A237B8E98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6BE9A-D523-48D2-9337-381D990B2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0026E-92C0-495F-B649-26214B371A35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0069-8081-44C3-A434-935D2E105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359025"/>
            <a:ext cx="3286125" cy="4498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312" r="43119" b="-3650"/>
          <a:stretch>
            <a:fillRect/>
          </a:stretch>
        </p:blipFill>
        <p:spPr bwMode="auto">
          <a:xfrm>
            <a:off x="0" y="928581"/>
            <a:ext cx="9144000" cy="357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6" name="Picture 2" descr="C:\Documents and Settings\Usuario\Mis documentos\Mis imágenes\planeta tierra\1141596411CbW8Hk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072330" y="4786322"/>
            <a:ext cx="2285992" cy="22859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>
            <a:lvl1pPr>
              <a:buClr>
                <a:srgbClr val="0070C0"/>
              </a:buClr>
              <a:buSzPct val="73000"/>
              <a:buFont typeface="Wingdings" pitchFamily="2" charset="2"/>
              <a:buChar char="¥"/>
              <a:defRPr sz="24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Font typeface="Wingdings" pitchFamily="2" charset="2"/>
              <a:buChar char="¥"/>
              <a:defRPr sz="23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 sz="22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6858048" cy="796908"/>
          </a:xfrm>
        </p:spPr>
        <p:txBody>
          <a:bodyPr>
            <a:noAutofit/>
          </a:bodyPr>
          <a:lstStyle>
            <a:lvl1pPr marL="0" indent="0"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1E82-393B-49B4-B465-9E1A2C10B3C7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8805-05BD-4E7E-91AF-C64B21751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F88D-D689-44C0-9FE5-9F0089216C33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8574-4053-41BC-BE61-F21EB374C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B3F6-EE27-4AF8-90EF-97B6522635C3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C733-BE4F-494A-817C-25EABE00F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CFAF3-2E93-4C22-8C8B-C557CD1935EA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6CA4-7445-4281-A635-DBE7EA371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A68D-99E8-4D0D-81E3-BA7D33B12B17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7E47-D488-4CFA-91A9-86CA60A9C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D50CC-13F6-47D0-83C9-616DDFA1CDA5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A382-6C8D-4151-9297-D7F3CF911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D30D2-2E24-481A-A3FF-6891ACE1AC47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18EB-E195-48B7-AE13-84453B238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2B3D9-FBC0-4D36-A196-AFEA170E3AF7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929D9-C6ED-4E22-95F2-BA18DF862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B60D1D-0D3A-45B3-9C7F-430B91FCAF12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122999-69A3-44CF-8EF2-033CD066F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7" descr="Narrow horizontal"/>
          <p:cNvSpPr>
            <a:spLocks noChangeArrowheads="1"/>
          </p:cNvSpPr>
          <p:nvPr userDrawn="1"/>
        </p:nvSpPr>
        <p:spPr bwMode="auto">
          <a:xfrm>
            <a:off x="8823325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8" name="Rectangle 17" descr="Narrow horizontal"/>
          <p:cNvSpPr>
            <a:spLocks noChangeArrowheads="1"/>
          </p:cNvSpPr>
          <p:nvPr userDrawn="1"/>
        </p:nvSpPr>
        <p:spPr bwMode="auto">
          <a:xfrm>
            <a:off x="8501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9" name="Rectangle 17" descr="Narrow horizontal"/>
          <p:cNvSpPr>
            <a:spLocks noChangeArrowheads="1"/>
          </p:cNvSpPr>
          <p:nvPr userDrawn="1"/>
        </p:nvSpPr>
        <p:spPr bwMode="auto">
          <a:xfrm>
            <a:off x="8215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0" name="Rectangle 17" descr="Narrow horizontal"/>
          <p:cNvSpPr>
            <a:spLocks noChangeArrowheads="1"/>
          </p:cNvSpPr>
          <p:nvPr userDrawn="1"/>
        </p:nvSpPr>
        <p:spPr bwMode="auto">
          <a:xfrm>
            <a:off x="7929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1" name="Rectangle 17" descr="Narrow horizontal"/>
          <p:cNvSpPr>
            <a:spLocks noChangeArrowheads="1"/>
          </p:cNvSpPr>
          <p:nvPr userDrawn="1"/>
        </p:nvSpPr>
        <p:spPr bwMode="auto">
          <a:xfrm>
            <a:off x="7643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2" name="Rectangle 17" descr="Narrow horizontal"/>
          <p:cNvSpPr>
            <a:spLocks noChangeArrowheads="1"/>
          </p:cNvSpPr>
          <p:nvPr userDrawn="1"/>
        </p:nvSpPr>
        <p:spPr bwMode="auto">
          <a:xfrm>
            <a:off x="7358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3" name="Rectangle 17" descr="Narrow horizontal"/>
          <p:cNvSpPr>
            <a:spLocks noChangeArrowheads="1"/>
          </p:cNvSpPr>
          <p:nvPr userDrawn="1"/>
        </p:nvSpPr>
        <p:spPr bwMode="auto">
          <a:xfrm>
            <a:off x="7072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4" name="Rectangle 17" descr="Narrow horizontal"/>
          <p:cNvSpPr>
            <a:spLocks noChangeArrowheads="1"/>
          </p:cNvSpPr>
          <p:nvPr userDrawn="1"/>
        </p:nvSpPr>
        <p:spPr bwMode="auto">
          <a:xfrm>
            <a:off x="6786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5" name="Rectangle 17" descr="Narrow horizontal"/>
          <p:cNvSpPr>
            <a:spLocks noChangeArrowheads="1"/>
          </p:cNvSpPr>
          <p:nvPr userDrawn="1"/>
        </p:nvSpPr>
        <p:spPr bwMode="auto">
          <a:xfrm>
            <a:off x="6500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6" name="Rectangle 17" descr="Narrow horizontal"/>
          <p:cNvSpPr>
            <a:spLocks noChangeArrowheads="1"/>
          </p:cNvSpPr>
          <p:nvPr userDrawn="1"/>
        </p:nvSpPr>
        <p:spPr bwMode="auto">
          <a:xfrm>
            <a:off x="6215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7" name="Rectangle 17" descr="Narrow horizontal"/>
          <p:cNvSpPr>
            <a:spLocks noChangeArrowheads="1"/>
          </p:cNvSpPr>
          <p:nvPr userDrawn="1"/>
        </p:nvSpPr>
        <p:spPr bwMode="auto">
          <a:xfrm>
            <a:off x="60007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8" name="Rectangle 17" descr="Narrow horizontal"/>
          <p:cNvSpPr>
            <a:spLocks noChangeArrowheads="1"/>
          </p:cNvSpPr>
          <p:nvPr userDrawn="1"/>
        </p:nvSpPr>
        <p:spPr bwMode="auto">
          <a:xfrm>
            <a:off x="57150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9" name="Rectangle 17" descr="Narrow horizontal"/>
          <p:cNvSpPr>
            <a:spLocks noChangeArrowheads="1"/>
          </p:cNvSpPr>
          <p:nvPr userDrawn="1"/>
        </p:nvSpPr>
        <p:spPr bwMode="auto">
          <a:xfrm>
            <a:off x="54292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0" name="Rectangle 17" descr="Narrow horizontal"/>
          <p:cNvSpPr>
            <a:spLocks noChangeArrowheads="1"/>
          </p:cNvSpPr>
          <p:nvPr userDrawn="1"/>
        </p:nvSpPr>
        <p:spPr bwMode="auto">
          <a:xfrm>
            <a:off x="51435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1" name="Rectangle 17" descr="Narrow horizontal"/>
          <p:cNvSpPr>
            <a:spLocks noChangeArrowheads="1"/>
          </p:cNvSpPr>
          <p:nvPr userDrawn="1"/>
        </p:nvSpPr>
        <p:spPr bwMode="auto">
          <a:xfrm>
            <a:off x="48577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2" name="Rectangle 17" descr="Narrow horizontal"/>
          <p:cNvSpPr>
            <a:spLocks noChangeArrowheads="1"/>
          </p:cNvSpPr>
          <p:nvPr userDrawn="1"/>
        </p:nvSpPr>
        <p:spPr bwMode="auto">
          <a:xfrm>
            <a:off x="45720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3" name="Rectangle 17" descr="Narrow horizontal"/>
          <p:cNvSpPr>
            <a:spLocks noChangeArrowheads="1"/>
          </p:cNvSpPr>
          <p:nvPr userDrawn="1"/>
        </p:nvSpPr>
        <p:spPr bwMode="auto">
          <a:xfrm>
            <a:off x="4357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4" name="Rectangle 17" descr="Narrow horizontal"/>
          <p:cNvSpPr>
            <a:spLocks noChangeArrowheads="1"/>
          </p:cNvSpPr>
          <p:nvPr userDrawn="1"/>
        </p:nvSpPr>
        <p:spPr bwMode="auto">
          <a:xfrm>
            <a:off x="4071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5" name="Rectangle 17" descr="Narrow horizontal"/>
          <p:cNvSpPr>
            <a:spLocks noChangeArrowheads="1"/>
          </p:cNvSpPr>
          <p:nvPr userDrawn="1"/>
        </p:nvSpPr>
        <p:spPr bwMode="auto">
          <a:xfrm>
            <a:off x="3786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6" name="Rectangle 17" descr="Narrow horizontal"/>
          <p:cNvSpPr>
            <a:spLocks noChangeArrowheads="1"/>
          </p:cNvSpPr>
          <p:nvPr userDrawn="1"/>
        </p:nvSpPr>
        <p:spPr bwMode="auto">
          <a:xfrm>
            <a:off x="35004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7" name="Rectangle 17" descr="Narrow horizontal"/>
          <p:cNvSpPr>
            <a:spLocks noChangeArrowheads="1"/>
          </p:cNvSpPr>
          <p:nvPr userDrawn="1"/>
        </p:nvSpPr>
        <p:spPr bwMode="auto">
          <a:xfrm>
            <a:off x="3214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8" name="Rectangle 17" descr="Narrow horizontal"/>
          <p:cNvSpPr>
            <a:spLocks noChangeArrowheads="1"/>
          </p:cNvSpPr>
          <p:nvPr userDrawn="1"/>
        </p:nvSpPr>
        <p:spPr bwMode="auto">
          <a:xfrm>
            <a:off x="2928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9" name="Rectangle 17" descr="Narrow horizontal"/>
          <p:cNvSpPr>
            <a:spLocks noChangeArrowheads="1"/>
          </p:cNvSpPr>
          <p:nvPr userDrawn="1"/>
        </p:nvSpPr>
        <p:spPr bwMode="auto">
          <a:xfrm>
            <a:off x="2643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0" name="Rectangle 17" descr="Narrow horizontal"/>
          <p:cNvSpPr>
            <a:spLocks noChangeArrowheads="1"/>
          </p:cNvSpPr>
          <p:nvPr userDrawn="1"/>
        </p:nvSpPr>
        <p:spPr bwMode="auto">
          <a:xfrm>
            <a:off x="23574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1" name="Rectangle 17" descr="Narrow horizontal"/>
          <p:cNvSpPr>
            <a:spLocks noChangeArrowheads="1"/>
          </p:cNvSpPr>
          <p:nvPr userDrawn="1"/>
        </p:nvSpPr>
        <p:spPr bwMode="auto">
          <a:xfrm>
            <a:off x="2071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2" name="Rectangle 17" descr="Narrow horizontal"/>
          <p:cNvSpPr>
            <a:spLocks noChangeArrowheads="1"/>
          </p:cNvSpPr>
          <p:nvPr userDrawn="1"/>
        </p:nvSpPr>
        <p:spPr bwMode="auto">
          <a:xfrm>
            <a:off x="1785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3" name="Rectangle 17" descr="Narrow horizontal"/>
          <p:cNvSpPr>
            <a:spLocks noChangeArrowheads="1"/>
          </p:cNvSpPr>
          <p:nvPr userDrawn="1"/>
        </p:nvSpPr>
        <p:spPr bwMode="auto">
          <a:xfrm>
            <a:off x="1571625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4" name="Rectangle 17" descr="Narrow horizontal"/>
          <p:cNvSpPr>
            <a:spLocks noChangeArrowheads="1"/>
          </p:cNvSpPr>
          <p:nvPr userDrawn="1"/>
        </p:nvSpPr>
        <p:spPr bwMode="auto">
          <a:xfrm>
            <a:off x="1357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5" name="Rectangle 17" descr="Narrow horizontal"/>
          <p:cNvSpPr>
            <a:spLocks noChangeArrowheads="1"/>
          </p:cNvSpPr>
          <p:nvPr userDrawn="1"/>
        </p:nvSpPr>
        <p:spPr bwMode="auto">
          <a:xfrm>
            <a:off x="1071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6" name="Rectangle 17" descr="Narrow horizontal"/>
          <p:cNvSpPr>
            <a:spLocks noChangeArrowheads="1"/>
          </p:cNvSpPr>
          <p:nvPr userDrawn="1"/>
        </p:nvSpPr>
        <p:spPr bwMode="auto">
          <a:xfrm>
            <a:off x="785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7" name="Rectangle 17" descr="Narrow horizontal"/>
          <p:cNvSpPr>
            <a:spLocks noChangeArrowheads="1"/>
          </p:cNvSpPr>
          <p:nvPr userDrawn="1"/>
        </p:nvSpPr>
        <p:spPr bwMode="auto">
          <a:xfrm>
            <a:off x="500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8" name="Rectangle 17" descr="Narrow horizontal"/>
          <p:cNvSpPr>
            <a:spLocks noChangeArrowheads="1"/>
          </p:cNvSpPr>
          <p:nvPr userDrawn="1"/>
        </p:nvSpPr>
        <p:spPr bwMode="auto">
          <a:xfrm>
            <a:off x="357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9" name="Rectangle 17" descr="Narrow horizontal"/>
          <p:cNvSpPr>
            <a:spLocks noChangeArrowheads="1"/>
          </p:cNvSpPr>
          <p:nvPr userDrawn="1"/>
        </p:nvSpPr>
        <p:spPr bwMode="auto">
          <a:xfrm>
            <a:off x="214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40" name="Rectangle 17" descr="Narrow horizontal"/>
          <p:cNvSpPr>
            <a:spLocks noChangeArrowheads="1"/>
          </p:cNvSpPr>
          <p:nvPr userDrawn="1"/>
        </p:nvSpPr>
        <p:spPr bwMode="auto">
          <a:xfrm>
            <a:off x="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7" descr="Narrow horizontal"/>
          <p:cNvSpPr>
            <a:spLocks noChangeArrowheads="1"/>
          </p:cNvSpPr>
          <p:nvPr/>
        </p:nvSpPr>
        <p:spPr bwMode="auto">
          <a:xfrm>
            <a:off x="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14" name="Заголовок 3"/>
          <p:cNvSpPr>
            <a:spLocks noGrp="1"/>
          </p:cNvSpPr>
          <p:nvPr>
            <p:ph type="ctrTitle"/>
          </p:nvPr>
        </p:nvSpPr>
        <p:spPr>
          <a:xfrm>
            <a:off x="755650" y="525463"/>
            <a:ext cx="7772400" cy="54737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FF00"/>
                </a:solidFill>
                <a:latin typeface="Arial" charset="0"/>
              </a:rPr>
              <a:t>Блочные модели</a:t>
            </a:r>
            <a:br>
              <a:rPr lang="ru-RU" smtClean="0">
                <a:solidFill>
                  <a:srgbClr val="FFFF00"/>
                </a:solidFill>
                <a:latin typeface="Arial" charset="0"/>
              </a:rPr>
            </a:br>
            <a:r>
              <a:rPr lang="ru-RU" smtClean="0">
                <a:solidFill>
                  <a:srgbClr val="FFFF00"/>
                </a:solidFill>
                <a:latin typeface="Arial" charset="0"/>
              </a:rPr>
              <a:t>и</a:t>
            </a:r>
            <a:br>
              <a:rPr lang="ru-RU" smtClean="0">
                <a:solidFill>
                  <a:srgbClr val="FFFF00"/>
                </a:solidFill>
                <a:latin typeface="Arial" charset="0"/>
              </a:rPr>
            </a:br>
            <a:r>
              <a:rPr lang="ru-RU" smtClean="0">
                <a:solidFill>
                  <a:srgbClr val="FFFF00"/>
                </a:solidFill>
                <a:latin typeface="Arial" charset="0"/>
              </a:rPr>
              <a:t>ГКЗ:</a:t>
            </a:r>
            <a:br>
              <a:rPr lang="ru-RU" smtClean="0">
                <a:solidFill>
                  <a:srgbClr val="FFFF00"/>
                </a:solidFill>
                <a:latin typeface="Arial" charset="0"/>
              </a:rPr>
            </a:br>
            <a:r>
              <a:rPr lang="ru-RU" smtClean="0">
                <a:solidFill>
                  <a:srgbClr val="FFFF00"/>
                </a:solidFill>
                <a:latin typeface="Arial" charset="0"/>
              </a:rPr>
              <a:t>это реально? -</a:t>
            </a:r>
            <a:br>
              <a:rPr lang="ru-RU" smtClean="0">
                <a:solidFill>
                  <a:srgbClr val="FFFF00"/>
                </a:solidFill>
                <a:latin typeface="Arial" charset="0"/>
              </a:rPr>
            </a:br>
            <a:r>
              <a:rPr lang="ru-RU" smtClean="0">
                <a:solidFill>
                  <a:srgbClr val="FFFF00"/>
                </a:solidFill>
                <a:latin typeface="Arial" charset="0"/>
              </a:rPr>
              <a:t>это реальность!</a:t>
            </a:r>
            <a:br>
              <a:rPr lang="ru-RU" smtClean="0">
                <a:solidFill>
                  <a:srgbClr val="FFFF00"/>
                </a:solidFill>
                <a:latin typeface="Arial" charset="0"/>
              </a:rPr>
            </a:br>
            <a:r>
              <a:rPr lang="ru-RU" sz="3200" smtClean="0">
                <a:solidFill>
                  <a:srgbClr val="FFFF00"/>
                </a:solidFill>
                <a:latin typeface="Arial" charset="0"/>
              </a:rPr>
              <a:t>(Месторождение Песчанка)</a:t>
            </a:r>
          </a:p>
        </p:txBody>
      </p:sp>
      <p:pic>
        <p:nvPicPr>
          <p:cNvPr id="133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213" y="6021388"/>
            <a:ext cx="13001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791200"/>
            <a:ext cx="1682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Группа 9"/>
          <p:cNvGrpSpPr>
            <a:grpSpLocks/>
          </p:cNvGrpSpPr>
          <p:nvPr/>
        </p:nvGrpSpPr>
        <p:grpSpPr bwMode="auto">
          <a:xfrm>
            <a:off x="6732588" y="5791200"/>
            <a:ext cx="1638300" cy="776288"/>
            <a:chOff x="5667679" y="4160722"/>
            <a:chExt cx="1698115" cy="810633"/>
          </a:xfrm>
        </p:grpSpPr>
        <p:pic>
          <p:nvPicPr>
            <p:cNvPr id="13318" name="Рисунок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67679" y="4160722"/>
              <a:ext cx="1601162" cy="58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Прямоугольник 11"/>
            <p:cNvSpPr>
              <a:spLocks noChangeArrowheads="1"/>
            </p:cNvSpPr>
            <p:nvPr/>
          </p:nvSpPr>
          <p:spPr bwMode="auto">
            <a:xfrm>
              <a:off x="5861856" y="4740523"/>
              <a:ext cx="150393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 b="1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СИБГЕОКОНСАЛТИНГ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1763713" y="333375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Подготовка к моделированию</a:t>
            </a:r>
          </a:p>
        </p:txBody>
      </p:sp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1619250" y="1341438"/>
            <a:ext cx="61198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В связи с комплексным составом руд, проводятся исследования лабораторно-технологических проб: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для расчета коэффициентов перевода в «условную» медь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Для определения уровня разграничения сульфидных и окисленных руд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Диаграмма 1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060575"/>
            <a:ext cx="29908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Подготовка к моделированию</a:t>
            </a: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1331913" y="908050"/>
            <a:ext cx="61198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Проводится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статистический анализ данных рядового опробования и обоснование диапазона кондиционных параметров для повариантного подсчета запасов </a:t>
            </a:r>
          </a:p>
        </p:txBody>
      </p:sp>
      <p:pic>
        <p:nvPicPr>
          <p:cNvPr id="23556" name="Диаграмма 2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060575"/>
            <a:ext cx="26638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Диаграмма 2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797425"/>
            <a:ext cx="4067175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Диаграмма 2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29225"/>
            <a:ext cx="43561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Диаграмма 3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5229225"/>
            <a:ext cx="421163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Подготовка к моделированию</a:t>
            </a:r>
          </a:p>
        </p:txBody>
      </p:sp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1403350" y="1125538"/>
            <a:ext cx="61198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Бортовое содержание условной меди: 0,2, 0.3, 0.4, 0.5, 0.6, 0.7%.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сульфидных руд: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	МРТ – 15 м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	МПП – 15 м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окисленных руд: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	МРТ – 6 м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	МПП – 6 м</a:t>
            </a:r>
          </a:p>
        </p:txBody>
      </p:sp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1331913" y="3500438"/>
            <a:ext cx="611981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Выделение кондиционных рудных интервалов проводилось по каждому варианту бортового содержания отдельно, выделение рудных интервалов выполнялось по традиционной методике, применяемой в условиях отсутствия четких геологических границ оруденения по «способу компенсации» или по «правилу прирезки»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1116013" y="3068638"/>
            <a:ext cx="65516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Соблюдается правило вложенности контуров при переходе к более высокому бортовому лимиту. 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Геометризация проводится с учетом пустых прослоев, но с высоким коэффициентом рудоносности.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Учитываются геологические характеристики (монцонит-порфиры, зоны брекчирования, разрывные нарушения, литолого-минералогическое картирование и др.) 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При оценке вариантов бортовых содержаний (0,3; 0,5; 0,7% условной меди) использовались результаты оконтуривания с более низким вариантом бортового содержания с учетом снижения величины коэффициента рудоносности</a:t>
            </a:r>
            <a:r>
              <a:rPr lang="ru-RU">
                <a:sym typeface="Tahoma" pitchFamily="34" charset="0"/>
              </a:rPr>
              <a:t> </a:t>
            </a:r>
          </a:p>
        </p:txBody>
      </p:sp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403350" y="1268413"/>
            <a:ext cx="61198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Оконтуривание (геометризация) сульфидных и окисленных руд выполнялось раздельно, на разрезах, планах поверхности и погоризонтных планах по 3-м вариантам бортового содержания (0.2; 0.4; 0.6% условной меди) 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Подготовка к моделированию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Graf_pril_44_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0"/>
            <a:ext cx="4103687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468313" y="115888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Подготовка к моделированию</a:t>
            </a:r>
          </a:p>
        </p:txBody>
      </p:sp>
      <p:pic>
        <p:nvPicPr>
          <p:cNvPr id="26627" name="Picture 4" descr="Graf_pril_5_1_сорта_ру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3189288"/>
            <a:ext cx="7453313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403350" y="1268413"/>
            <a:ext cx="6119813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Строятся каркасы рудных тел по вариантам бортовых содержаний (0,2; 0,4; 0,6% условной меди).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Проверяются: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Правила вложенности тел с более высоким лимитом бортового содержания в каркас с меньшим значением бортового содержания. 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Проводится сравнение объемов рудных тел, полученных путем расчета с использованием простых геометрических фигур и построенных каркасов </a:t>
            </a:r>
          </a:p>
        </p:txBody>
      </p:sp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1476375" y="4005263"/>
            <a:ext cx="6119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В случае отклонения объемов по отдельным телам выше 10%,  приводится объяснения причин.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1258888" y="1268413"/>
            <a:ext cx="648176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По каждому рудному телу и бортовому содержанию проводится статистический анализ по всем полезным компонентам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 По каждому рудному телу и бортовому содержанию вычисляется линейный коэффициент рудоносности</a:t>
            </a:r>
          </a:p>
          <a:p>
            <a:pPr indent="358775" algn="just" hangingPunct="0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С учетом большого количества проб, ограничения «ураганных» содержаний полезных компонентов проведены для основных тел по ГРШ и отдельно для участков Северный и Центральный квантильным методом для </a:t>
            </a:r>
            <a:r>
              <a:rPr lang="en-US">
                <a:solidFill>
                  <a:srgbClr val="FFFF00"/>
                </a:solidFill>
                <a:sym typeface="Tahoma" pitchFamily="34" charset="0"/>
              </a:rPr>
              <a:t>Cu, Mo, Au, Ag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.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sym typeface="Tahoma" pitchFamily="34" charset="0"/>
              </a:rPr>
              <a:t>По квантильному методу значительным ограничениям подвергаются содержания молибдена, что вызвало несогласие экспертов ГКЗ. Рекомендовано изменить метод выявления и ограничения для ураганных значений по молибдену. Ограничение проведено по графику вероятности, что повлияло на увеличение запасов молибдена примерно на 5%.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258888" y="1268413"/>
            <a:ext cx="648176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Размер элементарной ячейки блочной модели выбран с учетом следующих параметров: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- мощность рудных тел достигает более 100 м;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- глубина оконтуривания около 500 м;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- простирание рудных тел – около 7 км;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- параметры разведочной сети: 400х200 м, 200х100 м, 100х50 м (детализация);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 высота уступа – 15 м.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 МРТ и МПП равны 15 м.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Исходя из этих параметров, размер элементарной ячейки блока принимается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50х25х15 м (</a:t>
            </a:r>
            <a:r>
              <a:rPr lang="en-US">
                <a:solidFill>
                  <a:srgbClr val="FFFF00"/>
                </a:solidFill>
                <a:sym typeface="Tahoma" pitchFamily="34" charset="0"/>
              </a:rPr>
              <a:t>YxXxZ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 – Север-Восток-Высота) 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Предусматривается процедура субблокирования уменьшающая размеры блоков в 5 раз по всем осям</a:t>
            </a:r>
            <a:r>
              <a:rPr lang="ru-RU">
                <a:sym typeface="Tahom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258888" y="981075"/>
            <a:ext cx="6697662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>
              <a:spcBef>
                <a:spcPct val="100000"/>
              </a:spcBef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Построение выборочных полувариограмм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проведено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основных рудных тел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Главного рудного штокверка.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Выбор направления полувариограмм основан на анализе геологических данных. Главная ось ориентирована по простиранию рудных залежей - субмеридионально, 2-ось по падению, в соответствии с крутопадающей интерпретацией рудных залежей. Шаг полувариограмм выбран исходя из разведочной сети и распространения рудных залежей по простиранию и на глубину. </a:t>
            </a:r>
          </a:p>
        </p:txBody>
      </p:sp>
      <p:pic>
        <p:nvPicPr>
          <p:cNvPr id="30723" name="Рисунок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33845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005263"/>
            <a:ext cx="3384550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9138" y="4546600"/>
            <a:ext cx="33448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1258888" y="981075"/>
            <a:ext cx="66976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>
              <a:spcBef>
                <a:spcPct val="100000"/>
              </a:spcBef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оценки качества полувариограмм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проводится перекрестная проверка, которая показала хорошую сходимость средних содержаний, разброс значений незначительный.</a:t>
            </a:r>
          </a:p>
          <a:p>
            <a:pPr indent="358775">
              <a:spcBef>
                <a:spcPct val="100000"/>
              </a:spcBef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оценки эффекта пропорциональности проведено построение графиков зависимости дисперсии от содержания. Зависимость отсутствует.</a:t>
            </a:r>
            <a:r>
              <a:rPr lang="ru-RU">
                <a:sym typeface="Tahoma" pitchFamily="34" charset="0"/>
              </a:rPr>
              <a:t> </a:t>
            </a:r>
          </a:p>
        </p:txBody>
      </p:sp>
      <p:pic>
        <p:nvPicPr>
          <p:cNvPr id="31747" name="Диаграмма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500438"/>
            <a:ext cx="5953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76250"/>
            <a:ext cx="5135563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827088" y="1989138"/>
            <a:ext cx="72009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>
              <a:spcBef>
                <a:spcPct val="100000"/>
              </a:spcBef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Параметры эллипсоида определяются исходя из особенностей распределения рудоносности для каждого выделенного рудного тела, с учетом геометрии разведочной сети, параметров полувариограмм и особенностей распределения полезного компонента .</a:t>
            </a:r>
            <a:r>
              <a:rPr lang="ru-RU" b="1">
                <a:solidFill>
                  <a:srgbClr val="FFFF00"/>
                </a:solidFill>
                <a:sym typeface="Tahom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755650" y="1341438"/>
            <a:ext cx="72009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Последовательность оценки ресурсной блочной модели: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1. Построение вероятностной модели каждого рудного тела;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2. Тарирование вероятностной модели каждого рудного тела;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3. Интерполяция содержаний рудных элементов, руда - не руда;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4. Кодирование по типам руд, территориальной принадлежности, присвоение объемного веса, определение принадлежности к делювиальным образования;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5. Присвоение балансовой принадлежности;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6. Интерполяция содержаний за пределами рудных тел; 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основных рудных тел ГРШ используется ординарный кригинг, для остальных тел – метод анизотропии обратных расстояний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755650" y="1341438"/>
            <a:ext cx="72009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1. Последовательность построения вероятностной модели по каждому рудному телу: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- Построение вероятностной (индикаторной) блочной модели</a:t>
            </a:r>
            <a:r>
              <a:rPr lang="ru-RU"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- интерполяция принадлежности проб к рудным интервалам (пробы рудных интервалов – 1, безрудных интервалов – 0).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Оценка проводится в четыре-пять прогонов.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Отдельно для сульфидных и окисленных руд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2. Тарирование вероятностной блочной модели.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Отнесение элементарной ячейки блочной модели к руде для каждого рудного тела определяется по коэффициенту индикатора, при котором коэффициент рудоносности запасов руды по блочной модели соответствует коэффициенту рудоносности линейных запасов.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755650" y="981075"/>
            <a:ext cx="720090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3. Интерполяция в блочную модель содержаний рудных элементов.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На первом этапе присваиваются содержания из рудных интервалов блокам, отнесенным к рудным. Далее производится интерполяция содержания из нерудных интервалов по выработкам в блоки, относящиеся к безрудным. 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Слияние блочных моделей по сульфидным и окисленным рудам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4. Кодирование блочной модели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Рудам производится присвоение принадлежности к типам руд с использованием поверхности</a:t>
            </a:r>
            <a:r>
              <a:rPr lang="ru-RU"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зоны окисления – ниже зоны окисления – сульфидные руды.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Блоки выше поверхности делювиальных отложений кодируются и исключаются из подсчета запасов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Территориальная принадлежность</a:t>
            </a:r>
            <a:r>
              <a:rPr lang="ru-RU"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– ГРШ, Центральный участок, Северный участок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Объемный вес – для сульфидных и окисленных руд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</a:p>
        </p:txBody>
      </p:sp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684213" y="1773238"/>
            <a:ext cx="7200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5. Присвоение балансовой принадлежности производится с использованием построенных с учетом плотности сети, каркасов рудных блоков. Выделяются категории В, С1 и С2.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6. Интерполяция содержаний за пределами рудных тел.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Оценка качества моделирования</a:t>
            </a:r>
          </a:p>
        </p:txBody>
      </p:sp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684213" y="1341438"/>
            <a:ext cx="72009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В атрибутах блочных моделей прописывается следующие статистические параметры: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количество проб при интерполяции содержаний;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количество скважин при кригинге;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среднее расстояние при кригинге;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минимальное расстояние при кригинге;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дисперсия кригинга;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коэффициент эффективности кригинга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наклон линии регрессии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количество секторов эллипсоида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количество точек в секторах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стандартное отклонение кригинга;</a:t>
            </a:r>
            <a:endParaRPr lang="en-US">
              <a:solidFill>
                <a:srgbClr val="FFFF00"/>
              </a:solidFill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стандартное отклонение при методе обратных расстояний </a:t>
            </a:r>
          </a:p>
        </p:txBody>
      </p:sp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468313" y="5157788"/>
            <a:ext cx="74882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Для наглядности строятся графики: 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количества проб в блоках;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дисперсии кригинга;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наклон линии регрессии истинного и расчетного содержания;</a:t>
            </a:r>
          </a:p>
          <a:p>
            <a:pPr indent="358775">
              <a:buFontTx/>
              <a:buChar char="-"/>
            </a:pPr>
            <a:r>
              <a:rPr lang="ru-RU">
                <a:solidFill>
                  <a:srgbClr val="FFFF00"/>
                </a:solidFill>
                <a:sym typeface="Tahoma" pitchFamily="34" charset="0"/>
              </a:rPr>
              <a:t>указывается количество весов с отрицательными значениями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Оценка качества моделирования</a:t>
            </a:r>
          </a:p>
        </p:txBody>
      </p:sp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684213" y="1773238"/>
            <a:ext cx="72009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Основные запасы, сконцентрированные в рудных телах ГРШ и подсчитанные методом ординарного кригинга заверяются методом анизотропии обратных расстояний со степенью 2.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Отклонения в содержаниях незначительные</a:t>
            </a:r>
            <a:r>
              <a:rPr lang="ru-RU">
                <a:sym typeface="Tahoma" pitchFamily="34" charset="0"/>
              </a:rPr>
              <a:t> </a:t>
            </a:r>
          </a:p>
          <a:p>
            <a:pPr indent="358775"/>
            <a:endParaRPr lang="ru-RU">
              <a:sym typeface="Tahoma" pitchFamily="34" charset="0"/>
            </a:endParaRP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Проводится визуальная проверка.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Распределение содержаний в блочных моделях визуально сравнивалось с содержаниями по скважинам. Наблюдается хорошая корреляция содержаний блочной модели с содержаниями по скважинам в зонах, представляющих промышленный интерес.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Оценка качества моделирования</a:t>
            </a:r>
          </a:p>
        </p:txBody>
      </p:sp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684213" y="1773238"/>
            <a:ext cx="7200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Приводятся графики скользящего среднего по простиранию, с запада на восток и по глубине. Сравниваются средние содержания в рудных интервалах и в блочной модели.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Отклонения незначительные по всем полезным компонентам</a:t>
            </a:r>
          </a:p>
        </p:txBody>
      </p:sp>
      <p:pic>
        <p:nvPicPr>
          <p:cNvPr id="39939" name="Диаграмма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3213100"/>
            <a:ext cx="55816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565400"/>
            <a:ext cx="52578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2124075" y="404813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ТЭО</a:t>
            </a:r>
          </a:p>
        </p:txBody>
      </p:sp>
      <p:sp>
        <p:nvSpPr>
          <p:cNvPr id="40963" name="Прямоугольник 1"/>
          <p:cNvSpPr>
            <a:spLocks noChangeArrowheads="1"/>
          </p:cNvSpPr>
          <p:nvPr/>
        </p:nvSpPr>
        <p:spPr bwMode="auto">
          <a:xfrm>
            <a:off x="684213" y="1341438"/>
            <a:ext cx="7200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Строится график зависимости тоннажа и содержаний  от значений бортового содержания.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Проводится анализ зависимости параметров при различных бортовых содержаниях.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700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2468" name="Объект 23"/>
          <p:cNvGraphicFramePr>
            <a:graphicFrameLocks/>
          </p:cNvGraphicFramePr>
          <p:nvPr/>
        </p:nvGraphicFramePr>
        <p:xfrm>
          <a:off x="1835150" y="2420938"/>
          <a:ext cx="5148263" cy="4241800"/>
        </p:xfrm>
        <a:graphic>
          <a:graphicData uri="http://schemas.openxmlformats.org/presentationml/2006/ole">
            <p:oleObj spid="_x0000_s62468" name="Диаграмма" r:id="rId3" imgW="6187976" imgH="5456393" progId="Excel.Chart.8">
              <p:embed/>
            </p:oleObj>
          </a:graphicData>
        </a:graphic>
      </p:graphicFrame>
      <p:sp>
        <p:nvSpPr>
          <p:cNvPr id="62470" name="TextBox 3"/>
          <p:cNvSpPr txBox="1">
            <a:spLocks noChangeArrowheads="1"/>
          </p:cNvSpPr>
          <p:nvPr/>
        </p:nvSpPr>
        <p:spPr bwMode="auto">
          <a:xfrm>
            <a:off x="2124075" y="260350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ТЭО</a:t>
            </a:r>
          </a:p>
        </p:txBody>
      </p:sp>
      <p:sp>
        <p:nvSpPr>
          <p:cNvPr id="62471" name="Прямоугольник 1"/>
          <p:cNvSpPr>
            <a:spLocks noChangeArrowheads="1"/>
          </p:cNvSpPr>
          <p:nvPr/>
        </p:nvSpPr>
        <p:spPr bwMode="auto">
          <a:xfrm>
            <a:off x="755650" y="908050"/>
            <a:ext cx="72009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Проводится анализ средних содержаний условной меди в межбортовых прирезках сульфидных руд по вариантам бортового содержания.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Объясняются причины превышения верхнего значения смежных бортовых</a:t>
            </a:r>
            <a:r>
              <a:rPr lang="ru-RU">
                <a:sym typeface="Tahoma" pitchFamily="34" charset="0"/>
              </a:rPr>
              <a:t> </a:t>
            </a:r>
            <a:r>
              <a:rPr lang="ru-RU">
                <a:solidFill>
                  <a:srgbClr val="FFFF00"/>
                </a:solidFill>
                <a:sym typeface="Tahoma" pitchFamily="34" charset="0"/>
              </a:rPr>
              <a:t>содержаний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Обзор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60350"/>
            <a:ext cx="63420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64295"/>
            <a:ext cx="2339975" cy="9445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200" b="1" kern="1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800" dirty="0" smtClean="0"/>
              <a:t>Местоположение месторождения Песчанка</a:t>
            </a:r>
            <a:endParaRPr lang="ru-RU" altLang="ru-RU" sz="1800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1484313"/>
            <a:ext cx="2771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Месторождение находится в Билибинском районе Чукотского автономного округа</a:t>
            </a:r>
          </a:p>
        </p:txBody>
      </p:sp>
      <p:pic>
        <p:nvPicPr>
          <p:cNvPr id="15364" name="Picture 6" descr="Посел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4175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Радуг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78375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3"/>
          <p:cNvSpPr txBox="1">
            <a:spLocks noChangeArrowheads="1"/>
          </p:cNvSpPr>
          <p:nvPr/>
        </p:nvSpPr>
        <p:spPr bwMode="auto">
          <a:xfrm>
            <a:off x="2124075" y="260350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Сравнение запасов</a:t>
            </a:r>
          </a:p>
        </p:txBody>
      </p:sp>
      <p:sp>
        <p:nvSpPr>
          <p:cNvPr id="63490" name="Прямоугольник 1"/>
          <p:cNvSpPr>
            <a:spLocks noChangeArrowheads="1"/>
          </p:cNvSpPr>
          <p:nvPr/>
        </p:nvSpPr>
        <p:spPr bwMode="auto">
          <a:xfrm>
            <a:off x="755650" y="1268413"/>
            <a:ext cx="7200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Контрольный подсчет запасов проводится по одному (предполагаемому оптимальному бортовому содержанию). Подсчет запасов осуществляется по традиционной методике (для сульфидных руд - способом параллельных вертикальных сечений, для окисленных руд - способом геологических блоков в проекции на горизонтальную плоскость).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Сравнение проводится по подсчетным блокам, категориям, рудным телам и участкам.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В целом по месторождению отклонения по запасам руды, средним содержаниям и запасам металлов не значительные, в пределах первых процентов. Причины значительных отклонений по отдельным подсчетным блокам описываются в тексте.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42" name="Group 14"/>
          <p:cNvGraphicFramePr>
            <a:graphicFrameLocks noGrp="1"/>
          </p:cNvGraphicFramePr>
          <p:nvPr/>
        </p:nvGraphicFramePr>
        <p:xfrm>
          <a:off x="593725" y="815975"/>
          <a:ext cx="8172450" cy="4854575"/>
        </p:xfrm>
        <a:graphic>
          <a:graphicData uri="http://schemas.openxmlformats.org/drawingml/2006/table">
            <a:tbl>
              <a:tblPr/>
              <a:tblGrid>
                <a:gridCol w="4394200"/>
                <a:gridCol w="3778250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Подсчет запасов производить: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пределах рудных штокверков, оконтуренных по краевым рудным интервалам;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 технологическим типам руд: окисленным и сульфидным,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разделение руд на технологические типы производить на основании фазовых анализов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(доля сульфидной меди в окисленных рудах менее 60 %, в сульфидных – более 60 %)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Сульфидные руды:</a:t>
                      </a:r>
                      <a:endParaRPr kumimoji="0" lang="ru-RU" sz="1100" b="0" i="0" u="sng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балансовым относить запасы сульфидных руд, подсчитанные в проектных контурах экономически обоснованных карьеров;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бортовое содержание условной меди в пробе – 0,2 %;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золота (в г/т) в условную медь – 0,45;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молибдена (в %) в условную медь – 2,52;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минимальная вертикальная мощность кондиционного рудного интервала – 15 м; при меньшей мощности, но более высоком содержании условной меди, применять соответствующий метропроцент;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максимальная вертикальная мощность прослоев пустых пород и некондиционных рудных интервалов, включаемая в контур подсчета запасов – 15 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забалансовым по горнотехническим причинам относить запасы за контуром карьера, подсчитанные по кондициям балансовых запасов;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балансовых и забалансовых запасах в качестве попутных компонентов подсчитать серебро и рений.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Окисленные руды: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забалансовым по технологическим причинам относить запасы окисленных руд, подсчитанные в проектных контурах экономически обоснованных карьеров;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бортовое содержание условной меди в пробе – 0,2 %;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золота (в г/т) в условную медь – 0,65;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минимальная вертикальная мощность кондиционного рудного интервала – 6 м; при меньшей мощности, но более высоком содержании условной меди, применять соответствующий метропроцент;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максимальная вертикальная мощность прослоев пустых пород и некондиционных рудых интервалов, включаемая в контур подсчета запасов – 6 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забалансовых запасах в качестве попутных компонентов подсчитать молибден, серебро и рений.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31642"/>
            <a:ext cx="6841132" cy="58452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Параметры постоянных кондиций, 2017 г.</a:t>
            </a:r>
            <a:endParaRPr lang="ru-RU" altLang="ru-RU" sz="2400" dirty="0"/>
          </a:p>
        </p:txBody>
      </p:sp>
      <p:pic>
        <p:nvPicPr>
          <p:cNvPr id="6452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4425" y="265113"/>
            <a:ext cx="13017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3"/>
          <p:cNvSpPr txBox="1">
            <a:spLocks noChangeArrowheads="1"/>
          </p:cNvSpPr>
          <p:nvPr/>
        </p:nvSpPr>
        <p:spPr bwMode="auto">
          <a:xfrm>
            <a:off x="2124075" y="260350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Предварительная экспертиза</a:t>
            </a:r>
          </a:p>
        </p:txBody>
      </p:sp>
      <p:sp>
        <p:nvSpPr>
          <p:cNvPr id="65538" name="Прямоугольник 1"/>
          <p:cNvSpPr>
            <a:spLocks noChangeArrowheads="1"/>
          </p:cNvSpPr>
          <p:nvPr/>
        </p:nvSpPr>
        <p:spPr bwMode="auto">
          <a:xfrm>
            <a:off x="755650" y="1412875"/>
            <a:ext cx="72009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На предварительной экспертизе по геологической части отчета было сформулировано порядка 140 замечаний, из них к моделированию – 30 замечаний.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Часть замечаний отражали мнение отдельных экспертов и несли субъективный характер.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Выявленные недочеты оперативно исправлены.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Такие замечания как «Не выполнен контрольный подсчет запасов по всем вариантам бортового содержания условной меди» оставлены без изменений.</a:t>
            </a:r>
          </a:p>
          <a:p>
            <a:pPr indent="358775"/>
            <a:endParaRPr lang="ru-RU">
              <a:solidFill>
                <a:srgbClr val="FFFF00"/>
              </a:solidFill>
              <a:sym typeface="Tahom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3"/>
          <p:cNvSpPr txBox="1">
            <a:spLocks noChangeArrowheads="1"/>
          </p:cNvSpPr>
          <p:nvPr/>
        </p:nvSpPr>
        <p:spPr bwMode="auto">
          <a:xfrm>
            <a:off x="2124075" y="260350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Экспертиза ГКЗ</a:t>
            </a:r>
          </a:p>
        </p:txBody>
      </p:sp>
      <p:sp>
        <p:nvSpPr>
          <p:cNvPr id="66562" name="Прямоугольник 1"/>
          <p:cNvSpPr>
            <a:spLocks noChangeArrowheads="1"/>
          </p:cNvSpPr>
          <p:nvPr/>
        </p:nvSpPr>
        <p:spPr bwMode="auto">
          <a:xfrm>
            <a:off x="755650" y="1052513"/>
            <a:ext cx="72009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Замечаний на порядок меньше, чем при предварительной экспертизе. Основные замечания: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рекомендовано отказаться от минимальных содержаний полезных компонентов, учитываемых при пересчете в условный продукт окисленных руд (СCu=0,31%, CAu=0,18 г/т), что связано с низкой степенью извлечения полезных продуктов в концентрат.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В результате по окисленным рудам полностью пересчитаны рудные интервалы, перестроены каркасы рудных тел и заново подсчитаны запасы. Запасы окисленных руд выросли на 23%.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рекомендовано изменить метод выявления и ограничения «ураганных» содержаний молибдена.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Метод изменен, запасы молибдена относительно ТЭО выросли на 4,2%.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– рекомендовано провести подсчет запасов рения. </a:t>
            </a:r>
          </a:p>
          <a:p>
            <a:pPr indent="358775"/>
            <a:r>
              <a:rPr lang="ru-RU">
                <a:solidFill>
                  <a:srgbClr val="FFFF00"/>
                </a:solidFill>
                <a:sym typeface="Tahoma" pitchFamily="34" charset="0"/>
              </a:rPr>
              <a:t>Было проведено групповое опробование и подсчитаны запасы рения на ГРШ. На участках Центральный и Северный, где опробование на рений не проводилось, содержания определялись по уравнению регрессии применительно к содержаниям молибдена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121569" y="769143"/>
          <a:ext cx="6900862" cy="531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19672" y="1700808"/>
            <a:ext cx="6347048" cy="452596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Спасибо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за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внимание!</a:t>
            </a:r>
            <a:endParaRPr lang="ru-RU" sz="6000" dirty="0"/>
          </a:p>
        </p:txBody>
      </p:sp>
      <p:grpSp>
        <p:nvGrpSpPr>
          <p:cNvPr id="68610" name="Группа 6"/>
          <p:cNvGrpSpPr>
            <a:grpSpLocks/>
          </p:cNvGrpSpPr>
          <p:nvPr/>
        </p:nvGrpSpPr>
        <p:grpSpPr bwMode="auto">
          <a:xfrm>
            <a:off x="0" y="6081713"/>
            <a:ext cx="1677988" cy="784225"/>
            <a:chOff x="5667679" y="4160722"/>
            <a:chExt cx="1739252" cy="818922"/>
          </a:xfrm>
        </p:grpSpPr>
        <p:pic>
          <p:nvPicPr>
            <p:cNvPr id="68611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67679" y="4160722"/>
              <a:ext cx="1601162" cy="58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2" name="Прямоугольник 8"/>
            <p:cNvSpPr>
              <a:spLocks noChangeArrowheads="1"/>
            </p:cNvSpPr>
            <p:nvPr/>
          </p:nvSpPr>
          <p:spPr bwMode="auto">
            <a:xfrm>
              <a:off x="5861843" y="4740930"/>
              <a:ext cx="1545088" cy="238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 b="1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СИБГЕОКОНСАЛТИНГ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268760"/>
            <a:ext cx="8606190" cy="79690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Этапы изучения месторождения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2132857"/>
            <a:ext cx="8472518" cy="309634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1975-1984 гг. – проведены поисковые работы, выполнена предварительная оценка запасов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2010-2011 гг. – поисково-оценочные работы, разработаны временные кондиции, выполнен подсчет запасов.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2013-2017 гг. - проведены разведочные работы, разработаны постоянные кондиции, выполнен подсчет запасов методом блочного моделирования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" y="116632"/>
            <a:ext cx="3635375" cy="1066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Обзорная геологическая карта</a:t>
            </a:r>
          </a:p>
        </p:txBody>
      </p:sp>
      <p:pic>
        <p:nvPicPr>
          <p:cNvPr id="17410" name="Picture 4" descr="Geo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4275" y="0"/>
            <a:ext cx="541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0" y="1557338"/>
            <a:ext cx="3708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 Баимская металлогеническая зона (БМЗ) включающая Cu-порфировые и Au-Ag-эпитермальные месторождения, выделяется вдоль глубинного субмеридионального Егдэгкычского разлома.</a:t>
            </a:r>
            <a:r>
              <a:rPr lang="ru-RU" altLang="ru-RU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В пределах БМЗ выделяется ряд рудных полей: Юряхское, Песчанковское, Находкинское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 Месторождение локализовано в юго-восточной части Егдыгкычского габбро-монцонит-сиенитового массива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3240087" cy="944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Геологическая карта месторождения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2712" y="1311276"/>
            <a:ext cx="4392614" cy="424780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73000"/>
              <a:buFont typeface="Wingdings" pitchFamily="2" charset="2"/>
              <a:buChar char="¥"/>
              <a:defRPr sz="24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¥"/>
              <a:defRPr sz="23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     </a:t>
            </a:r>
            <a:r>
              <a:rPr lang="en-US" altLang="ru-RU" sz="1600" dirty="0" smtClean="0">
                <a:solidFill>
                  <a:schemeClr val="tx1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Зона рудной минерализации на месторождении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пространственно</a:t>
            </a:r>
            <a:r>
              <a:rPr lang="ru-RU" altLang="ru-RU" sz="1600" dirty="0" smtClean="0">
                <a:solidFill>
                  <a:srgbClr val="FFFF00"/>
                </a:solidFill>
              </a:rPr>
              <a:t> связана с линейно вытянутым в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субмеридиональном</a:t>
            </a:r>
            <a:r>
              <a:rPr lang="ru-RU" altLang="ru-RU" sz="1600" dirty="0" smtClean="0">
                <a:solidFill>
                  <a:srgbClr val="FFFF00"/>
                </a:solidFill>
              </a:rPr>
              <a:t> направлении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штокообразным</a:t>
            </a:r>
            <a:r>
              <a:rPr lang="ru-RU" altLang="ru-RU" sz="1600" dirty="0" smtClean="0">
                <a:solidFill>
                  <a:srgbClr val="FFFF00"/>
                </a:solidFill>
              </a:rPr>
              <a:t> телом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монцонит</a:t>
            </a:r>
            <a:r>
              <a:rPr lang="ru-RU" altLang="ru-RU" sz="1600" dirty="0" smtClean="0">
                <a:solidFill>
                  <a:srgbClr val="FFFF00"/>
                </a:solidFill>
              </a:rPr>
              <a:t>-порфиров, имеющим сложную конфигурацию. </a:t>
            </a: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</a:t>
            </a: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     На  месторождении интенсивно развиты метасоматические изменения, которые имеют неразрывную связь с рудными процессами. </a:t>
            </a:r>
          </a:p>
          <a:p>
            <a:pPr marL="180000" indent="3429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</a:t>
            </a:r>
          </a:p>
          <a:p>
            <a:pPr marL="180000" indent="3429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     Рудная минерализация протягивается </a:t>
            </a:r>
            <a:r>
              <a:rPr lang="ru-RU" altLang="ru-RU" sz="1600" dirty="0">
                <a:solidFill>
                  <a:srgbClr val="FFFF00"/>
                </a:solidFill>
              </a:rPr>
              <a:t>примерно на 7 км при ширине </a:t>
            </a:r>
            <a:r>
              <a:rPr lang="ru-RU" altLang="ru-RU" sz="1600" dirty="0" smtClean="0">
                <a:solidFill>
                  <a:srgbClr val="FFFF00"/>
                </a:solidFill>
              </a:rPr>
              <a:t>до 1000 м, вертикальный размах до 800 м. </a:t>
            </a:r>
            <a:endParaRPr lang="ru-RU" altLang="ru-RU" sz="1600" dirty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endParaRPr lang="ru-RU" altLang="ru-RU" sz="1600" dirty="0" smtClean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endParaRPr lang="ru-RU" altLang="ru-RU" sz="1600" dirty="0" smtClean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Выделяется </a:t>
            </a:r>
            <a:r>
              <a:rPr lang="ru-RU" altLang="ru-RU" sz="1600" dirty="0">
                <a:solidFill>
                  <a:srgbClr val="FFFF00"/>
                </a:solidFill>
              </a:rPr>
              <a:t>три рудных </a:t>
            </a:r>
            <a:r>
              <a:rPr lang="ru-RU" altLang="ru-RU" sz="1600" dirty="0" smtClean="0">
                <a:solidFill>
                  <a:srgbClr val="FFFF00"/>
                </a:solidFill>
              </a:rPr>
              <a:t>участка: Главный рудный </a:t>
            </a:r>
            <a:r>
              <a:rPr lang="ru-RU" altLang="ru-RU" sz="1600" dirty="0">
                <a:solidFill>
                  <a:srgbClr val="FFFF00"/>
                </a:solidFill>
              </a:rPr>
              <a:t>штокверк, </a:t>
            </a:r>
            <a:r>
              <a:rPr lang="ru-RU" altLang="ru-RU" sz="1600" dirty="0" smtClean="0">
                <a:solidFill>
                  <a:srgbClr val="FFFF00"/>
                </a:solidFill>
              </a:rPr>
              <a:t>Центральный и Северный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2925" y="0"/>
            <a:ext cx="352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1895475"/>
          <a:ext cx="8229600" cy="3068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3171"/>
                <a:gridCol w="1397676"/>
                <a:gridCol w="1397676"/>
                <a:gridCol w="1220359"/>
                <a:gridCol w="1220359"/>
                <a:gridCol w="1220359"/>
              </a:tblGrid>
              <a:tr h="5936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Вид работ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Ед. изм.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Исторический -поисковый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Современный оценочный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Современный разведочный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ВСЕГО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95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1975-1984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2010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2013-2017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ГОРНЫЕ РАБОТЫ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Канавы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Шт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50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8500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8800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17</a:t>
                      </a:r>
                      <a:r>
                        <a:rPr lang="en-US" sz="1300" u="none" strike="noStrike" dirty="0" smtClean="0">
                          <a:effectLst/>
                        </a:rPr>
                        <a:t>0</a:t>
                      </a:r>
                      <a:r>
                        <a:rPr lang="ru-RU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Опробование борозовое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7</a:t>
                      </a:r>
                      <a:r>
                        <a:rPr lang="en-US" sz="1300" u="none" strike="noStrike" dirty="0" smtClean="0">
                          <a:effectLst/>
                        </a:rPr>
                        <a:t>600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16</a:t>
                      </a:r>
                      <a:r>
                        <a:rPr lang="en-US" sz="1300" u="none" strike="noStrike" dirty="0" smtClean="0">
                          <a:effectLst/>
                        </a:rPr>
                        <a:t>5</a:t>
                      </a:r>
                      <a:r>
                        <a:rPr lang="ru-RU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Проб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390</a:t>
                      </a:r>
                      <a:r>
                        <a:rPr lang="en-US" sz="1300" u="none" strike="noStrike" dirty="0" smtClean="0">
                          <a:effectLst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4600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8500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БУРЕНИЕ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Скважины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Шт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90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~100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~300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~500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186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~31400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&gt;93000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143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Опробование керновое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7500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315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129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Проб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2050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1</a:t>
                      </a:r>
                      <a:r>
                        <a:rPr lang="en-US" sz="1300" u="none" strike="noStrike" dirty="0" smtClean="0">
                          <a:effectLst/>
                        </a:rPr>
                        <a:t>6000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&gt;47000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65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6841132" cy="944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Объемы выполненных работ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1763713" y="333375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Подготовка к моделированию</a:t>
            </a:r>
          </a:p>
        </p:txBody>
      </p:sp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547813" y="1989138"/>
            <a:ext cx="611981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Качество и полнота исходных данных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Топографо-геодезические работы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Разведочная сеть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Горные и буровые работы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Опробование (бороздовое, керновое, на фазовый анализ и др.)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Химико-аналитические работы</a:t>
            </a:r>
          </a:p>
          <a:p>
            <a:pPr indent="358775" algn="just" hangingPunct="0">
              <a:buFontTx/>
              <a:buChar char="•"/>
            </a:pPr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Контроль качества проведенных работ</a:t>
            </a:r>
          </a:p>
          <a:p>
            <a:pPr indent="358775" algn="just" hangingPunct="0">
              <a:buFontTx/>
              <a:buChar char="•"/>
            </a:pPr>
            <a:endParaRPr lang="ru-RU">
              <a:solidFill>
                <a:srgbClr val="FFFF00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1763713" y="333375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Подготовка к моделированию</a:t>
            </a:r>
          </a:p>
        </p:txBody>
      </p:sp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1547813" y="1989138"/>
            <a:ext cx="611981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База данных по горным и буровым работам (привязка, данные опробования, геологическая информация и др.)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Цифровая топографическая поверхность</a:t>
            </a: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Графическая информация (геологические планы, разрезы, проекции и т.д.)</a:t>
            </a:r>
          </a:p>
          <a:p>
            <a:pPr indent="358775" algn="just" hangingPunct="0"/>
            <a:endParaRPr lang="ru-RU">
              <a:solidFill>
                <a:srgbClr val="FFFF00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1619250" y="1341438"/>
            <a:ext cx="6119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По результатам проведенных работ формируются: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земным шаром</Template>
  <TotalTime>4282</TotalTime>
  <Words>1669</Words>
  <Application>Microsoft Office PowerPoint</Application>
  <PresentationFormat>Экран (4:3)</PresentationFormat>
  <Paragraphs>250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Calibri</vt:lpstr>
      <vt:lpstr>Tahoma</vt:lpstr>
      <vt:lpstr>Times New Roman</vt:lpstr>
      <vt:lpstr>Symbol</vt:lpstr>
      <vt:lpstr>Wingdings</vt:lpstr>
      <vt:lpstr>Tema de Office</vt:lpstr>
      <vt:lpstr>Tema de Office</vt:lpstr>
      <vt:lpstr>Tema de Office</vt:lpstr>
      <vt:lpstr>Диаграмма</vt:lpstr>
      <vt:lpstr>Блочные модели и ГКЗ: это реально? - это реальность! (Месторождение Песчанка)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Сергеев</dc:creator>
  <cp:keywords/>
  <cp:lastModifiedBy>Александр</cp:lastModifiedBy>
  <cp:revision>95</cp:revision>
  <dcterms:created xsi:type="dcterms:W3CDTF">2018-05-10T04:53:14Z</dcterms:created>
  <dcterms:modified xsi:type="dcterms:W3CDTF">2019-05-22T14:58:43Z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TC020430589991</vt:lpwstr>
  </property>
</Properties>
</file>