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56" r:id="rId2"/>
    <p:sldId id="257" r:id="rId3"/>
    <p:sldId id="262" r:id="rId4"/>
    <p:sldId id="258" r:id="rId5"/>
    <p:sldId id="259" r:id="rId6"/>
    <p:sldId id="267" r:id="rId7"/>
    <p:sldId id="268" r:id="rId8"/>
    <p:sldId id="266" r:id="rId9"/>
    <p:sldId id="273" r:id="rId10"/>
    <p:sldId id="276" r:id="rId11"/>
    <p:sldId id="269" r:id="rId12"/>
    <p:sldId id="270" r:id="rId13"/>
    <p:sldId id="275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F49BC-4D15-4C2F-995E-51E76FA0DEA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A6E2B-FD7D-4325-B3EE-62A5B7C0E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EF5D-A006-4CB5-9D36-22C336CD78D7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9F0F-05DA-4419-999D-C5A730C73ADF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9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3D1-C0BC-495E-B6FF-984D45895E15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999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8574-6818-479D-A75E-632A9D58DB0A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7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EFFE-0248-4D4F-BD9B-61C011BEB71A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813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E1BE-99CF-482B-983B-19C18C01CDE0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09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B4BF-73A7-4465-B9EE-2F3E714AF56E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2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C3C2-C2D0-4505-A039-6324D4B0FFBE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5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A184-AB4A-40C2-8E86-52F0FB45BB88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3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360F-136C-4954-8F21-370D09D86948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8477-6479-4E00-AB42-1B73767B11BA}" type="datetime1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8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8B20-2749-450E-A1A7-F4E5F1584654}" type="datetime1">
              <a:rPr lang="ru-RU" smtClean="0"/>
              <a:t>22.05.2019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5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37C2-2464-4118-82F4-576E6DF27347}" type="datetime1">
              <a:rPr lang="ru-RU" smtClean="0"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0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C1A2-27C2-4B71-AB58-F3EE370617DB}" type="datetime1">
              <a:rPr lang="ru-RU" smtClean="0"/>
              <a:t>22.05.2019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5B21-43DD-4A73-935B-12FF97832F99}" type="datetime1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4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E769-DC00-4B5F-90DD-BC5C5C918F1E}" type="datetime1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4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A57D-C269-4114-9154-BB0AA1D71547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8EAB38-F5CB-4787-9DCF-B37F5CEBB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5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eagent.info/img/base/markers/logo/6-university-sfu-logo-neagent.jpg">
            <a:extLst>
              <a:ext uri="{FF2B5EF4-FFF2-40B4-BE49-F238E27FC236}">
                <a16:creationId xmlns:a16="http://schemas.microsoft.com/office/drawing/2014/main" id="{772965B9-B6D0-48BB-80F5-37F8FD788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80" y="4957099"/>
            <a:ext cx="2312637" cy="170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1DD51-9B22-47DC-AF6E-295754651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57" y="193400"/>
            <a:ext cx="9144000" cy="1501281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АВТОНОМНОЕ   ОБРАЗОВАТЕЛЬНОЕ УЧРЕЖДЕНИЕ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ВЫСШЕГО ОБРАЗОВАНИЯ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«СИБИРСКИЙ ФЕДЕРАЛЬНЫЙ УНИВЕРСИТЕТ»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«Институт горного дела, геологии 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геотехнологий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F91327-3D54-4A92-869D-B13C5D555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538" y="3934336"/>
            <a:ext cx="9364924" cy="165576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Тема: Блочная модель золотоносной россыпи р.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(Хакасия)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5FBAB44-2DE1-425E-87F5-42D92C336220}"/>
              </a:ext>
            </a:extLst>
          </p:cNvPr>
          <p:cNvSpPr txBox="1">
            <a:spLocks/>
          </p:cNvSpPr>
          <p:nvPr/>
        </p:nvSpPr>
        <p:spPr>
          <a:xfrm>
            <a:off x="217780" y="1773238"/>
            <a:ext cx="546894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Факультет: горно-геологический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ГГ-14-03РМП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Миронова А.А.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B5280-A260-47CE-BC1D-288A5C55006B}"/>
              </a:ext>
            </a:extLst>
          </p:cNvPr>
          <p:cNvSpPr txBox="1"/>
          <p:nvPr/>
        </p:nvSpPr>
        <p:spPr>
          <a:xfrm>
            <a:off x="4955229" y="6123543"/>
            <a:ext cx="188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298EAB38-F5CB-4787-9DCF-B37F5CEBB24A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1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0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3073E-065C-41E1-B76F-73CF12BFD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32" y="142875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Расчет индекса золотоносности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435DAF-DE1B-43FC-AFF3-58D101E7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133EC0-994F-45B3-9206-C1340642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85" y="4583588"/>
            <a:ext cx="4296825" cy="615402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0DC061B-D876-498E-A06D-F6E8C36FEB43}"/>
              </a:ext>
            </a:extLst>
          </p:cNvPr>
          <p:cNvGrpSpPr/>
          <p:nvPr/>
        </p:nvGrpSpPr>
        <p:grpSpPr>
          <a:xfrm>
            <a:off x="7830875" y="1968739"/>
            <a:ext cx="4296825" cy="2593834"/>
            <a:chOff x="8415338" y="2939700"/>
            <a:chExt cx="3776662" cy="2276476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18CA98A7-2708-4060-8972-FBC75B89EA37}"/>
                </a:ext>
              </a:extLst>
            </p:cNvPr>
            <p:cNvGrpSpPr/>
            <p:nvPr/>
          </p:nvGrpSpPr>
          <p:grpSpPr>
            <a:xfrm>
              <a:off x="8415338" y="2939700"/>
              <a:ext cx="3776662" cy="2276476"/>
              <a:chOff x="6577014" y="3349023"/>
              <a:chExt cx="3776662" cy="2276476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B0D1B48B-D6BB-4D78-906E-7BB0B070EA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23" t="8769" r="17809" b="34301"/>
              <a:stretch/>
            </p:blipFill>
            <p:spPr>
              <a:xfrm>
                <a:off x="6577014" y="3349023"/>
                <a:ext cx="3776662" cy="2276476"/>
              </a:xfrm>
              <a:prstGeom prst="rect">
                <a:avLst/>
              </a:prstGeom>
            </p:spPr>
          </p:pic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7BF26044-C3FB-4650-9C34-AE946AA82585}"/>
                  </a:ext>
                </a:extLst>
              </p:cNvPr>
              <p:cNvGrpSpPr/>
              <p:nvPr/>
            </p:nvGrpSpPr>
            <p:grpSpPr>
              <a:xfrm>
                <a:off x="9423354" y="5164128"/>
                <a:ext cx="596375" cy="56609"/>
                <a:chOff x="9369425" y="6786231"/>
                <a:chExt cx="596375" cy="56609"/>
              </a:xfrm>
            </p:grpSpPr>
            <p:cxnSp>
              <p:nvCxnSpPr>
                <p:cNvPr id="14" name="Прямая соединительная линия 13">
                  <a:extLst>
                    <a:ext uri="{FF2B5EF4-FFF2-40B4-BE49-F238E27FC236}">
                      <a16:creationId xmlns:a16="http://schemas.microsoft.com/office/drawing/2014/main" id="{DB77A2F9-02DE-4D5C-962B-2A31A3E8093C}"/>
                    </a:ext>
                  </a:extLst>
                </p:cNvPr>
                <p:cNvCxnSpPr/>
                <p:nvPr/>
              </p:nvCxnSpPr>
              <p:spPr>
                <a:xfrm>
                  <a:off x="9374206" y="6795754"/>
                  <a:ext cx="0" cy="470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>
                  <a:extLst>
                    <a:ext uri="{FF2B5EF4-FFF2-40B4-BE49-F238E27FC236}">
                      <a16:creationId xmlns:a16="http://schemas.microsoft.com/office/drawing/2014/main" id="{6928E27A-CB45-4CBC-B487-4E1086D328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9425" y="6838090"/>
                  <a:ext cx="5963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>
                  <a:extLst>
                    <a:ext uri="{FF2B5EF4-FFF2-40B4-BE49-F238E27FC236}">
                      <a16:creationId xmlns:a16="http://schemas.microsoft.com/office/drawing/2014/main" id="{C058CD1F-5296-411F-AB4E-62681A7EEDC2}"/>
                    </a:ext>
                  </a:extLst>
                </p:cNvPr>
                <p:cNvCxnSpPr/>
                <p:nvPr/>
              </p:nvCxnSpPr>
              <p:spPr>
                <a:xfrm flipV="1">
                  <a:off x="9965800" y="6786231"/>
                  <a:ext cx="0" cy="470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533149C9-D9DC-4ED5-A228-93B31069FE8C}"/>
                </a:ext>
              </a:extLst>
            </p:cNvPr>
            <p:cNvGrpSpPr/>
            <p:nvPr/>
          </p:nvGrpSpPr>
          <p:grpSpPr>
            <a:xfrm>
              <a:off x="8806336" y="3182779"/>
              <a:ext cx="3191318" cy="1622979"/>
              <a:chOff x="8806336" y="3182779"/>
              <a:chExt cx="3191318" cy="162297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5F45B3-6A5C-4CF8-AABE-B61C4DCE4D00}"/>
                  </a:ext>
                </a:extLst>
              </p:cNvPr>
              <p:cNvSpPr txBox="1"/>
              <p:nvPr/>
            </p:nvSpPr>
            <p:spPr>
              <a:xfrm>
                <a:off x="11130548" y="4559537"/>
                <a:ext cx="2519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/>
                  <a:t>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B40DFC-4233-4B6B-AA73-CC067E2DAA09}"/>
                  </a:ext>
                </a:extLst>
              </p:cNvPr>
              <p:cNvSpPr txBox="1"/>
              <p:nvPr/>
            </p:nvSpPr>
            <p:spPr>
              <a:xfrm>
                <a:off x="11678336" y="4548871"/>
                <a:ext cx="31931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/>
                  <a:t>20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359D6D-F37D-48D0-8ED2-439E4D7ED49B}"/>
                  </a:ext>
                </a:extLst>
              </p:cNvPr>
              <p:cNvSpPr txBox="1"/>
              <p:nvPr/>
            </p:nvSpPr>
            <p:spPr>
              <a:xfrm>
                <a:off x="8806336" y="3883494"/>
                <a:ext cx="2519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/>
                  <a:t>7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301102-B8D9-4639-887F-5040B64810D8}"/>
                  </a:ext>
                </a:extLst>
              </p:cNvPr>
              <p:cNvSpPr txBox="1"/>
              <p:nvPr/>
            </p:nvSpPr>
            <p:spPr>
              <a:xfrm>
                <a:off x="9520773" y="3954828"/>
                <a:ext cx="2519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/>
                  <a:t>9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5D7163F-1D8C-4E27-A607-41C354580623}"/>
                  </a:ext>
                </a:extLst>
              </p:cNvPr>
              <p:cNvSpPr txBox="1"/>
              <p:nvPr/>
            </p:nvSpPr>
            <p:spPr>
              <a:xfrm>
                <a:off x="10171861" y="3880788"/>
                <a:ext cx="31931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/>
                  <a:t>11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D58C42-3046-433C-B17E-B12883CC14B5}"/>
                  </a:ext>
                </a:extLst>
              </p:cNvPr>
              <p:cNvSpPr txBox="1"/>
              <p:nvPr/>
            </p:nvSpPr>
            <p:spPr>
              <a:xfrm>
                <a:off x="10689210" y="3824834"/>
                <a:ext cx="31931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/>
                  <a:t>13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65B400-054B-4CB0-A46F-C29FD6F99FFB}"/>
                  </a:ext>
                </a:extLst>
              </p:cNvPr>
              <p:cNvSpPr txBox="1"/>
              <p:nvPr/>
            </p:nvSpPr>
            <p:spPr>
              <a:xfrm>
                <a:off x="11433501" y="3182779"/>
                <a:ext cx="31931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/>
                  <a:t>15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0A1273-D5EF-4B3D-9744-01A69DE12E24}"/>
                  </a:ext>
                </a:extLst>
              </p:cNvPr>
              <p:cNvSpPr txBox="1"/>
              <p:nvPr/>
            </p:nvSpPr>
            <p:spPr>
              <a:xfrm>
                <a:off x="9919869" y="3416069"/>
                <a:ext cx="112883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/>
                  <a:t>Разрез по РЛ 52</a:t>
                </a: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B90EDA-889F-4D81-B894-BA1D6F6417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9" t="27354" r="58479" b="27697"/>
          <a:stretch/>
        </p:blipFill>
        <p:spPr>
          <a:xfrm>
            <a:off x="64299" y="737647"/>
            <a:ext cx="7604924" cy="538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5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DEDBEC-F3ED-4035-BC2B-11C196DD3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r="6206"/>
          <a:stretch/>
        </p:blipFill>
        <p:spPr>
          <a:xfrm>
            <a:off x="0" y="81685"/>
            <a:ext cx="9690100" cy="675813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57F00-1FC4-4105-950A-0B53D136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900" y="953911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Факторная блочная модель золотоносного пласта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BE67FD2-4697-4F28-8B76-BC484398AA00}"/>
              </a:ext>
            </a:extLst>
          </p:cNvPr>
          <p:cNvCxnSpPr>
            <a:cxnSpLocks/>
          </p:cNvCxnSpPr>
          <p:nvPr/>
        </p:nvCxnSpPr>
        <p:spPr>
          <a:xfrm flipH="1">
            <a:off x="5671257" y="2133600"/>
            <a:ext cx="970842" cy="28165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C6841EB-8CC6-41A7-95FD-F019B11EB431}"/>
              </a:ext>
            </a:extLst>
          </p:cNvPr>
          <p:cNvSpPr txBox="1"/>
          <p:nvPr/>
        </p:nvSpPr>
        <p:spPr>
          <a:xfrm>
            <a:off x="1037709" y="5073092"/>
            <a:ext cx="5306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Размер блоков блочной модели </a:t>
            </a:r>
          </a:p>
          <a:p>
            <a:pPr algn="ctr"/>
            <a:r>
              <a:rPr lang="ru-RU" sz="2400" dirty="0"/>
              <a:t>5х5х0,25 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83769" y="6413907"/>
            <a:ext cx="683339" cy="365125"/>
          </a:xfrm>
        </p:spPr>
        <p:txBody>
          <a:bodyPr/>
          <a:lstStyle/>
          <a:p>
            <a:fld id="{298EAB38-F5CB-4787-9DCF-B37F5CEBB24A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16546E-FF89-4BF4-9870-FF5891F96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7" t="14042" r="15378" b="63150"/>
          <a:stretch/>
        </p:blipFill>
        <p:spPr>
          <a:xfrm>
            <a:off x="8281186" y="3281778"/>
            <a:ext cx="3910814" cy="14997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2F6325-1795-4555-8C64-7C2275613CD1}"/>
              </a:ext>
            </a:extLst>
          </p:cNvPr>
          <p:cNvSpPr txBox="1"/>
          <p:nvPr/>
        </p:nvSpPr>
        <p:spPr>
          <a:xfrm>
            <a:off x="9010649" y="2425551"/>
            <a:ext cx="304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Условные обозначения</a:t>
            </a:r>
          </a:p>
          <a:p>
            <a:r>
              <a:rPr lang="ru-RU" dirty="0"/>
              <a:t> для блочной модели</a:t>
            </a:r>
          </a:p>
          <a:p>
            <a:r>
              <a:rPr lang="ru-RU" dirty="0"/>
              <a:t>(после интерполяции)</a:t>
            </a:r>
          </a:p>
        </p:txBody>
      </p:sp>
    </p:spTree>
    <p:extLst>
      <p:ext uri="{BB962C8B-B14F-4D97-AF65-F5344CB8AC3E}">
        <p14:creationId xmlns:p14="http://schemas.microsoft.com/office/powerpoint/2010/main" val="360767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32CE8-923B-481C-BF8C-86A4AAB0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20" y="245706"/>
            <a:ext cx="8596668" cy="1320800"/>
          </a:xfrm>
        </p:spPr>
        <p:txBody>
          <a:bodyPr/>
          <a:lstStyle/>
          <a:p>
            <a:r>
              <a:rPr lang="ru-RU" dirty="0"/>
              <a:t>Параметры моделирования: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3A26C-F263-452D-91E7-5644573A0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71" y="1046827"/>
            <a:ext cx="10094810" cy="4744373"/>
          </a:xfrm>
        </p:spPr>
        <p:txBody>
          <a:bodyPr>
            <a:normAutofit/>
          </a:bodyPr>
          <a:lstStyle/>
          <a:p>
            <a:r>
              <a:rPr lang="ru-RU" sz="2000" dirty="0"/>
              <a:t>Поисковый эллипсоид - динамический</a:t>
            </a:r>
          </a:p>
          <a:p>
            <a:r>
              <a:rPr lang="ru-RU" sz="2000" dirty="0"/>
              <a:t>Число секторов – без секторов</a:t>
            </a:r>
          </a:p>
          <a:p>
            <a:r>
              <a:rPr lang="ru-RU" sz="2000" dirty="0"/>
              <a:t>Число точек – 4</a:t>
            </a:r>
          </a:p>
          <a:p>
            <a:r>
              <a:rPr lang="ru-RU" sz="2000" dirty="0"/>
              <a:t>Радиус эллипсоида – 200 м</a:t>
            </a:r>
          </a:p>
          <a:p>
            <a:r>
              <a:rPr lang="ru-RU" sz="2000" dirty="0"/>
              <a:t>Интерполяция содержаний методом обратных расстояний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8" t="53333" r="30057" b="25015"/>
          <a:stretch/>
        </p:blipFill>
        <p:spPr>
          <a:xfrm>
            <a:off x="1779355" y="3160555"/>
            <a:ext cx="5775875" cy="1867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83" y="5027595"/>
            <a:ext cx="5326415" cy="1410597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508661" y="6458045"/>
            <a:ext cx="683339" cy="365125"/>
          </a:xfrm>
        </p:spPr>
        <p:txBody>
          <a:bodyPr/>
          <a:lstStyle/>
          <a:p>
            <a:fld id="{298EAB38-F5CB-4787-9DCF-B37F5CEBB24A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Подсчет запасов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AB38-F5CB-4787-9DCF-B37F5CEBB24A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492E27-4BD1-47E7-92B9-003D73E5C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95" t="37526" r="6443" b="26598"/>
          <a:stretch/>
        </p:blipFill>
        <p:spPr>
          <a:xfrm>
            <a:off x="677334" y="1102936"/>
            <a:ext cx="9398525" cy="54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1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5459FD-CC51-449F-9FEE-17E37A433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343978" cy="4276787"/>
          </a:xfrm>
        </p:spPr>
        <p:txBody>
          <a:bodyPr>
            <a:normAutofit/>
          </a:bodyPr>
          <a:lstStyle/>
          <a:p>
            <a:r>
              <a:rPr lang="ru-RU" sz="6600" dirty="0"/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298EAB38-F5CB-4787-9DCF-B37F5CEBB24A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5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51482-E497-4CA7-9D69-788393875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6434"/>
            <a:ext cx="8596668" cy="13208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69FA39-FFA0-4F33-B4DF-47FD24077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366435"/>
            <a:ext cx="11495315" cy="6230308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/>
              <a:t>Цель: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Выбор оптимальных параметров для построения БМ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Подсчет запасов по БМ 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sz="3200" dirty="0"/>
          </a:p>
          <a:p>
            <a:r>
              <a:rPr lang="ru-RU" sz="3200" dirty="0"/>
              <a:t>Задачи: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Создание БД скважин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Оконтуривание золотоносного пласта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Построение каркасной модели россыпи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Построение блочной модели россыпи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Сравнение результатов подсчета запасов по блочной модели с результатами традиционного подсчета запасов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/>
          </a:p>
          <a:p>
            <a:r>
              <a:rPr lang="ru-RU" sz="3200" dirty="0"/>
              <a:t>Исходные данные: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Результаты опробования скважин, геологическая документация, разрезы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/>
          </a:p>
          <a:p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298EAB38-F5CB-4787-9DCF-B37F5CEBB24A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1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05C01-5E47-4455-A100-82D1E3A2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5" y="344800"/>
            <a:ext cx="5430023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Обзорная карта района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31E3DE-99B3-49B2-9405-853062EA1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7081" y="84138"/>
            <a:ext cx="6147544" cy="6429062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61DE69-C31D-403D-ADDD-276B32888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7634" y="2647134"/>
            <a:ext cx="5908641" cy="205210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298EAB38-F5CB-4787-9DCF-B37F5CEBB24A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7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03E41-8F3E-4167-824B-A641A9A9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0B8466-193B-4728-B653-87B6A1888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03" y="256951"/>
            <a:ext cx="5638179" cy="50776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59413" y="6559163"/>
            <a:ext cx="683339" cy="365125"/>
          </a:xfrm>
        </p:spPr>
        <p:txBody>
          <a:bodyPr/>
          <a:lstStyle/>
          <a:p>
            <a:fld id="{298EAB38-F5CB-4787-9DCF-B37F5CEBB24A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BDCECEE9-A79D-4FB4-B2B2-F4F7B9963518}"/>
              </a:ext>
            </a:extLst>
          </p:cNvPr>
          <p:cNvCxnSpPr/>
          <p:nvPr/>
        </p:nvCxnSpPr>
        <p:spPr>
          <a:xfrm flipV="1">
            <a:off x="7134726" y="745958"/>
            <a:ext cx="0" cy="12011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D471E56D-9C19-4D7A-9A5C-D09CD216B8D1}"/>
              </a:ext>
            </a:extLst>
          </p:cNvPr>
          <p:cNvGrpSpPr/>
          <p:nvPr/>
        </p:nvGrpSpPr>
        <p:grpSpPr>
          <a:xfrm>
            <a:off x="7512862" y="1692442"/>
            <a:ext cx="4271209" cy="3481137"/>
            <a:chOff x="7523748" y="1692442"/>
            <a:chExt cx="4271209" cy="3481137"/>
          </a:xfrm>
        </p:grpSpPr>
        <p:cxnSp>
          <p:nvCxnSpPr>
            <p:cNvPr id="71" name="Прямая со стрелкой 70">
              <a:extLst>
                <a:ext uri="{FF2B5EF4-FFF2-40B4-BE49-F238E27FC236}">
                  <a16:creationId xmlns:a16="http://schemas.microsoft.com/office/drawing/2014/main" id="{F99ED300-06F6-4AA6-B9FC-7775E5E3730E}"/>
                </a:ext>
              </a:extLst>
            </p:cNvPr>
            <p:cNvCxnSpPr/>
            <p:nvPr/>
          </p:nvCxnSpPr>
          <p:spPr>
            <a:xfrm flipV="1">
              <a:off x="7523748" y="1692442"/>
              <a:ext cx="0" cy="11033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>
              <a:extLst>
                <a:ext uri="{FF2B5EF4-FFF2-40B4-BE49-F238E27FC236}">
                  <a16:creationId xmlns:a16="http://schemas.microsoft.com/office/drawing/2014/main" id="{03C4BBA4-00E9-4AFB-9D02-62688FAAA3DE}"/>
                </a:ext>
              </a:extLst>
            </p:cNvPr>
            <p:cNvCxnSpPr/>
            <p:nvPr/>
          </p:nvCxnSpPr>
          <p:spPr>
            <a:xfrm flipV="1">
              <a:off x="7912768" y="2133600"/>
              <a:ext cx="0" cy="9424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>
              <a:extLst>
                <a:ext uri="{FF2B5EF4-FFF2-40B4-BE49-F238E27FC236}">
                  <a16:creationId xmlns:a16="http://schemas.microsoft.com/office/drawing/2014/main" id="{2AE53BEA-0805-427A-8A63-BF6C42432BAD}"/>
                </a:ext>
              </a:extLst>
            </p:cNvPr>
            <p:cNvCxnSpPr/>
            <p:nvPr/>
          </p:nvCxnSpPr>
          <p:spPr>
            <a:xfrm flipV="1">
              <a:off x="8301790" y="2455110"/>
              <a:ext cx="0" cy="14070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>
              <a:extLst>
                <a:ext uri="{FF2B5EF4-FFF2-40B4-BE49-F238E27FC236}">
                  <a16:creationId xmlns:a16="http://schemas.microsoft.com/office/drawing/2014/main" id="{C19EB96A-1BD6-44AA-8C62-9BE93AF1749D}"/>
                </a:ext>
              </a:extLst>
            </p:cNvPr>
            <p:cNvCxnSpPr/>
            <p:nvPr/>
          </p:nvCxnSpPr>
          <p:spPr>
            <a:xfrm flipV="1">
              <a:off x="8686800" y="2979821"/>
              <a:ext cx="0" cy="137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>
              <a:extLst>
                <a:ext uri="{FF2B5EF4-FFF2-40B4-BE49-F238E27FC236}">
                  <a16:creationId xmlns:a16="http://schemas.microsoft.com/office/drawing/2014/main" id="{F04EE59E-6D09-48BA-9A76-2C80B22ADA3C}"/>
                </a:ext>
              </a:extLst>
            </p:cNvPr>
            <p:cNvCxnSpPr/>
            <p:nvPr/>
          </p:nvCxnSpPr>
          <p:spPr>
            <a:xfrm flipV="1">
              <a:off x="9075821" y="3479303"/>
              <a:ext cx="0" cy="12210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>
              <a:extLst>
                <a:ext uri="{FF2B5EF4-FFF2-40B4-BE49-F238E27FC236}">
                  <a16:creationId xmlns:a16="http://schemas.microsoft.com/office/drawing/2014/main" id="{7B0DBC45-9E98-48C4-B6B3-7475F067FFED}"/>
                </a:ext>
              </a:extLst>
            </p:cNvPr>
            <p:cNvCxnSpPr/>
            <p:nvPr/>
          </p:nvCxnSpPr>
          <p:spPr>
            <a:xfrm flipV="1">
              <a:off x="9464843" y="3862137"/>
              <a:ext cx="0" cy="11269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>
              <a:extLst>
                <a:ext uri="{FF2B5EF4-FFF2-40B4-BE49-F238E27FC236}">
                  <a16:creationId xmlns:a16="http://schemas.microsoft.com/office/drawing/2014/main" id="{7D578EAD-3532-49E5-98A3-EEFA3B660EB1}"/>
                </a:ext>
              </a:extLst>
            </p:cNvPr>
            <p:cNvCxnSpPr/>
            <p:nvPr/>
          </p:nvCxnSpPr>
          <p:spPr>
            <a:xfrm flipV="1">
              <a:off x="9849853" y="3978442"/>
              <a:ext cx="0" cy="10226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>
              <a:extLst>
                <a:ext uri="{FF2B5EF4-FFF2-40B4-BE49-F238E27FC236}">
                  <a16:creationId xmlns:a16="http://schemas.microsoft.com/office/drawing/2014/main" id="{A6C3AC8A-847E-423B-9888-03E5C295064B}"/>
                </a:ext>
              </a:extLst>
            </p:cNvPr>
            <p:cNvCxnSpPr/>
            <p:nvPr/>
          </p:nvCxnSpPr>
          <p:spPr>
            <a:xfrm flipV="1">
              <a:off x="10238874" y="4014537"/>
              <a:ext cx="0" cy="11069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>
              <a:extLst>
                <a:ext uri="{FF2B5EF4-FFF2-40B4-BE49-F238E27FC236}">
                  <a16:creationId xmlns:a16="http://schemas.microsoft.com/office/drawing/2014/main" id="{0BD87825-E272-49C9-8055-7FD95A976B5D}"/>
                </a:ext>
              </a:extLst>
            </p:cNvPr>
            <p:cNvCxnSpPr/>
            <p:nvPr/>
          </p:nvCxnSpPr>
          <p:spPr>
            <a:xfrm flipV="1">
              <a:off x="10631905" y="4022558"/>
              <a:ext cx="0" cy="11510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>
              <a:extLst>
                <a:ext uri="{FF2B5EF4-FFF2-40B4-BE49-F238E27FC236}">
                  <a16:creationId xmlns:a16="http://schemas.microsoft.com/office/drawing/2014/main" id="{C86B5A4E-BC77-412B-ADA5-D2416D9D4247}"/>
                </a:ext>
              </a:extLst>
            </p:cNvPr>
            <p:cNvCxnSpPr/>
            <p:nvPr/>
          </p:nvCxnSpPr>
          <p:spPr>
            <a:xfrm flipV="1">
              <a:off x="11020926" y="3513221"/>
              <a:ext cx="0" cy="13435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>
              <a:extLst>
                <a:ext uri="{FF2B5EF4-FFF2-40B4-BE49-F238E27FC236}">
                  <a16:creationId xmlns:a16="http://schemas.microsoft.com/office/drawing/2014/main" id="{EE10E200-EF6B-4D35-B681-0A7AE6927260}"/>
                </a:ext>
              </a:extLst>
            </p:cNvPr>
            <p:cNvCxnSpPr/>
            <p:nvPr/>
          </p:nvCxnSpPr>
          <p:spPr>
            <a:xfrm flipV="1">
              <a:off x="11401926" y="2979821"/>
              <a:ext cx="0" cy="11470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>
              <a:extLst>
                <a:ext uri="{FF2B5EF4-FFF2-40B4-BE49-F238E27FC236}">
                  <a16:creationId xmlns:a16="http://schemas.microsoft.com/office/drawing/2014/main" id="{D3AA0A22-E315-4078-996E-CE76AC1D527C}"/>
                </a:ext>
              </a:extLst>
            </p:cNvPr>
            <p:cNvCxnSpPr/>
            <p:nvPr/>
          </p:nvCxnSpPr>
          <p:spPr>
            <a:xfrm flipV="1">
              <a:off x="11794957" y="2554705"/>
              <a:ext cx="0" cy="11470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E82EFE73-28AE-4BE7-B264-083BEBFEB258}"/>
              </a:ext>
            </a:extLst>
          </p:cNvPr>
          <p:cNvSpPr/>
          <p:nvPr/>
        </p:nvSpPr>
        <p:spPr>
          <a:xfrm>
            <a:off x="2743200" y="881743"/>
            <a:ext cx="1588167" cy="272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D00B5A57-11A4-41B6-8A14-C98F5898BA99}"/>
              </a:ext>
            </a:extLst>
          </p:cNvPr>
          <p:cNvSpPr/>
          <p:nvPr/>
        </p:nvSpPr>
        <p:spPr>
          <a:xfrm>
            <a:off x="8828314" y="1153886"/>
            <a:ext cx="1518471" cy="185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B8B68D7-7B50-4C71-BE41-0B3B535DB226}"/>
              </a:ext>
            </a:extLst>
          </p:cNvPr>
          <p:cNvSpPr txBox="1"/>
          <p:nvPr/>
        </p:nvSpPr>
        <p:spPr>
          <a:xfrm>
            <a:off x="8899418" y="1770423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Разрез по РЛ-55</a:t>
            </a:r>
          </a:p>
        </p:txBody>
      </p:sp>
      <p:pic>
        <p:nvPicPr>
          <p:cNvPr id="100" name="Объект 5">
            <a:extLst>
              <a:ext uri="{FF2B5EF4-FFF2-40B4-BE49-F238E27FC236}">
                <a16:creationId xmlns:a16="http://schemas.microsoft.com/office/drawing/2014/main" id="{45CC0B96-1595-427B-BE06-64A667F55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1" t="3674" r="28148" b="836"/>
          <a:stretch/>
        </p:blipFill>
        <p:spPr>
          <a:xfrm>
            <a:off x="-35204" y="138141"/>
            <a:ext cx="5704466" cy="4633937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1F980439-C59F-429F-B186-791528791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r="10322"/>
          <a:stretch/>
        </p:blipFill>
        <p:spPr>
          <a:xfrm>
            <a:off x="4717839" y="3326899"/>
            <a:ext cx="2133600" cy="355732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244136-A5E3-4015-A9F9-39CE2EFD5CFE}"/>
              </a:ext>
            </a:extLst>
          </p:cNvPr>
          <p:cNvSpPr txBox="1"/>
          <p:nvPr/>
        </p:nvSpPr>
        <p:spPr>
          <a:xfrm>
            <a:off x="478613" y="4774765"/>
            <a:ext cx="2799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Геологоразведочный план участка россыпного золота р. </a:t>
            </a:r>
            <a:r>
              <a:rPr lang="ru-RU" dirty="0" err="1"/>
              <a:t>Биза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80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B4D9F-EB91-4EC0-9432-3B57604D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61140D2D-FB93-470B-B027-F20DB2E1B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-91556"/>
            <a:ext cx="11791949" cy="702800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08661" y="6432131"/>
            <a:ext cx="683339" cy="365125"/>
          </a:xfrm>
        </p:spPr>
        <p:txBody>
          <a:bodyPr/>
          <a:lstStyle/>
          <a:p>
            <a:fld id="{298EAB38-F5CB-4787-9DCF-B37F5CEBB24A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B6B936-EEEA-428A-A711-7F9B099B4E39}"/>
              </a:ext>
            </a:extLst>
          </p:cNvPr>
          <p:cNvSpPr/>
          <p:nvPr/>
        </p:nvSpPr>
        <p:spPr>
          <a:xfrm>
            <a:off x="8784771" y="4724400"/>
            <a:ext cx="2993572" cy="1970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9869A-301B-49B0-8F7B-AD0BC9E104BC}"/>
              </a:ext>
            </a:extLst>
          </p:cNvPr>
          <p:cNvSpPr txBox="1"/>
          <p:nvPr/>
        </p:nvSpPr>
        <p:spPr>
          <a:xfrm>
            <a:off x="8784771" y="4927601"/>
            <a:ext cx="2884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Геологоразведочный план участка россыпного золота р. </a:t>
            </a:r>
            <a:r>
              <a:rPr lang="ru-RU" dirty="0" err="1"/>
              <a:t>Биза</a:t>
            </a:r>
            <a:endParaRPr lang="ru-RU" dirty="0"/>
          </a:p>
          <a:p>
            <a:r>
              <a:rPr lang="ru-RU" dirty="0"/>
              <a:t>Масштаб 1:25000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F762A8E-E07C-4DC7-93F9-D9734DAD9DF0}"/>
              </a:ext>
            </a:extLst>
          </p:cNvPr>
          <p:cNvGrpSpPr/>
          <p:nvPr/>
        </p:nvGrpSpPr>
        <p:grpSpPr>
          <a:xfrm>
            <a:off x="1735667" y="1930400"/>
            <a:ext cx="2641600" cy="3115733"/>
            <a:chOff x="1735667" y="1930400"/>
            <a:chExt cx="2641600" cy="3115733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F9EC20B6-2558-4A6C-B18D-96472ADD22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5667" y="1930400"/>
              <a:ext cx="1442962" cy="11454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87C5B19-7EFB-4832-92D7-3FABA11B41C5}"/>
                </a:ext>
              </a:extLst>
            </p:cNvPr>
            <p:cNvCxnSpPr>
              <a:cxnSpLocks/>
            </p:cNvCxnSpPr>
            <p:nvPr/>
          </p:nvCxnSpPr>
          <p:spPr>
            <a:xfrm>
              <a:off x="3189514" y="1930400"/>
              <a:ext cx="1187753" cy="1862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00FC9639-E82D-4F4A-A485-0C28CC40F29F}"/>
                </a:ext>
              </a:extLst>
            </p:cNvPr>
            <p:cNvCxnSpPr/>
            <p:nvPr/>
          </p:nvCxnSpPr>
          <p:spPr>
            <a:xfrm flipH="1">
              <a:off x="3818467" y="3810000"/>
              <a:ext cx="550333" cy="12361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6DBBF8FF-E505-47C2-A24D-D3E0640F218D}"/>
                </a:ext>
              </a:extLst>
            </p:cNvPr>
            <p:cNvCxnSpPr/>
            <p:nvPr/>
          </p:nvCxnSpPr>
          <p:spPr>
            <a:xfrm flipH="1" flipV="1">
              <a:off x="1735667" y="3075818"/>
              <a:ext cx="2074333" cy="19703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2D9441D-2263-430C-93E2-4EEE992F7C89}"/>
              </a:ext>
            </a:extLst>
          </p:cNvPr>
          <p:cNvCxnSpPr/>
          <p:nvPr/>
        </p:nvCxnSpPr>
        <p:spPr>
          <a:xfrm flipH="1">
            <a:off x="3649133" y="2150533"/>
            <a:ext cx="406400" cy="474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662D2A2-1D26-43C2-896E-398A9E17795F}"/>
              </a:ext>
            </a:extLst>
          </p:cNvPr>
          <p:cNvSpPr/>
          <p:nvPr/>
        </p:nvSpPr>
        <p:spPr>
          <a:xfrm>
            <a:off x="3818467" y="1171938"/>
            <a:ext cx="3191932" cy="6463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4E83E0-0D22-47EA-9F0F-B29354B5347D}"/>
              </a:ext>
            </a:extLst>
          </p:cNvPr>
          <p:cNvSpPr txBox="1"/>
          <p:nvPr/>
        </p:nvSpPr>
        <p:spPr>
          <a:xfrm>
            <a:off x="3752848" y="1171938"/>
            <a:ext cx="325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Контур, в пределах которого построена БМ</a:t>
            </a:r>
          </a:p>
        </p:txBody>
      </p:sp>
    </p:spTree>
    <p:extLst>
      <p:ext uri="{BB962C8B-B14F-4D97-AF65-F5344CB8AC3E}">
        <p14:creationId xmlns:p14="http://schemas.microsoft.com/office/powerpoint/2010/main" val="196313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8F80EFED-E40D-4E40-B477-F053A8C3A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6" y="-411798"/>
            <a:ext cx="10708255" cy="690087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4AEF3-E54B-4BB8-B351-93C7BE3B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732" y="231775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Оконтуривание золотоносного пласта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16E758C-BC9F-4C2E-80DA-63979E376239}"/>
              </a:ext>
            </a:extLst>
          </p:cNvPr>
          <p:cNvCxnSpPr>
            <a:cxnSpLocks/>
          </p:cNvCxnSpPr>
          <p:nvPr/>
        </p:nvCxnSpPr>
        <p:spPr>
          <a:xfrm flipV="1">
            <a:off x="4350179" y="3757084"/>
            <a:ext cx="1023332" cy="303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161E41-3B81-4B25-A709-C84A44720731}"/>
              </a:ext>
            </a:extLst>
          </p:cNvPr>
          <p:cNvSpPr txBox="1"/>
          <p:nvPr/>
        </p:nvSpPr>
        <p:spPr>
          <a:xfrm>
            <a:off x="2795712" y="3973686"/>
            <a:ext cx="214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Контур плотика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8615D-E363-47F4-99FD-BBC6FBC3B277}"/>
              </a:ext>
            </a:extLst>
          </p:cNvPr>
          <p:cNvSpPr txBox="1"/>
          <p:nvPr/>
        </p:nvSpPr>
        <p:spPr>
          <a:xfrm>
            <a:off x="5703249" y="1416945"/>
            <a:ext cx="164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РЛ-52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135FBF-3EC9-4E9C-BA05-CCFA5A0705F6}"/>
              </a:ext>
            </a:extLst>
          </p:cNvPr>
          <p:cNvSpPr txBox="1"/>
          <p:nvPr/>
        </p:nvSpPr>
        <p:spPr>
          <a:xfrm>
            <a:off x="2237207" y="1491840"/>
            <a:ext cx="1200001" cy="432537"/>
          </a:xfrm>
          <a:custGeom>
            <a:avLst/>
            <a:gdLst/>
            <a:ahLst/>
            <a:cxnLst/>
            <a:rect l="l" t="t" r="r" b="b"/>
            <a:pathLst>
              <a:path w="1200001" h="432537">
                <a:moveTo>
                  <a:pt x="1111039" y="266110"/>
                </a:moveTo>
                <a:lnTo>
                  <a:pt x="1192411" y="266110"/>
                </a:lnTo>
                <a:lnTo>
                  <a:pt x="1192411" y="285086"/>
                </a:lnTo>
                <a:lnTo>
                  <a:pt x="1132247" y="285086"/>
                </a:lnTo>
                <a:lnTo>
                  <a:pt x="1132247" y="324823"/>
                </a:lnTo>
                <a:cubicBezTo>
                  <a:pt x="1137754" y="320730"/>
                  <a:pt x="1144749" y="318684"/>
                  <a:pt x="1153232" y="318684"/>
                </a:cubicBezTo>
                <a:cubicBezTo>
                  <a:pt x="1168412" y="318684"/>
                  <a:pt x="1180002" y="323223"/>
                  <a:pt x="1188002" y="332302"/>
                </a:cubicBezTo>
                <a:cubicBezTo>
                  <a:pt x="1196001" y="341380"/>
                  <a:pt x="1200001" y="354291"/>
                  <a:pt x="1200001" y="371034"/>
                </a:cubicBezTo>
                <a:cubicBezTo>
                  <a:pt x="1200001" y="412036"/>
                  <a:pt x="1181732" y="432537"/>
                  <a:pt x="1145195" y="432537"/>
                </a:cubicBezTo>
                <a:cubicBezTo>
                  <a:pt x="1129940" y="432537"/>
                  <a:pt x="1117290" y="428296"/>
                  <a:pt x="1107244" y="419813"/>
                </a:cubicBezTo>
                <a:lnTo>
                  <a:pt x="1115839" y="401172"/>
                </a:lnTo>
                <a:cubicBezTo>
                  <a:pt x="1125959" y="409432"/>
                  <a:pt x="1135707" y="413562"/>
                  <a:pt x="1145083" y="413562"/>
                </a:cubicBezTo>
                <a:cubicBezTo>
                  <a:pt x="1166068" y="413562"/>
                  <a:pt x="1176561" y="400465"/>
                  <a:pt x="1176561" y="374271"/>
                </a:cubicBezTo>
                <a:cubicBezTo>
                  <a:pt x="1176561" y="349863"/>
                  <a:pt x="1166217" y="337660"/>
                  <a:pt x="1145530" y="337660"/>
                </a:cubicBezTo>
                <a:cubicBezTo>
                  <a:pt x="1135558" y="337660"/>
                  <a:pt x="1126592" y="341938"/>
                  <a:pt x="1118629" y="350496"/>
                </a:cubicBezTo>
                <a:lnTo>
                  <a:pt x="1111039" y="345250"/>
                </a:lnTo>
                <a:close/>
                <a:moveTo>
                  <a:pt x="38955" y="0"/>
                </a:moveTo>
                <a:cubicBezTo>
                  <a:pt x="53243" y="0"/>
                  <a:pt x="64889" y="3814"/>
                  <a:pt x="73893" y="11441"/>
                </a:cubicBezTo>
                <a:cubicBezTo>
                  <a:pt x="82897" y="19068"/>
                  <a:pt x="87399" y="28835"/>
                  <a:pt x="87399" y="40742"/>
                </a:cubicBezTo>
                <a:cubicBezTo>
                  <a:pt x="87399" y="49820"/>
                  <a:pt x="84887" y="57857"/>
                  <a:pt x="79864" y="64852"/>
                </a:cubicBezTo>
                <a:cubicBezTo>
                  <a:pt x="74842" y="71847"/>
                  <a:pt x="68944" y="76535"/>
                  <a:pt x="62173" y="78916"/>
                </a:cubicBezTo>
                <a:cubicBezTo>
                  <a:pt x="71549" y="81967"/>
                  <a:pt x="79009" y="87157"/>
                  <a:pt x="84553" y="94487"/>
                </a:cubicBezTo>
                <a:cubicBezTo>
                  <a:pt x="90096" y="101817"/>
                  <a:pt x="92868" y="110691"/>
                  <a:pt x="92868" y="121109"/>
                </a:cubicBezTo>
                <a:cubicBezTo>
                  <a:pt x="92868" y="136289"/>
                  <a:pt x="88069" y="148009"/>
                  <a:pt x="78469" y="156269"/>
                </a:cubicBezTo>
                <a:cubicBezTo>
                  <a:pt x="68870" y="164529"/>
                  <a:pt x="55401" y="168659"/>
                  <a:pt x="38062" y="168659"/>
                </a:cubicBezTo>
                <a:cubicBezTo>
                  <a:pt x="30770" y="168659"/>
                  <a:pt x="23626" y="167301"/>
                  <a:pt x="16631" y="164585"/>
                </a:cubicBezTo>
                <a:cubicBezTo>
                  <a:pt x="9636" y="161869"/>
                  <a:pt x="4092" y="158613"/>
                  <a:pt x="0" y="154818"/>
                </a:cubicBezTo>
                <a:lnTo>
                  <a:pt x="10715" y="137629"/>
                </a:lnTo>
                <a:cubicBezTo>
                  <a:pt x="18008" y="145665"/>
                  <a:pt x="27235" y="149684"/>
                  <a:pt x="38397" y="149684"/>
                </a:cubicBezTo>
                <a:cubicBezTo>
                  <a:pt x="59084" y="149684"/>
                  <a:pt x="69428" y="139563"/>
                  <a:pt x="69428" y="119323"/>
                </a:cubicBezTo>
                <a:cubicBezTo>
                  <a:pt x="69428" y="110095"/>
                  <a:pt x="66414" y="102598"/>
                  <a:pt x="60387" y="96831"/>
                </a:cubicBezTo>
                <a:cubicBezTo>
                  <a:pt x="54359" y="91064"/>
                  <a:pt x="46360" y="88181"/>
                  <a:pt x="36388" y="88181"/>
                </a:cubicBezTo>
                <a:lnTo>
                  <a:pt x="34602" y="88181"/>
                </a:lnTo>
                <a:lnTo>
                  <a:pt x="34602" y="70098"/>
                </a:lnTo>
                <a:lnTo>
                  <a:pt x="35607" y="70098"/>
                </a:lnTo>
                <a:cubicBezTo>
                  <a:pt x="54508" y="70098"/>
                  <a:pt x="63958" y="61764"/>
                  <a:pt x="63958" y="45095"/>
                </a:cubicBezTo>
                <a:cubicBezTo>
                  <a:pt x="63958" y="27682"/>
                  <a:pt x="55066" y="18975"/>
                  <a:pt x="37281" y="18975"/>
                </a:cubicBezTo>
                <a:cubicBezTo>
                  <a:pt x="27607" y="18975"/>
                  <a:pt x="19905" y="22212"/>
                  <a:pt x="14175" y="28687"/>
                </a:cubicBezTo>
                <a:lnTo>
                  <a:pt x="4241" y="13506"/>
                </a:lnTo>
                <a:cubicBezTo>
                  <a:pt x="11162" y="4502"/>
                  <a:pt x="22733" y="0"/>
                  <a:pt x="389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B0565D-7CB2-426A-98EA-BC128DDBABA5}"/>
              </a:ext>
            </a:extLst>
          </p:cNvPr>
          <p:cNvSpPr txBox="1"/>
          <p:nvPr/>
        </p:nvSpPr>
        <p:spPr>
          <a:xfrm>
            <a:off x="4542147" y="627134"/>
            <a:ext cx="5461264" cy="1787510"/>
          </a:xfrm>
          <a:custGeom>
            <a:avLst/>
            <a:gdLst/>
            <a:ahLst/>
            <a:cxnLst/>
            <a:rect l="l" t="t" r="r" b="b"/>
            <a:pathLst>
              <a:path w="5461264" h="1787510">
                <a:moveTo>
                  <a:pt x="1487955" y="1637268"/>
                </a:moveTo>
                <a:cubicBezTo>
                  <a:pt x="1479918" y="1637268"/>
                  <a:pt x="1473574" y="1640300"/>
                  <a:pt x="1468923" y="1646365"/>
                </a:cubicBezTo>
                <a:cubicBezTo>
                  <a:pt x="1464272" y="1652430"/>
                  <a:pt x="1461947" y="1660448"/>
                  <a:pt x="1461947" y="1670419"/>
                </a:cubicBezTo>
                <a:cubicBezTo>
                  <a:pt x="1461947" y="1680763"/>
                  <a:pt x="1464403" y="1689023"/>
                  <a:pt x="1469314" y="1695199"/>
                </a:cubicBezTo>
                <a:cubicBezTo>
                  <a:pt x="1474225" y="1701375"/>
                  <a:pt x="1480551" y="1704464"/>
                  <a:pt x="1488290" y="1704464"/>
                </a:cubicBezTo>
                <a:cubicBezTo>
                  <a:pt x="1507191" y="1704464"/>
                  <a:pt x="1516641" y="1693711"/>
                  <a:pt x="1516641" y="1672205"/>
                </a:cubicBezTo>
                <a:cubicBezTo>
                  <a:pt x="1516641" y="1648913"/>
                  <a:pt x="1507079" y="1637268"/>
                  <a:pt x="1487955" y="1637268"/>
                </a:cubicBezTo>
                <a:close/>
                <a:moveTo>
                  <a:pt x="1486280" y="1618292"/>
                </a:moveTo>
                <a:cubicBezTo>
                  <a:pt x="1522148" y="1618292"/>
                  <a:pt x="1540082" y="1642067"/>
                  <a:pt x="1540082" y="1689618"/>
                </a:cubicBezTo>
                <a:cubicBezTo>
                  <a:pt x="1540082" y="1709412"/>
                  <a:pt x="1533068" y="1729671"/>
                  <a:pt x="1519041" y="1750396"/>
                </a:cubicBezTo>
                <a:cubicBezTo>
                  <a:pt x="1505014" y="1771120"/>
                  <a:pt x="1490150" y="1783491"/>
                  <a:pt x="1474449" y="1787510"/>
                </a:cubicBezTo>
                <a:lnTo>
                  <a:pt x="1463621" y="1775566"/>
                </a:lnTo>
                <a:cubicBezTo>
                  <a:pt x="1470095" y="1772962"/>
                  <a:pt x="1479565" y="1764181"/>
                  <a:pt x="1492029" y="1749224"/>
                </a:cubicBezTo>
                <a:cubicBezTo>
                  <a:pt x="1504493" y="1734266"/>
                  <a:pt x="1511358" y="1722732"/>
                  <a:pt x="1512623" y="1714621"/>
                </a:cubicBezTo>
                <a:cubicBezTo>
                  <a:pt x="1506521" y="1720500"/>
                  <a:pt x="1497926" y="1723439"/>
                  <a:pt x="1486839" y="1723439"/>
                </a:cubicBezTo>
                <a:cubicBezTo>
                  <a:pt x="1472402" y="1723439"/>
                  <a:pt x="1460831" y="1718825"/>
                  <a:pt x="1452124" y="1709598"/>
                </a:cubicBezTo>
                <a:cubicBezTo>
                  <a:pt x="1443418" y="1700371"/>
                  <a:pt x="1439065" y="1687683"/>
                  <a:pt x="1439065" y="1671535"/>
                </a:cubicBezTo>
                <a:cubicBezTo>
                  <a:pt x="1439065" y="1655536"/>
                  <a:pt x="1443548" y="1642663"/>
                  <a:pt x="1452515" y="1632914"/>
                </a:cubicBezTo>
                <a:cubicBezTo>
                  <a:pt x="1461482" y="1623166"/>
                  <a:pt x="1472737" y="1618292"/>
                  <a:pt x="1486280" y="1618292"/>
                </a:cubicBezTo>
                <a:close/>
                <a:moveTo>
                  <a:pt x="2851864" y="1449317"/>
                </a:moveTo>
                <a:lnTo>
                  <a:pt x="2858561" y="1449317"/>
                </a:lnTo>
                <a:lnTo>
                  <a:pt x="2858561" y="1613511"/>
                </a:lnTo>
                <a:lnTo>
                  <a:pt x="2836237" y="1613511"/>
                </a:lnTo>
                <a:lnTo>
                  <a:pt x="2836237" y="1488161"/>
                </a:lnTo>
                <a:lnTo>
                  <a:pt x="2802974" y="1508922"/>
                </a:lnTo>
                <a:lnTo>
                  <a:pt x="2802974" y="1488049"/>
                </a:lnTo>
                <a:cubicBezTo>
                  <a:pt x="2811383" y="1483807"/>
                  <a:pt x="2820331" y="1477966"/>
                  <a:pt x="2829819" y="1470525"/>
                </a:cubicBezTo>
                <a:cubicBezTo>
                  <a:pt x="2839307" y="1463083"/>
                  <a:pt x="2846655" y="1456014"/>
                  <a:pt x="2851864" y="1449317"/>
                </a:cubicBezTo>
                <a:close/>
                <a:moveTo>
                  <a:pt x="2728039" y="1449317"/>
                </a:moveTo>
                <a:lnTo>
                  <a:pt x="2734736" y="1449317"/>
                </a:lnTo>
                <a:lnTo>
                  <a:pt x="2734736" y="1613511"/>
                </a:lnTo>
                <a:lnTo>
                  <a:pt x="2712412" y="1613511"/>
                </a:lnTo>
                <a:lnTo>
                  <a:pt x="2712412" y="1488161"/>
                </a:lnTo>
                <a:lnTo>
                  <a:pt x="2679149" y="1508922"/>
                </a:lnTo>
                <a:lnTo>
                  <a:pt x="2679149" y="1488049"/>
                </a:lnTo>
                <a:cubicBezTo>
                  <a:pt x="2687558" y="1483807"/>
                  <a:pt x="2696506" y="1477966"/>
                  <a:pt x="2705994" y="1470525"/>
                </a:cubicBezTo>
                <a:cubicBezTo>
                  <a:pt x="2715482" y="1463083"/>
                  <a:pt x="2722830" y="1456014"/>
                  <a:pt x="2728039" y="1449317"/>
                </a:cubicBezTo>
                <a:close/>
                <a:moveTo>
                  <a:pt x="0" y="1404899"/>
                </a:moveTo>
                <a:lnTo>
                  <a:pt x="106040" y="1404899"/>
                </a:lnTo>
                <a:lnTo>
                  <a:pt x="106040" y="1413605"/>
                </a:lnTo>
                <a:lnTo>
                  <a:pt x="91641" y="1441957"/>
                </a:lnTo>
                <a:cubicBezTo>
                  <a:pt x="86804" y="1451556"/>
                  <a:pt x="81744" y="1462086"/>
                  <a:pt x="76460" y="1473545"/>
                </a:cubicBezTo>
                <a:cubicBezTo>
                  <a:pt x="71177" y="1485005"/>
                  <a:pt x="66005" y="1496688"/>
                  <a:pt x="60945" y="1508594"/>
                </a:cubicBezTo>
                <a:cubicBezTo>
                  <a:pt x="55885" y="1520501"/>
                  <a:pt x="51457" y="1531551"/>
                  <a:pt x="47662" y="1541746"/>
                </a:cubicBezTo>
                <a:cubicBezTo>
                  <a:pt x="43867" y="1551941"/>
                  <a:pt x="40779" y="1561056"/>
                  <a:pt x="38398" y="1569093"/>
                </a:cubicBezTo>
                <a:lnTo>
                  <a:pt x="13618" y="1569093"/>
                </a:lnTo>
                <a:cubicBezTo>
                  <a:pt x="19124" y="1551606"/>
                  <a:pt x="28389" y="1528482"/>
                  <a:pt x="41411" y="1499721"/>
                </a:cubicBezTo>
                <a:cubicBezTo>
                  <a:pt x="54434" y="1470960"/>
                  <a:pt x="66340" y="1446422"/>
                  <a:pt x="77130" y="1426107"/>
                </a:cubicBezTo>
                <a:lnTo>
                  <a:pt x="0" y="1426107"/>
                </a:lnTo>
                <a:close/>
                <a:moveTo>
                  <a:pt x="3791116" y="1326715"/>
                </a:moveTo>
                <a:lnTo>
                  <a:pt x="3797813" y="1326715"/>
                </a:lnTo>
                <a:lnTo>
                  <a:pt x="3797813" y="1490909"/>
                </a:lnTo>
                <a:lnTo>
                  <a:pt x="3775489" y="1490909"/>
                </a:lnTo>
                <a:lnTo>
                  <a:pt x="3775489" y="1365559"/>
                </a:lnTo>
                <a:lnTo>
                  <a:pt x="3742225" y="1386320"/>
                </a:lnTo>
                <a:lnTo>
                  <a:pt x="3742225" y="1365447"/>
                </a:lnTo>
                <a:cubicBezTo>
                  <a:pt x="3750634" y="1361205"/>
                  <a:pt x="3759583" y="1355364"/>
                  <a:pt x="3769070" y="1347923"/>
                </a:cubicBezTo>
                <a:cubicBezTo>
                  <a:pt x="3778558" y="1340481"/>
                  <a:pt x="3785907" y="1333412"/>
                  <a:pt x="3791116" y="1326715"/>
                </a:cubicBezTo>
                <a:close/>
                <a:moveTo>
                  <a:pt x="3894848" y="1324482"/>
                </a:moveTo>
                <a:cubicBezTo>
                  <a:pt x="3909136" y="1324482"/>
                  <a:pt x="3920782" y="1328296"/>
                  <a:pt x="3929786" y="1335923"/>
                </a:cubicBezTo>
                <a:cubicBezTo>
                  <a:pt x="3938790" y="1343551"/>
                  <a:pt x="3943292" y="1353318"/>
                  <a:pt x="3943292" y="1365224"/>
                </a:cubicBezTo>
                <a:cubicBezTo>
                  <a:pt x="3943292" y="1374302"/>
                  <a:pt x="3940781" y="1382339"/>
                  <a:pt x="3935758" y="1389334"/>
                </a:cubicBezTo>
                <a:cubicBezTo>
                  <a:pt x="3930735" y="1396329"/>
                  <a:pt x="3924837" y="1401017"/>
                  <a:pt x="3918066" y="1403398"/>
                </a:cubicBezTo>
                <a:cubicBezTo>
                  <a:pt x="3927442" y="1406449"/>
                  <a:pt x="3934902" y="1411640"/>
                  <a:pt x="3940446" y="1418969"/>
                </a:cubicBezTo>
                <a:cubicBezTo>
                  <a:pt x="3945989" y="1426299"/>
                  <a:pt x="3948761" y="1435173"/>
                  <a:pt x="3948761" y="1445591"/>
                </a:cubicBezTo>
                <a:cubicBezTo>
                  <a:pt x="3948761" y="1460771"/>
                  <a:pt x="3943962" y="1472492"/>
                  <a:pt x="3934362" y="1480752"/>
                </a:cubicBezTo>
                <a:cubicBezTo>
                  <a:pt x="3924763" y="1489012"/>
                  <a:pt x="3911294" y="1493142"/>
                  <a:pt x="3893955" y="1493142"/>
                </a:cubicBezTo>
                <a:cubicBezTo>
                  <a:pt x="3886663" y="1493142"/>
                  <a:pt x="3879519" y="1491783"/>
                  <a:pt x="3872524" y="1489067"/>
                </a:cubicBezTo>
                <a:cubicBezTo>
                  <a:pt x="3865529" y="1486351"/>
                  <a:pt x="3859985" y="1483096"/>
                  <a:pt x="3855893" y="1479301"/>
                </a:cubicBezTo>
                <a:lnTo>
                  <a:pt x="3866608" y="1462111"/>
                </a:lnTo>
                <a:cubicBezTo>
                  <a:pt x="3873901" y="1470148"/>
                  <a:pt x="3883128" y="1474166"/>
                  <a:pt x="3894290" y="1474166"/>
                </a:cubicBezTo>
                <a:cubicBezTo>
                  <a:pt x="3914977" y="1474166"/>
                  <a:pt x="3925321" y="1464046"/>
                  <a:pt x="3925321" y="1443805"/>
                </a:cubicBezTo>
                <a:cubicBezTo>
                  <a:pt x="3925321" y="1434578"/>
                  <a:pt x="3922307" y="1427080"/>
                  <a:pt x="3916280" y="1421313"/>
                </a:cubicBezTo>
                <a:cubicBezTo>
                  <a:pt x="3910252" y="1415546"/>
                  <a:pt x="3902253" y="1412663"/>
                  <a:pt x="3892281" y="1412663"/>
                </a:cubicBezTo>
                <a:lnTo>
                  <a:pt x="3890495" y="1412663"/>
                </a:lnTo>
                <a:lnTo>
                  <a:pt x="3890495" y="1394580"/>
                </a:lnTo>
                <a:lnTo>
                  <a:pt x="3891500" y="1394580"/>
                </a:lnTo>
                <a:cubicBezTo>
                  <a:pt x="3910401" y="1394580"/>
                  <a:pt x="3919852" y="1386246"/>
                  <a:pt x="3919852" y="1369577"/>
                </a:cubicBezTo>
                <a:cubicBezTo>
                  <a:pt x="3919852" y="1352164"/>
                  <a:pt x="3910959" y="1343458"/>
                  <a:pt x="3893174" y="1343458"/>
                </a:cubicBezTo>
                <a:cubicBezTo>
                  <a:pt x="3883500" y="1343458"/>
                  <a:pt x="3875798" y="1346695"/>
                  <a:pt x="3870069" y="1353169"/>
                </a:cubicBezTo>
                <a:lnTo>
                  <a:pt x="3860134" y="1337988"/>
                </a:lnTo>
                <a:cubicBezTo>
                  <a:pt x="3867055" y="1328984"/>
                  <a:pt x="3878626" y="1324482"/>
                  <a:pt x="3894848" y="1324482"/>
                </a:cubicBezTo>
                <a:close/>
                <a:moveTo>
                  <a:pt x="5372302" y="0"/>
                </a:moveTo>
                <a:lnTo>
                  <a:pt x="5453674" y="0"/>
                </a:lnTo>
                <a:lnTo>
                  <a:pt x="5453674" y="18976"/>
                </a:lnTo>
                <a:lnTo>
                  <a:pt x="5393510" y="18976"/>
                </a:lnTo>
                <a:lnTo>
                  <a:pt x="5393510" y="58713"/>
                </a:lnTo>
                <a:cubicBezTo>
                  <a:pt x="5399017" y="54620"/>
                  <a:pt x="5406011" y="52574"/>
                  <a:pt x="5414495" y="52574"/>
                </a:cubicBezTo>
                <a:cubicBezTo>
                  <a:pt x="5429675" y="52574"/>
                  <a:pt x="5441265" y="57113"/>
                  <a:pt x="5449265" y="66192"/>
                </a:cubicBezTo>
                <a:cubicBezTo>
                  <a:pt x="5457264" y="75270"/>
                  <a:pt x="5461264" y="88181"/>
                  <a:pt x="5461264" y="104924"/>
                </a:cubicBezTo>
                <a:cubicBezTo>
                  <a:pt x="5461264" y="145926"/>
                  <a:pt x="5442995" y="166427"/>
                  <a:pt x="5406458" y="166427"/>
                </a:cubicBezTo>
                <a:cubicBezTo>
                  <a:pt x="5391203" y="166427"/>
                  <a:pt x="5378553" y="162186"/>
                  <a:pt x="5368507" y="153703"/>
                </a:cubicBezTo>
                <a:lnTo>
                  <a:pt x="5377102" y="135062"/>
                </a:lnTo>
                <a:cubicBezTo>
                  <a:pt x="5387222" y="143322"/>
                  <a:pt x="5396970" y="147452"/>
                  <a:pt x="5406346" y="147452"/>
                </a:cubicBezTo>
                <a:cubicBezTo>
                  <a:pt x="5427331" y="147452"/>
                  <a:pt x="5437823" y="134355"/>
                  <a:pt x="5437823" y="108161"/>
                </a:cubicBezTo>
                <a:cubicBezTo>
                  <a:pt x="5437823" y="83753"/>
                  <a:pt x="5427480" y="71550"/>
                  <a:pt x="5406793" y="71550"/>
                </a:cubicBezTo>
                <a:cubicBezTo>
                  <a:pt x="5396821" y="71550"/>
                  <a:pt x="5387854" y="75828"/>
                  <a:pt x="5379892" y="84386"/>
                </a:cubicBezTo>
                <a:lnTo>
                  <a:pt x="5372302" y="79140"/>
                </a:lnTo>
                <a:close/>
                <a:moveTo>
                  <a:pt x="5301385" y="0"/>
                </a:moveTo>
                <a:lnTo>
                  <a:pt x="5308083" y="0"/>
                </a:lnTo>
                <a:lnTo>
                  <a:pt x="5308083" y="164195"/>
                </a:lnTo>
                <a:lnTo>
                  <a:pt x="5285758" y="164195"/>
                </a:lnTo>
                <a:lnTo>
                  <a:pt x="5285758" y="38844"/>
                </a:lnTo>
                <a:lnTo>
                  <a:pt x="5252495" y="59606"/>
                </a:lnTo>
                <a:lnTo>
                  <a:pt x="5252495" y="38733"/>
                </a:lnTo>
                <a:cubicBezTo>
                  <a:pt x="5260904" y="34491"/>
                  <a:pt x="5269852" y="28650"/>
                  <a:pt x="5279340" y="21208"/>
                </a:cubicBezTo>
                <a:cubicBezTo>
                  <a:pt x="5288828" y="13767"/>
                  <a:pt x="5296176" y="6698"/>
                  <a:pt x="530138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D50C82D-9851-4C22-97C6-631DDA3988E0}"/>
              </a:ext>
            </a:extLst>
          </p:cNvPr>
          <p:cNvCxnSpPr/>
          <p:nvPr/>
        </p:nvCxnSpPr>
        <p:spPr>
          <a:xfrm>
            <a:off x="990600" y="6441454"/>
            <a:ext cx="1143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44E2724-4A75-4B6D-908A-3C9857ABAFA5}"/>
              </a:ext>
            </a:extLst>
          </p:cNvPr>
          <p:cNvCxnSpPr/>
          <p:nvPr/>
        </p:nvCxnSpPr>
        <p:spPr>
          <a:xfrm>
            <a:off x="990095" y="6395719"/>
            <a:ext cx="0" cy="63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D30E1C6-E344-4577-83C1-83C3B7227752}"/>
              </a:ext>
            </a:extLst>
          </p:cNvPr>
          <p:cNvCxnSpPr/>
          <p:nvPr/>
        </p:nvCxnSpPr>
        <p:spPr>
          <a:xfrm>
            <a:off x="2173971" y="6379997"/>
            <a:ext cx="0" cy="573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555975B4-5D61-4962-8A00-9B3886CBA981}"/>
              </a:ext>
            </a:extLst>
          </p:cNvPr>
          <p:cNvCxnSpPr/>
          <p:nvPr/>
        </p:nvCxnSpPr>
        <p:spPr>
          <a:xfrm>
            <a:off x="2110387" y="6438735"/>
            <a:ext cx="756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0E2C335-8AF1-438D-8E94-D7606FBE03A0}"/>
              </a:ext>
            </a:extLst>
          </p:cNvPr>
          <p:cNvCxnSpPr>
            <a:cxnSpLocks/>
          </p:cNvCxnSpPr>
          <p:nvPr/>
        </p:nvCxnSpPr>
        <p:spPr>
          <a:xfrm flipH="1" flipV="1">
            <a:off x="8753476" y="3143251"/>
            <a:ext cx="923924" cy="916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90FCD7-D73D-44FA-A0B4-84EA8669323A}"/>
              </a:ext>
            </a:extLst>
          </p:cNvPr>
          <p:cNvSpPr txBox="1"/>
          <p:nvPr/>
        </p:nvSpPr>
        <p:spPr>
          <a:xfrm>
            <a:off x="8102807" y="4090695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Контур золотоносного пласта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5C2275F-058B-4B0D-84DD-BCFCEA15DE18}"/>
              </a:ext>
            </a:extLst>
          </p:cNvPr>
          <p:cNvCxnSpPr/>
          <p:nvPr/>
        </p:nvCxnSpPr>
        <p:spPr>
          <a:xfrm flipV="1">
            <a:off x="1819469" y="3429000"/>
            <a:ext cx="417738" cy="499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39B704E-1BD3-43A2-9C2B-C2B428463162}"/>
              </a:ext>
            </a:extLst>
          </p:cNvPr>
          <p:cNvSpPr txBox="1"/>
          <p:nvPr/>
        </p:nvSpPr>
        <p:spPr>
          <a:xfrm>
            <a:off x="1055224" y="3985904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скважина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298EAB38-F5CB-4787-9DCF-B37F5CEBB24A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F58BD4-823B-4C1B-AEE3-E2D6FBF792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3274" r="43179" b="43489"/>
          <a:stretch/>
        </p:blipFill>
        <p:spPr>
          <a:xfrm>
            <a:off x="4489047" y="4317242"/>
            <a:ext cx="3393423" cy="25118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667943-4FB1-446A-94EF-1E3AE156F3BE}"/>
              </a:ext>
            </a:extLst>
          </p:cNvPr>
          <p:cNvSpPr txBox="1"/>
          <p:nvPr/>
        </p:nvSpPr>
        <p:spPr>
          <a:xfrm>
            <a:off x="7978056" y="5368711"/>
            <a:ext cx="244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Содержание </a:t>
            </a:r>
            <a:r>
              <a:rPr lang="en-US" dirty="0"/>
              <a:t>Au</a:t>
            </a:r>
            <a:r>
              <a:rPr lang="ru-RU" dirty="0"/>
              <a:t>,мг/м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5DE187-071E-4923-A00A-4F66DEC6A565}"/>
              </a:ext>
            </a:extLst>
          </p:cNvPr>
          <p:cNvSpPr txBox="1"/>
          <p:nvPr/>
        </p:nvSpPr>
        <p:spPr>
          <a:xfrm>
            <a:off x="10521813" y="5368711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45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686D1D-9D59-41D7-BEDF-7EF6476FAD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"/>
          <a:stretch/>
        </p:blipFill>
        <p:spPr>
          <a:xfrm rot="-480000">
            <a:off x="690940" y="-317647"/>
            <a:ext cx="9591456" cy="82106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46769-E38C-4A3E-BB2D-654848A78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1" y="1207912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Каркасная модель золотоносного пласта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298EAB38-F5CB-4787-9DCF-B37F5CEBB24A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6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1477D3-3B08-42C0-81C3-4D2A733C5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t="22347" r="-221" b="10306"/>
          <a:stretch/>
        </p:blipFill>
        <p:spPr>
          <a:xfrm>
            <a:off x="170090" y="228175"/>
            <a:ext cx="11821885" cy="579294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5BBDC-7F37-45B3-9D99-6D34B993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2" y="54186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Блочная модель золотоносного пласта,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спроектированная на горизонтальную плоскость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C28BDCC-EB0C-4104-8D21-0032DECD755F}"/>
              </a:ext>
            </a:extLst>
          </p:cNvPr>
          <p:cNvSpPr/>
          <p:nvPr/>
        </p:nvSpPr>
        <p:spPr>
          <a:xfrm>
            <a:off x="389467" y="3214511"/>
            <a:ext cx="11621558" cy="13208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270F593-F0A7-4C1F-9025-EF9378690473}"/>
              </a:ext>
            </a:extLst>
          </p:cNvPr>
          <p:cNvCxnSpPr>
            <a:cxnSpLocks/>
          </p:cNvCxnSpPr>
          <p:nvPr/>
        </p:nvCxnSpPr>
        <p:spPr>
          <a:xfrm flipH="1">
            <a:off x="5476875" y="1603022"/>
            <a:ext cx="4683125" cy="19688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08661" y="6402563"/>
            <a:ext cx="683339" cy="365125"/>
          </a:xfrm>
        </p:spPr>
        <p:txBody>
          <a:bodyPr/>
          <a:lstStyle/>
          <a:p>
            <a:fld id="{298EAB38-F5CB-4787-9DCF-B37F5CEBB24A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35E36-545D-471E-ADA0-225011D3C7BA}"/>
              </a:ext>
            </a:extLst>
          </p:cNvPr>
          <p:cNvSpPr txBox="1"/>
          <p:nvPr/>
        </p:nvSpPr>
        <p:spPr>
          <a:xfrm>
            <a:off x="1037709" y="5073092"/>
            <a:ext cx="5306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Размер блоков блочной модели </a:t>
            </a:r>
          </a:p>
          <a:p>
            <a:pPr algn="ctr"/>
            <a:r>
              <a:rPr lang="ru-RU" sz="2400" dirty="0"/>
              <a:t>5х5х0,25 м</a:t>
            </a:r>
          </a:p>
        </p:txBody>
      </p:sp>
    </p:spTree>
    <p:extLst>
      <p:ext uri="{BB962C8B-B14F-4D97-AF65-F5344CB8AC3E}">
        <p14:creationId xmlns:p14="http://schemas.microsoft.com/office/powerpoint/2010/main" val="38572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5" t="7022" r="8554" b="6977"/>
          <a:stretch/>
        </p:blipFill>
        <p:spPr>
          <a:xfrm>
            <a:off x="975919" y="1436445"/>
            <a:ext cx="5275488" cy="2611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6650" y="1844721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РЛ-52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2259" y="4626955"/>
            <a:ext cx="3921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Условные обозначения для БМ</a:t>
            </a:r>
          </a:p>
          <a:p>
            <a:pPr algn="r"/>
            <a:r>
              <a:rPr lang="ru-RU" dirty="0"/>
              <a:t>(содержания после интерполяции)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9831" y="982920"/>
            <a:ext cx="435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 проектирования на плоскость</a:t>
            </a:r>
          </a:p>
          <a:p>
            <a:r>
              <a:rPr lang="ru-RU" dirty="0"/>
              <a:t>(оконтуривание золотоносного пласта)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0565D-7CB2-426A-98EA-BC128DDBABA5}"/>
              </a:ext>
            </a:extLst>
          </p:cNvPr>
          <p:cNvSpPr txBox="1"/>
          <p:nvPr/>
        </p:nvSpPr>
        <p:spPr>
          <a:xfrm>
            <a:off x="1773283" y="1400410"/>
            <a:ext cx="3797643" cy="1257954"/>
          </a:xfrm>
          <a:custGeom>
            <a:avLst/>
            <a:gdLst/>
            <a:ahLst/>
            <a:cxnLst/>
            <a:rect l="l" t="t" r="r" b="b"/>
            <a:pathLst>
              <a:path w="5461264" h="1787510">
                <a:moveTo>
                  <a:pt x="1487955" y="1637268"/>
                </a:moveTo>
                <a:cubicBezTo>
                  <a:pt x="1479918" y="1637268"/>
                  <a:pt x="1473574" y="1640300"/>
                  <a:pt x="1468923" y="1646365"/>
                </a:cubicBezTo>
                <a:cubicBezTo>
                  <a:pt x="1464272" y="1652430"/>
                  <a:pt x="1461947" y="1660448"/>
                  <a:pt x="1461947" y="1670419"/>
                </a:cubicBezTo>
                <a:cubicBezTo>
                  <a:pt x="1461947" y="1680763"/>
                  <a:pt x="1464403" y="1689023"/>
                  <a:pt x="1469314" y="1695199"/>
                </a:cubicBezTo>
                <a:cubicBezTo>
                  <a:pt x="1474225" y="1701375"/>
                  <a:pt x="1480551" y="1704464"/>
                  <a:pt x="1488290" y="1704464"/>
                </a:cubicBezTo>
                <a:cubicBezTo>
                  <a:pt x="1507191" y="1704464"/>
                  <a:pt x="1516641" y="1693711"/>
                  <a:pt x="1516641" y="1672205"/>
                </a:cubicBezTo>
                <a:cubicBezTo>
                  <a:pt x="1516641" y="1648913"/>
                  <a:pt x="1507079" y="1637268"/>
                  <a:pt x="1487955" y="1637268"/>
                </a:cubicBezTo>
                <a:close/>
                <a:moveTo>
                  <a:pt x="1486280" y="1618292"/>
                </a:moveTo>
                <a:cubicBezTo>
                  <a:pt x="1522148" y="1618292"/>
                  <a:pt x="1540082" y="1642067"/>
                  <a:pt x="1540082" y="1689618"/>
                </a:cubicBezTo>
                <a:cubicBezTo>
                  <a:pt x="1540082" y="1709412"/>
                  <a:pt x="1533068" y="1729671"/>
                  <a:pt x="1519041" y="1750396"/>
                </a:cubicBezTo>
                <a:cubicBezTo>
                  <a:pt x="1505014" y="1771120"/>
                  <a:pt x="1490150" y="1783491"/>
                  <a:pt x="1474449" y="1787510"/>
                </a:cubicBezTo>
                <a:lnTo>
                  <a:pt x="1463621" y="1775566"/>
                </a:lnTo>
                <a:cubicBezTo>
                  <a:pt x="1470095" y="1772962"/>
                  <a:pt x="1479565" y="1764181"/>
                  <a:pt x="1492029" y="1749224"/>
                </a:cubicBezTo>
                <a:cubicBezTo>
                  <a:pt x="1504493" y="1734266"/>
                  <a:pt x="1511358" y="1722732"/>
                  <a:pt x="1512623" y="1714621"/>
                </a:cubicBezTo>
                <a:cubicBezTo>
                  <a:pt x="1506521" y="1720500"/>
                  <a:pt x="1497926" y="1723439"/>
                  <a:pt x="1486839" y="1723439"/>
                </a:cubicBezTo>
                <a:cubicBezTo>
                  <a:pt x="1472402" y="1723439"/>
                  <a:pt x="1460831" y="1718825"/>
                  <a:pt x="1452124" y="1709598"/>
                </a:cubicBezTo>
                <a:cubicBezTo>
                  <a:pt x="1443418" y="1700371"/>
                  <a:pt x="1439065" y="1687683"/>
                  <a:pt x="1439065" y="1671535"/>
                </a:cubicBezTo>
                <a:cubicBezTo>
                  <a:pt x="1439065" y="1655536"/>
                  <a:pt x="1443548" y="1642663"/>
                  <a:pt x="1452515" y="1632914"/>
                </a:cubicBezTo>
                <a:cubicBezTo>
                  <a:pt x="1461482" y="1623166"/>
                  <a:pt x="1472737" y="1618292"/>
                  <a:pt x="1486280" y="1618292"/>
                </a:cubicBezTo>
                <a:close/>
                <a:moveTo>
                  <a:pt x="2851864" y="1449317"/>
                </a:moveTo>
                <a:lnTo>
                  <a:pt x="2858561" y="1449317"/>
                </a:lnTo>
                <a:lnTo>
                  <a:pt x="2858561" y="1613511"/>
                </a:lnTo>
                <a:lnTo>
                  <a:pt x="2836237" y="1613511"/>
                </a:lnTo>
                <a:lnTo>
                  <a:pt x="2836237" y="1488161"/>
                </a:lnTo>
                <a:lnTo>
                  <a:pt x="2802974" y="1508922"/>
                </a:lnTo>
                <a:lnTo>
                  <a:pt x="2802974" y="1488049"/>
                </a:lnTo>
                <a:cubicBezTo>
                  <a:pt x="2811383" y="1483807"/>
                  <a:pt x="2820331" y="1477966"/>
                  <a:pt x="2829819" y="1470525"/>
                </a:cubicBezTo>
                <a:cubicBezTo>
                  <a:pt x="2839307" y="1463083"/>
                  <a:pt x="2846655" y="1456014"/>
                  <a:pt x="2851864" y="1449317"/>
                </a:cubicBezTo>
                <a:close/>
                <a:moveTo>
                  <a:pt x="2728039" y="1449317"/>
                </a:moveTo>
                <a:lnTo>
                  <a:pt x="2734736" y="1449317"/>
                </a:lnTo>
                <a:lnTo>
                  <a:pt x="2734736" y="1613511"/>
                </a:lnTo>
                <a:lnTo>
                  <a:pt x="2712412" y="1613511"/>
                </a:lnTo>
                <a:lnTo>
                  <a:pt x="2712412" y="1488161"/>
                </a:lnTo>
                <a:lnTo>
                  <a:pt x="2679149" y="1508922"/>
                </a:lnTo>
                <a:lnTo>
                  <a:pt x="2679149" y="1488049"/>
                </a:lnTo>
                <a:cubicBezTo>
                  <a:pt x="2687558" y="1483807"/>
                  <a:pt x="2696506" y="1477966"/>
                  <a:pt x="2705994" y="1470525"/>
                </a:cubicBezTo>
                <a:cubicBezTo>
                  <a:pt x="2715482" y="1463083"/>
                  <a:pt x="2722830" y="1456014"/>
                  <a:pt x="2728039" y="1449317"/>
                </a:cubicBezTo>
                <a:close/>
                <a:moveTo>
                  <a:pt x="0" y="1404899"/>
                </a:moveTo>
                <a:lnTo>
                  <a:pt x="106040" y="1404899"/>
                </a:lnTo>
                <a:lnTo>
                  <a:pt x="106040" y="1413605"/>
                </a:lnTo>
                <a:lnTo>
                  <a:pt x="91641" y="1441957"/>
                </a:lnTo>
                <a:cubicBezTo>
                  <a:pt x="86804" y="1451556"/>
                  <a:pt x="81744" y="1462086"/>
                  <a:pt x="76460" y="1473545"/>
                </a:cubicBezTo>
                <a:cubicBezTo>
                  <a:pt x="71177" y="1485005"/>
                  <a:pt x="66005" y="1496688"/>
                  <a:pt x="60945" y="1508594"/>
                </a:cubicBezTo>
                <a:cubicBezTo>
                  <a:pt x="55885" y="1520501"/>
                  <a:pt x="51457" y="1531551"/>
                  <a:pt x="47662" y="1541746"/>
                </a:cubicBezTo>
                <a:cubicBezTo>
                  <a:pt x="43867" y="1551941"/>
                  <a:pt x="40779" y="1561056"/>
                  <a:pt x="38398" y="1569093"/>
                </a:cubicBezTo>
                <a:lnTo>
                  <a:pt x="13618" y="1569093"/>
                </a:lnTo>
                <a:cubicBezTo>
                  <a:pt x="19124" y="1551606"/>
                  <a:pt x="28389" y="1528482"/>
                  <a:pt x="41411" y="1499721"/>
                </a:cubicBezTo>
                <a:cubicBezTo>
                  <a:pt x="54434" y="1470960"/>
                  <a:pt x="66340" y="1446422"/>
                  <a:pt x="77130" y="1426107"/>
                </a:cubicBezTo>
                <a:lnTo>
                  <a:pt x="0" y="1426107"/>
                </a:lnTo>
                <a:close/>
                <a:moveTo>
                  <a:pt x="3791116" y="1326715"/>
                </a:moveTo>
                <a:lnTo>
                  <a:pt x="3797813" y="1326715"/>
                </a:lnTo>
                <a:lnTo>
                  <a:pt x="3797813" y="1490909"/>
                </a:lnTo>
                <a:lnTo>
                  <a:pt x="3775489" y="1490909"/>
                </a:lnTo>
                <a:lnTo>
                  <a:pt x="3775489" y="1365559"/>
                </a:lnTo>
                <a:lnTo>
                  <a:pt x="3742225" y="1386320"/>
                </a:lnTo>
                <a:lnTo>
                  <a:pt x="3742225" y="1365447"/>
                </a:lnTo>
                <a:cubicBezTo>
                  <a:pt x="3750634" y="1361205"/>
                  <a:pt x="3759583" y="1355364"/>
                  <a:pt x="3769070" y="1347923"/>
                </a:cubicBezTo>
                <a:cubicBezTo>
                  <a:pt x="3778558" y="1340481"/>
                  <a:pt x="3785907" y="1333412"/>
                  <a:pt x="3791116" y="1326715"/>
                </a:cubicBezTo>
                <a:close/>
                <a:moveTo>
                  <a:pt x="3894848" y="1324482"/>
                </a:moveTo>
                <a:cubicBezTo>
                  <a:pt x="3909136" y="1324482"/>
                  <a:pt x="3920782" y="1328296"/>
                  <a:pt x="3929786" y="1335923"/>
                </a:cubicBezTo>
                <a:cubicBezTo>
                  <a:pt x="3938790" y="1343551"/>
                  <a:pt x="3943292" y="1353318"/>
                  <a:pt x="3943292" y="1365224"/>
                </a:cubicBezTo>
                <a:cubicBezTo>
                  <a:pt x="3943292" y="1374302"/>
                  <a:pt x="3940781" y="1382339"/>
                  <a:pt x="3935758" y="1389334"/>
                </a:cubicBezTo>
                <a:cubicBezTo>
                  <a:pt x="3930735" y="1396329"/>
                  <a:pt x="3924837" y="1401017"/>
                  <a:pt x="3918066" y="1403398"/>
                </a:cubicBezTo>
                <a:cubicBezTo>
                  <a:pt x="3927442" y="1406449"/>
                  <a:pt x="3934902" y="1411640"/>
                  <a:pt x="3940446" y="1418969"/>
                </a:cubicBezTo>
                <a:cubicBezTo>
                  <a:pt x="3945989" y="1426299"/>
                  <a:pt x="3948761" y="1435173"/>
                  <a:pt x="3948761" y="1445591"/>
                </a:cubicBezTo>
                <a:cubicBezTo>
                  <a:pt x="3948761" y="1460771"/>
                  <a:pt x="3943962" y="1472492"/>
                  <a:pt x="3934362" y="1480752"/>
                </a:cubicBezTo>
                <a:cubicBezTo>
                  <a:pt x="3924763" y="1489012"/>
                  <a:pt x="3911294" y="1493142"/>
                  <a:pt x="3893955" y="1493142"/>
                </a:cubicBezTo>
                <a:cubicBezTo>
                  <a:pt x="3886663" y="1493142"/>
                  <a:pt x="3879519" y="1491783"/>
                  <a:pt x="3872524" y="1489067"/>
                </a:cubicBezTo>
                <a:cubicBezTo>
                  <a:pt x="3865529" y="1486351"/>
                  <a:pt x="3859985" y="1483096"/>
                  <a:pt x="3855893" y="1479301"/>
                </a:cubicBezTo>
                <a:lnTo>
                  <a:pt x="3866608" y="1462111"/>
                </a:lnTo>
                <a:cubicBezTo>
                  <a:pt x="3873901" y="1470148"/>
                  <a:pt x="3883128" y="1474166"/>
                  <a:pt x="3894290" y="1474166"/>
                </a:cubicBezTo>
                <a:cubicBezTo>
                  <a:pt x="3914977" y="1474166"/>
                  <a:pt x="3925321" y="1464046"/>
                  <a:pt x="3925321" y="1443805"/>
                </a:cubicBezTo>
                <a:cubicBezTo>
                  <a:pt x="3925321" y="1434578"/>
                  <a:pt x="3922307" y="1427080"/>
                  <a:pt x="3916280" y="1421313"/>
                </a:cubicBezTo>
                <a:cubicBezTo>
                  <a:pt x="3910252" y="1415546"/>
                  <a:pt x="3902253" y="1412663"/>
                  <a:pt x="3892281" y="1412663"/>
                </a:cubicBezTo>
                <a:lnTo>
                  <a:pt x="3890495" y="1412663"/>
                </a:lnTo>
                <a:lnTo>
                  <a:pt x="3890495" y="1394580"/>
                </a:lnTo>
                <a:lnTo>
                  <a:pt x="3891500" y="1394580"/>
                </a:lnTo>
                <a:cubicBezTo>
                  <a:pt x="3910401" y="1394580"/>
                  <a:pt x="3919852" y="1386246"/>
                  <a:pt x="3919852" y="1369577"/>
                </a:cubicBezTo>
                <a:cubicBezTo>
                  <a:pt x="3919852" y="1352164"/>
                  <a:pt x="3910959" y="1343458"/>
                  <a:pt x="3893174" y="1343458"/>
                </a:cubicBezTo>
                <a:cubicBezTo>
                  <a:pt x="3883500" y="1343458"/>
                  <a:pt x="3875798" y="1346695"/>
                  <a:pt x="3870069" y="1353169"/>
                </a:cubicBezTo>
                <a:lnTo>
                  <a:pt x="3860134" y="1337988"/>
                </a:lnTo>
                <a:cubicBezTo>
                  <a:pt x="3867055" y="1328984"/>
                  <a:pt x="3878626" y="1324482"/>
                  <a:pt x="3894848" y="1324482"/>
                </a:cubicBezTo>
                <a:close/>
                <a:moveTo>
                  <a:pt x="5372302" y="0"/>
                </a:moveTo>
                <a:lnTo>
                  <a:pt x="5453674" y="0"/>
                </a:lnTo>
                <a:lnTo>
                  <a:pt x="5453674" y="18976"/>
                </a:lnTo>
                <a:lnTo>
                  <a:pt x="5393510" y="18976"/>
                </a:lnTo>
                <a:lnTo>
                  <a:pt x="5393510" y="58713"/>
                </a:lnTo>
                <a:cubicBezTo>
                  <a:pt x="5399017" y="54620"/>
                  <a:pt x="5406011" y="52574"/>
                  <a:pt x="5414495" y="52574"/>
                </a:cubicBezTo>
                <a:cubicBezTo>
                  <a:pt x="5429675" y="52574"/>
                  <a:pt x="5441265" y="57113"/>
                  <a:pt x="5449265" y="66192"/>
                </a:cubicBezTo>
                <a:cubicBezTo>
                  <a:pt x="5457264" y="75270"/>
                  <a:pt x="5461264" y="88181"/>
                  <a:pt x="5461264" y="104924"/>
                </a:cubicBezTo>
                <a:cubicBezTo>
                  <a:pt x="5461264" y="145926"/>
                  <a:pt x="5442995" y="166427"/>
                  <a:pt x="5406458" y="166427"/>
                </a:cubicBezTo>
                <a:cubicBezTo>
                  <a:pt x="5391203" y="166427"/>
                  <a:pt x="5378553" y="162186"/>
                  <a:pt x="5368507" y="153703"/>
                </a:cubicBezTo>
                <a:lnTo>
                  <a:pt x="5377102" y="135062"/>
                </a:lnTo>
                <a:cubicBezTo>
                  <a:pt x="5387222" y="143322"/>
                  <a:pt x="5396970" y="147452"/>
                  <a:pt x="5406346" y="147452"/>
                </a:cubicBezTo>
                <a:cubicBezTo>
                  <a:pt x="5427331" y="147452"/>
                  <a:pt x="5437823" y="134355"/>
                  <a:pt x="5437823" y="108161"/>
                </a:cubicBezTo>
                <a:cubicBezTo>
                  <a:pt x="5437823" y="83753"/>
                  <a:pt x="5427480" y="71550"/>
                  <a:pt x="5406793" y="71550"/>
                </a:cubicBezTo>
                <a:cubicBezTo>
                  <a:pt x="5396821" y="71550"/>
                  <a:pt x="5387854" y="75828"/>
                  <a:pt x="5379892" y="84386"/>
                </a:cubicBezTo>
                <a:lnTo>
                  <a:pt x="5372302" y="79140"/>
                </a:lnTo>
                <a:close/>
                <a:moveTo>
                  <a:pt x="5301385" y="0"/>
                </a:moveTo>
                <a:lnTo>
                  <a:pt x="5308083" y="0"/>
                </a:lnTo>
                <a:lnTo>
                  <a:pt x="5308083" y="164195"/>
                </a:lnTo>
                <a:lnTo>
                  <a:pt x="5285758" y="164195"/>
                </a:lnTo>
                <a:lnTo>
                  <a:pt x="5285758" y="38844"/>
                </a:lnTo>
                <a:lnTo>
                  <a:pt x="5252495" y="59606"/>
                </a:lnTo>
                <a:lnTo>
                  <a:pt x="5252495" y="38733"/>
                </a:lnTo>
                <a:cubicBezTo>
                  <a:pt x="5260904" y="34491"/>
                  <a:pt x="5269852" y="28650"/>
                  <a:pt x="5279340" y="21208"/>
                </a:cubicBezTo>
                <a:cubicBezTo>
                  <a:pt x="5288828" y="13767"/>
                  <a:pt x="5296176" y="6698"/>
                  <a:pt x="530138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508661" y="6583973"/>
            <a:ext cx="683339" cy="365125"/>
          </a:xfrm>
        </p:spPr>
        <p:txBody>
          <a:bodyPr/>
          <a:lstStyle/>
          <a:p>
            <a:fld id="{298EAB38-F5CB-4787-9DCF-B37F5CEBB24A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9450" y="3719905"/>
            <a:ext cx="4084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После проектирования на плоскость</a:t>
            </a:r>
          </a:p>
          <a:p>
            <a:r>
              <a:rPr lang="ru-RU" dirty="0"/>
              <a:t>(факторная блочная модель)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CF5A0D-09F2-4F4D-9AC6-50BDBF108A45}"/>
              </a:ext>
            </a:extLst>
          </p:cNvPr>
          <p:cNvSpPr/>
          <p:nvPr/>
        </p:nvSpPr>
        <p:spPr>
          <a:xfrm>
            <a:off x="1711234" y="2854234"/>
            <a:ext cx="62049" cy="146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62F3FD-AA17-4E7A-9F32-E0DD2EDD4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9039" r="2000" b="955"/>
          <a:stretch/>
        </p:blipFill>
        <p:spPr>
          <a:xfrm>
            <a:off x="1308100" y="4043071"/>
            <a:ext cx="4451350" cy="13784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7A251C-7632-482F-B884-7BA5E0D0A9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7" t="14042" r="15378" b="63150"/>
          <a:stretch/>
        </p:blipFill>
        <p:spPr>
          <a:xfrm>
            <a:off x="8296773" y="5287701"/>
            <a:ext cx="3910814" cy="149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7735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2627</TotalTime>
  <Words>244</Words>
  <Application>Microsoft Office PowerPoint</Application>
  <PresentationFormat>Широкоэкранный</PresentationFormat>
  <Paragraphs>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ФЕДЕРАЛЬНОЕ ГОСУДАРСТВЕННОЕ АВТОНОМНОЕ   ОБРАЗОВАТЕЛЬНОЕ УЧРЕЖДЕНИЕ  ВЫСШЕГО ОБРАЗОВАНИЯ    «СИБИРСКИЙ ФЕДЕРАЛЬНЫЙ УНИВЕРСИТЕТ»    «Институт горного дела, геологии и геотехнологий»</vt:lpstr>
      <vt:lpstr>  </vt:lpstr>
      <vt:lpstr>Обзорная карта района</vt:lpstr>
      <vt:lpstr> </vt:lpstr>
      <vt:lpstr>Презентация PowerPoint</vt:lpstr>
      <vt:lpstr>Оконтуривание золотоносного пласта</vt:lpstr>
      <vt:lpstr>Каркасная модель золотоносного пласта</vt:lpstr>
      <vt:lpstr>Блочная модель золотоносного пласта,  спроектированная на горизонтальную плоскость </vt:lpstr>
      <vt:lpstr>Презентация PowerPoint</vt:lpstr>
      <vt:lpstr>Расчет индекса золотоносности</vt:lpstr>
      <vt:lpstr>Факторная блочная модель золотоносного пласта</vt:lpstr>
      <vt:lpstr>Параметры моделирования:</vt:lpstr>
      <vt:lpstr>Подсчет запасов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АВТОНОМНОЕ   ОБРАЗОВАТЕЛЬНОЕ УЧРЕЖДЕНИЕ  ВЫСШЕГО ОБРАЗОВАНИЯ    «СИБИРСКИЙ ФЕДЕРАЛЬНЫЙ УНИВЕРСИТЕТ»    «Институт горного дела, геологии и геотехнологий»</dc:title>
  <dc:creator>Аня Миронова</dc:creator>
  <cp:lastModifiedBy>Аня Миронова</cp:lastModifiedBy>
  <cp:revision>87</cp:revision>
  <dcterms:created xsi:type="dcterms:W3CDTF">2019-03-29T05:55:59Z</dcterms:created>
  <dcterms:modified xsi:type="dcterms:W3CDTF">2019-05-22T14:12:55Z</dcterms:modified>
</cp:coreProperties>
</file>