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5"/>
  </p:notesMasterIdLst>
  <p:sldIdLst>
    <p:sldId id="460" r:id="rId2"/>
    <p:sldId id="257" r:id="rId3"/>
    <p:sldId id="478" r:id="rId4"/>
    <p:sldId id="461" r:id="rId5"/>
    <p:sldId id="263" r:id="rId6"/>
    <p:sldId id="466" r:id="rId7"/>
    <p:sldId id="480" r:id="rId8"/>
    <p:sldId id="481" r:id="rId9"/>
    <p:sldId id="482" r:id="rId10"/>
    <p:sldId id="264" r:id="rId11"/>
    <p:sldId id="265" r:id="rId12"/>
    <p:sldId id="465" r:id="rId13"/>
    <p:sldId id="483" r:id="rId14"/>
  </p:sldIdLst>
  <p:sldSz cx="12192000" cy="6858000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42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439E54-4683-45FA-BCEF-6649E56B99AF}" type="doc">
      <dgm:prSet loTypeId="urn:microsoft.com/office/officeart/2005/8/layout/funnel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33B7A21-1B4E-443E-9F73-63BF856893ED}">
      <dgm:prSet phldrT="[Текст]" custT="1"/>
      <dgm:spPr/>
      <dgm:t>
        <a:bodyPr/>
        <a:lstStyle/>
        <a:p>
          <a:r>
            <a:rPr lang="en-US" sz="800" dirty="0" smtClean="0"/>
            <a:t>CRIRSCO</a:t>
          </a:r>
          <a:endParaRPr lang="ru-RU" sz="1000" dirty="0"/>
        </a:p>
      </dgm:t>
    </dgm:pt>
    <dgm:pt modelId="{2A974F1B-0592-4A78-89DE-B07B162FCFF2}" type="parTrans" cxnId="{3B70F995-09B1-47B4-9B8A-1ADCCAC43964}">
      <dgm:prSet/>
      <dgm:spPr/>
      <dgm:t>
        <a:bodyPr/>
        <a:lstStyle/>
        <a:p>
          <a:endParaRPr lang="ru-RU"/>
        </a:p>
      </dgm:t>
    </dgm:pt>
    <dgm:pt modelId="{8CA6584A-029D-4EED-8AD8-F0967BE682D2}" type="sibTrans" cxnId="{3B70F995-09B1-47B4-9B8A-1ADCCAC43964}">
      <dgm:prSet/>
      <dgm:spPr/>
      <dgm:t>
        <a:bodyPr/>
        <a:lstStyle/>
        <a:p>
          <a:endParaRPr lang="ru-RU"/>
        </a:p>
      </dgm:t>
    </dgm:pt>
    <dgm:pt modelId="{C11884BE-04EB-4C0C-ACA9-E6F4A748E3A7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Россия</a:t>
          </a:r>
          <a:endParaRPr lang="ru-RU" dirty="0"/>
        </a:p>
      </dgm:t>
    </dgm:pt>
    <dgm:pt modelId="{2107C1F5-9350-4E17-95A1-718E294BA7E8}" type="parTrans" cxnId="{9C6F59E3-D1D6-4C31-89B6-DF4E059AD73D}">
      <dgm:prSet/>
      <dgm:spPr/>
      <dgm:t>
        <a:bodyPr/>
        <a:lstStyle/>
        <a:p>
          <a:endParaRPr lang="ru-RU"/>
        </a:p>
      </dgm:t>
    </dgm:pt>
    <dgm:pt modelId="{F570EF4B-DC9F-46B9-BA11-A3CA6F1275E1}" type="sibTrans" cxnId="{9C6F59E3-D1D6-4C31-89B6-DF4E059AD73D}">
      <dgm:prSet/>
      <dgm:spPr/>
      <dgm:t>
        <a:bodyPr/>
        <a:lstStyle/>
        <a:p>
          <a:endParaRPr lang="ru-RU"/>
        </a:p>
      </dgm:t>
    </dgm:pt>
    <dgm:pt modelId="{20FF522D-F6BE-42B9-8E65-8426D5D83F97}">
      <dgm:prSet phldrT="[Текст]" phldr="1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25A35673-CC1E-43A7-9F05-5F719253A067}" type="sibTrans" cxnId="{19E206CE-59AF-4FF2-BD93-62FD57DA14A3}">
      <dgm:prSet/>
      <dgm:spPr/>
      <dgm:t>
        <a:bodyPr/>
        <a:lstStyle/>
        <a:p>
          <a:endParaRPr lang="ru-RU"/>
        </a:p>
      </dgm:t>
    </dgm:pt>
    <dgm:pt modelId="{E717089D-2C41-4008-9F18-821BA2299463}" type="parTrans" cxnId="{19E206CE-59AF-4FF2-BD93-62FD57DA14A3}">
      <dgm:prSet/>
      <dgm:spPr/>
      <dgm:t>
        <a:bodyPr/>
        <a:lstStyle/>
        <a:p>
          <a:endParaRPr lang="ru-RU"/>
        </a:p>
      </dgm:t>
    </dgm:pt>
    <dgm:pt modelId="{1CC66C33-9945-4177-ABC4-1DA0488F927C}" type="pres">
      <dgm:prSet presAssocID="{24439E54-4683-45FA-BCEF-6649E56B99A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EAE218-4680-47E7-AF47-16529E22CB0A}" type="pres">
      <dgm:prSet presAssocID="{24439E54-4683-45FA-BCEF-6649E56B99AF}" presName="ellipse" presStyleLbl="trBgShp" presStyleIdx="0" presStyleCnt="1" custLinFactNeighborX="-10541" custLinFactNeighborY="58418"/>
      <dgm:spPr/>
    </dgm:pt>
    <dgm:pt modelId="{35A08A2C-E63C-4287-83BE-380B5AEFA976}" type="pres">
      <dgm:prSet presAssocID="{24439E54-4683-45FA-BCEF-6649E56B99AF}" presName="arrow1" presStyleLbl="fgShp" presStyleIdx="0" presStyleCnt="1" custLinFactY="29847" custLinFactNeighborX="-67325" custLinFactNeighborY="100000"/>
      <dgm:spPr>
        <a:solidFill>
          <a:schemeClr val="accent3">
            <a:lumMod val="20000"/>
            <a:lumOff val="80000"/>
          </a:schemeClr>
        </a:solidFill>
      </dgm:spPr>
    </dgm:pt>
    <dgm:pt modelId="{697249CC-EE0C-41F2-AF05-F20C4CAEC493}" type="pres">
      <dgm:prSet presAssocID="{24439E54-4683-45FA-BCEF-6649E56B99AF}" presName="rectangle" presStyleLbl="revTx" presStyleIdx="0" presStyleCnt="1" custScaleX="76485" custScaleY="67472" custLinFactNeighborX="16300" custLinFactNeighborY="68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24558-B230-4AE1-B26D-A0223939228B}" type="pres">
      <dgm:prSet presAssocID="{C11884BE-04EB-4C0C-ACA9-E6F4A748E3A7}" presName="item1" presStyleLbl="node1" presStyleIdx="0" presStyleCnt="2" custScaleX="70036" custScaleY="71087" custLinFactNeighborX="228" custLinFactNeighborY="42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D0409-A75B-41C7-9F5B-2AB75DEAD3A5}" type="pres">
      <dgm:prSet presAssocID="{20FF522D-F6BE-42B9-8E65-8426D5D83F97}" presName="item2" presStyleLbl="node1" presStyleIdx="1" presStyleCnt="2" custLinFactX="1653" custLinFactNeighborX="100000" custLinFactNeighborY="48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462E3-3C27-429A-B6F7-FCEFFBE9E49C}" type="pres">
      <dgm:prSet presAssocID="{24439E54-4683-45FA-BCEF-6649E56B99AF}" presName="funnel" presStyleLbl="trAlignAcc1" presStyleIdx="0" presStyleCnt="1" custScaleX="108870" custScaleY="129347" custLinFactNeighborX="-10216" custLinFactNeighborY="19143"/>
      <dgm:spPr/>
      <dgm:t>
        <a:bodyPr/>
        <a:lstStyle/>
        <a:p>
          <a:endParaRPr lang="ru-RU"/>
        </a:p>
      </dgm:t>
    </dgm:pt>
  </dgm:ptLst>
  <dgm:cxnLst>
    <dgm:cxn modelId="{935EABB2-10D6-4D77-A55A-8602CF6345C2}" type="presOf" srcId="{20FF522D-F6BE-42B9-8E65-8426D5D83F97}" destId="{697249CC-EE0C-41F2-AF05-F20C4CAEC493}" srcOrd="0" destOrd="0" presId="urn:microsoft.com/office/officeart/2005/8/layout/funnel1"/>
    <dgm:cxn modelId="{19E206CE-59AF-4FF2-BD93-62FD57DA14A3}" srcId="{24439E54-4683-45FA-BCEF-6649E56B99AF}" destId="{20FF522D-F6BE-42B9-8E65-8426D5D83F97}" srcOrd="2" destOrd="0" parTransId="{E717089D-2C41-4008-9F18-821BA2299463}" sibTransId="{25A35673-CC1E-43A7-9F05-5F719253A067}"/>
    <dgm:cxn modelId="{3B70F995-09B1-47B4-9B8A-1ADCCAC43964}" srcId="{24439E54-4683-45FA-BCEF-6649E56B99AF}" destId="{033B7A21-1B4E-443E-9F73-63BF856893ED}" srcOrd="0" destOrd="0" parTransId="{2A974F1B-0592-4A78-89DE-B07B162FCFF2}" sibTransId="{8CA6584A-029D-4EED-8AD8-F0967BE682D2}"/>
    <dgm:cxn modelId="{213272B6-25AB-43B2-A361-B01A7F12416F}" type="presOf" srcId="{C11884BE-04EB-4C0C-ACA9-E6F4A748E3A7}" destId="{E6124558-B230-4AE1-B26D-A0223939228B}" srcOrd="0" destOrd="0" presId="urn:microsoft.com/office/officeart/2005/8/layout/funnel1"/>
    <dgm:cxn modelId="{B9F25EA4-48BA-48E8-9911-75C633C231CA}" type="presOf" srcId="{24439E54-4683-45FA-BCEF-6649E56B99AF}" destId="{1CC66C33-9945-4177-ABC4-1DA0488F927C}" srcOrd="0" destOrd="0" presId="urn:microsoft.com/office/officeart/2005/8/layout/funnel1"/>
    <dgm:cxn modelId="{9C6F59E3-D1D6-4C31-89B6-DF4E059AD73D}" srcId="{24439E54-4683-45FA-BCEF-6649E56B99AF}" destId="{C11884BE-04EB-4C0C-ACA9-E6F4A748E3A7}" srcOrd="1" destOrd="0" parTransId="{2107C1F5-9350-4E17-95A1-718E294BA7E8}" sibTransId="{F570EF4B-DC9F-46B9-BA11-A3CA6F1275E1}"/>
    <dgm:cxn modelId="{1224D401-2F62-4394-A0B2-FBE3CF023741}" type="presOf" srcId="{033B7A21-1B4E-443E-9F73-63BF856893ED}" destId="{DBED0409-A75B-41C7-9F5B-2AB75DEAD3A5}" srcOrd="0" destOrd="0" presId="urn:microsoft.com/office/officeart/2005/8/layout/funnel1"/>
    <dgm:cxn modelId="{D11966C2-961B-4062-B68C-98EF501D916F}" type="presParOf" srcId="{1CC66C33-9945-4177-ABC4-1DA0488F927C}" destId="{2DEAE218-4680-47E7-AF47-16529E22CB0A}" srcOrd="0" destOrd="0" presId="urn:microsoft.com/office/officeart/2005/8/layout/funnel1"/>
    <dgm:cxn modelId="{296343A3-8EB7-4A35-A35B-2CEDAF61D920}" type="presParOf" srcId="{1CC66C33-9945-4177-ABC4-1DA0488F927C}" destId="{35A08A2C-E63C-4287-83BE-380B5AEFA976}" srcOrd="1" destOrd="0" presId="urn:microsoft.com/office/officeart/2005/8/layout/funnel1"/>
    <dgm:cxn modelId="{5120E204-BB77-4F2B-897D-60FEE8B7E9B7}" type="presParOf" srcId="{1CC66C33-9945-4177-ABC4-1DA0488F927C}" destId="{697249CC-EE0C-41F2-AF05-F20C4CAEC493}" srcOrd="2" destOrd="0" presId="urn:microsoft.com/office/officeart/2005/8/layout/funnel1"/>
    <dgm:cxn modelId="{D384795E-1979-4177-BC3A-59D3C02CAA52}" type="presParOf" srcId="{1CC66C33-9945-4177-ABC4-1DA0488F927C}" destId="{E6124558-B230-4AE1-B26D-A0223939228B}" srcOrd="3" destOrd="0" presId="urn:microsoft.com/office/officeart/2005/8/layout/funnel1"/>
    <dgm:cxn modelId="{BCBBB72D-DDDC-48DD-9457-FD98E2409F6F}" type="presParOf" srcId="{1CC66C33-9945-4177-ABC4-1DA0488F927C}" destId="{DBED0409-A75B-41C7-9F5B-2AB75DEAD3A5}" srcOrd="4" destOrd="0" presId="urn:microsoft.com/office/officeart/2005/8/layout/funnel1"/>
    <dgm:cxn modelId="{DC6A2802-211A-453D-9AAB-4C438E082968}" type="presParOf" srcId="{1CC66C33-9945-4177-ABC4-1DA0488F927C}" destId="{C1B462E3-3C27-429A-B6F7-FCEFFBE9E49C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AE218-4680-47E7-AF47-16529E22CB0A}">
      <dsp:nvSpPr>
        <dsp:cNvPr id="0" name=""/>
        <dsp:cNvSpPr/>
      </dsp:nvSpPr>
      <dsp:spPr>
        <a:xfrm>
          <a:off x="670976" y="851544"/>
          <a:ext cx="2535294" cy="880474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08A2C-E63C-4287-83BE-380B5AEFA976}">
      <dsp:nvSpPr>
        <dsp:cNvPr id="0" name=""/>
        <dsp:cNvSpPr/>
      </dsp:nvSpPr>
      <dsp:spPr>
        <a:xfrm>
          <a:off x="1633339" y="2830095"/>
          <a:ext cx="491336" cy="314455"/>
        </a:xfrm>
        <a:prstGeom prst="downArrow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249CC-EE0C-41F2-AF05-F20C4CAEC493}">
      <dsp:nvSpPr>
        <dsp:cNvPr id="0" name=""/>
        <dsp:cNvSpPr/>
      </dsp:nvSpPr>
      <dsp:spPr>
        <a:xfrm>
          <a:off x="1692305" y="2840629"/>
          <a:ext cx="1803832" cy="397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chemeClr val="bg1"/>
            </a:solidFill>
          </a:endParaRPr>
        </a:p>
      </dsp:txBody>
      <dsp:txXfrm>
        <a:off x="1692305" y="2840629"/>
        <a:ext cx="1803832" cy="397817"/>
      </dsp:txXfrm>
    </dsp:sp>
    <dsp:sp modelId="{E6124558-B230-4AE1-B26D-A0223939228B}">
      <dsp:nvSpPr>
        <dsp:cNvPr id="0" name=""/>
        <dsp:cNvSpPr/>
      </dsp:nvSpPr>
      <dsp:spPr>
        <a:xfrm>
          <a:off x="1994486" y="1785410"/>
          <a:ext cx="619401" cy="628696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Россия</a:t>
          </a:r>
          <a:endParaRPr lang="ru-RU" sz="1100" kern="1200" dirty="0"/>
        </a:p>
      </dsp:txBody>
      <dsp:txXfrm>
        <a:off x="2085195" y="1877480"/>
        <a:ext cx="437983" cy="444556"/>
      </dsp:txXfrm>
    </dsp:sp>
    <dsp:sp modelId="{DBED0409-A75B-41C7-9F5B-2AB75DEAD3A5}">
      <dsp:nvSpPr>
        <dsp:cNvPr id="0" name=""/>
        <dsp:cNvSpPr/>
      </dsp:nvSpPr>
      <dsp:spPr>
        <a:xfrm>
          <a:off x="2126151" y="1051065"/>
          <a:ext cx="884404" cy="884404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CRIRSCO</a:t>
          </a:r>
          <a:endParaRPr lang="ru-RU" sz="1000" kern="1200" dirty="0"/>
        </a:p>
      </dsp:txBody>
      <dsp:txXfrm>
        <a:off x="2255669" y="1180583"/>
        <a:ext cx="625368" cy="625368"/>
      </dsp:txXfrm>
    </dsp:sp>
    <dsp:sp modelId="{C1B462E3-3C27-429A-B6F7-FCEFFBE9E49C}">
      <dsp:nvSpPr>
        <dsp:cNvPr id="0" name=""/>
        <dsp:cNvSpPr/>
      </dsp:nvSpPr>
      <dsp:spPr>
        <a:xfrm>
          <a:off x="430939" y="297383"/>
          <a:ext cx="2995538" cy="284716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FDE8E-C9EA-4A43-8789-DFF19C510078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56F99-1514-4F4B-89CD-D1870C008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7E1EE-0039-4797-B978-F453418260D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054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59707-2001-430D-BB54-99EA0B6D273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255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7E1EE-0039-4797-B978-F453418260D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054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7E1EE-0039-4797-B978-F453418260D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054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7E1EE-0039-4797-B978-F453418260D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054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7E1EE-0039-4797-B978-F453418260D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054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7E1EE-0039-4797-B978-F453418260D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05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C647-A4FA-4A07-BAA4-E99A0B575437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7035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C647-A4FA-4A07-BAA4-E99A0B575437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6931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C647-A4FA-4A07-BAA4-E99A0B575437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7774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C647-A4FA-4A07-BAA4-E99A0B575437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9293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C647-A4FA-4A07-BAA4-E99A0B575437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2009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C647-A4FA-4A07-BAA4-E99A0B575437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8456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C647-A4FA-4A07-BAA4-E99A0B575437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7661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C647-A4FA-4A07-BAA4-E99A0B575437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1867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C647-A4FA-4A07-BAA4-E99A0B575437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6868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C647-A4FA-4A07-BAA4-E99A0B575437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9006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C647-A4FA-4A07-BAA4-E99A0B575437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019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3C647-A4FA-4A07-BAA4-E99A0B575437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9506-28EA-4C19-A061-02E7C9DE0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8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Microsoft_Excel1.xlsx"/><Relationship Id="rId5" Type="http://schemas.openxmlformats.org/officeDocument/2006/relationships/image" Target="../media/image12.emf"/><Relationship Id="rId10" Type="http://schemas.openxmlformats.org/officeDocument/2006/relationships/image" Target="../media/image11.png"/><Relationship Id="rId4" Type="http://schemas.openxmlformats.org/officeDocument/2006/relationships/package" Target="../embeddings/_____Microsoft_Excel.xlsx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5375920" y="5689035"/>
            <a:ext cx="2448272" cy="9083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1800" b="1" spc="5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4755" y="1746063"/>
            <a:ext cx="5745708" cy="221599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 defTabSz="914400">
              <a:lnSpc>
                <a:spcPct val="150000"/>
              </a:lnSpc>
              <a:spcBef>
                <a:spcPct val="0"/>
              </a:spcBef>
              <a:defRPr/>
            </a:pPr>
            <a:endParaRPr lang="en-US" sz="1600" spc="5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defTabSz="91440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000" b="1" cap="all" spc="5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Рамочная классификация </a:t>
            </a:r>
            <a:r>
              <a:rPr lang="ru-RU" sz="2000" b="1" cap="all" spc="5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оон</a:t>
            </a:r>
            <a:r>
              <a:rPr lang="ru-RU" sz="2000" b="1" cap="all" spc="5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и её корреляция с российскими требованиями и международными системами отчётности</a:t>
            </a:r>
            <a:endParaRPr lang="en-US" sz="2000" b="1" cap="all" spc="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84A91D-D44E-4517-8814-28C40489A98A}"/>
              </a:ext>
            </a:extLst>
          </p:cNvPr>
          <p:cNvSpPr txBox="1"/>
          <p:nvPr/>
        </p:nvSpPr>
        <p:spPr>
          <a:xfrm>
            <a:off x="1143000" y="6482802"/>
            <a:ext cx="9906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Мая 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2019, </a:t>
            </a:r>
            <a:r>
              <a:rPr lang="ru-RU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Красноярск</a:t>
            </a:r>
            <a:endParaRPr lang="en-US" sz="105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96181" y="5234415"/>
            <a:ext cx="4953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Лебедев Егор Алексеевич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специалист отдела металлов </a:t>
            </a:r>
          </a:p>
          <a:p>
            <a:pPr lvl="0" algn="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запасов ТПИ ФБУ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«ГКЗ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algn="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рабочей группы по ТПИ ЕЭК ООН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dmin\Downloads\Новый точечный рисунок (2)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187" y="157322"/>
            <a:ext cx="1676523" cy="2039968"/>
          </a:xfrm>
          <a:prstGeom prst="rect">
            <a:avLst/>
          </a:prstGeom>
          <a:noFill/>
        </p:spPr>
      </p:pic>
      <p:pic>
        <p:nvPicPr>
          <p:cNvPr id="1027" name="Picture 3" descr="C:\Users\admin\Downloads\Новый точечный рисунок (2)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5345" y="3896487"/>
            <a:ext cx="2200550" cy="1362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484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704411" y="812921"/>
            <a:ext cx="9443924" cy="8556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ЕЭК ООН высказано предложение о сотрудничестве и Создании В России Международного центра передовых технологий в области устойчивого управления ресурсами, базирующегося на принципах РКООН и Системы управления ресурсами (СУРООН)</a:t>
            </a:r>
            <a:endParaRPr lang="ru-RU" sz="1600" b="1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463040" y="1341119"/>
            <a:ext cx="4419600" cy="5400248"/>
            <a:chOff x="8122" y="655558"/>
            <a:chExt cx="4913639" cy="6085809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611560" y="4037449"/>
              <a:ext cx="3096344" cy="2703918"/>
              <a:chOff x="966163" y="1254998"/>
              <a:chExt cx="2924442" cy="2943772"/>
            </a:xfrm>
          </p:grpSpPr>
          <p:grpSp>
            <p:nvGrpSpPr>
              <p:cNvPr id="33" name="Группа 32"/>
              <p:cNvGrpSpPr/>
              <p:nvPr/>
            </p:nvGrpSpPr>
            <p:grpSpPr>
              <a:xfrm>
                <a:off x="966163" y="1254998"/>
                <a:ext cx="2924442" cy="2924442"/>
                <a:chOff x="827051" y="974814"/>
                <a:chExt cx="2924442" cy="2924442"/>
              </a:xfrm>
            </p:grpSpPr>
            <p:sp>
              <p:nvSpPr>
                <p:cNvPr id="37" name="Овал 36"/>
                <p:cNvSpPr/>
                <p:nvPr/>
              </p:nvSpPr>
              <p:spPr>
                <a:xfrm>
                  <a:off x="827051" y="974814"/>
                  <a:ext cx="2924442" cy="2924442"/>
                </a:xfrm>
                <a:prstGeom prst="ellipse">
                  <a:avLst/>
                </a:prstGeom>
                <a:solidFill>
                  <a:srgbClr val="009999"/>
                </a:solidFill>
                <a:ln w="127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  <a:miter lim="800000"/>
                </a:ln>
                <a:effectLst/>
              </p:spPr>
            </p:sp>
            <p:sp>
              <p:nvSpPr>
                <p:cNvPr id="38" name="Овал 4"/>
                <p:cNvSpPr/>
                <p:nvPr/>
              </p:nvSpPr>
              <p:spPr>
                <a:xfrm>
                  <a:off x="1648124" y="1338224"/>
                  <a:ext cx="1362790" cy="5483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spcFirstLastPara="0" vert="horz" wrap="square" lIns="113792" tIns="113792" rIns="113792" bIns="113792" numCol="1" spcCol="1270" rtlCol="0" anchor="ctr" anchorCtr="0">
                  <a:noAutofit/>
                </a:bodyPr>
                <a:lstStyle/>
                <a:p>
                  <a:pPr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ru" sz="1200" b="1" dirty="0">
                      <a:solidFill>
                        <a:sysClr val="window" lastClr="FFFF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Система управления ресурсами</a:t>
                  </a:r>
                </a:p>
              </p:txBody>
            </p:sp>
          </p:grpSp>
          <p:grpSp>
            <p:nvGrpSpPr>
              <p:cNvPr id="34" name="Группа 33"/>
              <p:cNvGrpSpPr/>
              <p:nvPr/>
            </p:nvGrpSpPr>
            <p:grpSpPr>
              <a:xfrm>
                <a:off x="1453570" y="2249142"/>
                <a:ext cx="1949628" cy="1949628"/>
                <a:chOff x="-829158" y="1725254"/>
                <a:chExt cx="1949628" cy="1949628"/>
              </a:xfrm>
            </p:grpSpPr>
            <p:sp>
              <p:nvSpPr>
                <p:cNvPr id="35" name="Овал 34"/>
                <p:cNvSpPr/>
                <p:nvPr/>
              </p:nvSpPr>
              <p:spPr>
                <a:xfrm>
                  <a:off x="-829158" y="1725254"/>
                  <a:ext cx="1949628" cy="1949628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  <a:miter lim="800000"/>
                </a:ln>
                <a:effectLst/>
              </p:spPr>
            </p:sp>
            <p:sp>
              <p:nvSpPr>
                <p:cNvPr id="36" name="Овал 4"/>
                <p:cNvSpPr/>
                <p:nvPr/>
              </p:nvSpPr>
              <p:spPr>
                <a:xfrm>
                  <a:off x="-535739" y="2348378"/>
                  <a:ext cx="1378595" cy="9748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spcFirstLastPara="0" vert="horz" wrap="square" lIns="113792" tIns="113792" rIns="113792" bIns="113792" numCol="1" spcCol="1270" rtlCol="0" anchor="ctr" anchorCtr="0">
                  <a:noAutofit/>
                </a:bodyPr>
                <a:lstStyle/>
                <a:p>
                  <a:pPr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ru" sz="1200" b="1" dirty="0">
                      <a:solidFill>
                        <a:sysClr val="window" lastClr="FFFF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Принципы РКООН</a:t>
                  </a:r>
                </a:p>
              </p:txBody>
            </p:sp>
          </p:grpSp>
        </p:grpSp>
        <p:grpSp>
          <p:nvGrpSpPr>
            <p:cNvPr id="22" name="Группа 21"/>
            <p:cNvGrpSpPr/>
            <p:nvPr/>
          </p:nvGrpSpPr>
          <p:grpSpPr>
            <a:xfrm>
              <a:off x="8122" y="655558"/>
              <a:ext cx="4913639" cy="3543752"/>
              <a:chOff x="8122" y="655558"/>
              <a:chExt cx="4913639" cy="3543752"/>
            </a:xfrm>
          </p:grpSpPr>
          <p:grpSp>
            <p:nvGrpSpPr>
              <p:cNvPr id="23" name="Группа 22"/>
              <p:cNvGrpSpPr/>
              <p:nvPr/>
            </p:nvGrpSpPr>
            <p:grpSpPr>
              <a:xfrm>
                <a:off x="8122" y="655558"/>
                <a:ext cx="4913639" cy="3543752"/>
                <a:chOff x="352255" y="888628"/>
                <a:chExt cx="4320480" cy="3040112"/>
              </a:xfrm>
            </p:grpSpPr>
            <p:graphicFrame>
              <p:nvGraphicFramePr>
                <p:cNvPr id="30" name="Схема 29"/>
                <p:cNvGraphicFramePr/>
                <p:nvPr>
                  <p:extLst>
                    <p:ext uri="{D42A27DB-BD31-4B8C-83A1-F6EECF244321}">
                      <p14:modId xmlns:p14="http://schemas.microsoft.com/office/powerpoint/2010/main" val="556931759"/>
                    </p:ext>
                  </p:extLst>
                </p:nvPr>
              </p:nvGraphicFramePr>
              <p:xfrm>
                <a:off x="352255" y="888628"/>
                <a:ext cx="4320480" cy="3040112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  <p:sp>
              <p:nvSpPr>
                <p:cNvPr id="31" name="Овал 30"/>
                <p:cNvSpPr/>
                <p:nvPr/>
              </p:nvSpPr>
              <p:spPr>
                <a:xfrm>
                  <a:off x="1132419" y="2126962"/>
                  <a:ext cx="650688" cy="576064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700" dirty="0"/>
                    <a:t>Африка</a:t>
                  </a:r>
                  <a:endParaRPr lang="ru-RU" sz="700" dirty="0"/>
                </a:p>
              </p:txBody>
            </p:sp>
            <p:sp>
              <p:nvSpPr>
                <p:cNvPr id="32" name="Овал 31"/>
                <p:cNvSpPr/>
                <p:nvPr/>
              </p:nvSpPr>
              <p:spPr>
                <a:xfrm>
                  <a:off x="1457764" y="2718210"/>
                  <a:ext cx="707589" cy="592115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800" dirty="0"/>
                    <a:t>Н</a:t>
                  </a:r>
                  <a:r>
                    <a:rPr lang="ru-RU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орвегия</a:t>
                  </a:r>
                  <a:endParaRPr lang="ru-RU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4" name="Овал 23"/>
              <p:cNvSpPr/>
              <p:nvPr/>
            </p:nvSpPr>
            <p:spPr>
              <a:xfrm>
                <a:off x="1839912" y="2478035"/>
                <a:ext cx="625030" cy="57606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Мексика</a:t>
                </a:r>
                <a:endParaRPr 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1537435" y="1156503"/>
                <a:ext cx="664910" cy="668279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/>
                  <a:t>Армения</a:t>
                </a:r>
                <a:endParaRPr lang="ru-RU" sz="800" dirty="0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683568" y="1476290"/>
                <a:ext cx="737947" cy="65236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700" dirty="0">
                    <a:solidFill>
                      <a:srgbClr val="002060"/>
                    </a:solidFill>
                  </a:rPr>
                  <a:t>Азербайджан</a:t>
                </a:r>
                <a:endParaRPr lang="ru-RU" sz="7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2310321" y="1490643"/>
                <a:ext cx="664910" cy="668279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/>
                  <a:t>Киргизия</a:t>
                </a:r>
                <a:endParaRPr lang="ru-RU" sz="800" dirty="0"/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3022757" y="1497445"/>
                <a:ext cx="664910" cy="66827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/>
                  <a:t>Таджикистан</a:t>
                </a:r>
                <a:endParaRPr lang="ru-RU" sz="800" dirty="0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1590222" y="1802470"/>
                <a:ext cx="720099" cy="62496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PRMS</a:t>
                </a:r>
                <a:endParaRPr 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9" name="Прямоугольник 38"/>
          <p:cNvSpPr/>
          <p:nvPr/>
        </p:nvSpPr>
        <p:spPr>
          <a:xfrm>
            <a:off x="5185328" y="1745266"/>
            <a:ext cx="5654971" cy="427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ЗАДАЧИ: 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Совершенствование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устойчивого управления ресурсами в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странах-партнерах путем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внедрения российской системы, основанной на принципах РКООН и СУРООН.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Разработка системы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отчетности о ресурсах на базе российской системы, согласованной с РКООН и СУРООН, для инвестиционных банков, банков развития (Новый банк развития) и других финансовых организаций с целью увеличения объема инвестиций.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Поддержка последовательной и согласованной отчетности о ресурсах в странах-партнерах.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Расширение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сотрудничества и партнерства между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странами-партнерами за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счет развития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взаимосвязанных между собой 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национальных 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центров передовых технологий. </a:t>
            </a:r>
          </a:p>
        </p:txBody>
      </p:sp>
      <p:grpSp>
        <p:nvGrpSpPr>
          <p:cNvPr id="40" name="Group 3">
            <a:extLst>
              <a:ext uri="{FF2B5EF4-FFF2-40B4-BE49-F238E27FC236}">
                <a16:creationId xmlns:a16="http://schemas.microsoft.com/office/drawing/2014/main" id="{3D1BBD71-995C-4162-A8D6-2A837DFAAFA1}"/>
              </a:ext>
            </a:extLst>
          </p:cNvPr>
          <p:cNvGrpSpPr/>
          <p:nvPr/>
        </p:nvGrpSpPr>
        <p:grpSpPr>
          <a:xfrm>
            <a:off x="1146275" y="475161"/>
            <a:ext cx="9903295" cy="1523756"/>
            <a:chOff x="2704" y="1206884"/>
            <a:chExt cx="9903295" cy="1523756"/>
          </a:xfrm>
        </p:grpSpPr>
        <p:sp>
          <p:nvSpPr>
            <p:cNvPr id="41" name="Rectangle 14"/>
            <p:cNvSpPr/>
            <p:nvPr/>
          </p:nvSpPr>
          <p:spPr>
            <a:xfrm flipV="1">
              <a:off x="1846053" y="1333209"/>
              <a:ext cx="8059946" cy="120663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5"/>
            <p:cNvSpPr/>
            <p:nvPr/>
          </p:nvSpPr>
          <p:spPr>
            <a:xfrm flipV="1">
              <a:off x="2704" y="1341119"/>
              <a:ext cx="467543" cy="112754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6"/>
            <p:cNvSpPr/>
            <p:nvPr/>
          </p:nvSpPr>
          <p:spPr>
            <a:xfrm flipH="1" flipV="1">
              <a:off x="470247" y="1341118"/>
              <a:ext cx="45719" cy="1389522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1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0841" y="1206884"/>
              <a:ext cx="1224305" cy="375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Заголовок 1"/>
          <p:cNvSpPr txBox="1">
            <a:spLocks/>
          </p:cNvSpPr>
          <p:nvPr/>
        </p:nvSpPr>
        <p:spPr>
          <a:xfrm>
            <a:off x="1143001" y="-27296"/>
            <a:ext cx="9905999" cy="996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СОТРУДНИЧЕСТВО В ГАРМОНИЗАЦИИ ПОДХОДОВ </a:t>
            </a:r>
          </a:p>
          <a:p>
            <a:pPr algn="ctr">
              <a:lnSpc>
                <a:spcPct val="100000"/>
              </a:lnSpc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ОЦЕНКЕ ЗАПАСОВ И РЕСУРСОВ ПОЛЕЗНЫХ ИСКОПАЕМЫХ (перспективы)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820910" y="876318"/>
            <a:ext cx="8367333" cy="855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b="1" kern="1200" cap="none" spc="0" baseline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cap="al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Основные мероприятия международного центра передовых технологий для достижения поставленных целей</a:t>
            </a:r>
            <a:endParaRPr lang="ru-RU" cap="al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996440" y="1674852"/>
            <a:ext cx="8511540" cy="4891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800" b="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100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Blip>
                <a:blip r:embed="rId2"/>
              </a:buBlip>
              <a:defRPr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Семинары с участием заинтересованных сторон, объединяющие ведущие организации стран СНГ, для распространения принципов РКООН и СУРООН с использованием в качестве «проводника» российской системы и ее схемы сопоставления.</a:t>
            </a:r>
          </a:p>
          <a:p>
            <a:pPr marL="285750" indent="-285750" algn="just">
              <a:buBlip>
                <a:blip r:embed="rId2"/>
              </a:buBlip>
              <a:defRPr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Консультации на высоком уровне с инвестиционными банками, банками развития (Новым банком развития) и другими финансовыми организациями, такими как фондовые биржи в странах СНГ и Совет по Международным стандартам финансовой отчётности (IASB).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Разработка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свода правил по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отчетности на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основе связующих документов РКООН и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СУРООН с российской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другими системами и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руководств по их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применению для привлечения инвестиций.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Учебные курсы для Экспертов, включая официальную процедуру их признания.</a:t>
            </a:r>
          </a:p>
          <a:p>
            <a:pPr marL="285750" indent="-285750" algn="just">
              <a:buBlip>
                <a:blip r:embed="rId2"/>
              </a:buBlip>
              <a:defRPr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Подготовка примеров и методик практического применения оценок запасов и ресурсов полезных ископаемых.</a:t>
            </a:r>
          </a:p>
          <a:p>
            <a:pPr>
              <a:defRPr/>
            </a:pPr>
            <a:endParaRPr lang="ru-RU" dirty="0"/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3D1BBD71-995C-4162-A8D6-2A837DFAAFA1}"/>
              </a:ext>
            </a:extLst>
          </p:cNvPr>
          <p:cNvGrpSpPr/>
          <p:nvPr/>
        </p:nvGrpSpPr>
        <p:grpSpPr>
          <a:xfrm>
            <a:off x="1146275" y="475161"/>
            <a:ext cx="9903295" cy="1523756"/>
            <a:chOff x="2704" y="1206884"/>
            <a:chExt cx="9903295" cy="1523756"/>
          </a:xfrm>
        </p:grpSpPr>
        <p:sp>
          <p:nvSpPr>
            <p:cNvPr id="13" name="Rectangle 14"/>
            <p:cNvSpPr/>
            <p:nvPr/>
          </p:nvSpPr>
          <p:spPr>
            <a:xfrm flipV="1">
              <a:off x="1846053" y="1333209"/>
              <a:ext cx="8059946" cy="120663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5"/>
            <p:cNvSpPr/>
            <p:nvPr/>
          </p:nvSpPr>
          <p:spPr>
            <a:xfrm flipV="1">
              <a:off x="2704" y="1341119"/>
              <a:ext cx="467543" cy="112754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6"/>
            <p:cNvSpPr/>
            <p:nvPr/>
          </p:nvSpPr>
          <p:spPr>
            <a:xfrm flipH="1" flipV="1">
              <a:off x="470247" y="1341118"/>
              <a:ext cx="45719" cy="1389522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0841" y="1206884"/>
              <a:ext cx="1224305" cy="375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Заголовок 1"/>
          <p:cNvSpPr txBox="1">
            <a:spLocks/>
          </p:cNvSpPr>
          <p:nvPr/>
        </p:nvSpPr>
        <p:spPr>
          <a:xfrm>
            <a:off x="1143001" y="-27296"/>
            <a:ext cx="9905999" cy="996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СОТРУДНИЧЕСТВО В ГАРМОНИЗАЦИИ ПОДХОДОВ </a:t>
            </a:r>
          </a:p>
          <a:p>
            <a:pPr algn="ctr">
              <a:lnSpc>
                <a:spcPct val="100000"/>
              </a:lnSpc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ОЦЕНКЕ ЗАПАСОВ И РЕСУРСОВ ПОЛЕЗНЫХ ИСКОПАЕМЫХ (перспективы)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29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9537" y="261404"/>
            <a:ext cx="8735798" cy="1325563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ОЖИДАЕМЫЙ ЭФФЕКТ ОТ РЕАЛИЗАЦИИ ПРЕДЛАГАЕМЫХ РЕШЕНИЙ</a:t>
            </a:r>
            <a:endParaRPr 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5068" y="1055080"/>
            <a:ext cx="6071453" cy="1512168"/>
          </a:xfrm>
        </p:spPr>
        <p:txBody>
          <a:bodyPr>
            <a:normAutofit/>
          </a:bodyPr>
          <a:lstStyle/>
          <a:p>
            <a:pPr marL="285750" indent="-285750" algn="just">
              <a:spcBef>
                <a:spcPts val="0"/>
              </a:spcBef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Обеспечение информационной и экономической безопасности </a:t>
            </a:r>
            <a:r>
              <a:rPr lang="ru-RU" sz="1400" dirty="0"/>
              <a:t> России</a:t>
            </a:r>
            <a:endParaRPr lang="ru-RU" sz="1400" dirty="0"/>
          </a:p>
          <a:p>
            <a:pPr marL="285750" indent="-285750" algn="just">
              <a:spcBef>
                <a:spcPts val="0"/>
              </a:spcBef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Качественное планирование - эффективное принятие управленческий решений на основе оперативной информации</a:t>
            </a:r>
          </a:p>
          <a:p>
            <a:pPr marL="285750" indent="-285750" algn="just">
              <a:spcBef>
                <a:spcPts val="0"/>
              </a:spcBef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Достоверная и надежная оценка </a:t>
            </a:r>
            <a:r>
              <a:rPr lang="ru-RU" sz="1400" dirty="0"/>
              <a:t>инвестиционной привлекательности сырьевых </a:t>
            </a:r>
            <a:r>
              <a:rPr lang="ru-RU" sz="1400" dirty="0"/>
              <a:t>компаний</a:t>
            </a:r>
          </a:p>
          <a:p>
            <a:pPr marL="285750" indent="-285750" algn="just">
              <a:spcBef>
                <a:spcPts val="0"/>
              </a:spcBef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Развитие финансового рынка и </a:t>
            </a:r>
            <a:r>
              <a:rPr lang="ru-RU" sz="1400" dirty="0"/>
              <a:t>улучшение </a:t>
            </a:r>
            <a:r>
              <a:rPr lang="ru-RU" sz="1400" dirty="0"/>
              <a:t>инвестиционного климата</a:t>
            </a:r>
            <a:endParaRPr lang="ru-RU" sz="1400" dirty="0"/>
          </a:p>
          <a:p>
            <a:pPr marL="285750" indent="-285750" algn="just">
              <a:spcBef>
                <a:spcPts val="0"/>
              </a:spcBef>
              <a:buClr>
                <a:srgbClr val="009999"/>
              </a:buClr>
              <a:buFont typeface="Wingdings" panose="05000000000000000000" pitchFamily="2" charset="2"/>
              <a:buChar char="§"/>
            </a:pP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8004-3854-4375-BA1C-6FD3828DD771}" type="slidenum">
              <a:rPr lang="ru-RU" smtClean="0">
                <a:solidFill>
                  <a:srgbClr val="526DB0">
                    <a:lumMod val="50000"/>
                  </a:srgbClr>
                </a:solidFill>
              </a:rPr>
              <a:pPr/>
              <a:t>12</a:t>
            </a:fld>
            <a:endParaRPr lang="ru-RU">
              <a:solidFill>
                <a:srgbClr val="526DB0">
                  <a:lumMod val="50000"/>
                </a:srgb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649506" y="1274874"/>
            <a:ext cx="2808312" cy="733371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9999"/>
          </a:solidFill>
          <a:ln w="190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ГОСУДАРСТВА</a:t>
            </a:r>
            <a:endParaRPr lang="ru-RU" sz="1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670601" y="2500280"/>
            <a:ext cx="2808312" cy="733371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9999"/>
          </a:solidFill>
          <a:ln w="190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ФИНАНСОВЫХ РЕГУЛЯТОРОВ</a:t>
            </a:r>
            <a:endParaRPr lang="ru-RU" sz="1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670225" y="3535875"/>
            <a:ext cx="2808312" cy="733371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9999"/>
          </a:solidFill>
          <a:ln w="190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ДОБЫВАЮЩИХ КОМПАНИЙ</a:t>
            </a:r>
            <a:endParaRPr lang="ru-RU" sz="1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649506" y="4569717"/>
            <a:ext cx="2808312" cy="733371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9999"/>
          </a:solidFill>
          <a:ln w="190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ЭКСПЕРТОВ</a:t>
            </a:r>
            <a:endParaRPr lang="ru-RU" sz="1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705068" y="2519281"/>
            <a:ext cx="6071453" cy="816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800" b="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100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Доверие (прозрачность) к проведенной оценке запасов полезных ископаемых 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Снижение рисков инвестиций в недропользовании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705068" y="3645058"/>
            <a:ext cx="6071453" cy="957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800" b="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100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Сокращение затрат, упрощение процедуры оценки запасов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Уверенность </a:t>
            </a: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(доверие, </a:t>
            </a: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прозрачность) </a:t>
            </a: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исключение </a:t>
            </a: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двойных </a:t>
            </a: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оценок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705066" y="4512731"/>
            <a:ext cx="6064012" cy="811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800" b="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100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Признание (в том числе международное), </a:t>
            </a: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статус 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Широкие возможности / потенциал для роста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Четкие </a:t>
            </a: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права и </a:t>
            </a: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обязанности. Государственная аккредитация. Кодекс этики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649506" y="5564181"/>
            <a:ext cx="2808312" cy="733371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9999"/>
          </a:solidFill>
          <a:ln w="190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СТРАН-ПАРТНЕРОВ</a:t>
            </a:r>
            <a:endParaRPr lang="ru-RU" sz="1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705067" y="5659483"/>
            <a:ext cx="606401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800" b="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100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новых альтернативных независимых от </a:t>
            </a:r>
            <a:r>
              <a:rPr lang="ru-RU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санкционного</a:t>
            </a: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давления центров принятия инвестиционных решений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649507" y="2345112"/>
            <a:ext cx="9049005" cy="0"/>
          </a:xfrm>
          <a:prstGeom prst="line">
            <a:avLst/>
          </a:prstGeom>
          <a:ln>
            <a:solidFill>
              <a:srgbClr val="0099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649507" y="3380520"/>
            <a:ext cx="9049005" cy="0"/>
          </a:xfrm>
          <a:prstGeom prst="line">
            <a:avLst/>
          </a:prstGeom>
          <a:ln>
            <a:solidFill>
              <a:srgbClr val="0099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649507" y="4433344"/>
            <a:ext cx="9049005" cy="0"/>
          </a:xfrm>
          <a:prstGeom prst="line">
            <a:avLst/>
          </a:prstGeom>
          <a:ln>
            <a:solidFill>
              <a:srgbClr val="0099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649507" y="5441456"/>
            <a:ext cx="9049005" cy="0"/>
          </a:xfrm>
          <a:prstGeom prst="line">
            <a:avLst/>
          </a:prstGeom>
          <a:ln>
            <a:solidFill>
              <a:srgbClr val="0099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3">
            <a:extLst>
              <a:ext uri="{FF2B5EF4-FFF2-40B4-BE49-F238E27FC236}">
                <a16:creationId xmlns:a16="http://schemas.microsoft.com/office/drawing/2014/main" id="{3D1BBD71-995C-4162-A8D6-2A837DFAAFA1}"/>
              </a:ext>
            </a:extLst>
          </p:cNvPr>
          <p:cNvGrpSpPr/>
          <p:nvPr/>
        </p:nvGrpSpPr>
        <p:grpSpPr>
          <a:xfrm>
            <a:off x="1146275" y="475161"/>
            <a:ext cx="9903295" cy="1523756"/>
            <a:chOff x="2704" y="1206884"/>
            <a:chExt cx="9903295" cy="1523756"/>
          </a:xfrm>
        </p:grpSpPr>
        <p:sp>
          <p:nvSpPr>
            <p:cNvPr id="20" name="Rectangle 14"/>
            <p:cNvSpPr/>
            <p:nvPr/>
          </p:nvSpPr>
          <p:spPr>
            <a:xfrm flipV="1">
              <a:off x="1846053" y="1333209"/>
              <a:ext cx="8059946" cy="120663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" name="Rectangle 15"/>
            <p:cNvSpPr/>
            <p:nvPr/>
          </p:nvSpPr>
          <p:spPr>
            <a:xfrm flipV="1">
              <a:off x="2704" y="1341119"/>
              <a:ext cx="467543" cy="112754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Rectangle 16"/>
            <p:cNvSpPr/>
            <p:nvPr/>
          </p:nvSpPr>
          <p:spPr>
            <a:xfrm flipH="1" flipV="1">
              <a:off x="470247" y="1341118"/>
              <a:ext cx="45719" cy="1389522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23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0841" y="1206884"/>
              <a:ext cx="1224305" cy="375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Заголовок 1"/>
          <p:cNvSpPr txBox="1">
            <a:spLocks/>
          </p:cNvSpPr>
          <p:nvPr/>
        </p:nvSpPr>
        <p:spPr>
          <a:xfrm>
            <a:off x="1143001" y="-27296"/>
            <a:ext cx="9905999" cy="996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СОТРУДНИЧЕСТВО В ГАРМОНИЗАЦИИ ПОДХОДОВ </a:t>
            </a:r>
          </a:p>
          <a:p>
            <a:pPr algn="ctr">
              <a:lnSpc>
                <a:spcPct val="100000"/>
              </a:lnSpc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ОЦЕНКЕ ЗАПАСОВ И РЕСУРСОВ ПОЛЕЗНЫХ ИСКОПАЕМЫХ (перспективы)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5375920" y="5689035"/>
            <a:ext cx="2448272" cy="9083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1800" b="1" spc="5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3429" y="1628597"/>
            <a:ext cx="578358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 defTabSz="914400">
              <a:lnSpc>
                <a:spcPct val="150000"/>
              </a:lnSpc>
              <a:spcBef>
                <a:spcPct val="0"/>
              </a:spcBef>
              <a:defRPr/>
            </a:pPr>
            <a:endParaRPr lang="en-US" sz="1600" spc="5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defTabSz="91440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000" b="1" cap="all" spc="5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Спасибо за внимание!</a:t>
            </a:r>
            <a:endParaRPr lang="en-US" sz="2000" b="1" cap="all" spc="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84A91D-D44E-4517-8814-28C40489A98A}"/>
              </a:ext>
            </a:extLst>
          </p:cNvPr>
          <p:cNvSpPr txBox="1"/>
          <p:nvPr/>
        </p:nvSpPr>
        <p:spPr>
          <a:xfrm>
            <a:off x="1143000" y="6482802"/>
            <a:ext cx="9906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Мая 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2019, </a:t>
            </a:r>
            <a:r>
              <a:rPr lang="ru-RU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Красноярск</a:t>
            </a:r>
            <a:endParaRPr lang="en-US" sz="105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96181" y="5234415"/>
            <a:ext cx="4953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Лебедев Егор Алексеевич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специалист отдела металлов </a:t>
            </a:r>
          </a:p>
          <a:p>
            <a:pPr lvl="0" algn="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запасов ТПИ ФБУ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«ГКЗ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algn="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рабочей группы по ТПИ ЕЭК ООН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dmin\Downloads\Новый точечный рисунок (2)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187" y="157322"/>
            <a:ext cx="3101243" cy="3773546"/>
          </a:xfrm>
          <a:prstGeom prst="rect">
            <a:avLst/>
          </a:prstGeom>
          <a:noFill/>
        </p:spPr>
      </p:pic>
      <p:pic>
        <p:nvPicPr>
          <p:cNvPr id="1027" name="Picture 3" descr="C:\Users\admin\Downloads\Новый точечный рисунок (2)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5345" y="3896487"/>
            <a:ext cx="2200550" cy="1362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179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D1BBD71-995C-4162-A8D6-2A837DFAAFA1}"/>
              </a:ext>
            </a:extLst>
          </p:cNvPr>
          <p:cNvGrpSpPr/>
          <p:nvPr/>
        </p:nvGrpSpPr>
        <p:grpSpPr>
          <a:xfrm>
            <a:off x="1143001" y="469710"/>
            <a:ext cx="9903295" cy="1523756"/>
            <a:chOff x="2704" y="1206884"/>
            <a:chExt cx="9903295" cy="1523756"/>
          </a:xfrm>
        </p:grpSpPr>
        <p:sp>
          <p:nvSpPr>
            <p:cNvPr id="15" name="Rectangle 14"/>
            <p:cNvSpPr/>
            <p:nvPr/>
          </p:nvSpPr>
          <p:spPr>
            <a:xfrm flipV="1">
              <a:off x="1846053" y="1333209"/>
              <a:ext cx="8059946" cy="120663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2704" y="1341119"/>
              <a:ext cx="467543" cy="112754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flipH="1" flipV="1">
              <a:off x="470247" y="1341118"/>
              <a:ext cx="45719" cy="1389522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0841" y="1206884"/>
              <a:ext cx="1224305" cy="375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itle 4"/>
          <p:cNvSpPr txBox="1">
            <a:spLocks/>
          </p:cNvSpPr>
          <p:nvPr/>
        </p:nvSpPr>
        <p:spPr>
          <a:xfrm>
            <a:off x="1656262" y="208072"/>
            <a:ext cx="9014056" cy="9921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b="1" spc="5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249724" y="136192"/>
            <a:ext cx="7723692" cy="6670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Рамочная классификация 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ООН (развитие)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89248" y="860081"/>
            <a:ext cx="89810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•</a:t>
            </a:r>
            <a:r>
              <a:rPr lang="en-US" sz="1600" b="1" dirty="0"/>
              <a:t>1992: </a:t>
            </a:r>
            <a:r>
              <a:rPr lang="ru-RU" sz="1600" dirty="0"/>
              <a:t>Европейская экономическая комиссия Организации Объединенных Наций (</a:t>
            </a:r>
            <a:r>
              <a:rPr lang="ru-RU" sz="1600" dirty="0"/>
              <a:t>ЕЭК ООН) выступила </a:t>
            </a:r>
            <a:r>
              <a:rPr lang="ru-RU" sz="1600" dirty="0"/>
              <a:t>с инициативой по созданию простой, удобной для пользователей единой </a:t>
            </a:r>
            <a:r>
              <a:rPr lang="ru-RU" sz="1600" dirty="0"/>
              <a:t>системы обеспечивающей согласование подходов и терминологий для обмена </a:t>
            </a:r>
            <a:r>
              <a:rPr lang="ru-RU" sz="1600" dirty="0"/>
              <a:t>информацией </a:t>
            </a:r>
            <a:r>
              <a:rPr lang="ru-RU" sz="1600" dirty="0"/>
              <a:t>о ресурсах </a:t>
            </a:r>
            <a:r>
              <a:rPr lang="ru-RU" sz="1600" dirty="0"/>
              <a:t>в мировом масштабе, а также </a:t>
            </a:r>
            <a:r>
              <a:rPr lang="ru-RU" sz="1600" dirty="0"/>
              <a:t> с целью поддержки их освоения </a:t>
            </a:r>
            <a:r>
              <a:rPr lang="ru-RU" sz="1600" dirty="0"/>
              <a:t>и </a:t>
            </a:r>
            <a:r>
              <a:rPr lang="ru-RU" sz="1600" dirty="0"/>
              <a:t>добычи</a:t>
            </a:r>
          </a:p>
          <a:p>
            <a:pPr algn="just"/>
            <a:r>
              <a:rPr lang="en-US" sz="1600" dirty="0"/>
              <a:t>•</a:t>
            </a:r>
            <a:r>
              <a:rPr lang="en-US" sz="1600" b="1" dirty="0"/>
              <a:t>1997: </a:t>
            </a:r>
            <a:r>
              <a:rPr lang="ru-RU" sz="1600" dirty="0"/>
              <a:t>Разработана Рамочная классификация запасов </a:t>
            </a:r>
            <a:r>
              <a:rPr lang="ru-RU" sz="1600" dirty="0"/>
              <a:t>и ресурсов твердого топлива (угля</a:t>
            </a:r>
            <a:r>
              <a:rPr lang="ru-RU" sz="1600" dirty="0"/>
              <a:t>)</a:t>
            </a:r>
            <a:r>
              <a:rPr lang="en-US" sz="1600" dirty="0"/>
              <a:t> </a:t>
            </a:r>
            <a:r>
              <a:rPr lang="ru-RU" sz="1600" dirty="0"/>
              <a:t>и </a:t>
            </a:r>
            <a:r>
              <a:rPr lang="ru-RU" sz="1600" dirty="0"/>
              <a:t>минерального сырья </a:t>
            </a:r>
            <a:r>
              <a:rPr lang="ru-RU" sz="1600" dirty="0"/>
              <a:t>ООН, которая была одобрена Экономическим и социальным советом ООН (</a:t>
            </a:r>
            <a:r>
              <a:rPr lang="en-US" sz="1600" dirty="0"/>
              <a:t>ECOSOC</a:t>
            </a:r>
            <a:r>
              <a:rPr lang="ru-RU" sz="1600" dirty="0"/>
              <a:t>)</a:t>
            </a:r>
            <a:r>
              <a:rPr lang="en-US" sz="1600" dirty="0"/>
              <a:t> </a:t>
            </a:r>
            <a:r>
              <a:rPr lang="ru-RU" sz="1600" dirty="0"/>
              <a:t>и рекомендована к применению всеми странами-членами ООН </a:t>
            </a:r>
            <a:endParaRPr lang="en-US" sz="1600" dirty="0"/>
          </a:p>
          <a:p>
            <a:pPr algn="just"/>
            <a:r>
              <a:rPr lang="en-US" sz="1600" dirty="0"/>
              <a:t>•</a:t>
            </a:r>
            <a:r>
              <a:rPr lang="en-US" sz="1600" b="1" dirty="0"/>
              <a:t>2004: </a:t>
            </a:r>
            <a:r>
              <a:rPr lang="ru-RU" sz="1600" dirty="0"/>
              <a:t>Действие Рамочной классификации расширено применительно к нефтегазовому сырью (нефти и природному газу) (РКООН-2004)</a:t>
            </a:r>
            <a:endParaRPr lang="ru-RU" sz="1600" b="1" dirty="0"/>
          </a:p>
          <a:p>
            <a:pPr algn="just"/>
            <a:endParaRPr lang="ru-RU" sz="1600" dirty="0"/>
          </a:p>
        </p:txBody>
      </p:sp>
      <p:grpSp>
        <p:nvGrpSpPr>
          <p:cNvPr id="12" name="Group 13"/>
          <p:cNvGrpSpPr/>
          <p:nvPr/>
        </p:nvGrpSpPr>
        <p:grpSpPr>
          <a:xfrm>
            <a:off x="8243259" y="2524837"/>
            <a:ext cx="2808216" cy="4333163"/>
            <a:chOff x="-39284" y="0"/>
            <a:chExt cx="3630551" cy="6858000"/>
          </a:xfrm>
        </p:grpSpPr>
        <p:pic>
          <p:nvPicPr>
            <p:cNvPr id="19" name="Picture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1272398"/>
              <a:ext cx="3491880" cy="4349364"/>
            </a:xfrm>
            <a:prstGeom prst="rect">
              <a:avLst/>
            </a:prstGeom>
          </p:spPr>
        </p:pic>
        <p:sp>
          <p:nvSpPr>
            <p:cNvPr id="20" name="Rectangle 7"/>
            <p:cNvSpPr/>
            <p:nvPr/>
          </p:nvSpPr>
          <p:spPr>
            <a:xfrm flipV="1">
              <a:off x="-39284" y="869426"/>
              <a:ext cx="3562865" cy="111302"/>
            </a:xfrm>
            <a:prstGeom prst="rect">
              <a:avLst/>
            </a:prstGeom>
            <a:solidFill>
              <a:srgbClr val="E7E8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US" dirty="0">
                <a:solidFill>
                  <a:prstClr val="white"/>
                </a:solidFill>
                <a:latin typeface="HP Simplified"/>
              </a:endParaRPr>
            </a:p>
          </p:txBody>
        </p:sp>
        <p:sp>
          <p:nvSpPr>
            <p:cNvPr id="21" name="Rectangle 8"/>
            <p:cNvSpPr/>
            <p:nvPr/>
          </p:nvSpPr>
          <p:spPr>
            <a:xfrm>
              <a:off x="3491882" y="0"/>
              <a:ext cx="99385" cy="6858000"/>
            </a:xfrm>
            <a:prstGeom prst="rect">
              <a:avLst/>
            </a:prstGeom>
            <a:solidFill>
              <a:srgbClr val="E7E8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US" dirty="0">
                <a:solidFill>
                  <a:prstClr val="white"/>
                </a:solidFill>
                <a:latin typeface="HP Simplified"/>
              </a:endParaRPr>
            </a:p>
          </p:txBody>
        </p:sp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0020" y="5792734"/>
              <a:ext cx="2304256" cy="700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1673841" y="3109337"/>
            <a:ext cx="67349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•</a:t>
            </a:r>
            <a:r>
              <a:rPr lang="en-US" sz="1600" b="1" dirty="0"/>
              <a:t>2009: </a:t>
            </a:r>
            <a:r>
              <a:rPr lang="ru-RU" sz="1600" dirty="0"/>
              <a:t>РК ООН </a:t>
            </a:r>
            <a:r>
              <a:rPr lang="ru-RU" sz="1600" dirty="0"/>
              <a:t>обновлена и  расширена за счёт включения в неё ядерного топлива и переименована в Рамочную классификацию </a:t>
            </a:r>
            <a:r>
              <a:rPr lang="ru-RU" sz="1600" dirty="0"/>
              <a:t>ископаемых энергетических и минеральных </a:t>
            </a:r>
            <a:r>
              <a:rPr lang="ru-RU" sz="1600" dirty="0"/>
              <a:t>ресурсов (РКООН-2009)</a:t>
            </a:r>
          </a:p>
          <a:p>
            <a:pPr algn="just"/>
            <a:r>
              <a:rPr lang="en-US" sz="1600" dirty="0"/>
              <a:t>•</a:t>
            </a:r>
            <a:r>
              <a:rPr lang="en-US" sz="1600" b="1" dirty="0"/>
              <a:t>2015: </a:t>
            </a:r>
            <a:r>
              <a:rPr lang="ru-RU" sz="1600" dirty="0"/>
              <a:t>На Генеральной Ассамблее ООН 194 страны-члена ООН приняли Программу устойчивого развития до 2030 года и определили 17 «Глобальных целей»  направленных на содействие процветанию общества при одновременной защите планеты. Данные цели  являются фундаментальными при определении политики ООН в части устойчивого  управления ресурсами</a:t>
            </a:r>
            <a:endParaRPr lang="en-US" sz="1600" dirty="0"/>
          </a:p>
          <a:p>
            <a:pPr algn="just"/>
            <a:r>
              <a:rPr lang="en-US" sz="1600" dirty="0"/>
              <a:t>•</a:t>
            </a:r>
            <a:r>
              <a:rPr lang="en-US" sz="1600" b="1" dirty="0"/>
              <a:t>2019: </a:t>
            </a:r>
            <a:r>
              <a:rPr lang="ru-RU" sz="1600" dirty="0"/>
              <a:t>Вследствие применения РКООН к </a:t>
            </a:r>
            <a:r>
              <a:rPr lang="ru-RU" sz="1600" dirty="0"/>
              <a:t>возобновляемым источникам </a:t>
            </a:r>
            <a:r>
              <a:rPr lang="ru-RU" sz="1600" dirty="0"/>
              <a:t>энергии, проектам закачки и антропогенным </a:t>
            </a:r>
            <a:r>
              <a:rPr lang="ru-RU" sz="1600" dirty="0"/>
              <a:t>ресурсам изменено название на </a:t>
            </a:r>
            <a:r>
              <a:rPr lang="ru-RU" sz="1600" dirty="0"/>
              <a:t>Рамочную классификацию ресурсов </a:t>
            </a:r>
            <a:r>
              <a:rPr lang="ru-RU" sz="1600" dirty="0"/>
              <a:t>ООН </a:t>
            </a:r>
            <a:r>
              <a:rPr lang="ru-RU" sz="1600" dirty="0"/>
              <a:t>(РКООН</a:t>
            </a:r>
            <a:r>
              <a:rPr lang="ru-RU" sz="1600" dirty="0"/>
              <a:t>) и она принята в качестве составной части для создаваемой Системы управления ресурсами ООН (СУРООН)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305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3D1BBD71-995C-4162-A8D6-2A837DFAAFA1}"/>
              </a:ext>
            </a:extLst>
          </p:cNvPr>
          <p:cNvGrpSpPr/>
          <p:nvPr/>
        </p:nvGrpSpPr>
        <p:grpSpPr>
          <a:xfrm>
            <a:off x="1146275" y="475161"/>
            <a:ext cx="9903295" cy="1523756"/>
            <a:chOff x="2704" y="1206884"/>
            <a:chExt cx="9903295" cy="1523756"/>
          </a:xfrm>
        </p:grpSpPr>
        <p:sp>
          <p:nvSpPr>
            <p:cNvPr id="15" name="Rectangle 14"/>
            <p:cNvSpPr/>
            <p:nvPr/>
          </p:nvSpPr>
          <p:spPr>
            <a:xfrm flipV="1">
              <a:off x="1846053" y="1333209"/>
              <a:ext cx="8059946" cy="120663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2704" y="1341119"/>
              <a:ext cx="467543" cy="112754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flipH="1" flipV="1">
              <a:off x="470247" y="1341118"/>
              <a:ext cx="45719" cy="1389522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0841" y="1206884"/>
              <a:ext cx="1224305" cy="375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itle 4"/>
          <p:cNvSpPr txBox="1">
            <a:spLocks/>
          </p:cNvSpPr>
          <p:nvPr/>
        </p:nvSpPr>
        <p:spPr>
          <a:xfrm>
            <a:off x="1700078" y="208073"/>
            <a:ext cx="9014056" cy="9921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b="1" spc="5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249053" y="127995"/>
            <a:ext cx="7723692" cy="6670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Рамочная классификация 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ООН (применение)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704411" y="795031"/>
            <a:ext cx="9231584" cy="28803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 3" panose="05040102010807070707" pitchFamily="18" charset="2"/>
              <a:buChar char="}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Основная задача классификации – структурирование уже подсчитанных запасов и ресурсов в соответствии с определенными принципами для эффективного управления ими со стороны </a:t>
            </a:r>
            <a:r>
              <a:rPr lang="ru-RU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недропользователей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государства в целях устойчивого развития общества.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 3" panose="05040102010807070707" pitchFamily="18" charset="2"/>
              <a:buChar char="}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Единственная классификация, которая может служить основой для глобальных геополитических прогнозов по вопросам энергетического и минерального сырья.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 3" panose="05040102010807070707" pitchFamily="18" charset="2"/>
              <a:buChar char="}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Универсальная система, в которой количества классифицируются на основе трех фундаментальных критериев − экономической и социальной жизнеспособности проекта (Е), статуса и обоснованности проекта освоения месторождения (F) и геологической изученности (G) − с использованием числовой и языковой независимой схемы кодирования. </a:t>
            </a:r>
            <a:r>
              <a:rPr lang="ru-RU" sz="1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 создает единый язык общения, который в равной степени понимают государственные органы и бизнес.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 t="9043" b="21030"/>
          <a:stretch/>
        </p:blipFill>
        <p:spPr bwMode="auto">
          <a:xfrm>
            <a:off x="6765877" y="3273759"/>
            <a:ext cx="4170118" cy="349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04412" y="3237978"/>
            <a:ext cx="466318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 3" panose="05040102010807070707" pitchFamily="18" charset="2"/>
              <a:buChar char="}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Целостный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свод правил, простота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которых обеспечивает применение как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непосредственно,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так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в качестве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инструмента гармонизации (совместимости) различных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национальных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классификаций;</a:t>
            </a: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 3" panose="05040102010807070707" pitchFamily="18" charset="2"/>
              <a:buChar char="}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настоящее время 76 стран применяют РКООН как основную либо имеют связующие документы со своими национальными классификациями (Россия, Китай и др.)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 3" panose="05040102010807070707" pitchFamily="18" charset="2"/>
              <a:buChar char="}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Классификация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ООН в ближайшем будущем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может стать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главным инструментом обеспечения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гармоничного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развития общества и мира в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целом.</a:t>
            </a:r>
          </a:p>
        </p:txBody>
      </p:sp>
    </p:spTree>
    <p:extLst>
      <p:ext uri="{BB962C8B-B14F-4D97-AF65-F5344CB8AC3E}">
        <p14:creationId xmlns:p14="http://schemas.microsoft.com/office/powerpoint/2010/main" val="7305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560" y="872278"/>
            <a:ext cx="7436442" cy="5112568"/>
          </a:xfrm>
          <a:ln w="0">
            <a:noFill/>
          </a:ln>
        </p:spPr>
        <p:txBody>
          <a:bodyPr>
            <a:noAutofit/>
          </a:bodyPr>
          <a:lstStyle/>
          <a:p>
            <a:pPr marL="365760" lvl="1" indent="-256032" algn="just">
              <a:lnSpc>
                <a:spcPct val="100000"/>
              </a:lnSpc>
              <a:spcBef>
                <a:spcPts val="0"/>
              </a:spcBef>
              <a:buClr>
                <a:srgbClr val="009999"/>
              </a:buClr>
              <a:buSzPct val="68000"/>
              <a:buFont typeface="Wingdings 3"/>
              <a:buChar char=""/>
            </a:pPr>
            <a:r>
              <a:rPr lang="ru-RU" sz="1600" dirty="0"/>
              <a:t>Международное ПРИЗНАНИЕ РОССИЙСКОЙ ОТЧЕТНОСТИ:</a:t>
            </a:r>
          </a:p>
          <a:p>
            <a:pPr marL="720000" lvl="2" indent="-285750" algn="just">
              <a:lnSpc>
                <a:spcPct val="100000"/>
              </a:lnSpc>
              <a:spcBef>
                <a:spcPts val="0"/>
              </a:spcBef>
              <a:buClr>
                <a:srgbClr val="009999"/>
              </a:buClr>
              <a:buSzPct val="68000"/>
              <a:buFont typeface="Wingdings" panose="05000000000000000000" pitchFamily="2" charset="2"/>
              <a:buChar char="§"/>
            </a:pPr>
            <a:r>
              <a:rPr lang="ru-RU" sz="1600" dirty="0"/>
              <a:t>2011 г. Комитет </a:t>
            </a:r>
            <a:r>
              <a:rPr lang="ru-RU" sz="1600" dirty="0"/>
              <a:t>по международным стандартам отчетности о </a:t>
            </a:r>
            <a:r>
              <a:rPr lang="ru-RU" sz="1600" dirty="0"/>
              <a:t>запасах </a:t>
            </a:r>
            <a:r>
              <a:rPr lang="en-US" sz="1600" dirty="0"/>
              <a:t>CRIRSCO</a:t>
            </a:r>
            <a:r>
              <a:rPr lang="ru-RU" sz="1600" dirty="0"/>
              <a:t> одобрил Российский </a:t>
            </a:r>
            <a:r>
              <a:rPr lang="ru-RU" sz="1600" dirty="0"/>
              <a:t>Кодекс публичной отчетности о </a:t>
            </a:r>
            <a:r>
              <a:rPr lang="ru-RU" sz="1600" dirty="0"/>
              <a:t>запасах </a:t>
            </a:r>
            <a:r>
              <a:rPr lang="ru-RU" sz="1600" dirty="0"/>
              <a:t>ТПИ (Кодекс </a:t>
            </a:r>
            <a:r>
              <a:rPr lang="ru-RU" sz="1600" dirty="0"/>
              <a:t>НАЭН)</a:t>
            </a:r>
          </a:p>
          <a:p>
            <a:pPr marL="720000" lvl="2" indent="-285750" algn="just">
              <a:lnSpc>
                <a:spcPct val="100000"/>
              </a:lnSpc>
              <a:spcBef>
                <a:spcPts val="0"/>
              </a:spcBef>
              <a:buClr>
                <a:srgbClr val="009999"/>
              </a:buClr>
              <a:buSzPct val="68000"/>
              <a:buFont typeface="Wingdings" panose="05000000000000000000" pitchFamily="2" charset="2"/>
              <a:buChar char="§"/>
            </a:pPr>
            <a:r>
              <a:rPr lang="ru-RU" sz="1600" dirty="0"/>
              <a:t>2016 г. Разработан связующий документ между </a:t>
            </a:r>
            <a:r>
              <a:rPr lang="ru-RU" sz="1600" dirty="0"/>
              <a:t>Классификацией</a:t>
            </a:r>
            <a:br>
              <a:rPr lang="ru-RU" sz="1600" dirty="0"/>
            </a:br>
            <a:r>
              <a:rPr lang="ru-RU" sz="1600" dirty="0"/>
              <a:t>Запасов и Ресурсов Нефти и Горючих Газов </a:t>
            </a:r>
            <a:r>
              <a:rPr lang="ru-RU" sz="1600" dirty="0"/>
              <a:t>РФ 2013 </a:t>
            </a:r>
            <a:r>
              <a:rPr lang="ru-RU" sz="1600" dirty="0"/>
              <a:t>года и Рамочной</a:t>
            </a:r>
            <a:br>
              <a:rPr lang="ru-RU" sz="1600" dirty="0"/>
            </a:br>
            <a:r>
              <a:rPr lang="ru-RU" sz="1600" dirty="0"/>
              <a:t>Классификацией </a:t>
            </a:r>
            <a:r>
              <a:rPr lang="ru-RU" sz="1600" dirty="0"/>
              <a:t>ООН 2009 года</a:t>
            </a:r>
          </a:p>
          <a:p>
            <a:pPr marL="720000" lvl="2" indent="-285750" algn="just">
              <a:lnSpc>
                <a:spcPct val="100000"/>
              </a:lnSpc>
              <a:spcBef>
                <a:spcPts val="0"/>
              </a:spcBef>
              <a:buClr>
                <a:srgbClr val="009999"/>
              </a:buClr>
              <a:buSzPct val="68000"/>
              <a:buFont typeface="Wingdings" panose="05000000000000000000" pitchFamily="2" charset="2"/>
              <a:buChar char="§"/>
            </a:pPr>
            <a:r>
              <a:rPr lang="ru-RU" sz="1600" dirty="0"/>
              <a:t>30.09.2016 г. </a:t>
            </a:r>
            <a:r>
              <a:rPr lang="ru-RU" sz="1600" dirty="0"/>
              <a:t>Комитетом по устойчивой энергетике </a:t>
            </a:r>
            <a:r>
              <a:rPr lang="ru-RU" sz="1600" dirty="0"/>
              <a:t>ООН утверждён связующий документ. Российская </a:t>
            </a:r>
            <a:r>
              <a:rPr lang="ru-RU" sz="1600" dirty="0"/>
              <a:t>классификация </a:t>
            </a:r>
            <a:r>
              <a:rPr lang="ru-RU" sz="1600" dirty="0"/>
              <a:t>запасов </a:t>
            </a:r>
            <a:r>
              <a:rPr lang="ru-RU" sz="1600" dirty="0"/>
              <a:t>УВС </a:t>
            </a:r>
            <a:r>
              <a:rPr lang="ru-RU" sz="1600" dirty="0"/>
              <a:t>стала первой национальная классификацией интегрированной </a:t>
            </a:r>
            <a:r>
              <a:rPr lang="ru-RU" sz="1600" dirty="0"/>
              <a:t>в </a:t>
            </a:r>
            <a:r>
              <a:rPr lang="ru-RU" sz="1600" dirty="0"/>
              <a:t>РКООН</a:t>
            </a:r>
          </a:p>
          <a:p>
            <a:pPr marL="720000" lvl="2" indent="-285750" algn="just">
              <a:lnSpc>
                <a:spcPct val="100000"/>
              </a:lnSpc>
              <a:spcBef>
                <a:spcPts val="0"/>
              </a:spcBef>
              <a:buClr>
                <a:srgbClr val="009999"/>
              </a:buClr>
              <a:buSzPct val="68000"/>
              <a:buFont typeface="Wingdings" panose="05000000000000000000" pitchFamily="2" charset="2"/>
              <a:buChar char="§"/>
            </a:pPr>
            <a:r>
              <a:rPr lang="ru-RU" sz="1600" i="1" dirty="0"/>
              <a:t>В настоящее время ведется подготовка </a:t>
            </a:r>
            <a:r>
              <a:rPr lang="ru-RU" sz="1600" i="1" dirty="0" err="1"/>
              <a:t>Сase</a:t>
            </a:r>
            <a:r>
              <a:rPr lang="ru-RU" sz="1600" i="1" dirty="0"/>
              <a:t> </a:t>
            </a:r>
            <a:r>
              <a:rPr lang="ru-RU" sz="1600" i="1" dirty="0" err="1"/>
              <a:t>studies</a:t>
            </a:r>
            <a:r>
              <a:rPr lang="ru-RU" sz="1600" i="1" dirty="0"/>
              <a:t>, т.е. апробация связующего документа на конкретных объектах. </a:t>
            </a:r>
          </a:p>
          <a:p>
            <a:pPr marL="720000" lvl="2" indent="-285750" algn="just">
              <a:lnSpc>
                <a:spcPct val="100000"/>
              </a:lnSpc>
              <a:spcBef>
                <a:spcPts val="0"/>
              </a:spcBef>
              <a:buClr>
                <a:srgbClr val="009999"/>
              </a:buClr>
              <a:buSzPct val="68000"/>
              <a:buFont typeface="Wingdings" panose="05000000000000000000" pitchFamily="2" charset="2"/>
              <a:buChar char="§"/>
            </a:pPr>
            <a:endParaRPr lang="ru-RU" sz="1000" i="1" dirty="0"/>
          </a:p>
          <a:p>
            <a:pPr marL="365760" lvl="1" indent="-256032" algn="just">
              <a:lnSpc>
                <a:spcPct val="100000"/>
              </a:lnSpc>
              <a:spcBef>
                <a:spcPts val="0"/>
              </a:spcBef>
              <a:buClr>
                <a:srgbClr val="009999"/>
              </a:buClr>
              <a:buSzPct val="68000"/>
              <a:buFont typeface="Wingdings 3"/>
              <a:buChar char=""/>
            </a:pPr>
            <a:r>
              <a:rPr lang="ru-RU" sz="1600" dirty="0"/>
              <a:t>Сотрудничество и участие СТРАН-ПАРТНЕРОВ:</a:t>
            </a:r>
          </a:p>
          <a:p>
            <a:pPr marL="720000" lvl="2" indent="-285750" algn="just">
              <a:lnSpc>
                <a:spcPct val="100000"/>
              </a:lnSpc>
              <a:spcBef>
                <a:spcPts val="0"/>
              </a:spcBef>
              <a:buClr>
                <a:srgbClr val="009999"/>
              </a:buClr>
              <a:buSzPct val="68000"/>
              <a:buFont typeface="Wingdings" panose="05000000000000000000" pitchFamily="2" charset="2"/>
              <a:buChar char="§"/>
            </a:pPr>
            <a:r>
              <a:rPr lang="ru-RU" sz="1600" dirty="0"/>
              <a:t>2017 г. XXI </a:t>
            </a:r>
            <a:r>
              <a:rPr lang="ru-RU" sz="1600" dirty="0"/>
              <a:t>съезд Межправительственного совета стран СНГ </a:t>
            </a:r>
            <a:r>
              <a:rPr lang="ru-RU" sz="1600" dirty="0"/>
              <a:t>включил </a:t>
            </a:r>
            <a:r>
              <a:rPr lang="ru-RU" sz="1600" dirty="0"/>
              <a:t>в Перспективный план </a:t>
            </a:r>
            <a:r>
              <a:rPr lang="ru-RU" sz="1600" dirty="0"/>
              <a:t>направление </a:t>
            </a:r>
            <a:r>
              <a:rPr lang="ru-RU" sz="1600" dirty="0"/>
              <a:t>сотрудничества – «Совершенствование экспертизы запасов полезных ископаемых», включающее создание и развитие единого экспертного сообщества в странах </a:t>
            </a:r>
            <a:r>
              <a:rPr lang="ru-RU" sz="1600" dirty="0"/>
              <a:t>СНГ</a:t>
            </a:r>
          </a:p>
          <a:p>
            <a:pPr marL="720000" lvl="2" indent="-285750" algn="just">
              <a:lnSpc>
                <a:spcPct val="100000"/>
              </a:lnSpc>
              <a:spcBef>
                <a:spcPts val="0"/>
              </a:spcBef>
              <a:buClr>
                <a:srgbClr val="009999"/>
              </a:buClr>
              <a:buSzPct val="68000"/>
              <a:buFont typeface="Wingdings" panose="05000000000000000000" pitchFamily="2" charset="2"/>
              <a:buChar char="§"/>
            </a:pPr>
            <a:r>
              <a:rPr lang="ru-RU" sz="1600" dirty="0"/>
              <a:t>16.05.2018 г. </a:t>
            </a:r>
            <a:r>
              <a:rPr lang="ru-RU" sz="1600" dirty="0"/>
              <a:t>- первое межведомственное совещание по обсуждению концепции создания в России </a:t>
            </a:r>
            <a:r>
              <a:rPr lang="ru-RU" sz="1600" dirty="0"/>
              <a:t>института национального </a:t>
            </a:r>
            <a:r>
              <a:rPr lang="ru-RU" sz="1600" dirty="0"/>
              <a:t>аудита. Участники: Минприроды, Минэнерго, </a:t>
            </a:r>
            <a:r>
              <a:rPr lang="ru-RU" sz="1600" dirty="0"/>
              <a:t>банки и </a:t>
            </a:r>
            <a:r>
              <a:rPr lang="ru-RU" sz="1600" dirty="0" err="1"/>
              <a:t>недропользователи</a:t>
            </a:r>
            <a:endParaRPr lang="ru-RU" sz="1600" dirty="0"/>
          </a:p>
          <a:p>
            <a:pPr marL="720000" lvl="2" indent="-285750" algn="just">
              <a:lnSpc>
                <a:spcPct val="100000"/>
              </a:lnSpc>
              <a:spcBef>
                <a:spcPts val="0"/>
              </a:spcBef>
              <a:buClr>
                <a:srgbClr val="009999"/>
              </a:buClr>
              <a:buSzPct val="68000"/>
              <a:buFont typeface="Wingdings" panose="05000000000000000000" pitchFamily="2" charset="2"/>
              <a:buChar char="§"/>
            </a:pPr>
            <a:r>
              <a:rPr lang="ru-RU" sz="1600" dirty="0"/>
              <a:t>27.09.2018 г. – утверждены Связующие документы между РКООН и Национальными стандартами Китая по УВС и ТПИ.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230461" y="6520261"/>
            <a:ext cx="829423" cy="365125"/>
          </a:xfrm>
        </p:spPr>
        <p:txBody>
          <a:bodyPr/>
          <a:lstStyle/>
          <a:p>
            <a:fld id="{08088004-3854-4375-BA1C-6FD3828DD771}" type="slidenum">
              <a:rPr lang="ru-RU" smtClean="0">
                <a:solidFill>
                  <a:srgbClr val="526DB0">
                    <a:lumMod val="50000"/>
                  </a:srgbClr>
                </a:solidFill>
              </a:rPr>
              <a:pPr/>
              <a:t>4</a:t>
            </a:fld>
            <a:endParaRPr lang="ru-RU">
              <a:solidFill>
                <a:srgbClr val="526DB0">
                  <a:lumMod val="50000"/>
                </a:srgb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43000" y="-27296"/>
            <a:ext cx="9906000" cy="996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СОТРУДНИЧЕСТВО В ГАРМОНИЗАЦИИ ПОДХОДОВ </a:t>
            </a:r>
          </a:p>
          <a:p>
            <a:pPr algn="ctr">
              <a:lnSpc>
                <a:spcPct val="100000"/>
              </a:lnSpc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ОЦЕНКЕ ЗАПАСОВ И РЕСУРСОВ ПОЛЕЗНЫХ ИСКОПАЕМЫХ (достигнутые результаты)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G:\презентации для Воропаева\Лебедев Мингео 2019\Новый точечный рисунок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0422" y="1064721"/>
            <a:ext cx="1895043" cy="242930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4" name="Picture 2" descr="C:\Users\admin\Downloads\Новый точечный рисунок (2)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7620" y="3963602"/>
            <a:ext cx="1875426" cy="264421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grpSp>
        <p:nvGrpSpPr>
          <p:cNvPr id="16" name="Group 3">
            <a:extLst>
              <a:ext uri="{FF2B5EF4-FFF2-40B4-BE49-F238E27FC236}">
                <a16:creationId xmlns:a16="http://schemas.microsoft.com/office/drawing/2014/main" id="{3D1BBD71-995C-4162-A8D6-2A837DFAAFA1}"/>
              </a:ext>
            </a:extLst>
          </p:cNvPr>
          <p:cNvGrpSpPr/>
          <p:nvPr/>
        </p:nvGrpSpPr>
        <p:grpSpPr>
          <a:xfrm>
            <a:off x="1146275" y="475161"/>
            <a:ext cx="9903295" cy="1523756"/>
            <a:chOff x="2704" y="1206884"/>
            <a:chExt cx="9903295" cy="1523756"/>
          </a:xfrm>
        </p:grpSpPr>
        <p:sp>
          <p:nvSpPr>
            <p:cNvPr id="17" name="Rectangle 14"/>
            <p:cNvSpPr/>
            <p:nvPr/>
          </p:nvSpPr>
          <p:spPr>
            <a:xfrm flipV="1">
              <a:off x="1846053" y="1333209"/>
              <a:ext cx="8059946" cy="120663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5"/>
            <p:cNvSpPr/>
            <p:nvPr/>
          </p:nvSpPr>
          <p:spPr>
            <a:xfrm flipV="1">
              <a:off x="2704" y="1341119"/>
              <a:ext cx="467543" cy="112754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6"/>
            <p:cNvSpPr/>
            <p:nvPr/>
          </p:nvSpPr>
          <p:spPr>
            <a:xfrm flipH="1" flipV="1">
              <a:off x="470247" y="1341118"/>
              <a:ext cx="45719" cy="1389522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0841" y="1206884"/>
              <a:ext cx="1224305" cy="375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68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756103" y="897553"/>
            <a:ext cx="4695876" cy="26866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30 по 31 мая 2018 года состоялась международная научно-практическая конференция «Гармонизация подходов при оценке запасов и ресурсов полезных ископаемых»</a:t>
            </a:r>
          </a:p>
          <a:p>
            <a:pPr marL="395478" indent="-285750" algn="just">
              <a:spcBef>
                <a:spcPts val="600"/>
              </a:spcBef>
              <a:buClr>
                <a:srgbClr val="009999"/>
              </a:buClr>
              <a:buSzPct val="68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Конференция организована ЕЭК ООН, Минприроды России, Минэнерго России, ФБУ «ГКЗ» и МГИМО</a:t>
            </a:r>
          </a:p>
          <a:p>
            <a:pPr marL="395478" indent="-285750" algn="just">
              <a:spcBef>
                <a:spcPts val="600"/>
              </a:spcBef>
              <a:buClr>
                <a:srgbClr val="009999"/>
              </a:buClr>
              <a:buSzPct val="68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Участие в конференции приняли представители из России, Казахстана, Кыргызстана, Узбекистана, Великобритании и Африки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58967" y="3613059"/>
            <a:ext cx="91426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Участники конференции сошлись во мнении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256032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9999"/>
              </a:buClr>
              <a:buSzPct val="68000"/>
              <a:buFont typeface="Wingdings 3"/>
              <a:buChar char=""/>
            </a:pP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РКООН должна быть средством в оценке минерально-сырьевых проектов с точки зрения социальных, экологических и экономических выгод, а также 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служить поддержкой 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инновационных механизмов финансирования.</a:t>
            </a:r>
          </a:p>
          <a:p>
            <a:pPr marL="365760" indent="-256032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9999"/>
              </a:buClr>
              <a:buSzPct val="68000"/>
              <a:buFont typeface="Wingdings 3"/>
              <a:buChar char=""/>
            </a:pP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Должен 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быть повышен уровень компетентности 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экспертов. Решающую 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роль 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этом будут 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играть 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партнерские 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отношения с другими странами и 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организациями.</a:t>
            </a:r>
            <a:endParaRPr lang="ru-RU" sz="16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6103" y="5549732"/>
            <a:ext cx="894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17-19 сентября 2019 в г. Тюмень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рамках Тюменского Нефтегазового Форума запланирована Вторая Сессия ЕЭК ООН по обсуждению вопросов по развитию РКООН и СУРООН для расширения инвестиционного потенциала стран БРИКС и Центральной и Средней Азии.</a:t>
            </a:r>
            <a:endParaRPr lang="ru-RU" sz="1600" dirty="0">
              <a:solidFill>
                <a:srgbClr val="00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2" descr="Y:\Отдел методологии\Трофимова Ольга\МГИМО\1-й день\conf-30-05-18_17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829" y="968607"/>
            <a:ext cx="4149833" cy="261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3">
            <a:extLst>
              <a:ext uri="{FF2B5EF4-FFF2-40B4-BE49-F238E27FC236}">
                <a16:creationId xmlns:a16="http://schemas.microsoft.com/office/drawing/2014/main" id="{3D1BBD71-995C-4162-A8D6-2A837DFAAFA1}"/>
              </a:ext>
            </a:extLst>
          </p:cNvPr>
          <p:cNvGrpSpPr/>
          <p:nvPr/>
        </p:nvGrpSpPr>
        <p:grpSpPr>
          <a:xfrm>
            <a:off x="1146275" y="475161"/>
            <a:ext cx="9903295" cy="1523756"/>
            <a:chOff x="2704" y="1206884"/>
            <a:chExt cx="9903295" cy="1523756"/>
          </a:xfrm>
        </p:grpSpPr>
        <p:sp>
          <p:nvSpPr>
            <p:cNvPr id="21" name="Rectangle 14"/>
            <p:cNvSpPr/>
            <p:nvPr/>
          </p:nvSpPr>
          <p:spPr>
            <a:xfrm flipV="1">
              <a:off x="1846053" y="1333209"/>
              <a:ext cx="8059946" cy="120663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15"/>
            <p:cNvSpPr/>
            <p:nvPr/>
          </p:nvSpPr>
          <p:spPr>
            <a:xfrm flipV="1">
              <a:off x="2704" y="1341119"/>
              <a:ext cx="467543" cy="112754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6"/>
            <p:cNvSpPr/>
            <p:nvPr/>
          </p:nvSpPr>
          <p:spPr>
            <a:xfrm flipH="1" flipV="1">
              <a:off x="470247" y="1341118"/>
              <a:ext cx="45719" cy="1389522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0841" y="1206884"/>
              <a:ext cx="1224305" cy="375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Заголовок 1"/>
          <p:cNvSpPr txBox="1">
            <a:spLocks/>
          </p:cNvSpPr>
          <p:nvPr/>
        </p:nvSpPr>
        <p:spPr>
          <a:xfrm>
            <a:off x="1143000" y="-27296"/>
            <a:ext cx="9906000" cy="996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СОТРУДНИЧЕСТВО В ГАРМОНИЗАЦИИ ПОДХОДОВ </a:t>
            </a:r>
          </a:p>
          <a:p>
            <a:pPr algn="ctr">
              <a:lnSpc>
                <a:spcPct val="100000"/>
              </a:lnSpc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ОЦЕНКЕ ЗАПАСОВ И РЕСУРСОВ ПОЛЕЗНЫХ ИСКОПАЕМЫХ (достигнутые результаты)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7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5375920" y="5689035"/>
            <a:ext cx="2448272" cy="9083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1800" b="1" spc="5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unece.org/fileadmin/_processed_/f/b/csm_RSM_week_2019_banner_67fa89348a.jpg">
            <a:extLst>
              <a:ext uri="{FF2B5EF4-FFF2-40B4-BE49-F238E27FC236}">
                <a16:creationId xmlns:a16="http://schemas.microsoft.com/office/drawing/2014/main" id="{42FBD5B9-D727-43FA-90F8-E9369ACE0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9"/>
          <a:stretch/>
        </p:blipFill>
        <p:spPr bwMode="auto">
          <a:xfrm>
            <a:off x="1861054" y="5517235"/>
            <a:ext cx="7293182" cy="78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">
            <a:extLst>
              <a:ext uri="{FF2B5EF4-FFF2-40B4-BE49-F238E27FC236}">
                <a16:creationId xmlns:a16="http://schemas.microsoft.com/office/drawing/2014/main" id="{922DF83E-C40D-46FF-B466-97DA367CD85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80305" y="1094621"/>
            <a:ext cx="1261981" cy="5203873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1631768" y="851044"/>
            <a:ext cx="7259018" cy="51125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-256032" algn="just">
              <a:spcBef>
                <a:spcPts val="300"/>
              </a:spcBef>
              <a:spcAft>
                <a:spcPts val="300"/>
              </a:spcAft>
              <a:buClr>
                <a:srgbClr val="009999"/>
              </a:buClr>
              <a:buSzPct val="68000"/>
              <a:buFont typeface="Wingdings 3"/>
              <a:buChar char=""/>
            </a:pPr>
            <a:endParaRPr lang="ru-RU" sz="1200" dirty="0">
              <a:latin typeface="Calibri (Основной текст)"/>
            </a:endParaRPr>
          </a:p>
          <a:p>
            <a:pPr marL="365760" lvl="1" indent="-256032" algn="just">
              <a:spcBef>
                <a:spcPts val="300"/>
              </a:spcBef>
              <a:spcAft>
                <a:spcPts val="300"/>
              </a:spcAft>
              <a:buClr>
                <a:srgbClr val="009999"/>
              </a:buClr>
              <a:buSzPct val="68000"/>
              <a:buFont typeface="Wingdings 3"/>
              <a:buChar char="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период с 29 апреля по 3 мая 2019 г. во Дворце Наций в  Женеве состоялось мероприятие «Неделя управления ресурсами ЕЭК ООН 2019 «Ресурсы для устойчивого развития» в рамках которой прошло заседание Десятой сессии Рабочей группы экспертов по управлению ресурсами ЕЭК ООН</a:t>
            </a:r>
          </a:p>
          <a:p>
            <a:pPr marL="365760" lvl="1" indent="-256032" algn="just">
              <a:spcBef>
                <a:spcPts val="300"/>
              </a:spcBef>
              <a:spcAft>
                <a:spcPts val="300"/>
              </a:spcAft>
              <a:buClr>
                <a:srgbClr val="009999"/>
              </a:buClr>
              <a:buSzPct val="68000"/>
              <a:buFont typeface="Wingdings 3"/>
              <a:buChar char="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В процессе работы были проведены семинары,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обсуждения и презентации которые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содержали обновленную информацию о состоянии развития РКООН и Системы управления ресурсами ООН (СУРООН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). В том числе состоялся семинар посвященный вопросам применения РКООН в странах центральной Азии. </a:t>
            </a:r>
          </a:p>
          <a:p>
            <a:pPr marL="365760" lvl="1" indent="-256032" algn="just">
              <a:spcBef>
                <a:spcPts val="300"/>
              </a:spcBef>
              <a:spcAft>
                <a:spcPts val="300"/>
              </a:spcAft>
              <a:buClr>
                <a:srgbClr val="009999"/>
              </a:buClr>
              <a:buSzPct val="68000"/>
              <a:buFont typeface="Wingdings 3"/>
              <a:buChar char="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Учитывая всё больший охват РКООН различных видов ресурсов и, соответственно, необходимость разработки соответствующих документов по применению и адаптации классификации, созданы отдельные рабочие группы по каждому из направлений (нефть, минеральные ресурсы, ядерная энергия, антропогенные ресурсы, возобновляемые источники энергии, водные ресурсы и др.).</a:t>
            </a:r>
          </a:p>
          <a:p>
            <a:pPr marL="365760" lvl="1" indent="-256032" algn="just">
              <a:spcBef>
                <a:spcPts val="300"/>
              </a:spcBef>
              <a:spcAft>
                <a:spcPts val="300"/>
              </a:spcAft>
              <a:buClr>
                <a:srgbClr val="009999"/>
              </a:buClr>
              <a:buSzPct val="68000"/>
              <a:buFont typeface="Wingdings 3"/>
              <a:buChar char="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В состав части рабочих групп по результатам совещаний представлены и приняты представители экспертных сообществ Российской Федерации, в том числе сотрудники ФБУ «ГКЗ»</a:t>
            </a:r>
          </a:p>
          <a:p>
            <a:pPr marL="365760" lvl="1" indent="-256032" algn="just">
              <a:spcBef>
                <a:spcPts val="300"/>
              </a:spcBef>
              <a:spcAft>
                <a:spcPts val="300"/>
              </a:spcAft>
              <a:buClr>
                <a:srgbClr val="009999"/>
              </a:buClr>
              <a:buSzPct val="68000"/>
              <a:buFont typeface="Wingdings 3"/>
              <a:buChar char=""/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3D1BBD71-995C-4162-A8D6-2A837DFAAFA1}"/>
              </a:ext>
            </a:extLst>
          </p:cNvPr>
          <p:cNvGrpSpPr/>
          <p:nvPr/>
        </p:nvGrpSpPr>
        <p:grpSpPr>
          <a:xfrm>
            <a:off x="1146275" y="475161"/>
            <a:ext cx="9903295" cy="1523756"/>
            <a:chOff x="2704" y="1206884"/>
            <a:chExt cx="9903295" cy="1523756"/>
          </a:xfrm>
        </p:grpSpPr>
        <p:sp>
          <p:nvSpPr>
            <p:cNvPr id="15" name="Rectangle 14"/>
            <p:cNvSpPr/>
            <p:nvPr/>
          </p:nvSpPr>
          <p:spPr>
            <a:xfrm flipV="1">
              <a:off x="1846053" y="1333209"/>
              <a:ext cx="8059946" cy="120663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2704" y="1341119"/>
              <a:ext cx="467543" cy="112754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flipH="1" flipV="1">
              <a:off x="470247" y="1341118"/>
              <a:ext cx="45719" cy="1389522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0841" y="1206884"/>
              <a:ext cx="1224305" cy="375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1143001" y="-27296"/>
            <a:ext cx="9905999" cy="996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СОТРУДНИЧЕСТВО В ГАРМОНИЗАЦИИ ПОДХОДОВ </a:t>
            </a:r>
          </a:p>
          <a:p>
            <a:pPr algn="ctr">
              <a:lnSpc>
                <a:spcPct val="100000"/>
              </a:lnSpc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ОЦЕНКЕ ЗАПАСОВ И РЕСУРСОВ ПОЛЕЗНЫХ ИСКОПАЕМЫХ (текущая деятельность)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84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5369709" y="5689035"/>
            <a:ext cx="2448272" cy="9083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1800" b="1" spc="5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545578" y="843736"/>
            <a:ext cx="7832615" cy="51125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lvl="1" indent="0" algn="ctr">
              <a:spcBef>
                <a:spcPts val="300"/>
              </a:spcBef>
              <a:spcAft>
                <a:spcPts val="300"/>
              </a:spcAft>
              <a:buClr>
                <a:srgbClr val="009999"/>
              </a:buClr>
              <a:buSzPct val="68000"/>
              <a:buNone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Рабочая группа по ТПИ (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Minerals Working Group)</a:t>
            </a:r>
            <a:endParaRPr 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1" indent="-256032" algn="just">
              <a:spcBef>
                <a:spcPts val="300"/>
              </a:spcBef>
              <a:spcAft>
                <a:spcPts val="300"/>
              </a:spcAft>
              <a:buClr>
                <a:srgbClr val="009999"/>
              </a:buClr>
              <a:buSzPct val="68000"/>
              <a:buFont typeface="Wingdings 3"/>
              <a:buChar char="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Образована в 2017 г. Включает в состав 36 членов (в том числе 5 новых из </a:t>
            </a:r>
            <a:r>
              <a:rPr lang="ru-RU" sz="1600" dirty="0"/>
              <a:t>России, Суринама, Польши и </a:t>
            </a:r>
            <a:r>
              <a:rPr lang="ru-RU" sz="1600" dirty="0"/>
              <a:t>Иордании)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, представителей экспертных сообществ различных стран – членов ООН</a:t>
            </a:r>
          </a:p>
          <a:p>
            <a:pPr marL="365760" lvl="1" indent="-256032" algn="just">
              <a:spcBef>
                <a:spcPts val="300"/>
              </a:spcBef>
              <a:spcAft>
                <a:spcPts val="300"/>
              </a:spcAft>
              <a:buClr>
                <a:srgbClr val="009999"/>
              </a:buClr>
              <a:buSzPct val="68000"/>
              <a:buFont typeface="Wingdings 3"/>
              <a:buChar char=""/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1" indent="-256032" algn="just">
              <a:spcBef>
                <a:spcPts val="300"/>
              </a:spcBef>
              <a:spcAft>
                <a:spcPts val="300"/>
              </a:spcAft>
              <a:buClr>
                <a:srgbClr val="009999"/>
              </a:buClr>
              <a:buSzPct val="68000"/>
              <a:buFont typeface="Wingdings 3"/>
              <a:buChar char=""/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1" indent="-256032" algn="just">
              <a:spcBef>
                <a:spcPts val="300"/>
              </a:spcBef>
              <a:spcAft>
                <a:spcPts val="300"/>
              </a:spcAft>
              <a:buClr>
                <a:srgbClr val="009999"/>
              </a:buClr>
              <a:buSzPct val="68000"/>
              <a:buFont typeface="Wingdings 3"/>
              <a:buChar char=""/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1" indent="-256032" algn="just">
              <a:spcBef>
                <a:spcPts val="300"/>
              </a:spcBef>
              <a:spcAft>
                <a:spcPts val="300"/>
              </a:spcAft>
              <a:buClr>
                <a:srgbClr val="009999"/>
              </a:buClr>
              <a:buSzPct val="68000"/>
              <a:buFont typeface="Wingdings 3"/>
              <a:buChar char=""/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1" indent="-256032" algn="just">
              <a:spcBef>
                <a:spcPts val="300"/>
              </a:spcBef>
              <a:spcAft>
                <a:spcPts val="300"/>
              </a:spcAft>
              <a:buClr>
                <a:srgbClr val="009999"/>
              </a:buClr>
              <a:buSzPct val="68000"/>
              <a:buFont typeface="Wingdings 3"/>
              <a:buChar char=""/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1" indent="-256032" algn="just">
              <a:spcBef>
                <a:spcPts val="300"/>
              </a:spcBef>
              <a:spcAft>
                <a:spcPts val="300"/>
              </a:spcAft>
              <a:buClr>
                <a:srgbClr val="009999"/>
              </a:buClr>
              <a:buSzPct val="68000"/>
              <a:buFont typeface="Wingdings 3"/>
              <a:buChar char=""/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1" indent="-256032" algn="just">
              <a:spcBef>
                <a:spcPts val="300"/>
              </a:spcBef>
              <a:spcAft>
                <a:spcPts val="300"/>
              </a:spcAft>
              <a:buClr>
                <a:srgbClr val="009999"/>
              </a:buClr>
              <a:buSzPct val="68000"/>
              <a:buFont typeface="Wingdings 3"/>
              <a:buChar char=""/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1" indent="-256032" algn="just">
              <a:spcBef>
                <a:spcPts val="300"/>
              </a:spcBef>
              <a:spcAft>
                <a:spcPts val="300"/>
              </a:spcAft>
              <a:buClr>
                <a:srgbClr val="009999"/>
              </a:buClr>
              <a:buSzPct val="68000"/>
              <a:buFont typeface="Wingdings 3"/>
              <a:buChar char=""/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1" indent="-256032" algn="just">
              <a:spcBef>
                <a:spcPts val="300"/>
              </a:spcBef>
              <a:spcAft>
                <a:spcPts val="300"/>
              </a:spcAft>
              <a:buClr>
                <a:srgbClr val="009999"/>
              </a:buClr>
              <a:buSzPct val="68000"/>
              <a:buFont typeface="Wingdings 3"/>
              <a:buChar char=""/>
            </a:pPr>
            <a:endParaRPr lang="ru-RU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1" indent="-256032" algn="just">
              <a:spcBef>
                <a:spcPts val="300"/>
              </a:spcBef>
              <a:spcAft>
                <a:spcPts val="300"/>
              </a:spcAft>
              <a:buClr>
                <a:srgbClr val="009999"/>
              </a:buClr>
              <a:buSzPct val="68000"/>
              <a:buFont typeface="Wingdings 3"/>
              <a:buChar char="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Председателем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рабочей группы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избран Йохан </a:t>
            </a:r>
            <a:r>
              <a:rPr 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Готсис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(член Европейской федерации геологов, Управляющий директор </a:t>
            </a:r>
            <a:r>
              <a:rPr 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GlobalRock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GmbH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), сменивший на данном посту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Михаэля </a:t>
            </a:r>
            <a:r>
              <a:rPr 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Нойманна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занимавшего его в течение последних 1,5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лет.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372748"/>
              </p:ext>
            </p:extLst>
          </p:nvPr>
        </p:nvGraphicFramePr>
        <p:xfrm>
          <a:off x="2027238" y="1957975"/>
          <a:ext cx="3809118" cy="2354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Worksheet" r:id="rId4" imgW="5575177" imgH="3028950" progId="Excel.Sheet.12">
                  <p:embed/>
                </p:oleObj>
              </mc:Choice>
              <mc:Fallback>
                <p:oleObj name="Worksheet" r:id="rId4" imgW="5575177" imgH="3028950" progId="Excel.Sheet.12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1957975"/>
                        <a:ext cx="3809118" cy="2354719"/>
                      </a:xfrm>
                      <a:prstGeom prst="rect">
                        <a:avLst/>
                      </a:prstGeom>
                      <a:noFill/>
                      <a:ln w="127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25942"/>
              </p:ext>
            </p:extLst>
          </p:nvPr>
        </p:nvGraphicFramePr>
        <p:xfrm>
          <a:off x="5919722" y="1945269"/>
          <a:ext cx="3467430" cy="236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Worksheet" r:id="rId6" imgW="5575177" imgH="3225625" progId="Excel.Sheet.12">
                  <p:embed/>
                </p:oleObj>
              </mc:Choice>
              <mc:Fallback>
                <p:oleObj name="Worksheet" r:id="rId6" imgW="5575177" imgH="3225625" progId="Excel.Sheet.12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22" y="1945269"/>
                        <a:ext cx="3467430" cy="2367425"/>
                      </a:xfrm>
                      <a:prstGeom prst="rect">
                        <a:avLst/>
                      </a:prstGeom>
                      <a:noFill/>
                      <a:ln w="127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3">
            <a:extLst>
              <a:ext uri="{FF2B5EF4-FFF2-40B4-BE49-F238E27FC236}">
                <a16:creationId xmlns:a16="http://schemas.microsoft.com/office/drawing/2014/main" id="{3D1BBD71-995C-4162-A8D6-2A837DFAAFA1}"/>
              </a:ext>
            </a:extLst>
          </p:cNvPr>
          <p:cNvGrpSpPr/>
          <p:nvPr/>
        </p:nvGrpSpPr>
        <p:grpSpPr>
          <a:xfrm>
            <a:off x="1146275" y="475161"/>
            <a:ext cx="9903295" cy="1523756"/>
            <a:chOff x="2704" y="1206884"/>
            <a:chExt cx="9903295" cy="1523756"/>
          </a:xfrm>
        </p:grpSpPr>
        <p:sp>
          <p:nvSpPr>
            <p:cNvPr id="11" name="Rectangle 14"/>
            <p:cNvSpPr/>
            <p:nvPr/>
          </p:nvSpPr>
          <p:spPr>
            <a:xfrm flipV="1">
              <a:off x="1846053" y="1333209"/>
              <a:ext cx="8059946" cy="120663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5"/>
            <p:cNvSpPr/>
            <p:nvPr/>
          </p:nvSpPr>
          <p:spPr>
            <a:xfrm flipV="1">
              <a:off x="2704" y="1341119"/>
              <a:ext cx="467543" cy="112754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6"/>
            <p:cNvSpPr/>
            <p:nvPr/>
          </p:nvSpPr>
          <p:spPr>
            <a:xfrm flipH="1" flipV="1">
              <a:off x="470247" y="1341118"/>
              <a:ext cx="45719" cy="1389522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0841" y="1206884"/>
              <a:ext cx="1224305" cy="375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 descr="https://www.unece.org/fileadmin/_processed_/f/b/csm_RSM_week_2019_banner_67fa89348a.jpg">
            <a:extLst>
              <a:ext uri="{FF2B5EF4-FFF2-40B4-BE49-F238E27FC236}">
                <a16:creationId xmlns:a16="http://schemas.microsoft.com/office/drawing/2014/main" id="{42FBD5B9-D727-43FA-90F8-E9369ACE0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9"/>
          <a:stretch/>
        </p:blipFill>
        <p:spPr bwMode="auto">
          <a:xfrm>
            <a:off x="1861054" y="5653715"/>
            <a:ext cx="7293182" cy="78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 1">
            <a:extLst>
              <a:ext uri="{FF2B5EF4-FFF2-40B4-BE49-F238E27FC236}">
                <a16:creationId xmlns:a16="http://schemas.microsoft.com/office/drawing/2014/main" id="{922DF83E-C40D-46FF-B466-97DA367CD857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480305" y="1094621"/>
            <a:ext cx="1261981" cy="5340353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143001" y="-27296"/>
            <a:ext cx="9905999" cy="996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СОТРУДНИЧЕСТВО В ГАРМОНИЗАЦИИ ПОДХОДОВ </a:t>
            </a:r>
          </a:p>
          <a:p>
            <a:pPr algn="ctr">
              <a:lnSpc>
                <a:spcPct val="100000"/>
              </a:lnSpc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ОЦЕНКЕ ЗАПАСОВ И РЕСУРСОВ ПОЛЕЗНЫХ ИСКОПАЕМЫХ (текущая деятельность)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86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5369709" y="5689035"/>
            <a:ext cx="2448272" cy="9083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1800" b="1" spc="5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537650" y="842579"/>
            <a:ext cx="7832615" cy="51125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lvl="1" indent="0" algn="ctr">
              <a:spcBef>
                <a:spcPts val="300"/>
              </a:spcBef>
              <a:spcAft>
                <a:spcPts val="300"/>
              </a:spcAft>
              <a:buClr>
                <a:srgbClr val="009999"/>
              </a:buClr>
              <a:buSzPct val="68000"/>
              <a:buNone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Рабочая группа по ТПИ (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Minerals Working Group)</a:t>
            </a:r>
            <a:endParaRPr 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1" indent="-256032" algn="just">
              <a:spcBef>
                <a:spcPts val="300"/>
              </a:spcBef>
              <a:spcAft>
                <a:spcPts val="300"/>
              </a:spcAft>
              <a:buClr>
                <a:srgbClr val="009999"/>
              </a:buClr>
              <a:buSzPct val="68000"/>
              <a:buFont typeface="Wingdings 3"/>
              <a:buChar char="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Основное направление деятельности группы – изучение вопросов связанных с применением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РКООН к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минеральным ресурсам, а также подготовка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дополнительных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документов, спецификаций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, руководящих принципов и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проведение исследований конкретных практических примеров применения классификации.</a:t>
            </a:r>
          </a:p>
          <a:p>
            <a:pPr marL="738378" lvl="2" indent="-171450" algn="just">
              <a:spcBef>
                <a:spcPts val="300"/>
              </a:spcBef>
              <a:spcAft>
                <a:spcPts val="300"/>
              </a:spcAft>
              <a:buClr>
                <a:srgbClr val="009999"/>
              </a:buClr>
              <a:buSzPct val="68000"/>
              <a:buFontTx/>
              <a:buChar char="-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В январе 2018 г. начата работа по подготовке технического задания для разработки документов, которое в окончательном виде было согласовано и утверждено Группой технических советников ЕЭК ООН (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Technical Advisory Group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) в марте 2019 г.</a:t>
            </a:r>
          </a:p>
          <a:p>
            <a:pPr marL="738378" lvl="2" indent="-171450" algn="just">
              <a:spcBef>
                <a:spcPts val="300"/>
              </a:spcBef>
              <a:spcAft>
                <a:spcPts val="300"/>
              </a:spcAft>
              <a:buClr>
                <a:srgbClr val="009999"/>
              </a:buClr>
              <a:buSzPct val="68000"/>
              <a:buFontTx/>
              <a:buChar char="-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Рабочей группой подготовлен проект предложений по разработке дополнительных спецификаций и руководящих принципов для системы управления минеральными ресурсами РКООН, которая будет согласована с ЦУР. </a:t>
            </a:r>
          </a:p>
          <a:p>
            <a:pPr marL="738378" lvl="2" indent="-171450" algn="just">
              <a:spcBef>
                <a:spcPts val="300"/>
              </a:spcBef>
              <a:spcAft>
                <a:spcPts val="300"/>
              </a:spcAft>
              <a:buClr>
                <a:srgbClr val="009999"/>
              </a:buClr>
              <a:buSzPct val="68000"/>
              <a:buFontTx/>
              <a:buChar char="-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В том числе подготовлен проект Рекомендации по лучшим практикам изучения месторождений ТПИ (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Mineral Exploration Best Practices Guidelines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1" indent="-256032" algn="just">
              <a:spcBef>
                <a:spcPts val="300"/>
              </a:spcBef>
              <a:spcAft>
                <a:spcPts val="300"/>
              </a:spcAft>
              <a:buClr>
                <a:srgbClr val="009999"/>
              </a:buClr>
              <a:buSzPct val="68000"/>
              <a:buFont typeface="Wingdings 3"/>
              <a:buChar char="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Для Российской Федерации и членов рабочей группы ключевой задачей является разработка связующего документа между Российской классификацией запасов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прогнозных ресурсов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твердых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полезных ископаемых и РК ООН.</a:t>
            </a:r>
          </a:p>
          <a:p>
            <a:pPr marL="738378" lvl="2" indent="-171450" algn="just">
              <a:spcBef>
                <a:spcPts val="300"/>
              </a:spcBef>
              <a:spcAft>
                <a:spcPts val="300"/>
              </a:spcAft>
              <a:buClr>
                <a:srgbClr val="009999"/>
              </a:buClr>
              <a:buSzPct val="68000"/>
              <a:buFontTx/>
              <a:buChar char="-"/>
            </a:pPr>
            <a:endParaRPr lang="ru-RU" sz="1200" b="1" spc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8378" lvl="2" indent="-171450" algn="just">
              <a:spcBef>
                <a:spcPts val="300"/>
              </a:spcBef>
              <a:spcAft>
                <a:spcPts val="300"/>
              </a:spcAft>
              <a:buClr>
                <a:srgbClr val="009999"/>
              </a:buClr>
              <a:buSzPct val="68000"/>
              <a:buFontTx/>
              <a:buChar char="-"/>
            </a:pPr>
            <a:endParaRPr lang="ru-RU" sz="1200" dirty="0">
              <a:solidFill>
                <a:srgbClr val="3E8E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3D1BBD71-995C-4162-A8D6-2A837DFAAFA1}"/>
              </a:ext>
            </a:extLst>
          </p:cNvPr>
          <p:cNvGrpSpPr/>
          <p:nvPr/>
        </p:nvGrpSpPr>
        <p:grpSpPr>
          <a:xfrm>
            <a:off x="1146275" y="475161"/>
            <a:ext cx="9903295" cy="1523756"/>
            <a:chOff x="2704" y="1206884"/>
            <a:chExt cx="9903295" cy="1523756"/>
          </a:xfrm>
        </p:grpSpPr>
        <p:sp>
          <p:nvSpPr>
            <p:cNvPr id="9" name="Rectangle 14"/>
            <p:cNvSpPr/>
            <p:nvPr/>
          </p:nvSpPr>
          <p:spPr>
            <a:xfrm flipV="1">
              <a:off x="1846053" y="1333209"/>
              <a:ext cx="8059946" cy="120663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15"/>
            <p:cNvSpPr/>
            <p:nvPr/>
          </p:nvSpPr>
          <p:spPr>
            <a:xfrm flipV="1">
              <a:off x="2704" y="1341119"/>
              <a:ext cx="467543" cy="112754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6"/>
            <p:cNvSpPr/>
            <p:nvPr/>
          </p:nvSpPr>
          <p:spPr>
            <a:xfrm flipH="1" flipV="1">
              <a:off x="470247" y="1341118"/>
              <a:ext cx="45719" cy="1389522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0841" y="1206884"/>
              <a:ext cx="1224305" cy="375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2" descr="https://www.unece.org/fileadmin/_processed_/f/b/csm_RSM_week_2019_banner_67fa89348a.jpg">
            <a:extLst>
              <a:ext uri="{FF2B5EF4-FFF2-40B4-BE49-F238E27FC236}">
                <a16:creationId xmlns:a16="http://schemas.microsoft.com/office/drawing/2014/main" id="{42FBD5B9-D727-43FA-90F8-E9369ACE0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9"/>
          <a:stretch/>
        </p:blipFill>
        <p:spPr bwMode="auto">
          <a:xfrm>
            <a:off x="1861054" y="5653715"/>
            <a:ext cx="7293182" cy="78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">
            <a:extLst>
              <a:ext uri="{FF2B5EF4-FFF2-40B4-BE49-F238E27FC236}">
                <a16:creationId xmlns:a16="http://schemas.microsoft.com/office/drawing/2014/main" id="{922DF83E-C40D-46FF-B466-97DA367CD85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80305" y="1094621"/>
            <a:ext cx="1261981" cy="5340353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143001" y="-27296"/>
            <a:ext cx="9905999" cy="996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СОТРУДНИЧЕСТВО В ГАРМОНИЗАЦИИ ПОДХОДОВ </a:t>
            </a:r>
          </a:p>
          <a:p>
            <a:pPr algn="ctr">
              <a:lnSpc>
                <a:spcPct val="100000"/>
              </a:lnSpc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ОЦЕНКЕ ЗАПАСОВ И РЕСУРСОВ ПОЛЕЗНЫХ ИСКОПАЕМЫХ (текущая деятельность)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8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5369709" y="5689035"/>
            <a:ext cx="2448272" cy="9083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1800" b="1" spc="5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537650" y="787987"/>
            <a:ext cx="9208249" cy="51125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lvl="1" indent="0" algn="ctr">
              <a:spcBef>
                <a:spcPts val="300"/>
              </a:spcBef>
              <a:spcAft>
                <a:spcPts val="300"/>
              </a:spcAft>
              <a:buClr>
                <a:srgbClr val="009999"/>
              </a:buClr>
              <a:buSzPct val="68000"/>
              <a:buNone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Связующий документ между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CRIRSCO 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и РКООН утверждён 1 Мая 2015 г. </a:t>
            </a:r>
            <a:endParaRPr lang="ru-RU" sz="1200" dirty="0">
              <a:solidFill>
                <a:srgbClr val="3E8E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3D1BBD71-995C-4162-A8D6-2A837DFAAFA1}"/>
              </a:ext>
            </a:extLst>
          </p:cNvPr>
          <p:cNvGrpSpPr/>
          <p:nvPr/>
        </p:nvGrpSpPr>
        <p:grpSpPr>
          <a:xfrm>
            <a:off x="1146275" y="475161"/>
            <a:ext cx="9903295" cy="1523756"/>
            <a:chOff x="2704" y="1206884"/>
            <a:chExt cx="9903295" cy="1523756"/>
          </a:xfrm>
        </p:grpSpPr>
        <p:sp>
          <p:nvSpPr>
            <p:cNvPr id="9" name="Rectangle 14"/>
            <p:cNvSpPr/>
            <p:nvPr/>
          </p:nvSpPr>
          <p:spPr>
            <a:xfrm flipV="1">
              <a:off x="1846053" y="1333209"/>
              <a:ext cx="8059946" cy="120663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15"/>
            <p:cNvSpPr/>
            <p:nvPr/>
          </p:nvSpPr>
          <p:spPr>
            <a:xfrm flipV="1">
              <a:off x="2704" y="1341119"/>
              <a:ext cx="467543" cy="112754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6"/>
            <p:cNvSpPr/>
            <p:nvPr/>
          </p:nvSpPr>
          <p:spPr>
            <a:xfrm flipH="1" flipV="1">
              <a:off x="470247" y="1341118"/>
              <a:ext cx="45719" cy="1389522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0841" y="1206884"/>
              <a:ext cx="1224305" cy="375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3">
            <a:extLst>
              <a:ext uri="{FF2B5EF4-FFF2-40B4-BE49-F238E27FC236}">
                <a16:creationId xmlns:a16="http://schemas.microsoft.com/office/drawing/2014/main" id="{A65FD83B-F3AE-4EC5-97F5-7998F3D7D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536" y="1188631"/>
            <a:ext cx="4215702" cy="221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Grafik 1">
            <a:extLst>
              <a:ext uri="{FF2B5EF4-FFF2-40B4-BE49-F238E27FC236}">
                <a16:creationId xmlns:a16="http://schemas.microsoft.com/office/drawing/2014/main" id="{1A8DEE2A-53D9-4D6B-8652-769DEBA496B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9054" y="2881134"/>
            <a:ext cx="4300164" cy="2252062"/>
          </a:xfrm>
          <a:prstGeom prst="rect">
            <a:avLst/>
          </a:prstGeom>
        </p:spPr>
      </p:pic>
      <p:pic>
        <p:nvPicPr>
          <p:cNvPr id="19" name="Grafik 1">
            <a:extLst>
              <a:ext uri="{FF2B5EF4-FFF2-40B4-BE49-F238E27FC236}">
                <a16:creationId xmlns:a16="http://schemas.microsoft.com/office/drawing/2014/main" id="{96D93FA4-1DBC-4B85-8ED3-D0888F1A4AE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90978" y="4602147"/>
            <a:ext cx="4254920" cy="22283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48719" y="6219596"/>
            <a:ext cx="1934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Коммерческие проекты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875238" y="1188631"/>
            <a:ext cx="227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Геологоразведочные  проекты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8364093" y="2881135"/>
            <a:ext cx="227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Потенциально коммерческие проекты</a:t>
            </a:r>
            <a:endParaRPr lang="ru-RU" sz="1600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143001" y="-27296"/>
            <a:ext cx="9905999" cy="996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СОТРУДНИЧЕСТВО В ГАРМОНИЗАЦИИ ПОДХОДОВ </a:t>
            </a:r>
          </a:p>
          <a:p>
            <a:pPr algn="ctr">
              <a:lnSpc>
                <a:spcPct val="100000"/>
              </a:lnSpc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ОЦЕНКЕ ЗАПАСОВ И РЕСУРСОВ ПОЛЕЗНЫХ ИСКОПАЕМЫХ (текущая деятельность)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9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4658</TotalTime>
  <Words>1521</Words>
  <Application>Microsoft Office PowerPoint</Application>
  <PresentationFormat>Широкоэкранный</PresentationFormat>
  <Paragraphs>147</Paragraphs>
  <Slides>13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Arial Black</vt:lpstr>
      <vt:lpstr>Arial Narrow</vt:lpstr>
      <vt:lpstr>Calibri</vt:lpstr>
      <vt:lpstr>Calibri (Основной текст)</vt:lpstr>
      <vt:lpstr>Calibri Light</vt:lpstr>
      <vt:lpstr>HP Simplified</vt:lpstr>
      <vt:lpstr>Times New Roman</vt:lpstr>
      <vt:lpstr>Wingdings</vt:lpstr>
      <vt:lpstr>Wingdings 3</vt:lpstr>
      <vt:lpstr>Office Theme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ОЖИДАЕМЫЙ ЭФФЕКТ ОТ РЕАЛИЗАЦИИ ПРЕДЛАГАЕМЫХ РЕШЕНИЙ</vt:lpstr>
      <vt:lpstr>Презентация PowerPoint</vt:lpstr>
    </vt:vector>
  </TitlesOfParts>
  <Company>UNECE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Lucica Matei</dc:creator>
  <cp:lastModifiedBy>admin101</cp:lastModifiedBy>
  <cp:revision>106</cp:revision>
  <cp:lastPrinted>2019-04-18T08:10:36Z</cp:lastPrinted>
  <dcterms:created xsi:type="dcterms:W3CDTF">2016-07-29T13:01:46Z</dcterms:created>
  <dcterms:modified xsi:type="dcterms:W3CDTF">2019-05-23T02:16:40Z</dcterms:modified>
</cp:coreProperties>
</file>