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23"/>
  </p:notesMasterIdLst>
  <p:sldIdLst>
    <p:sldId id="256" r:id="rId3"/>
    <p:sldId id="289" r:id="rId4"/>
    <p:sldId id="306" r:id="rId5"/>
    <p:sldId id="299" r:id="rId6"/>
    <p:sldId id="300" r:id="rId7"/>
    <p:sldId id="305" r:id="rId8"/>
    <p:sldId id="288" r:id="rId9"/>
    <p:sldId id="312" r:id="rId10"/>
    <p:sldId id="290" r:id="rId11"/>
    <p:sldId id="291" r:id="rId12"/>
    <p:sldId id="310" r:id="rId13"/>
    <p:sldId id="292" r:id="rId14"/>
    <p:sldId id="294" r:id="rId15"/>
    <p:sldId id="298" r:id="rId16"/>
    <p:sldId id="296" r:id="rId17"/>
    <p:sldId id="297" r:id="rId18"/>
    <p:sldId id="302" r:id="rId19"/>
    <p:sldId id="257" r:id="rId20"/>
    <p:sldId id="311" r:id="rId21"/>
    <p:sldId id="309" r:id="rId22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 autoAdjust="0"/>
    <p:restoredTop sz="82224" autoAdjust="0"/>
  </p:normalViewPr>
  <p:slideViewPr>
    <p:cSldViewPr>
      <p:cViewPr varScale="1">
        <p:scale>
          <a:sx n="110" d="100"/>
          <a:sy n="110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body"/>
          </p:nvPr>
        </p:nvSpPr>
        <p:spPr>
          <a:xfrm>
            <a:off x="749350" y="5040427"/>
            <a:ext cx="5994443" cy="477495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hdr"/>
          </p:nvPr>
        </p:nvSpPr>
        <p:spPr>
          <a:xfrm>
            <a:off x="1498700" y="5836491"/>
            <a:ext cx="5994443" cy="477495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37" name="PlaceHolder 3"/>
          <p:cNvSpPr>
            <a:spLocks noGrp="1"/>
          </p:cNvSpPr>
          <p:nvPr>
            <p:ph type="dt"/>
          </p:nvPr>
        </p:nvSpPr>
        <p:spPr>
          <a:xfrm>
            <a:off x="0" y="10081212"/>
            <a:ext cx="3251465" cy="530233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38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51465" cy="530233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39" name="PlaceHolder 5"/>
          <p:cNvSpPr>
            <a:spLocks noGrp="1"/>
          </p:cNvSpPr>
          <p:nvPr>
            <p:ph type="sldNum"/>
          </p:nvPr>
        </p:nvSpPr>
        <p:spPr>
          <a:xfrm>
            <a:off x="4241678" y="0"/>
            <a:ext cx="3251465" cy="530233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B94EEFD-E2DC-4935-8018-B9631EFBE433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774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009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Arial"/>
              </a:rPr>
              <a:t>За 1-1.5 месяца до. Результаты поисковых работ </a:t>
            </a:r>
            <a:r>
              <a:rPr lang="en-US" sz="1600" spc="-1" dirty="0" smtClean="0">
                <a:latin typeface="Arial"/>
              </a:rPr>
              <a:t>P1,</a:t>
            </a:r>
            <a:r>
              <a:rPr lang="en-US" sz="1600" spc="-1" baseline="0" dirty="0" smtClean="0">
                <a:latin typeface="Arial"/>
              </a:rPr>
              <a:t> </a:t>
            </a:r>
            <a:r>
              <a:rPr lang="ru-RU" sz="1600" spc="-1" baseline="0" dirty="0" smtClean="0">
                <a:latin typeface="Arial"/>
              </a:rPr>
              <a:t>данные опробования, геол. разрезы, расценки</a:t>
            </a:r>
          </a:p>
          <a:p>
            <a:endParaRPr lang="ru-RU" sz="1600" spc="-1" dirty="0" smtClean="0">
              <a:latin typeface="Arial"/>
            </a:endParaRPr>
          </a:p>
          <a:p>
            <a:r>
              <a:rPr lang="ru-RU" sz="1600" spc="-1" dirty="0" smtClean="0">
                <a:latin typeface="Arial"/>
              </a:rPr>
              <a:t>Места заложения </a:t>
            </a:r>
            <a:r>
              <a:rPr lang="ru-RU" sz="1600" spc="-1" dirty="0" err="1" smtClean="0">
                <a:latin typeface="Arial"/>
              </a:rPr>
              <a:t>гв</a:t>
            </a:r>
            <a:r>
              <a:rPr lang="ru-RU" sz="1600" spc="-1" dirty="0" smtClean="0">
                <a:latin typeface="Arial"/>
              </a:rPr>
              <a:t> оценочного этапа</a:t>
            </a:r>
          </a:p>
          <a:p>
            <a:endParaRPr lang="ru-RU" sz="1600" spc="-1" dirty="0" smtClean="0">
              <a:latin typeface="Arial"/>
            </a:endParaRPr>
          </a:p>
          <a:p>
            <a:r>
              <a:rPr lang="ru-RU" sz="1600" spc="-1" dirty="0" smtClean="0">
                <a:latin typeface="Arial"/>
              </a:rPr>
              <a:t>Консультации</a:t>
            </a:r>
            <a:r>
              <a:rPr lang="ru-RU" sz="1600" spc="-1" baseline="0" dirty="0" smtClean="0">
                <a:latin typeface="Arial"/>
              </a:rPr>
              <a:t> по комп. вопросам.</a:t>
            </a:r>
          </a:p>
          <a:p>
            <a:r>
              <a:rPr lang="ru-RU" sz="1600" spc="-1" baseline="0" dirty="0" smtClean="0">
                <a:latin typeface="Arial"/>
              </a:rPr>
              <a:t>Жюри </a:t>
            </a:r>
          </a:p>
          <a:p>
            <a:r>
              <a:rPr lang="ru-RU" sz="1600" spc="-1" baseline="0" dirty="0" smtClean="0">
                <a:latin typeface="Arial"/>
              </a:rPr>
              <a:t>Оценка соратников</a:t>
            </a:r>
          </a:p>
          <a:p>
            <a:r>
              <a:rPr lang="ru-RU" sz="1600" spc="-1" baseline="0" dirty="0" smtClean="0">
                <a:latin typeface="Arial"/>
              </a:rPr>
              <a:t>Адреналина много, в зале присутствуют участники</a:t>
            </a:r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10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Arial"/>
              </a:rPr>
              <a:t>На всех </a:t>
            </a:r>
            <a:r>
              <a:rPr lang="ru-RU" sz="1600" spc="-1" dirty="0" err="1" smtClean="0">
                <a:latin typeface="Arial"/>
              </a:rPr>
              <a:t>ол</a:t>
            </a:r>
            <a:r>
              <a:rPr lang="ru-RU" sz="1600" spc="-1" dirty="0" smtClean="0">
                <a:latin typeface="Arial"/>
              </a:rPr>
              <a:t>. были </a:t>
            </a:r>
            <a:r>
              <a:rPr lang="ru-RU" sz="1600" spc="-1" dirty="0" err="1" smtClean="0">
                <a:latin typeface="Arial"/>
              </a:rPr>
              <a:t>томичи</a:t>
            </a:r>
            <a:endParaRPr lang="ru-RU" sz="1600" spc="-1" dirty="0" smtClean="0">
              <a:latin typeface="Arial"/>
            </a:endParaRPr>
          </a:p>
          <a:p>
            <a:r>
              <a:rPr lang="ru-RU" sz="1600" spc="-1" dirty="0" smtClean="0">
                <a:latin typeface="Arial"/>
              </a:rPr>
              <a:t>СПбУ пропустил 1 </a:t>
            </a:r>
            <a:r>
              <a:rPr lang="ru-RU" sz="1600" spc="-1" dirty="0" err="1" smtClean="0">
                <a:latin typeface="Arial"/>
              </a:rPr>
              <a:t>ол</a:t>
            </a:r>
            <a:endParaRPr lang="ru-RU" sz="1600" spc="-1" dirty="0" smtClean="0">
              <a:latin typeface="Arial"/>
            </a:endParaRPr>
          </a:p>
          <a:p>
            <a:r>
              <a:rPr lang="ru-RU" sz="1600" spc="-1" dirty="0" smtClean="0">
                <a:latin typeface="Arial"/>
              </a:rPr>
              <a:t>Хотелось бы расширить число уч. </a:t>
            </a:r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11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12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13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14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15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16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17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Arial"/>
              </a:rPr>
              <a:t>С-З команда СПбУ Горный лидеры</a:t>
            </a:r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18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263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Arial"/>
              </a:rPr>
              <a:t>С-З команда СПбУ Горный лидеры</a:t>
            </a:r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19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36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2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20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26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3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Arial"/>
              </a:rPr>
              <a:t>Каждый год 2-3 студента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4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8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600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5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56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5253112"/>
            <a:ext cx="5388183" cy="5192477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600" b="0" strike="noStrike" spc="-1" dirty="0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966041"/>
            <a:ext cx="3248611" cy="5752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pPr>
                <a:lnSpc>
                  <a:spcPct val="100000"/>
                </a:lnSpc>
              </a:pPr>
              <a:t>6</a:t>
            </a:fld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74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+mn-lt"/>
              </a:rPr>
              <a:t>Конкурс дипломных проектов в СПбУ</a:t>
            </a:r>
            <a:endParaRPr lang="ru-RU" sz="1600" spc="-1" dirty="0">
              <a:latin typeface="+mn-lt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7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 smtClean="0">
                <a:latin typeface="+mn-lt"/>
              </a:rPr>
              <a:t>Конкурс дипломных проектов в СПбУ</a:t>
            </a:r>
            <a:endParaRPr lang="ru-RU" sz="1600" spc="-1" dirty="0">
              <a:latin typeface="+mn-lt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8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33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body"/>
          </p:nvPr>
        </p:nvSpPr>
        <p:spPr>
          <a:xfrm>
            <a:off x="748993" y="4828906"/>
            <a:ext cx="5388183" cy="47731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600" spc="-1" dirty="0">
                <a:latin typeface="Arial"/>
              </a:rPr>
              <a:t>Северо-западное тело </a:t>
            </a:r>
          </a:p>
        </p:txBody>
      </p:sp>
      <p:sp>
        <p:nvSpPr>
          <p:cNvPr id="157" name="CustomShape 2"/>
          <p:cNvSpPr/>
          <p:nvPr/>
        </p:nvSpPr>
        <p:spPr>
          <a:xfrm>
            <a:off x="4242391" y="10080497"/>
            <a:ext cx="3248611" cy="528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8393460-ED43-4C3B-B128-EDDDA0103226}" type="slidenum">
              <a:rPr lang="ru-RU" sz="1400" spc="-1">
                <a:solidFill>
                  <a:srgbClr val="000000"/>
                </a:solidFill>
                <a:latin typeface="Times New Roman"/>
              </a:rPr>
              <a:pPr>
                <a:lnSpc>
                  <a:spcPct val="100000"/>
                </a:lnSpc>
              </a:pPr>
              <a:t>9</a:t>
            </a:fld>
            <a:endParaRPr lang="ru-RU" sz="14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6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0"/>
            <a:ext cx="720" cy="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Picture 2"/>
          <p:cNvPicPr/>
          <p:nvPr/>
        </p:nvPicPr>
        <p:blipFill>
          <a:blip r:embed="rId14"/>
          <a:srcRect t="2193776"/>
          <a:stretch/>
        </p:blipFill>
        <p:spPr>
          <a:xfrm>
            <a:off x="4575240" y="714600"/>
            <a:ext cx="4572720" cy="99360"/>
          </a:xfrm>
          <a:prstGeom prst="rect">
            <a:avLst/>
          </a:prstGeom>
          <a:ln w="9360">
            <a:noFill/>
          </a:ln>
        </p:spPr>
      </p:pic>
      <p:pic>
        <p:nvPicPr>
          <p:cNvPr id="2" name="Picture 3"/>
          <p:cNvPicPr/>
          <p:nvPr/>
        </p:nvPicPr>
        <p:blipFill>
          <a:blip r:embed="rId14"/>
          <a:srcRect t="2193776"/>
          <a:stretch/>
        </p:blipFill>
        <p:spPr>
          <a:xfrm>
            <a:off x="0" y="714600"/>
            <a:ext cx="4572720" cy="99360"/>
          </a:xfrm>
          <a:prstGeom prst="rect">
            <a:avLst/>
          </a:prstGeom>
          <a:ln w="9360">
            <a:noFill/>
          </a:ln>
        </p:spPr>
      </p:pic>
      <p:pic>
        <p:nvPicPr>
          <p:cNvPr id="3" name="Picture 18"/>
          <p:cNvPicPr/>
          <p:nvPr/>
        </p:nvPicPr>
        <p:blipFill>
          <a:blip r:embed="rId15" cstate="print"/>
          <a:stretch/>
        </p:blipFill>
        <p:spPr>
          <a:xfrm>
            <a:off x="0" y="360"/>
            <a:ext cx="9143280" cy="764280"/>
          </a:xfrm>
          <a:prstGeom prst="rect">
            <a:avLst/>
          </a:prstGeom>
          <a:ln w="9360">
            <a:noFill/>
          </a:ln>
        </p:spPr>
      </p:pic>
      <p:sp>
        <p:nvSpPr>
          <p:cNvPr id="4" name="CustomShape 2"/>
          <p:cNvSpPr/>
          <p:nvPr/>
        </p:nvSpPr>
        <p:spPr>
          <a:xfrm>
            <a:off x="6477120" y="6303600"/>
            <a:ext cx="2666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B0F0"/>
                </a:solidFill>
                <a:latin typeface="Calibri"/>
                <a:ea typeface="Droid Sans Fallback"/>
              </a:rPr>
              <a:t>ООО НПП «АВАКС-ГеоСервис»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" name="Рисунок 11"/>
          <p:cNvPicPr/>
          <p:nvPr/>
        </p:nvPicPr>
        <p:blipFill>
          <a:blip r:embed="rId16"/>
          <a:stretch/>
        </p:blipFill>
        <p:spPr>
          <a:xfrm>
            <a:off x="5966280" y="6328080"/>
            <a:ext cx="510480" cy="458280"/>
          </a:xfrm>
          <a:prstGeom prst="rect">
            <a:avLst/>
          </a:prstGeom>
          <a:ln>
            <a:noFill/>
          </a:ln>
        </p:spPr>
      </p:pic>
      <p:pic>
        <p:nvPicPr>
          <p:cNvPr id="6" name="Picture 13"/>
          <p:cNvPicPr/>
          <p:nvPr/>
        </p:nvPicPr>
        <p:blipFill>
          <a:blip r:embed="rId17"/>
          <a:stretch/>
        </p:blipFill>
        <p:spPr>
          <a:xfrm>
            <a:off x="2160" y="360"/>
            <a:ext cx="9139320" cy="6857280"/>
          </a:xfrm>
          <a:prstGeom prst="rect">
            <a:avLst/>
          </a:prstGeom>
          <a:ln w="9360"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Для правки текста заголовка щёлкните мышью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0"/>
            <a:ext cx="720" cy="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Picture 2"/>
          <p:cNvPicPr/>
          <p:nvPr/>
        </p:nvPicPr>
        <p:blipFill>
          <a:blip r:embed="rId14"/>
          <a:srcRect t="2193776"/>
          <a:stretch/>
        </p:blipFill>
        <p:spPr>
          <a:xfrm>
            <a:off x="4575240" y="714600"/>
            <a:ext cx="4572720" cy="99360"/>
          </a:xfrm>
          <a:prstGeom prst="rect">
            <a:avLst/>
          </a:prstGeom>
          <a:ln w="9360">
            <a:noFill/>
          </a:ln>
        </p:spPr>
      </p:pic>
      <p:pic>
        <p:nvPicPr>
          <p:cNvPr id="92" name="Picture 3"/>
          <p:cNvPicPr/>
          <p:nvPr/>
        </p:nvPicPr>
        <p:blipFill>
          <a:blip r:embed="rId14"/>
          <a:srcRect t="2193776"/>
          <a:stretch/>
        </p:blipFill>
        <p:spPr>
          <a:xfrm>
            <a:off x="0" y="714600"/>
            <a:ext cx="4572720" cy="99360"/>
          </a:xfrm>
          <a:prstGeom prst="rect">
            <a:avLst/>
          </a:prstGeom>
          <a:ln w="9360">
            <a:noFill/>
          </a:ln>
        </p:spPr>
      </p:pic>
      <p:pic>
        <p:nvPicPr>
          <p:cNvPr id="93" name="Picture 18"/>
          <p:cNvPicPr/>
          <p:nvPr/>
        </p:nvPicPr>
        <p:blipFill>
          <a:blip r:embed="rId15" cstate="print"/>
          <a:stretch/>
        </p:blipFill>
        <p:spPr>
          <a:xfrm>
            <a:off x="0" y="360"/>
            <a:ext cx="9143280" cy="764280"/>
          </a:xfrm>
          <a:prstGeom prst="rect">
            <a:avLst/>
          </a:prstGeom>
          <a:ln w="9360"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6477120" y="6303600"/>
            <a:ext cx="26665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B0F0"/>
                </a:solidFill>
                <a:latin typeface="Calibri"/>
                <a:ea typeface="Droid Sans Fallback"/>
              </a:rPr>
              <a:t>ООО НПП «АВАКС-ГеоСервис»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95" name="Рисунок 11"/>
          <p:cNvPicPr/>
          <p:nvPr/>
        </p:nvPicPr>
        <p:blipFill>
          <a:blip r:embed="rId16"/>
          <a:stretch/>
        </p:blipFill>
        <p:spPr>
          <a:xfrm>
            <a:off x="5966280" y="6328080"/>
            <a:ext cx="510480" cy="458280"/>
          </a:xfrm>
          <a:prstGeom prst="rect">
            <a:avLst/>
          </a:prstGeom>
          <a:ln>
            <a:noFill/>
          </a:ln>
        </p:spPr>
      </p:pic>
      <p:pic>
        <p:nvPicPr>
          <p:cNvPr id="96" name="Picture 13"/>
          <p:cNvPicPr/>
          <p:nvPr/>
        </p:nvPicPr>
        <p:blipFill>
          <a:blip r:embed="rId17"/>
          <a:stretch/>
        </p:blipFill>
        <p:spPr>
          <a:xfrm>
            <a:off x="2160" y="360"/>
            <a:ext cx="9139320" cy="6857280"/>
          </a:xfrm>
          <a:prstGeom prst="rect">
            <a:avLst/>
          </a:prstGeom>
          <a:ln w="9360">
            <a:noFill/>
          </a:ln>
        </p:spPr>
      </p:pic>
      <p:sp>
        <p:nvSpPr>
          <p:cNvPr id="9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Для правки текста заголовка щёлкните мышью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1412776"/>
            <a:ext cx="3312368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Cambria" panose="02040503050406030204" pitchFamily="18" charset="0"/>
              </a:rPr>
              <a:t>Mente</a:t>
            </a:r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malleo</a:t>
            </a:r>
            <a:r>
              <a:rPr lang="ru-RU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et </a:t>
            </a:r>
            <a:r>
              <a:rPr lang="en-US" i="1" dirty="0" err="1">
                <a:solidFill>
                  <a:srgbClr val="FF0000"/>
                </a:solidFill>
                <a:latin typeface="Cambria" panose="02040503050406030204" pitchFamily="18" charset="0"/>
              </a:rPr>
              <a:t>computatorium</a:t>
            </a:r>
            <a:endParaRPr lang="ru-RU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2120" y="5660668"/>
            <a:ext cx="540036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ru-RU" dirty="0" smtClean="0">
                <a:latin typeface="Cambria" panose="02040503050406030204" pitchFamily="18" charset="0"/>
              </a:rPr>
              <a:t>А.Б. Бородушкин</a:t>
            </a:r>
          </a:p>
          <a:p>
            <a:pPr algn="r"/>
            <a:r>
              <a:rPr lang="ru-RU" sz="1400" dirty="0" smtClean="0">
                <a:latin typeface="Cambria" panose="02040503050406030204" pitchFamily="18" charset="0"/>
              </a:rPr>
              <a:t>Институт горного дела геологии и геотехнологий, СФУ, доцент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5" y="188640"/>
            <a:ext cx="6236513" cy="96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2943207"/>
            <a:ext cx="67687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latin typeface="Cambria" panose="02040503050406030204" pitchFamily="18" charset="0"/>
              </a:rPr>
              <a:t>Горно-геологические системы в</a:t>
            </a:r>
          </a:p>
          <a:p>
            <a:pPr algn="ctr"/>
            <a:r>
              <a:rPr lang="ru-RU" sz="2400" dirty="0" smtClean="0">
                <a:latin typeface="Cambria" panose="02040503050406030204" pitchFamily="18" charset="0"/>
              </a:rPr>
              <a:t>Сибирском федеральном университете</a:t>
            </a:r>
            <a:endParaRPr lang="ru-RU" sz="32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156" r="11431"/>
          <a:stretch/>
        </p:blipFill>
        <p:spPr>
          <a:xfrm>
            <a:off x="5533699" y="3933056"/>
            <a:ext cx="3059136" cy="202276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877" y="1265411"/>
            <a:ext cx="503653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Cambria" panose="02040503050406030204" pitchFamily="18" charset="0"/>
              </a:rPr>
              <a:t>Олимпиада в Институте горного дела</a:t>
            </a:r>
          </a:p>
          <a:p>
            <a:pPr lvl="2"/>
            <a:endParaRPr lang="ru-RU" sz="1600" dirty="0" smtClean="0">
              <a:latin typeface="Cambria" panose="02040503050406030204" pitchFamily="18" charset="0"/>
            </a:endParaRPr>
          </a:p>
          <a:p>
            <a:pPr lvl="1"/>
            <a:r>
              <a:rPr lang="ru-RU" sz="1600" dirty="0" smtClean="0">
                <a:latin typeface="Cambria" panose="02040503050406030204" pitchFamily="18" charset="0"/>
              </a:rPr>
              <a:t>2010 г. Титимухта</a:t>
            </a:r>
            <a:r>
              <a:rPr lang="en-US" sz="1600" dirty="0" smtClean="0">
                <a:latin typeface="Cambria" panose="02040503050406030204" pitchFamily="18" charset="0"/>
              </a:rPr>
              <a:t> (Au)</a:t>
            </a:r>
            <a:endParaRPr lang="ru-RU" sz="1600" dirty="0" smtClean="0">
              <a:latin typeface="Cambria" panose="02040503050406030204" pitchFamily="18" charset="0"/>
            </a:endParaRPr>
          </a:p>
          <a:p>
            <a:pPr lvl="0"/>
            <a:endParaRPr lang="ru-RU" sz="1600" dirty="0">
              <a:latin typeface="Cambria" panose="02040503050406030204" pitchFamily="18" charset="0"/>
            </a:endParaRPr>
          </a:p>
          <a:p>
            <a:r>
              <a:rPr lang="ru-RU" b="1" i="1" dirty="0" smtClean="0">
                <a:latin typeface="Cambria" panose="02040503050406030204" pitchFamily="18" charset="0"/>
              </a:rPr>
              <a:t>Всероссийские олимпиады</a:t>
            </a:r>
            <a:endParaRPr lang="ru-RU" b="1" i="1" dirty="0">
              <a:latin typeface="Cambria" panose="02040503050406030204" pitchFamily="18" charset="0"/>
            </a:endParaRPr>
          </a:p>
          <a:p>
            <a:pPr lvl="1"/>
            <a:endParaRPr lang="ru-RU" sz="1600" dirty="0" smtClean="0">
              <a:latin typeface="Cambria" panose="02040503050406030204" pitchFamily="18" charset="0"/>
            </a:endParaRPr>
          </a:p>
          <a:p>
            <a:pPr lvl="1"/>
            <a:r>
              <a:rPr lang="ru-RU" sz="1600" dirty="0" smtClean="0">
                <a:latin typeface="Cambria" panose="02040503050406030204" pitchFamily="18" charset="0"/>
              </a:rPr>
              <a:t>2011 г. </a:t>
            </a:r>
            <a:r>
              <a:rPr lang="ru-RU" sz="1600" dirty="0">
                <a:latin typeface="Cambria" panose="02040503050406030204" pitchFamily="18" charset="0"/>
              </a:rPr>
              <a:t>Озернинское (</a:t>
            </a:r>
            <a:r>
              <a:rPr lang="ru-RU" sz="1600" dirty="0" smtClean="0">
                <a:latin typeface="Cambria" panose="02040503050406030204" pitchFamily="18" charset="0"/>
              </a:rPr>
              <a:t>Pb-Zn</a:t>
            </a:r>
            <a:r>
              <a:rPr lang="ru-RU" sz="1600" dirty="0">
                <a:latin typeface="Cambria" panose="02040503050406030204" pitchFamily="18" charset="0"/>
              </a:rPr>
              <a:t>)</a:t>
            </a:r>
          </a:p>
          <a:p>
            <a:pPr lvl="1"/>
            <a:r>
              <a:rPr lang="ru-RU" sz="1600" dirty="0">
                <a:latin typeface="Cambria" panose="02040503050406030204" pitchFamily="18" charset="0"/>
              </a:rPr>
              <a:t>2012 </a:t>
            </a:r>
            <a:r>
              <a:rPr lang="ru-RU" sz="1600" dirty="0" smtClean="0">
                <a:latin typeface="Cambria" panose="02040503050406030204" pitchFamily="18" charset="0"/>
              </a:rPr>
              <a:t>г. Никольское </a:t>
            </a:r>
            <a:r>
              <a:rPr lang="ru-RU" sz="1600" dirty="0">
                <a:latin typeface="Cambria" panose="02040503050406030204" pitchFamily="18" charset="0"/>
              </a:rPr>
              <a:t>(уголь)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pPr lvl="1"/>
            <a:r>
              <a:rPr lang="ru-RU" sz="1600" dirty="0" smtClean="0">
                <a:latin typeface="Cambria" panose="02040503050406030204" pitchFamily="18" charset="0"/>
              </a:rPr>
              <a:t>2013 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Сухой лог</a:t>
            </a:r>
            <a:r>
              <a:rPr lang="en-US" sz="1600" dirty="0" smtClean="0">
                <a:latin typeface="Cambria" panose="02040503050406030204" pitchFamily="18" charset="0"/>
              </a:rPr>
              <a:t>’ (Au)</a:t>
            </a:r>
            <a:endParaRPr lang="ru-RU" sz="1600" dirty="0">
              <a:latin typeface="Cambria" panose="02040503050406030204" pitchFamily="18" charset="0"/>
            </a:endParaRPr>
          </a:p>
          <a:p>
            <a:pPr lvl="1"/>
            <a:r>
              <a:rPr lang="ru-RU" sz="1600" dirty="0">
                <a:latin typeface="Cambria" panose="02040503050406030204" pitchFamily="18" charset="0"/>
              </a:rPr>
              <a:t>2014 </a:t>
            </a:r>
            <a:r>
              <a:rPr lang="ru-RU" sz="1600" dirty="0" smtClean="0">
                <a:latin typeface="Cambria" panose="02040503050406030204" pitchFamily="18" charset="0"/>
              </a:rPr>
              <a:t>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Куронах</a:t>
            </a:r>
            <a:r>
              <a:rPr lang="en-US" sz="1600" dirty="0" smtClean="0">
                <a:latin typeface="Cambria" panose="02040503050406030204" pitchFamily="18" charset="0"/>
              </a:rPr>
              <a:t>’ (Au)</a:t>
            </a:r>
            <a:endParaRPr lang="ru-RU" sz="1600" dirty="0">
              <a:latin typeface="Cambria" panose="02040503050406030204" pitchFamily="18" charset="0"/>
            </a:endParaRPr>
          </a:p>
          <a:p>
            <a:pPr lvl="1"/>
            <a:r>
              <a:rPr lang="ru-RU" sz="1600" dirty="0">
                <a:latin typeface="Cambria" panose="02040503050406030204" pitchFamily="18" charset="0"/>
              </a:rPr>
              <a:t>2015 </a:t>
            </a:r>
            <a:r>
              <a:rPr lang="ru-RU" sz="1600" dirty="0" smtClean="0">
                <a:latin typeface="Cambria" panose="02040503050406030204" pitchFamily="18" charset="0"/>
              </a:rPr>
              <a:t>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Горевское</a:t>
            </a:r>
            <a:r>
              <a:rPr lang="en-US" sz="1600" dirty="0" smtClean="0">
                <a:latin typeface="Cambria" panose="02040503050406030204" pitchFamily="18" charset="0"/>
              </a:rPr>
              <a:t>’ (Pb-Zn)</a:t>
            </a:r>
            <a:endParaRPr lang="ru-RU" sz="1600" dirty="0">
              <a:latin typeface="Cambria" panose="02040503050406030204" pitchFamily="18" charset="0"/>
            </a:endParaRPr>
          </a:p>
          <a:p>
            <a:pPr lvl="1"/>
            <a:r>
              <a:rPr lang="ru-RU" sz="1600" dirty="0">
                <a:latin typeface="Cambria" panose="02040503050406030204" pitchFamily="18" charset="0"/>
              </a:rPr>
              <a:t>2016 </a:t>
            </a:r>
            <a:r>
              <a:rPr lang="ru-RU" sz="1600" dirty="0" smtClean="0">
                <a:latin typeface="Cambria" panose="02040503050406030204" pitchFamily="18" charset="0"/>
              </a:rPr>
              <a:t>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Татьянинский увал</a:t>
            </a:r>
            <a:r>
              <a:rPr lang="en-US" sz="1600" dirty="0" smtClean="0">
                <a:latin typeface="Cambria" panose="02040503050406030204" pitchFamily="18" charset="0"/>
              </a:rPr>
              <a:t>’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(</a:t>
            </a:r>
            <a:r>
              <a:rPr lang="en-US" sz="1600" dirty="0" smtClean="0">
                <a:latin typeface="Cambria" panose="02040503050406030204" pitchFamily="18" charset="0"/>
              </a:rPr>
              <a:t>Au</a:t>
            </a:r>
            <a:r>
              <a:rPr lang="ru-RU" sz="1600" dirty="0" smtClean="0">
                <a:latin typeface="Cambria" panose="02040503050406030204" pitchFamily="18" charset="0"/>
              </a:rPr>
              <a:t>)</a:t>
            </a:r>
            <a:endParaRPr lang="ru-RU" sz="1600" dirty="0">
              <a:latin typeface="Cambria" panose="02040503050406030204" pitchFamily="18" charset="0"/>
            </a:endParaRPr>
          </a:p>
          <a:p>
            <a:pPr lvl="1"/>
            <a:r>
              <a:rPr lang="x-none" sz="1600" dirty="0">
                <a:latin typeface="Cambria" panose="02040503050406030204" pitchFamily="18" charset="0"/>
              </a:rPr>
              <a:t>2017 </a:t>
            </a:r>
            <a:r>
              <a:rPr lang="ru-RU" sz="1600" dirty="0" smtClean="0">
                <a:latin typeface="Cambria" panose="02040503050406030204" pitchFamily="18" charset="0"/>
              </a:rPr>
              <a:t>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Кировское</a:t>
            </a:r>
            <a:r>
              <a:rPr lang="en-US" sz="1600" dirty="0" smtClean="0">
                <a:latin typeface="Cambria" panose="02040503050406030204" pitchFamily="18" charset="0"/>
              </a:rPr>
              <a:t>’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(Au)</a:t>
            </a:r>
            <a:endParaRPr lang="ru-RU" sz="1600" dirty="0">
              <a:latin typeface="Cambria" panose="02040503050406030204" pitchFamily="18" charset="0"/>
            </a:endParaRPr>
          </a:p>
          <a:p>
            <a:pPr lvl="1"/>
            <a:r>
              <a:rPr lang="x-none" sz="1600" dirty="0">
                <a:latin typeface="Cambria" panose="02040503050406030204" pitchFamily="18" charset="0"/>
              </a:rPr>
              <a:t>2018 </a:t>
            </a:r>
            <a:r>
              <a:rPr lang="ru-RU" sz="1600" dirty="0" smtClean="0">
                <a:latin typeface="Cambria" panose="02040503050406030204" pitchFamily="18" charset="0"/>
              </a:rPr>
              <a:t>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smtClean="0">
                <a:latin typeface="Cambria" panose="02040503050406030204" pitchFamily="18" charset="0"/>
              </a:rPr>
              <a:t>Озернинское</a:t>
            </a:r>
            <a:r>
              <a:rPr lang="en-US" sz="1600" dirty="0" smtClean="0">
                <a:latin typeface="Cambria" panose="02040503050406030204" pitchFamily="18" charset="0"/>
              </a:rPr>
              <a:t>’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(</a:t>
            </a:r>
            <a:r>
              <a:rPr lang="ru-RU" sz="1600" dirty="0" smtClean="0">
                <a:latin typeface="Cambria" panose="02040503050406030204" pitchFamily="18" charset="0"/>
              </a:rPr>
              <a:t>Pb</a:t>
            </a:r>
            <a:r>
              <a:rPr lang="en-US" sz="1600" dirty="0" smtClean="0">
                <a:latin typeface="Cambria" panose="02040503050406030204" pitchFamily="18" charset="0"/>
              </a:rPr>
              <a:t>-</a:t>
            </a:r>
            <a:r>
              <a:rPr lang="ru-RU" sz="1600" dirty="0" smtClean="0">
                <a:latin typeface="Cambria" panose="02040503050406030204" pitchFamily="18" charset="0"/>
              </a:rPr>
              <a:t>Zn)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lvl="1"/>
            <a:r>
              <a:rPr lang="en-US" sz="1600" dirty="0" smtClean="0">
                <a:latin typeface="Cambria" panose="02040503050406030204" pitchFamily="18" charset="0"/>
              </a:rPr>
              <a:t>2019</a:t>
            </a:r>
            <a:r>
              <a:rPr lang="ru-RU" sz="1600" dirty="0" smtClean="0">
                <a:latin typeface="Cambria" panose="02040503050406030204" pitchFamily="18" charset="0"/>
              </a:rPr>
              <a:t> г. </a:t>
            </a:r>
            <a:r>
              <a:rPr lang="en-US" sz="1600" dirty="0" smtClean="0">
                <a:latin typeface="Cambria" panose="02040503050406030204" pitchFamily="18" charset="0"/>
              </a:rPr>
              <a:t>‘</a:t>
            </a:r>
            <a:r>
              <a:rPr lang="ru-RU" sz="1600" dirty="0" err="1" smtClean="0">
                <a:latin typeface="Cambria" panose="02040503050406030204" pitchFamily="18" charset="0"/>
              </a:rPr>
              <a:t>Жирекен</a:t>
            </a:r>
            <a:r>
              <a:rPr lang="en-US" sz="1600" dirty="0" smtClean="0">
                <a:latin typeface="Cambria" panose="02040503050406030204" pitchFamily="18" charset="0"/>
              </a:rPr>
              <a:t>’ (Cu-Mo)	</a:t>
            </a:r>
          </a:p>
          <a:p>
            <a:r>
              <a:rPr lang="ru-RU" sz="1600" dirty="0"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3635896" y="1700807"/>
            <a:ext cx="216000" cy="171903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3635896" y="3501009"/>
            <a:ext cx="216000" cy="18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851920" y="2237160"/>
            <a:ext cx="129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mbria" panose="02040503050406030204" pitchFamily="18" charset="0"/>
              </a:rPr>
              <a:t>Знание программного обеспечения</a:t>
            </a:r>
            <a:endParaRPr lang="ru-RU" sz="1200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3170" y="4170276"/>
            <a:ext cx="163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mbria" panose="02040503050406030204" pitchFamily="18" charset="0"/>
              </a:rPr>
              <a:t>Имитация ГРР</a:t>
            </a:r>
          </a:p>
          <a:p>
            <a:r>
              <a:rPr lang="ru-RU" sz="1200" dirty="0" smtClean="0">
                <a:latin typeface="Cambria" panose="02040503050406030204" pitchFamily="18" charset="0"/>
              </a:rPr>
              <a:t>(оценочный этап)</a:t>
            </a:r>
            <a:endParaRPr lang="ru-RU" sz="1200" dirty="0">
              <a:latin typeface="Cambria" panose="0204050305040603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19083" r="8947"/>
          <a:stretch/>
        </p:blipFill>
        <p:spPr bwMode="auto">
          <a:xfrm>
            <a:off x="5652120" y="1124744"/>
            <a:ext cx="2808312" cy="17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66103" y="2984845"/>
            <a:ext cx="2794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mbria" panose="02040503050406030204" pitchFamily="18" charset="0"/>
              </a:rPr>
              <a:t>2010 г. Призеры первой олимпиады.</a:t>
            </a:r>
            <a:endParaRPr lang="ru-RU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466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0296"/>
            <a:ext cx="8814327" cy="495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4077072"/>
            <a:ext cx="2354352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</a:rPr>
              <a:t>БашГУ (Уфа</a:t>
            </a:r>
            <a:r>
              <a:rPr lang="ru-RU" sz="1400" dirty="0" smtClean="0">
                <a:latin typeface="Cambria" panose="02040503050406030204" pitchFamily="18" charset="0"/>
              </a:rPr>
              <a:t>)</a:t>
            </a:r>
            <a:endParaRPr lang="ru-RU" sz="1400" dirty="0">
              <a:latin typeface="Cambria" panose="02040503050406030204" pitchFamily="18" charset="0"/>
            </a:endParaRPr>
          </a:p>
          <a:p>
            <a:r>
              <a:rPr lang="ru-RU" sz="1400" dirty="0" err="1">
                <a:latin typeface="Cambria" panose="02040503050406030204" pitchFamily="18" charset="0"/>
              </a:rPr>
              <a:t>ИрНИТУ</a:t>
            </a:r>
            <a:r>
              <a:rPr lang="ru-RU" sz="1400" dirty="0">
                <a:latin typeface="Cambria" panose="02040503050406030204" pitchFamily="18" charset="0"/>
              </a:rPr>
              <a:t> (Иркутск</a:t>
            </a:r>
            <a:r>
              <a:rPr lang="ru-RU" sz="1400" dirty="0" smtClean="0">
                <a:latin typeface="Cambria" panose="02040503050406030204" pitchFamily="18" charset="0"/>
              </a:rPr>
              <a:t>) </a:t>
            </a:r>
            <a:endParaRPr lang="ru-RU" sz="1400" dirty="0">
              <a:latin typeface="Cambria" panose="02040503050406030204" pitchFamily="18" charset="0"/>
            </a:endParaRPr>
          </a:p>
          <a:p>
            <a:r>
              <a:rPr lang="ru-RU" sz="1400" dirty="0">
                <a:latin typeface="Cambria" panose="02040503050406030204" pitchFamily="18" charset="0"/>
              </a:rPr>
              <a:t>МГРИ (</a:t>
            </a:r>
            <a:r>
              <a:rPr lang="ru-RU" sz="1400" dirty="0" smtClean="0">
                <a:latin typeface="Cambria" panose="02040503050406030204" pitchFamily="18" charset="0"/>
              </a:rPr>
              <a:t>Москва)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ПГНИУ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Пермь)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РУДН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Москва)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СВГУ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Магадан)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СПбУ </a:t>
            </a:r>
            <a:r>
              <a:rPr lang="ru-RU" sz="1400" dirty="0">
                <a:latin typeface="Cambria" panose="02040503050406030204" pitchFamily="18" charset="0"/>
              </a:rPr>
              <a:t>Горный (</a:t>
            </a:r>
            <a:r>
              <a:rPr lang="ru-RU" sz="1400" dirty="0" smtClean="0">
                <a:latin typeface="Cambria" panose="02040503050406030204" pitchFamily="18" charset="0"/>
              </a:rPr>
              <a:t>Петербург)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СФУ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Красноярск)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ТГУ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Томск)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ТПУ </a:t>
            </a:r>
            <a:r>
              <a:rPr lang="ru-RU" sz="1400" dirty="0">
                <a:latin typeface="Cambria" panose="02040503050406030204" pitchFamily="18" charset="0"/>
              </a:rPr>
              <a:t>(</a:t>
            </a:r>
            <a:r>
              <a:rPr lang="ru-RU" sz="1400" dirty="0" smtClean="0">
                <a:latin typeface="Cambria" panose="02040503050406030204" pitchFamily="18" charset="0"/>
              </a:rPr>
              <a:t>Томск)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УГГУ </a:t>
            </a:r>
            <a:r>
              <a:rPr lang="ru-RU" sz="1400" dirty="0">
                <a:latin typeface="Cambria" panose="02040503050406030204" pitchFamily="18" charset="0"/>
              </a:rPr>
              <a:t>(Екатеринбург</a:t>
            </a:r>
            <a:r>
              <a:rPr lang="ru-RU" sz="1400" dirty="0" smtClean="0">
                <a:latin typeface="Cambria" panose="02040503050406030204" pitchFamily="18" charset="0"/>
              </a:rPr>
              <a:t>)</a:t>
            </a:r>
          </a:p>
          <a:p>
            <a:r>
              <a:rPr lang="ru-RU" sz="1400" dirty="0" smtClean="0">
                <a:latin typeface="Cambria" panose="02040503050406030204" pitchFamily="18" charset="0"/>
              </a:rPr>
              <a:t>ЮРПУ </a:t>
            </a:r>
            <a:r>
              <a:rPr lang="ru-RU" sz="1400" dirty="0">
                <a:latin typeface="Cambria" panose="02040503050406030204" pitchFamily="18" charset="0"/>
              </a:rPr>
              <a:t>(Новочеркасск</a:t>
            </a:r>
            <a:r>
              <a:rPr lang="ru-RU" sz="1400" dirty="0" smtClean="0">
                <a:latin typeface="Cambria" panose="02040503050406030204" pitchFamily="18" charset="0"/>
              </a:rPr>
              <a:t>)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2698" y="860648"/>
            <a:ext cx="2808312" cy="44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Участники Олимпиады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53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7504" y="1556792"/>
            <a:ext cx="4928379" cy="3396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1012086"/>
            <a:ext cx="299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2012 г. Никольское (уголь)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4283968" y="3140967"/>
            <a:ext cx="4682365" cy="3456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6136" y="2636912"/>
            <a:ext cx="254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2013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Сухой лог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(Au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43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/>
          <a:srcRect l="19341" t="10030" r="10728" b="10792"/>
          <a:stretch/>
        </p:blipFill>
        <p:spPr>
          <a:xfrm>
            <a:off x="4572000" y="3933056"/>
            <a:ext cx="4410747" cy="26825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5"/>
          <a:stretch>
            <a:fillRect/>
          </a:stretch>
        </p:blipFill>
        <p:spPr>
          <a:xfrm>
            <a:off x="179512" y="1052737"/>
            <a:ext cx="5300409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227" y="836712"/>
            <a:ext cx="368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2014 г. Куронахское рудное поле, 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месторождение Южное (</a:t>
            </a:r>
            <a:r>
              <a:rPr lang="en-US" dirty="0" smtClean="0">
                <a:latin typeface="Cambria" panose="02040503050406030204" pitchFamily="18" charset="0"/>
              </a:rPr>
              <a:t>Au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207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355977" y="3067219"/>
            <a:ext cx="4788024" cy="365438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662" y="982804"/>
            <a:ext cx="288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2015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Горевское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(Pb-Zn)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5"/>
          <a:srcRect l="16612" t="7607" b="13640"/>
          <a:stretch/>
        </p:blipFill>
        <p:spPr>
          <a:xfrm>
            <a:off x="270662" y="1412776"/>
            <a:ext cx="4392488" cy="309634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6668"/>
          <a:stretch/>
        </p:blipFill>
        <p:spPr bwMode="auto">
          <a:xfrm>
            <a:off x="251520" y="4149080"/>
            <a:ext cx="3122020" cy="269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79921" y="2420888"/>
            <a:ext cx="329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</a:t>
            </a:r>
            <a:r>
              <a:rPr lang="en-US" dirty="0" smtClean="0">
                <a:latin typeface="Cambria" panose="02040503050406030204" pitchFamily="18" charset="0"/>
              </a:rPr>
              <a:t>6</a:t>
            </a:r>
            <a:r>
              <a:rPr lang="ru-RU" dirty="0" smtClean="0">
                <a:latin typeface="Cambria" panose="02040503050406030204" pitchFamily="18" charset="0"/>
              </a:rPr>
              <a:t>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Татьянинский увал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(</a:t>
            </a:r>
            <a:r>
              <a:rPr lang="en-US" dirty="0" smtClean="0">
                <a:latin typeface="Cambria" panose="02040503050406030204" pitchFamily="18" charset="0"/>
              </a:rPr>
              <a:t>Au</a:t>
            </a:r>
            <a:r>
              <a:rPr lang="ru-RU" dirty="0" smtClean="0">
                <a:latin typeface="Cambria" panose="02040503050406030204" pitchFamily="18" charset="0"/>
              </a:rPr>
              <a:t>, делювиальная россыпь)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951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539552" y="1056073"/>
            <a:ext cx="7992889" cy="5685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4168" y="349691"/>
            <a:ext cx="264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</a:t>
            </a:r>
            <a:r>
              <a:rPr lang="en-US" dirty="0" smtClean="0">
                <a:latin typeface="Cambria" panose="02040503050406030204" pitchFamily="18" charset="0"/>
              </a:rPr>
              <a:t>7</a:t>
            </a:r>
            <a:r>
              <a:rPr lang="ru-RU" dirty="0" smtClean="0">
                <a:latin typeface="Cambria" panose="02040503050406030204" pitchFamily="18" charset="0"/>
              </a:rPr>
              <a:t>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Кировское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(</a:t>
            </a:r>
            <a:r>
              <a:rPr lang="en-US" dirty="0" smtClean="0">
                <a:latin typeface="Cambria" panose="02040503050406030204" pitchFamily="18" charset="0"/>
              </a:rPr>
              <a:t>Au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782806"/>
            <a:ext cx="311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Карта фактического материала</a:t>
            </a:r>
            <a:endParaRPr lang="ru-RU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8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5004048" y="1483018"/>
            <a:ext cx="3960440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349691"/>
            <a:ext cx="264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</a:t>
            </a:r>
            <a:r>
              <a:rPr lang="en-US" dirty="0" smtClean="0">
                <a:latin typeface="Cambria" panose="02040503050406030204" pitchFamily="18" charset="0"/>
              </a:rPr>
              <a:t>7</a:t>
            </a:r>
            <a:r>
              <a:rPr lang="ru-RU" dirty="0" smtClean="0">
                <a:latin typeface="Cambria" panose="02040503050406030204" pitchFamily="18" charset="0"/>
              </a:rPr>
              <a:t>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Кировское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(</a:t>
            </a:r>
            <a:r>
              <a:rPr lang="en-US" dirty="0" smtClean="0">
                <a:latin typeface="Cambria" panose="02040503050406030204" pitchFamily="18" charset="0"/>
              </a:rPr>
              <a:t>Au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96" y="1471636"/>
            <a:ext cx="4520902" cy="49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4520" y="1133082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Тектонические блоки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3191" y="1102304"/>
            <a:ext cx="2482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Система разломов и жил</a:t>
            </a:r>
            <a:endParaRPr lang="ru-RU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925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3246" r="1332" b="2675"/>
          <a:stretch/>
        </p:blipFill>
        <p:spPr>
          <a:xfrm>
            <a:off x="0" y="1268760"/>
            <a:ext cx="4392488" cy="410445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3092" t="3157" r="3092" b="12548"/>
          <a:stretch/>
        </p:blipFill>
        <p:spPr>
          <a:xfrm>
            <a:off x="3995936" y="3573016"/>
            <a:ext cx="5012398" cy="2881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2879" y="539261"/>
            <a:ext cx="321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</a:t>
            </a:r>
            <a:r>
              <a:rPr lang="en-US" dirty="0" smtClean="0">
                <a:latin typeface="Cambria" panose="02040503050406030204" pitchFamily="18" charset="0"/>
              </a:rPr>
              <a:t>8</a:t>
            </a:r>
            <a:r>
              <a:rPr lang="ru-RU" dirty="0" smtClean="0">
                <a:latin typeface="Cambria" panose="02040503050406030204" pitchFamily="18" charset="0"/>
              </a:rPr>
              <a:t>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smtClean="0">
                <a:latin typeface="Cambria" panose="02040503050406030204" pitchFamily="18" charset="0"/>
              </a:rPr>
              <a:t>Озернинское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(</a:t>
            </a:r>
            <a:r>
              <a:rPr lang="en-US" dirty="0" smtClean="0">
                <a:latin typeface="Cambria" panose="02040503050406030204" pitchFamily="18" charset="0"/>
              </a:rPr>
              <a:t>Pb-Zn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9177" y="927660"/>
            <a:ext cx="267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Структура месторождения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294" y="3068960"/>
            <a:ext cx="1347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Рудные тела</a:t>
            </a:r>
            <a:endParaRPr lang="ru-RU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11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02879" y="539261"/>
            <a:ext cx="286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201</a:t>
            </a:r>
            <a:r>
              <a:rPr lang="en-US" dirty="0" smtClean="0">
                <a:latin typeface="Cambria" panose="02040503050406030204" pitchFamily="18" charset="0"/>
              </a:rPr>
              <a:t>9</a:t>
            </a:r>
            <a:r>
              <a:rPr lang="ru-RU" dirty="0" smtClean="0">
                <a:latin typeface="Cambria" panose="02040503050406030204" pitchFamily="18" charset="0"/>
              </a:rPr>
              <a:t> г. </a:t>
            </a:r>
            <a:r>
              <a:rPr lang="en-US" dirty="0" smtClean="0">
                <a:latin typeface="Cambria" panose="02040503050406030204" pitchFamily="18" charset="0"/>
              </a:rPr>
              <a:t>‘</a:t>
            </a:r>
            <a:r>
              <a:rPr lang="ru-RU" dirty="0" err="1" smtClean="0">
                <a:latin typeface="Cambria" panose="02040503050406030204" pitchFamily="18" charset="0"/>
              </a:rPr>
              <a:t>Жирекен</a:t>
            </a:r>
            <a:r>
              <a:rPr lang="en-US" dirty="0" smtClean="0">
                <a:latin typeface="Cambria" panose="02040503050406030204" pitchFamily="18" charset="0"/>
              </a:rPr>
              <a:t>’</a:t>
            </a:r>
            <a:r>
              <a:rPr lang="ru-RU" dirty="0" smtClean="0">
                <a:latin typeface="Cambria" panose="02040503050406030204" pitchFamily="18" charset="0"/>
              </a:rPr>
              <a:t> (</a:t>
            </a:r>
            <a:r>
              <a:rPr lang="en-US" dirty="0" smtClean="0">
                <a:latin typeface="Cambria" panose="02040503050406030204" pitchFamily="18" charset="0"/>
              </a:rPr>
              <a:t>Cu-Mo</a:t>
            </a:r>
            <a:r>
              <a:rPr lang="ru-RU" dirty="0" smtClean="0">
                <a:latin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374" t="17246" r="6686" b="9935"/>
          <a:stretch/>
        </p:blipFill>
        <p:spPr>
          <a:xfrm>
            <a:off x="179512" y="1340768"/>
            <a:ext cx="4392488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505" t="17850" r="6887" b="3198"/>
          <a:stretch/>
        </p:blipFill>
        <p:spPr>
          <a:xfrm>
            <a:off x="4499992" y="3429000"/>
            <a:ext cx="4248472" cy="288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9177" y="927660"/>
            <a:ext cx="2593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Молибденовый штокверк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5351608" y="2996825"/>
            <a:ext cx="267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Cambria" panose="02040503050406030204" pitchFamily="18" charset="0"/>
              </a:rPr>
              <a:t>Структура месторождения</a:t>
            </a:r>
            <a:endParaRPr lang="ru-RU" sz="1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60631" cy="330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80728"/>
            <a:ext cx="4896545" cy="326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7947" r="14097"/>
          <a:stretch/>
        </p:blipFill>
        <p:spPr bwMode="auto">
          <a:xfrm>
            <a:off x="687888" y="4410729"/>
            <a:ext cx="2879114" cy="232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52083"/>
            <a:ext cx="3268543" cy="217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0093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371" y="1281288"/>
            <a:ext cx="89644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Cambria" panose="02040503050406030204" pitchFamily="18" charset="0"/>
              </a:rPr>
              <a:t>Сибирский Федеральный Университет</a:t>
            </a:r>
          </a:p>
          <a:p>
            <a:pPr lvl="1">
              <a:lnSpc>
                <a:spcPct val="150000"/>
              </a:lnSpc>
            </a:pPr>
            <a:r>
              <a:rPr lang="ru-RU" sz="2000" dirty="0" smtClean="0">
                <a:latin typeface="Cambria" panose="02040503050406030204" pitchFamily="18" charset="0"/>
              </a:rPr>
              <a:t>Институт горного дела, геологии и геотехнологий (КИЦМ)</a:t>
            </a:r>
          </a:p>
          <a:p>
            <a:pPr lvl="2">
              <a:lnSpc>
                <a:spcPct val="150000"/>
              </a:lnSpc>
            </a:pPr>
            <a:r>
              <a:rPr lang="ru-RU" dirty="0" smtClean="0">
                <a:latin typeface="Cambria" panose="02040503050406030204" pitchFamily="18" charset="0"/>
              </a:rPr>
              <a:t>Кафедра «Геологии месторождений и методики разведки»</a:t>
            </a:r>
          </a:p>
          <a:p>
            <a:pPr lvl="3">
              <a:lnSpc>
                <a:spcPct val="150000"/>
              </a:lnSpc>
            </a:pPr>
            <a:r>
              <a:rPr lang="ru-RU" dirty="0" smtClean="0">
                <a:latin typeface="Cambria" panose="02040503050406030204" pitchFamily="18" charset="0"/>
              </a:rPr>
              <a:t>Специальности: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Геол</a:t>
            </a:r>
            <a:r>
              <a:rPr lang="ru-RU" sz="1600" dirty="0">
                <a:latin typeface="Cambria" panose="02040503050406030204" pitchFamily="18" charset="0"/>
              </a:rPr>
              <a:t>. съемка, поиски и разведка месторождений </a:t>
            </a:r>
            <a:r>
              <a:rPr lang="ru-RU" sz="1600" dirty="0" smtClean="0">
                <a:latin typeface="Cambria" panose="02040503050406030204" pitchFamily="18" charset="0"/>
              </a:rPr>
              <a:t/>
            </a:r>
            <a:br>
              <a:rPr lang="ru-RU" sz="1600" dirty="0" smtClean="0">
                <a:latin typeface="Cambria" panose="02040503050406030204" pitchFamily="18" charset="0"/>
              </a:rPr>
            </a:br>
            <a:r>
              <a:rPr lang="ru-RU" sz="1600" dirty="0" smtClean="0">
                <a:latin typeface="Cambria" panose="02040503050406030204" pitchFamily="18" charset="0"/>
              </a:rPr>
              <a:t>твердых </a:t>
            </a:r>
            <a:r>
              <a:rPr lang="ru-RU" sz="1600" dirty="0">
                <a:latin typeface="Cambria" panose="02040503050406030204" pitchFamily="18" charset="0"/>
              </a:rPr>
              <a:t>полезных </a:t>
            </a:r>
            <a:r>
              <a:rPr lang="ru-RU" sz="1600" dirty="0" smtClean="0">
                <a:latin typeface="Cambria" panose="02040503050406030204" pitchFamily="18" charset="0"/>
              </a:rPr>
              <a:t>ископаемых </a:t>
            </a:r>
            <a:r>
              <a:rPr lang="en-US" sz="1600" dirty="0" smtClean="0">
                <a:latin typeface="Cambria" panose="02040503050406030204" pitchFamily="18" charset="0"/>
              </a:rPr>
              <a:t>(~ 60</a:t>
            </a:r>
            <a:r>
              <a:rPr lang="ru-RU" sz="1600" dirty="0" smtClean="0">
                <a:latin typeface="Cambria" panose="02040503050406030204" pitchFamily="18" charset="0"/>
              </a:rPr>
              <a:t> часов, 2 семестра)</a:t>
            </a:r>
            <a:endParaRPr lang="ru-RU" sz="1600" dirty="0">
              <a:latin typeface="Cambria" panose="02040503050406030204" pitchFamily="18" charset="0"/>
            </a:endParaRP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Прикладная геохимия, петрология, минералогия</a:t>
            </a:r>
            <a:r>
              <a:rPr lang="ru-RU" sz="1600" dirty="0" smtClean="0">
                <a:latin typeface="Cambria" panose="02040503050406030204" pitchFamily="18" charset="0"/>
              </a:rPr>
              <a:t>.</a:t>
            </a:r>
            <a:r>
              <a:rPr lang="en-US" sz="1600" dirty="0">
                <a:latin typeface="Cambria" panose="02040503050406030204" pitchFamily="18" charset="0"/>
              </a:rPr>
              <a:t> (~ </a:t>
            </a:r>
            <a:r>
              <a:rPr lang="ru-RU" sz="1600" dirty="0" smtClean="0">
                <a:latin typeface="Cambria" panose="02040503050406030204" pitchFamily="18" charset="0"/>
              </a:rPr>
              <a:t>30 часов, 1 семестр)</a:t>
            </a:r>
            <a:endParaRPr lang="ru-RU" sz="1600" dirty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ru-RU" sz="1600" i="1" dirty="0" smtClean="0">
                <a:latin typeface="Cambria" panose="02040503050406030204" pitchFamily="18" charset="0"/>
              </a:rPr>
              <a:t>Предмет </a:t>
            </a:r>
            <a:r>
              <a:rPr lang="ru-RU" sz="2000" i="1" dirty="0" smtClean="0">
                <a:latin typeface="Cambria" panose="02040503050406030204" pitchFamily="18" charset="0"/>
              </a:rPr>
              <a:t>«Моделирование строения месторождений» </a:t>
            </a:r>
            <a:r>
              <a:rPr lang="ru-RU" sz="1600" i="1" dirty="0">
                <a:latin typeface="Cambria" panose="02040503050406030204" pitchFamily="18" charset="0"/>
              </a:rPr>
              <a:t>–</a:t>
            </a:r>
            <a:r>
              <a:rPr lang="ru-RU" sz="1600" i="1" dirty="0" smtClean="0">
                <a:latin typeface="Cambria" panose="02040503050406030204" pitchFamily="18" charset="0"/>
              </a:rPr>
              <a:t> 1</a:t>
            </a:r>
            <a:r>
              <a:rPr lang="en-US" sz="1600" i="1" dirty="0" smtClean="0">
                <a:latin typeface="Cambria" panose="02040503050406030204" pitchFamily="18" charset="0"/>
              </a:rPr>
              <a:t>3</a:t>
            </a:r>
            <a:r>
              <a:rPr lang="ru-RU" sz="1600" i="1" dirty="0" smtClean="0">
                <a:latin typeface="Cambria" panose="02040503050406030204" pitchFamily="18" charset="0"/>
              </a:rPr>
              <a:t> лет</a:t>
            </a:r>
          </a:p>
          <a:p>
            <a:pPr lvl="2"/>
            <a:endParaRPr lang="en-US" sz="1600" dirty="0" smtClean="0">
              <a:latin typeface="Cambria" panose="02040503050406030204" pitchFamily="18" charset="0"/>
            </a:endParaRPr>
          </a:p>
          <a:p>
            <a:pPr lvl="1"/>
            <a:r>
              <a:rPr lang="ru-RU" sz="1600" dirty="0" smtClean="0">
                <a:latin typeface="Cambria" panose="02040503050406030204" pitchFamily="18" charset="0"/>
              </a:rPr>
              <a:t>Несколько компьютерных классов</a:t>
            </a:r>
          </a:p>
          <a:p>
            <a:pPr lvl="1"/>
            <a:endParaRPr lang="ru-RU" sz="1600" dirty="0" smtClean="0">
              <a:latin typeface="Cambria" panose="02040503050406030204" pitchFamily="18" charset="0"/>
            </a:endParaRPr>
          </a:p>
          <a:p>
            <a:pPr lvl="1"/>
            <a:r>
              <a:rPr lang="ru-RU" sz="1600" dirty="0" smtClean="0">
                <a:latin typeface="Cambria" panose="02040503050406030204" pitchFamily="18" charset="0"/>
              </a:rPr>
              <a:t>Программное обеспечение: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latin typeface="Cambria" panose="02040503050406030204" pitchFamily="18" charset="0"/>
              </a:rPr>
              <a:t>Micromine</a:t>
            </a:r>
            <a:r>
              <a:rPr lang="ru-RU" sz="1600" b="1" i="1" dirty="0" smtClean="0">
                <a:latin typeface="Cambria" panose="02040503050406030204" pitchFamily="18" charset="0"/>
              </a:rPr>
              <a:t> – </a:t>
            </a:r>
            <a:r>
              <a:rPr lang="ru-RU" sz="1600" dirty="0" smtClean="0">
                <a:latin typeface="Cambria" panose="02040503050406030204" pitchFamily="18" charset="0"/>
              </a:rPr>
              <a:t>используется в обучении и дипломном проектировании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Cambria" panose="02040503050406030204" pitchFamily="18" charset="0"/>
              </a:rPr>
              <a:t>Leapfrog</a:t>
            </a:r>
            <a:r>
              <a:rPr lang="ru-RU" sz="1600" i="1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–</a:t>
            </a:r>
            <a:r>
              <a:rPr lang="ru-RU" sz="1600" i="1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используется </a:t>
            </a:r>
            <a:r>
              <a:rPr lang="ru-RU" sz="1600" dirty="0">
                <a:latin typeface="Cambria" panose="02040503050406030204" pitchFamily="18" charset="0"/>
              </a:rPr>
              <a:t>в </a:t>
            </a:r>
            <a:r>
              <a:rPr lang="ru-RU" sz="1600" dirty="0" smtClean="0">
                <a:latin typeface="Cambria" panose="02040503050406030204" pitchFamily="18" charset="0"/>
              </a:rPr>
              <a:t>дипломном проектировании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Cambria" panose="02040503050406030204" pitchFamily="18" charset="0"/>
              </a:rPr>
              <a:t>Surpac</a:t>
            </a:r>
          </a:p>
        </p:txBody>
      </p:sp>
    </p:spTree>
    <p:extLst>
      <p:ext uri="{BB962C8B-B14F-4D97-AF65-F5344CB8AC3E}">
        <p14:creationId xmlns:p14="http://schemas.microsoft.com/office/powerpoint/2010/main" val="5879684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233" r="10162" b="6395"/>
          <a:stretch/>
        </p:blipFill>
        <p:spPr>
          <a:xfrm>
            <a:off x="755576" y="938907"/>
            <a:ext cx="7740352" cy="591909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51720" y="6085485"/>
            <a:ext cx="5070204" cy="6075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</a:pPr>
            <a:r>
              <a:rPr lang="ru-RU" sz="3600" b="1" i="1" strike="noStrike" spc="-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Droid Sans Fallback"/>
              </a:rPr>
              <a:t>Спасибо за внимание!</a:t>
            </a:r>
            <a:endParaRPr lang="ru-RU" sz="3600" b="1" i="1" spc="-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547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0" y="1676393"/>
            <a:ext cx="3928520" cy="441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119871" cy="461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9769" y="1052736"/>
            <a:ext cx="4474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Учебная модель, месторождение Оленье.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395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9378" r="25656" b="22669"/>
          <a:stretch/>
        </p:blipFill>
        <p:spPr bwMode="auto">
          <a:xfrm>
            <a:off x="504203" y="1187865"/>
            <a:ext cx="3230310" cy="2544424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8322" y="880088"/>
            <a:ext cx="2426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Месторождение Ильинское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49089" y="3732288"/>
            <a:ext cx="2682016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Месторождение Николаевское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t="9656" r="15968" b="7026"/>
          <a:stretch/>
        </p:blipFill>
        <p:spPr bwMode="auto">
          <a:xfrm>
            <a:off x="755576" y="4040065"/>
            <a:ext cx="3563596" cy="223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49" y="3573016"/>
            <a:ext cx="2443003" cy="26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43812" y="6279703"/>
            <a:ext cx="333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dirty="0" smtClean="0">
                <a:latin typeface="Cambria" panose="02040503050406030204" pitchFamily="18" charset="0"/>
              </a:rPr>
              <a:t>Зависимость среднего содержания от размера блока блочной модели.</a:t>
            </a:r>
            <a:endParaRPr lang="ru-RU" sz="1200" dirty="0">
              <a:latin typeface="Cambria" panose="020405030504060302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9734" r="23619" b="19732"/>
          <a:stretch/>
        </p:blipFill>
        <p:spPr bwMode="auto">
          <a:xfrm>
            <a:off x="4809895" y="1161116"/>
            <a:ext cx="3213220" cy="25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88224" y="424767"/>
            <a:ext cx="207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Дипломные проекты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59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716" r="12072" b="15418"/>
          <a:stretch/>
        </p:blipFill>
        <p:spPr bwMode="auto">
          <a:xfrm>
            <a:off x="259302" y="1122867"/>
            <a:ext cx="4198092" cy="569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944" y="968978"/>
            <a:ext cx="1820883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Трубка Нюрбинская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113283" cy="45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7153" y="5996259"/>
            <a:ext cx="395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200" dirty="0" smtClean="0">
                <a:latin typeface="Cambria" panose="02040503050406030204" pitchFamily="18" charset="0"/>
              </a:rPr>
              <a:t>Зависимость среднего содержания от числа секторов и проб/сектор в поисковом эллипсоиде для блочных моделей с различным размером блоков.</a:t>
            </a:r>
            <a:endParaRPr lang="ru-RU" sz="1200" dirty="0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424767"/>
            <a:ext cx="207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Дипломные проекты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913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24064" r="28523" b="27726"/>
          <a:stretch/>
        </p:blipFill>
        <p:spPr>
          <a:xfrm>
            <a:off x="5287128" y="1335688"/>
            <a:ext cx="3651724" cy="24687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5746" y="6377322"/>
            <a:ext cx="3688317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Каркасные и блочные модели рудных тел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7" name="Рисунок 6" descr="C:\Users\Осипова Дарья\Desktop\Дахек\каркасы 0,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18525" r="5439" b="25078"/>
          <a:stretch/>
        </p:blipFill>
        <p:spPr bwMode="auto">
          <a:xfrm>
            <a:off x="179513" y="1335689"/>
            <a:ext cx="5184576" cy="2324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Осипова Дарья\Desktop\Дахек\каркасы 0,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6802" r="12211" b="27854"/>
          <a:stretch/>
        </p:blipFill>
        <p:spPr bwMode="auto">
          <a:xfrm>
            <a:off x="223795" y="3993829"/>
            <a:ext cx="4752528" cy="2206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315" y="1086819"/>
            <a:ext cx="2051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Бортовое содержание 0.4 г/т</a:t>
            </a:r>
            <a:endParaRPr lang="ru-RU" sz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4458" y="83199"/>
            <a:ext cx="7330137" cy="1234120"/>
            <a:chOff x="94458" y="83199"/>
            <a:chExt cx="7330137" cy="1234120"/>
          </a:xfrm>
        </p:grpSpPr>
        <p:sp>
          <p:nvSpPr>
            <p:cNvPr id="12" name="TextBox 11"/>
            <p:cNvSpPr txBox="1"/>
            <p:nvPr/>
          </p:nvSpPr>
          <p:spPr>
            <a:xfrm>
              <a:off x="2600059" y="978765"/>
              <a:ext cx="4824536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600" dirty="0" smtClean="0">
                  <a:latin typeface="Cambria" panose="02040503050406030204" pitchFamily="18" charset="0"/>
                </a:rPr>
                <a:t>Месторождение  Доброе,  участок  Татьянинский</a:t>
              </a:r>
              <a:endParaRPr lang="ru-RU" sz="1600" dirty="0">
                <a:latin typeface="Cambria" panose="02040503050406030204" pitchFamily="18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8" y="83199"/>
              <a:ext cx="4392488" cy="683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5475" r="28349" b="23271"/>
          <a:stretch/>
        </p:blipFill>
        <p:spPr>
          <a:xfrm>
            <a:off x="5222352" y="3993829"/>
            <a:ext cx="3759613" cy="253738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9858" y="3799051"/>
            <a:ext cx="2088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Бортовое содержание 0.6 г/т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424767"/>
            <a:ext cx="207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Дипломные проекты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68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858535"/>
            <a:ext cx="4680520" cy="277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1804"/>
            <a:ext cx="5155089" cy="301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" r="3548" b="4217"/>
          <a:stretch/>
        </p:blipFill>
        <p:spPr bwMode="auto">
          <a:xfrm>
            <a:off x="323528" y="1264409"/>
            <a:ext cx="3750487" cy="271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7704" y="877945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Месторождение Горевское, рудное тело Северо-западное.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3" y="6170511"/>
            <a:ext cx="2268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</a:rPr>
              <a:t>Каркасная, блочная и модель </a:t>
            </a:r>
            <a:endParaRPr lang="ru-RU" sz="1200" dirty="0" smtClean="0">
              <a:latin typeface="Cambria" panose="02040503050406030204" pitchFamily="18" charset="0"/>
            </a:endParaRPr>
          </a:p>
          <a:p>
            <a:r>
              <a:rPr lang="ru-RU" sz="1200" dirty="0" smtClean="0">
                <a:latin typeface="Cambria" panose="02040503050406030204" pitchFamily="18" charset="0"/>
              </a:rPr>
              <a:t>интерполяции содержаний.</a:t>
            </a:r>
            <a:endParaRPr lang="ru-RU" sz="1200" dirty="0">
              <a:latin typeface="Cambria" panose="020405030504060302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560" y="4283494"/>
            <a:ext cx="2823797" cy="211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588224" y="424767"/>
            <a:ext cx="207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Дипломные проекты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38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8224" y="424767"/>
            <a:ext cx="207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Дипломные проекты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950" t="1340" r="2549" b="8780"/>
          <a:stretch/>
        </p:blipFill>
        <p:spPr>
          <a:xfrm>
            <a:off x="323527" y="1340767"/>
            <a:ext cx="5699709" cy="453650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79712" y="1032990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ambria" panose="02040503050406030204" pitchFamily="18" charset="0"/>
              </a:rPr>
              <a:t>Каркасная модель аллювиальной россыпи р. </a:t>
            </a:r>
            <a:r>
              <a:rPr lang="ru-RU" sz="1400" dirty="0" err="1" smtClean="0">
                <a:latin typeface="Cambria" panose="02040503050406030204" pitchFamily="18" charset="0"/>
              </a:rPr>
              <a:t>Биза</a:t>
            </a:r>
            <a:r>
              <a:rPr lang="ru-RU" sz="1400" dirty="0" smtClean="0">
                <a:latin typeface="Cambria" panose="02040503050406030204" pitchFamily="18" charset="0"/>
              </a:rPr>
              <a:t> (Хакасия)</a:t>
            </a:r>
            <a:endParaRPr lang="ru-RU" sz="14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06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372417" cy="83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628799"/>
            <a:ext cx="80017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ru-RU" sz="2800" i="1" dirty="0" smtClean="0">
                <a:latin typeface="Cambria" panose="02040503050406030204" pitchFamily="18" charset="0"/>
              </a:rPr>
              <a:t>Всероссийская студенческая олимпиада </a:t>
            </a:r>
            <a:endParaRPr lang="en-US" sz="2800" i="1" dirty="0" smtClean="0">
              <a:latin typeface="Cambria" panose="02040503050406030204" pitchFamily="18" charset="0"/>
            </a:endParaRPr>
          </a:p>
          <a:p>
            <a:pPr lvl="1" algn="ctr">
              <a:lnSpc>
                <a:spcPct val="150000"/>
              </a:lnSpc>
            </a:pPr>
            <a:r>
              <a:rPr lang="ru-RU" sz="2800" i="1" dirty="0" smtClean="0">
                <a:latin typeface="Cambria" panose="02040503050406030204" pitchFamily="18" charset="0"/>
              </a:rPr>
              <a:t>по моделированию строения месторождений</a:t>
            </a:r>
          </a:p>
          <a:p>
            <a:pPr lvl="1" algn="ctr">
              <a:lnSpc>
                <a:spcPct val="150000"/>
              </a:lnSpc>
            </a:pPr>
            <a:r>
              <a:rPr lang="en-US" sz="4400" b="1" i="1" dirty="0" smtClean="0">
                <a:latin typeface="Cambria" panose="02040503050406030204" pitchFamily="18" charset="0"/>
              </a:rPr>
              <a:t>3D_Geo</a:t>
            </a:r>
            <a:endParaRPr lang="ru-RU" sz="4400" b="1" i="1" dirty="0" smtClean="0">
              <a:latin typeface="Cambria" panose="02040503050406030204" pitchFamily="18" charset="0"/>
            </a:endParaRPr>
          </a:p>
          <a:p>
            <a:pPr lvl="1" algn="ctr">
              <a:lnSpc>
                <a:spcPct val="150000"/>
              </a:lnSpc>
            </a:pPr>
            <a:endParaRPr lang="ru-RU" sz="2000" b="1" i="1" dirty="0" smtClean="0">
              <a:latin typeface="Cambria" panose="02040503050406030204" pitchFamily="18" charset="0"/>
            </a:endParaRPr>
          </a:p>
          <a:p>
            <a:pPr lvl="1" algn="ctr">
              <a:lnSpc>
                <a:spcPct val="150000"/>
              </a:lnSpc>
            </a:pPr>
            <a:r>
              <a:rPr lang="ru-RU" sz="2000" dirty="0" smtClean="0">
                <a:latin typeface="Cambria" panose="02040503050406030204" pitchFamily="18" charset="0"/>
              </a:rPr>
              <a:t>(проводится с 2010 г.)</a:t>
            </a:r>
          </a:p>
        </p:txBody>
      </p:sp>
    </p:spTree>
    <p:extLst>
      <p:ext uri="{BB962C8B-B14F-4D97-AF65-F5344CB8AC3E}">
        <p14:creationId xmlns:p14="http://schemas.microsoft.com/office/powerpoint/2010/main" val="809130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</TotalTime>
  <Words>553</Words>
  <Application>Microsoft Office PowerPoint</Application>
  <PresentationFormat>Экран (4:3)</PresentationFormat>
  <Paragraphs>140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</vt:lpstr>
      <vt:lpstr>DejaVu Sans</vt:lpstr>
      <vt:lpstr>Droid Sans Fallback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Бородушкин Андрей Борисович</dc:creator>
  <cp:lastModifiedBy>abb</cp:lastModifiedBy>
  <cp:revision>174</cp:revision>
  <cp:lastPrinted>2018-09-24T08:21:06Z</cp:lastPrinted>
  <dcterms:modified xsi:type="dcterms:W3CDTF">2019-05-21T13:41:54Z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