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</p:sldMasterIdLst>
  <p:notesMasterIdLst>
    <p:notesMasterId r:id="rId28"/>
  </p:notesMasterIdLst>
  <p:sldIdLst>
    <p:sldId id="340" r:id="rId3"/>
    <p:sldId id="290" r:id="rId4"/>
    <p:sldId id="375" r:id="rId5"/>
    <p:sldId id="378" r:id="rId6"/>
    <p:sldId id="379" r:id="rId7"/>
    <p:sldId id="380" r:id="rId8"/>
    <p:sldId id="386" r:id="rId9"/>
    <p:sldId id="408" r:id="rId10"/>
    <p:sldId id="407" r:id="rId11"/>
    <p:sldId id="389" r:id="rId12"/>
    <p:sldId id="406" r:id="rId13"/>
    <p:sldId id="391" r:id="rId14"/>
    <p:sldId id="392" r:id="rId15"/>
    <p:sldId id="393" r:id="rId16"/>
    <p:sldId id="394" r:id="rId17"/>
    <p:sldId id="395" r:id="rId18"/>
    <p:sldId id="396" r:id="rId19"/>
    <p:sldId id="404" r:id="rId20"/>
    <p:sldId id="397" r:id="rId21"/>
    <p:sldId id="398" r:id="rId22"/>
    <p:sldId id="399" r:id="rId23"/>
    <p:sldId id="400" r:id="rId24"/>
    <p:sldId id="402" r:id="rId25"/>
    <p:sldId id="403" r:id="rId26"/>
    <p:sldId id="341" r:id="rId27"/>
  </p:sldIdLst>
  <p:sldSz cx="10691813" cy="7559675"/>
  <p:notesSz cx="7559675" cy="106918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83F47"/>
    <a:srgbClr val="8B7857"/>
    <a:srgbClr val="383F00"/>
    <a:srgbClr val="DE6522"/>
    <a:srgbClr val="E3801D"/>
    <a:srgbClr val="713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22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/>
          </a:p>
        </p:txBody>
      </p:sp>
      <p:sp>
        <p:nvSpPr>
          <p:cNvPr id="205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AF22EEA-AD88-4E85-977D-6FDA32ADC2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5175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umimoji="1"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Arial" pitchFamily="34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umimoji="1" sz="1200" kern="1200">
        <a:solidFill>
          <a:srgbClr val="000000"/>
        </a:solidFill>
        <a:latin typeface="Times New Roman" pitchFamily="16" charset="0"/>
        <a:ea typeface="Arial" charset="0"/>
        <a:cs typeface="Arial" pitchFamily="34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umimoji="1" sz="1200" kern="1200">
        <a:solidFill>
          <a:srgbClr val="000000"/>
        </a:solidFill>
        <a:latin typeface="Times New Roman" pitchFamily="16" charset="0"/>
        <a:ea typeface="Arial" charset="0"/>
        <a:cs typeface="Arial" pitchFamily="34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umimoji="1" sz="1200" kern="1200">
        <a:solidFill>
          <a:srgbClr val="000000"/>
        </a:solidFill>
        <a:latin typeface="Times New Roman" pitchFamily="16" charset="0"/>
        <a:ea typeface="Arial" charset="0"/>
        <a:cs typeface="Arial" pitchFamily="34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umimoji="1" sz="1200" kern="1200">
        <a:solidFill>
          <a:srgbClr val="000000"/>
        </a:solidFill>
        <a:latin typeface="Times New Roman" pitchFamily="16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xmlns="" id="{771FF401-6284-40C1-9A30-382497E95D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679450" indent="-2603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046163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465263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84363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341563" indent="-2079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98763" indent="-2079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55963" indent="-2079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713163" indent="-2079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8563" algn="l"/>
                <a:tab pos="2879725" algn="l"/>
                <a:tab pos="3290888" algn="l"/>
                <a:tab pos="3703638" algn="l"/>
                <a:tab pos="4114800" algn="l"/>
                <a:tab pos="4525963" algn="l"/>
                <a:tab pos="4938713" algn="l"/>
                <a:tab pos="5349875" algn="l"/>
                <a:tab pos="5761038" algn="l"/>
                <a:tab pos="6173788" algn="l"/>
                <a:tab pos="6584950" algn="l"/>
                <a:tab pos="6996113" algn="l"/>
                <a:tab pos="7408863" algn="l"/>
                <a:tab pos="7820025" algn="l"/>
                <a:tab pos="8231188" algn="l"/>
              </a:tabLst>
              <a:defRPr/>
            </a:pPr>
            <a:fld id="{8464BD45-2FE2-4905-9778-80972458DAEE}" type="slidenum">
              <a:rPr kumimoji="0" lang="ru-RU" alt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09575" algn="l"/>
                  <a:tab pos="820738" algn="l"/>
                  <a:tab pos="1233488" algn="l"/>
                  <a:tab pos="1644650" algn="l"/>
                  <a:tab pos="2055813" algn="l"/>
                  <a:tab pos="2468563" algn="l"/>
                  <a:tab pos="2879725" algn="l"/>
                  <a:tab pos="3290888" algn="l"/>
                  <a:tab pos="3703638" algn="l"/>
                  <a:tab pos="4114800" algn="l"/>
                  <a:tab pos="4525963" algn="l"/>
                  <a:tab pos="4938713" algn="l"/>
                  <a:tab pos="5349875" algn="l"/>
                  <a:tab pos="5761038" algn="l"/>
                  <a:tab pos="6173788" algn="l"/>
                  <a:tab pos="6584950" algn="l"/>
                  <a:tab pos="6996113" algn="l"/>
                  <a:tab pos="7408863" algn="l"/>
                  <a:tab pos="7820025" algn="l"/>
                  <a:tab pos="8231188" algn="l"/>
                </a:tabLst>
                <a:defRPr/>
              </a:pPr>
              <a:t>1</a:t>
            </a:fld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xmlns="" id="{09A37C82-A3C0-4400-B77E-5BC5530F1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754063"/>
            <a:ext cx="4805362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96" tIns="41898" rIns="83796" bIns="41898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umimoji="1" sz="1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xmlns="" id="{253EDB53-0111-42E5-AE9D-1C701734C02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37188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0"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4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105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C445F-D581-4C5B-A133-2C128C4E8E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558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233C-4E0D-4EBC-AEA4-A1B6E8715D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892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47AF0-634C-46E5-99F5-A693E67B87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918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105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F625B-7E5A-44E1-9CD0-A3C354D28D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642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3D12C-EACE-428B-8281-E76F39E0DF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731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9BEE9-EEC8-4459-9095-2B3F2E1808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4208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A962D-FDE1-4260-B0B1-EC8A0843DB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5682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F2B57-9545-43B2-9388-34A9A52DFF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7695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D02EE-8715-44AD-A1E8-1543450D07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5671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9E6AD-096B-4AB9-B455-30DAD15340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5748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7D8E7-B111-4682-A4CB-D4566D2466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70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443D8-A651-4924-BE9E-A2DEF64574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913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 rtlCol="0">
            <a:normAutofit/>
          </a:bodyPr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6AA97-3F27-4F4A-A12D-34B454312B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6342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43ACD-FA01-4B4F-9E8D-FE7AA4926C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6146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58C1D-D8D6-441F-8140-689526C521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136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64233-9FB2-410D-8CBF-D593D855D9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056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00B2F-2F1A-4785-ABB3-AEF630494F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323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1C1-55E6-46FC-8AE4-146F48A114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734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D8DD0-F4AD-4D83-B0D8-24538D273F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657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E7F0B-E89B-4A88-82CE-65904D2ACE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950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C72A3-C673-4A74-AE2D-AB58F01A74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221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 rtlCol="0">
            <a:normAutofit/>
          </a:bodyPr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CD1D9-C429-43EB-B773-0863664BBA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927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735013" y="403225"/>
            <a:ext cx="9221787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735013" y="2012950"/>
            <a:ext cx="9221787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FA5181-958C-4B4F-8750-EA6F258175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2pPr>
      <a:lvl3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3pPr>
      <a:lvl4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4pPr>
      <a:lvl5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801688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01688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01688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01688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0025" indent="-200025" algn="l" defTabSz="801688" rtl="0" eaLnBrk="0" fontAlgn="base" hangingPunct="0">
        <a:lnSpc>
          <a:spcPct val="90000"/>
        </a:lnSpc>
        <a:spcBef>
          <a:spcPts val="875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indent="-200025" algn="l" defTabSz="801688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713" indent="-200025" algn="l" defTabSz="801688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3350" indent="-200025" algn="l" defTabSz="801688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03400" indent="-200025" algn="l" defTabSz="801688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735013" y="403225"/>
            <a:ext cx="9221787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735013" y="2012950"/>
            <a:ext cx="9221787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2FA785-5989-4916-B965-2FB6C0F987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940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2pPr>
      <a:lvl3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3pPr>
      <a:lvl4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4pPr>
      <a:lvl5pPr algn="l" defTabSz="8016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801688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01688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01688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01688" rtl="0" fontAlgn="base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0025" indent="-200025" algn="l" defTabSz="801688" rtl="0" eaLnBrk="0" fontAlgn="base" hangingPunct="0">
        <a:lnSpc>
          <a:spcPct val="90000"/>
        </a:lnSpc>
        <a:spcBef>
          <a:spcPts val="875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indent="-200025" algn="l" defTabSz="801688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713" indent="-200025" algn="l" defTabSz="801688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3350" indent="-200025" algn="l" defTabSz="801688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03400" indent="-200025" algn="l" defTabSz="801688" rtl="0" eaLnBrk="0" fontAlgn="base" hangingPunct="0">
        <a:lnSpc>
          <a:spcPct val="90000"/>
        </a:lnSpc>
        <a:spcBef>
          <a:spcPts val="438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E033C456-3FD4-427C-8A0A-D9D16A9C0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555625"/>
              </p:ext>
            </p:extLst>
          </p:nvPr>
        </p:nvGraphicFramePr>
        <p:xfrm>
          <a:off x="954088" y="2627313"/>
          <a:ext cx="8496300" cy="4116387"/>
        </p:xfrm>
        <a:graphic>
          <a:graphicData uri="http://schemas.openxmlformats.org/drawingml/2006/table">
            <a:tbl>
              <a:tblPr/>
              <a:tblGrid>
                <a:gridCol w="8496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43113">
                <a:tc>
                  <a:txBody>
                    <a:bodyPr/>
                    <a:lstStyle>
                      <a:lvl1pPr indent="228600"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83F47"/>
                          </a:solidFill>
                          <a:effectLst/>
                          <a:latin typeface="Room" panose="02000506000000020004" pitchFamily="2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Группа компаний «АНАКОН»</a:t>
                      </a:r>
                      <a:endParaRPr kumimoji="0" lang="en-US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83F47"/>
                        </a:solidFill>
                        <a:effectLst/>
                        <a:latin typeface="Room" panose="02000506000000020004" pitchFamily="2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83F47"/>
                        </a:solidFill>
                        <a:effectLst/>
                        <a:latin typeface="Room" panose="02000506000000020004" pitchFamily="2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83F47"/>
                        </a:solidFill>
                        <a:effectLst/>
                        <a:latin typeface="Room" panose="02000506000000020004" pitchFamily="2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3F47"/>
                          </a:solidFill>
                          <a:effectLst/>
                          <a:latin typeface="Room" panose="02000506000000020004" pitchFamily="2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ОБЩЕСТВО С ОГРАНИЧЕННОЙ </a:t>
                      </a: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83F47"/>
                          </a:solidFill>
                          <a:effectLst/>
                          <a:latin typeface="Room" panose="02000506000000020004" pitchFamily="2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ОТВЕТСТВЕННОСТЬЮ «НАУЧНО-ТЕХНИЧЕСКИЙ </a:t>
                      </a: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3F47"/>
                          </a:solidFill>
                          <a:effectLst/>
                          <a:latin typeface="Room" panose="02000506000000020004" pitchFamily="2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ЦЕНТР</a:t>
                      </a: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3F47"/>
                          </a:solidFill>
                          <a:effectLst/>
                          <a:latin typeface="Room" panose="02000506000000020004" pitchFamily="2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3F47"/>
                          </a:solidFill>
                          <a:effectLst/>
                          <a:latin typeface="Room" panose="02000506000000020004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3F47"/>
                          </a:solidFill>
                          <a:effectLst/>
                          <a:latin typeface="Room" panose="02000506000000020004" pitchFamily="2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МИНЕРАЛЬНЫЕ</a:t>
                      </a:r>
                      <a:r>
                        <a:rPr kumimoji="0" lang="en-US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3F47"/>
                          </a:solidFill>
                          <a:effectLst/>
                          <a:latin typeface="Room" panose="02000506000000020004" pitchFamily="2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83F47"/>
                          </a:solidFill>
                          <a:effectLst/>
                          <a:latin typeface="Room" panose="02000506000000020004" pitchFamily="2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СТАНДАРТЫ»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3274">
                <a:tc>
                  <a:txBody>
                    <a:bodyPr/>
                    <a:lstStyle>
                      <a:lvl1pPr indent="228600">
                        <a:lnSpc>
                          <a:spcPct val="93000"/>
                        </a:lnSpc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>
                        <a:lnSpc>
                          <a:spcPct val="93000"/>
                        </a:lnSpc>
                        <a:spcAft>
                          <a:spcPts val="1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>
                        <a:lnSpc>
                          <a:spcPct val="93000"/>
                        </a:lnSpc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>
                        <a:lnSpc>
                          <a:spcPct val="93000"/>
                        </a:lnSpc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>
                        <a:lnSpc>
                          <a:spcPct val="93000"/>
                        </a:lnSpc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kumimoji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713605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rgbClr val="713605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B7857"/>
                          </a:solidFill>
                          <a:effectLst/>
                          <a:latin typeface="Room" panose="02000506000000020004" pitchFamily="2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Мы работаем для тех, </a:t>
                      </a:r>
                      <a:endParaRPr kumimoji="0" lang="en-US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B7857"/>
                        </a:solidFill>
                        <a:effectLst/>
                        <a:latin typeface="Room" panose="02000506000000020004" pitchFamily="2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B7857"/>
                          </a:solidFill>
                          <a:effectLst/>
                          <a:latin typeface="Room" panose="02000506000000020004" pitchFamily="2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кто ищет и добывает богатства недр!</a:t>
                      </a:r>
                      <a:endParaRPr kumimoji="0" lang="en-US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B7857"/>
                        </a:solidFill>
                        <a:effectLst/>
                        <a:latin typeface="Room" panose="02000506000000020004" pitchFamily="2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77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13" y="1043533"/>
            <a:ext cx="9221787" cy="108012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383F47"/>
                </a:solidFill>
                <a:latin typeface="+mn-lt"/>
                <a:ea typeface="Arial" panose="020B0604020202020204" pitchFamily="34" charset="0"/>
              </a:rPr>
              <a:t>Решения, предлагаемые компанией «</a:t>
            </a:r>
            <a:r>
              <a:rPr lang="en-US" b="1" dirty="0">
                <a:solidFill>
                  <a:srgbClr val="383F47"/>
                </a:solidFill>
                <a:latin typeface="+mn-lt"/>
                <a:ea typeface="Arial" panose="020B0604020202020204" pitchFamily="34" charset="0"/>
              </a:rPr>
              <a:t>ROCKLABS</a:t>
            </a:r>
            <a:r>
              <a:rPr lang="ru-RU" b="1" dirty="0">
                <a:solidFill>
                  <a:srgbClr val="383F47"/>
                </a:solidFill>
                <a:latin typeface="+mn-lt"/>
                <a:ea typeface="Arial" panose="020B0604020202020204" pitchFamily="34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013" y="2483692"/>
            <a:ext cx="9221787" cy="4325095"/>
          </a:xfrm>
        </p:spPr>
        <p:txBody>
          <a:bodyPr/>
          <a:lstStyle/>
          <a:p>
            <a:pPr algn="just"/>
            <a:r>
              <a:rPr lang="ru-RU" dirty="0" smtClean="0"/>
              <a:t>Внедрение систем жесткого контроля над всеми стадиями процесса опробования 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Применение классических схем по подготовке проб с использованием технологических модулей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Применения автоматизированных систем по подготовке проб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0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5013" y="1187549"/>
            <a:ext cx="9221787" cy="108012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383F47"/>
                </a:solidFill>
                <a:latin typeface="+mn-lt"/>
                <a:ea typeface="Arial" panose="020B0604020202020204" pitchFamily="34" charset="0"/>
              </a:rPr>
              <a:t>Реализация классических схем с использованием оборудования «</a:t>
            </a:r>
            <a:r>
              <a:rPr lang="en-US" b="1" dirty="0">
                <a:solidFill>
                  <a:srgbClr val="383F47"/>
                </a:solidFill>
                <a:latin typeface="+mn-lt"/>
                <a:ea typeface="Arial" panose="020B0604020202020204" pitchFamily="34" charset="0"/>
              </a:rPr>
              <a:t>ROCKLABS</a:t>
            </a:r>
            <a:r>
              <a:rPr lang="ru-RU" b="1" dirty="0">
                <a:solidFill>
                  <a:srgbClr val="383F47"/>
                </a:solidFill>
                <a:latin typeface="+mn-lt"/>
                <a:ea typeface="Arial" panose="020B0604020202020204" pitchFamily="34" charset="0"/>
              </a:rPr>
              <a:t>»</a:t>
            </a:r>
            <a:endParaRPr lang="ru-RU" b="1" dirty="0">
              <a:solidFill>
                <a:srgbClr val="383F47"/>
              </a:solidFill>
              <a:latin typeface="+mn-lt"/>
              <a:ea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013" y="2411684"/>
            <a:ext cx="9221787" cy="43971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Применение классических схем по подготовке проб к испытаниям и измерения с использованием Технологических модулей «</a:t>
            </a:r>
            <a:r>
              <a:rPr lang="en-US" dirty="0" smtClean="0"/>
              <a:t>ROCKLABS</a:t>
            </a:r>
            <a:r>
              <a:rPr lang="ru-RU" dirty="0" smtClean="0"/>
              <a:t>» позволяет решить следующие задачи:</a:t>
            </a:r>
          </a:p>
          <a:p>
            <a:pPr marL="457200" indent="-457200">
              <a:buAutoNum type="arabicPeriod"/>
            </a:pPr>
            <a:r>
              <a:rPr lang="ru-RU" dirty="0" smtClean="0"/>
              <a:t>Увеличить производительность, за счет сопряженного процесса сокращения проб с операциями дробления и измельчения</a:t>
            </a:r>
          </a:p>
          <a:p>
            <a:pPr marL="457200" indent="-457200">
              <a:buAutoNum type="arabicPeriod"/>
            </a:pPr>
            <a:r>
              <a:rPr lang="ru-RU" dirty="0" smtClean="0"/>
              <a:t>Улучшить качественные показатели пробы (представительность ), за счет использования вращающихся делителей</a:t>
            </a:r>
          </a:p>
          <a:p>
            <a:pPr marL="457200" indent="-457200">
              <a:buAutoNum type="arabicPeriod"/>
            </a:pPr>
            <a:r>
              <a:rPr lang="ru-RU" dirty="0" smtClean="0"/>
              <a:t>Снизить до минимума процессы контаминации пробы во время перемешивания и сокращения пробы ручным способом,  при правильном использовании оборудования и его надлежащей очистки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9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35013" y="611485"/>
            <a:ext cx="9221787" cy="1368152"/>
          </a:xfrm>
        </p:spPr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rgbClr val="383F47"/>
                </a:solidFill>
                <a:latin typeface="+mn-lt"/>
                <a:ea typeface="Arial" panose="020B0604020202020204" pitchFamily="34" charset="0"/>
              </a:rPr>
              <a:t>          Технологический </a:t>
            </a:r>
            <a:r>
              <a:rPr lang="ru-RU" altLang="ru-RU" b="1" dirty="0">
                <a:solidFill>
                  <a:srgbClr val="383F47"/>
                </a:solidFill>
                <a:latin typeface="+mn-lt"/>
                <a:ea typeface="Arial" panose="020B0604020202020204" pitchFamily="34" charset="0"/>
              </a:rPr>
              <a:t>модуль </a:t>
            </a:r>
            <a:r>
              <a:rPr lang="en-US" altLang="ru-RU" b="1" dirty="0">
                <a:solidFill>
                  <a:srgbClr val="383F47"/>
                </a:solidFill>
                <a:latin typeface="+mn-lt"/>
                <a:ea typeface="Arial" panose="020B0604020202020204" pitchFamily="34" charset="0"/>
              </a:rPr>
              <a:t>Boyd Elite</a:t>
            </a:r>
            <a:endParaRPr lang="ru-RU" altLang="ru-RU" b="1" dirty="0">
              <a:solidFill>
                <a:srgbClr val="383F47"/>
              </a:solidFill>
              <a:latin typeface="+mn-lt"/>
              <a:ea typeface="Arial" panose="020B0604020202020204" pitchFamily="34" charset="0"/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050" y="1636713"/>
            <a:ext cx="3995738" cy="5316537"/>
          </a:xfrm>
          <a:noFill/>
        </p:spPr>
      </p:pic>
      <p:sp>
        <p:nvSpPr>
          <p:cNvPr id="5124" name="AutoShape 4" descr="https://docviewer.yandex.ru/htmlimage?id=2h728-6lbzkymndz55mp4p3y0omebky2szhm3lsb419r4grn4rwiz96rf17xc4qenax4dc2mjq12gpedgu46nzueire29inmwkamw0shf&amp;name=image-HJdQO2TSf4sh4qurP2.jpg&amp;uid=0"/>
          <p:cNvSpPr>
            <a:spLocks noChangeAspect="1" noChangeArrowheads="1"/>
          </p:cNvSpPr>
          <p:nvPr/>
        </p:nvSpPr>
        <p:spPr bwMode="auto">
          <a:xfrm>
            <a:off x="0" y="0"/>
            <a:ext cx="85725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125" name="AutoShape 5" descr="https://docviewer.yandex.ru/htmlimage?id=2h728-6lbzkymndz55mp4p3y0omebky2szhm3lsb419r4grn4rwiz96rf17xc4qenax4dc2mjq12gpedgu46nzueire29inmwkamw0shf&amp;name=image-HJdQO2TSf4sh4qurP2.jpg&amp;uid=0"/>
          <p:cNvSpPr>
            <a:spLocks noChangeAspect="1" noChangeArrowheads="1"/>
          </p:cNvSpPr>
          <p:nvPr/>
        </p:nvSpPr>
        <p:spPr bwMode="auto">
          <a:xfrm>
            <a:off x="-26988" y="323850"/>
            <a:ext cx="8572501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126" name="Прямоугольник 9"/>
          <p:cNvSpPr>
            <a:spLocks noChangeArrowheads="1"/>
          </p:cNvSpPr>
          <p:nvPr/>
        </p:nvSpPr>
        <p:spPr bwMode="auto">
          <a:xfrm>
            <a:off x="4702175" y="1779588"/>
            <a:ext cx="53435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Char char="-"/>
            </a:pPr>
            <a:r>
              <a:rPr lang="ru-RU" altLang="ru-RU" sz="2400">
                <a:cs typeface="Calibri" pitchFamily="34" charset="0"/>
              </a:rPr>
              <a:t>Высокий коэффициент дробления за счет подвижности обеих щек. </a:t>
            </a:r>
            <a:r>
              <a:rPr lang="ru-RU" altLang="ru-RU" sz="2400"/>
              <a:t>Одна щека имеет привод в верхней части, другая в нижней. Таким образом материал в дробилке дробится многократно по мере падения сверху вниз. </a:t>
            </a:r>
          </a:p>
          <a:p>
            <a:pPr>
              <a:buFontTx/>
              <a:buChar char="-"/>
            </a:pPr>
            <a:r>
              <a:rPr lang="ru-RU" altLang="ru-RU" sz="2400"/>
              <a:t> Материал крупностью до 50 — 60 мм сразу дробится до 2 мм и мельче.</a:t>
            </a:r>
          </a:p>
          <a:p>
            <a:r>
              <a:rPr lang="ru-RU" altLang="ru-RU" sz="2400" b="1" i="1">
                <a:latin typeface="Georgia" pitchFamily="18" charset="0"/>
              </a:rPr>
              <a:t> </a:t>
            </a:r>
            <a:r>
              <a:rPr lang="ru-RU" altLang="ru-RU" sz="2400" b="1" i="1">
                <a:cs typeface="Calibri" pitchFamily="34" charset="0"/>
              </a:rPr>
              <a:t>( Исключения :сланцы, слюды</a:t>
            </a:r>
            <a:r>
              <a:rPr lang="ru-RU" altLang="ru-RU" sz="2400" b="1" i="1">
                <a:latin typeface="Georgia" pitchFamily="18" charset="0"/>
                <a:cs typeface="Calibri" pitchFamily="34" charset="0"/>
              </a:rPr>
              <a:t>)</a:t>
            </a:r>
            <a:endParaRPr lang="ru-RU" altLang="ru-RU" sz="2400"/>
          </a:p>
          <a:p>
            <a:r>
              <a:rPr lang="ru-RU" altLang="ru-RU" sz="2400"/>
              <a:t>- Сокращает на лабораторную пробу и остаток в пропорции 2%-50%.</a:t>
            </a:r>
          </a:p>
          <a:p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3372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71625" y="323453"/>
            <a:ext cx="7772400" cy="13681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defTabSz="801688" eaLnBrk="1" hangingPunct="1">
              <a:lnSpc>
                <a:spcPct val="90000"/>
              </a:lnSpc>
              <a:defRPr/>
            </a:pPr>
            <a:r>
              <a:rPr lang="ru-RU" sz="3800" b="1" dirty="0" smtClean="0">
                <a:solidFill>
                  <a:srgbClr val="383F47"/>
                </a:solidFill>
                <a:latin typeface="+mn-lt"/>
                <a:ea typeface="Arial" panose="020B0604020202020204" pitchFamily="34" charset="0"/>
                <a:cs typeface="+mj-cs"/>
              </a:rPr>
              <a:t>        Модуль</a:t>
            </a:r>
            <a:r>
              <a:rPr lang="ru-RU" sz="3800" b="1" dirty="0">
                <a:solidFill>
                  <a:srgbClr val="383F47"/>
                </a:solidFill>
                <a:latin typeface="+mn-lt"/>
                <a:ea typeface="Arial" panose="020B0604020202020204" pitchFamily="34" charset="0"/>
                <a:cs typeface="+mj-cs"/>
              </a:rPr>
              <a:t>: Непрерывная </a:t>
            </a:r>
            <a:r>
              <a:rPr lang="ru-RU" sz="3800" b="1" dirty="0" smtClean="0">
                <a:solidFill>
                  <a:srgbClr val="383F47"/>
                </a:solidFill>
                <a:latin typeface="+mn-lt"/>
                <a:ea typeface="Arial" panose="020B0604020202020204" pitchFamily="34" charset="0"/>
                <a:cs typeface="+mj-cs"/>
              </a:rPr>
              <a:t>    кольцевая </a:t>
            </a:r>
            <a:r>
              <a:rPr lang="ru-RU" sz="3800" b="1" dirty="0">
                <a:solidFill>
                  <a:srgbClr val="383F47"/>
                </a:solidFill>
                <a:latin typeface="+mn-lt"/>
                <a:ea typeface="Arial" panose="020B0604020202020204" pitchFamily="34" charset="0"/>
                <a:cs typeface="+mj-cs"/>
              </a:rPr>
              <a:t>мельница с делителем</a:t>
            </a: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"/>
          <a:stretch>
            <a:fillRect/>
          </a:stretch>
        </p:blipFill>
        <p:spPr bwMode="auto">
          <a:xfrm>
            <a:off x="304800" y="1916113"/>
            <a:ext cx="3495675" cy="480695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3600" r="2025" b="4147"/>
          <a:stretch>
            <a:fillRect/>
          </a:stretch>
        </p:blipFill>
        <p:spPr bwMode="auto">
          <a:xfrm>
            <a:off x="7632700" y="1565275"/>
            <a:ext cx="2233613" cy="1871663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1938" r="4344" b="1318"/>
          <a:stretch>
            <a:fillRect/>
          </a:stretch>
        </p:blipFill>
        <p:spPr bwMode="auto">
          <a:xfrm>
            <a:off x="7559675" y="3552825"/>
            <a:ext cx="2306638" cy="3170238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4130675" y="2422525"/>
            <a:ext cx="314483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/>
              <a:t>- Высокая эффективность.</a:t>
            </a:r>
          </a:p>
          <a:p>
            <a:r>
              <a:rPr lang="ru-RU" altLang="ru-RU"/>
              <a:t>- Истирание и сокращение в одну операцию. </a:t>
            </a:r>
          </a:p>
          <a:p>
            <a:pPr>
              <a:buFontTx/>
              <a:buChar char="-"/>
            </a:pPr>
            <a:r>
              <a:rPr lang="ru-RU" altLang="ru-RU"/>
              <a:t>Грубое и тонкое истирание. </a:t>
            </a:r>
          </a:p>
          <a:p>
            <a:pPr>
              <a:buFontTx/>
              <a:buChar char="-"/>
            </a:pPr>
            <a:r>
              <a:rPr lang="ru-RU" altLang="ru-RU"/>
              <a:t>Пробоприёмник на 10 кг. </a:t>
            </a:r>
          </a:p>
          <a:p>
            <a:r>
              <a:rPr lang="ru-RU" altLang="ru-RU"/>
              <a:t>Подключается к вытяжке для пылеудаления и межпробной зачистки головки. </a:t>
            </a:r>
          </a:p>
          <a:p>
            <a:r>
              <a:rPr lang="ru-RU" altLang="ru-RU"/>
              <a:t>Оборудован таймером.</a:t>
            </a:r>
          </a:p>
        </p:txBody>
      </p:sp>
    </p:spTree>
    <p:extLst>
      <p:ext uri="{BB962C8B-B14F-4D97-AF65-F5344CB8AC3E}">
        <p14:creationId xmlns:p14="http://schemas.microsoft.com/office/powerpoint/2010/main" val="27210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65163" y="1042988"/>
            <a:ext cx="9221787" cy="1460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srgbClr val="383F47"/>
                </a:solidFill>
                <a:latin typeface="+mn-lt"/>
                <a:ea typeface="Arial" panose="020B0604020202020204" pitchFamily="34" charset="0"/>
              </a:rPr>
              <a:t>RM 2000 Mk3  </a:t>
            </a:r>
            <a:br>
              <a:rPr lang="ru-RU" altLang="ru-RU" b="1" dirty="0">
                <a:solidFill>
                  <a:srgbClr val="383F47"/>
                </a:solidFill>
                <a:latin typeface="+mn-lt"/>
                <a:ea typeface="Arial" panose="020B0604020202020204" pitchFamily="34" charset="0"/>
              </a:rPr>
            </a:br>
            <a:r>
              <a:rPr lang="ru-RU" altLang="ru-RU" b="1" dirty="0">
                <a:solidFill>
                  <a:srgbClr val="383F47"/>
                </a:solidFill>
                <a:latin typeface="+mn-lt"/>
                <a:ea typeface="Arial" panose="020B0604020202020204" pitchFamily="34" charset="0"/>
              </a:rPr>
              <a:t> (стандартная мельница) </a:t>
            </a:r>
            <a:r>
              <a:rPr lang="ru-RU" altLang="ru-RU" sz="4000" b="1" dirty="0">
                <a:solidFill>
                  <a:srgbClr val="383F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altLang="ru-RU" sz="4000" b="1" dirty="0">
                <a:solidFill>
                  <a:srgbClr val="383F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ru-RU" altLang="ru-RU" sz="4000" b="1" dirty="0">
              <a:solidFill>
                <a:srgbClr val="383F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9219" name="Рисунок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2378075"/>
            <a:ext cx="2862263" cy="4125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954088" y="2484438"/>
            <a:ext cx="55594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2400">
                <a:solidFill>
                  <a:srgbClr val="383F47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800">
                <a:solidFill>
                  <a:srgbClr val="383F47"/>
                </a:solidFill>
                <a:latin typeface="Arial" charset="0"/>
                <a:cs typeface="Arial" charset="0"/>
              </a:rPr>
              <a:t>- Увеличение массы пробы с 800 г до 1,5 кг по сравнению со стандартной мельницей;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2800">
                <a:solidFill>
                  <a:srgbClr val="383F47"/>
                </a:solidFill>
                <a:latin typeface="Arial" charset="0"/>
                <a:cs typeface="Arial" charset="0"/>
              </a:rPr>
              <a:t>- Замкнутое пространство для измельчения пробы;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2800">
                <a:solidFill>
                  <a:srgbClr val="383F47"/>
                </a:solidFill>
                <a:latin typeface="Arial" charset="0"/>
                <a:cs typeface="Arial" charset="0"/>
              </a:rPr>
              <a:t> - Наиболее востребованная лабораторная мельница в мире.</a:t>
            </a:r>
          </a:p>
        </p:txBody>
      </p:sp>
    </p:spTree>
    <p:extLst>
      <p:ext uri="{BB962C8B-B14F-4D97-AF65-F5344CB8AC3E}">
        <p14:creationId xmlns:p14="http://schemas.microsoft.com/office/powerpoint/2010/main" val="20024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452563" y="0"/>
            <a:ext cx="8751887" cy="1547589"/>
          </a:xfrm>
        </p:spPr>
        <p:txBody>
          <a:bodyPr/>
          <a:lstStyle/>
          <a:p>
            <a:pPr algn="ctr"/>
            <a:r>
              <a:rPr lang="ru-RU" altLang="ru-RU" sz="2900" b="1" dirty="0" smtClean="0"/>
              <a:t>   </a:t>
            </a:r>
            <a:r>
              <a:rPr lang="ru-RU" altLang="ru-RU" b="1" dirty="0" smtClean="0">
                <a:solidFill>
                  <a:srgbClr val="383F47"/>
                </a:solidFill>
                <a:latin typeface="+mn-lt"/>
                <a:ea typeface="Arial" panose="020B0604020202020204" pitchFamily="34" charset="0"/>
              </a:rPr>
              <a:t>Производительность                          оборудования </a:t>
            </a:r>
            <a:r>
              <a:rPr lang="en-US" altLang="ru-RU" b="1" dirty="0">
                <a:solidFill>
                  <a:srgbClr val="383F47"/>
                </a:solidFill>
                <a:latin typeface="+mn-lt"/>
                <a:ea typeface="Arial" panose="020B0604020202020204" pitchFamily="34" charset="0"/>
              </a:rPr>
              <a:t>Rock Labs</a:t>
            </a:r>
            <a:endParaRPr lang="ru-RU" altLang="ru-RU" b="1" dirty="0">
              <a:solidFill>
                <a:srgbClr val="383F47"/>
              </a:solidFill>
              <a:latin typeface="+mn-lt"/>
              <a:ea typeface="Arial" panose="020B0604020202020204" pitchFamily="34" charset="0"/>
            </a:endParaRP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363" y="1851025"/>
            <a:ext cx="1785937" cy="1662113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344863" y="1565275"/>
          <a:ext cx="6286500" cy="5565775"/>
        </p:xfrm>
        <a:graphic>
          <a:graphicData uri="http://schemas.openxmlformats.org/drawingml/2006/table">
            <a:tbl>
              <a:tblPr/>
              <a:tblGrid>
                <a:gridCol w="2865437"/>
                <a:gridCol w="3421063"/>
              </a:tblGrid>
              <a:tr h="63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Тип оборудования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Производительность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35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Дробилка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Бойд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сократитель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до 5 кг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666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Кольцевая непрерывная одноярусная мельница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 1 кг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мин.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544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Кольцевая непрерывная </a:t>
                      </a:r>
                      <a:r>
                        <a:rPr kumimoji="0" lang="ru-RU" alt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двухярусная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мельница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 350 кг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сутки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544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Стандартная кольцевая мельница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Порционная загрузка до 1 кг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3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3708400"/>
            <a:ext cx="16446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4922838"/>
            <a:ext cx="128587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8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954088" y="5292725"/>
            <a:ext cx="84645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/>
              <a:t>Позволяет дробить материал крупностью до 150 мм.</a:t>
            </a:r>
          </a:p>
          <a:p>
            <a:r>
              <a:rPr lang="ru-RU" altLang="ru-RU" sz="2000"/>
              <a:t> Крупность на выходе </a:t>
            </a:r>
            <a:r>
              <a:rPr lang="en-US" altLang="ru-RU" sz="2000"/>
              <a:t>&gt;</a:t>
            </a:r>
            <a:r>
              <a:rPr lang="ru-RU" altLang="ru-RU" sz="2000"/>
              <a:t>80% - 10 мм. </a:t>
            </a:r>
          </a:p>
          <a:p>
            <a:r>
              <a:rPr lang="ru-RU" altLang="ru-RU" sz="2000"/>
              <a:t>Легко очищающиеся рабочие поверхности.</a:t>
            </a:r>
          </a:p>
          <a:p>
            <a:r>
              <a:rPr lang="ru-RU" altLang="ru-RU" sz="2000"/>
              <a:t> Загрузочный бункер от 20 кг (по техническому заданию).</a:t>
            </a:r>
          </a:p>
          <a:p>
            <a:r>
              <a:rPr lang="ru-RU" altLang="ru-RU" sz="2000"/>
              <a:t> Комплектуется мотором мощностью 11 кВт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0"/>
            <a:ext cx="6816725" cy="5383213"/>
          </a:xfrm>
          <a:prstGeom prst="rect">
            <a:avLst/>
          </a:prstGeom>
          <a:noFill/>
          <a:ln w="9525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Прямоугольник 1"/>
          <p:cNvSpPr>
            <a:spLocks noChangeArrowheads="1"/>
          </p:cNvSpPr>
          <p:nvPr/>
        </p:nvSpPr>
        <p:spPr bwMode="auto">
          <a:xfrm>
            <a:off x="487363" y="1922463"/>
            <a:ext cx="2428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/>
              <a:t>Дробилка </a:t>
            </a:r>
            <a:r>
              <a:rPr lang="en-US" altLang="ru-RU" sz="3600" b="1"/>
              <a:t>Big Boyd</a:t>
            </a:r>
            <a:endParaRPr lang="ru-RU" altLang="ru-RU" sz="3600" b="1"/>
          </a:p>
        </p:txBody>
      </p:sp>
    </p:spTree>
    <p:extLst>
      <p:ext uri="{BB962C8B-B14F-4D97-AF65-F5344CB8AC3E}">
        <p14:creationId xmlns:p14="http://schemas.microsoft.com/office/powerpoint/2010/main" val="34324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487363" y="1493838"/>
            <a:ext cx="95027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2800" dirty="0"/>
              <a:t>С 80-х годов компания </a:t>
            </a:r>
            <a:r>
              <a:rPr lang="ru-RU" altLang="ru-RU" sz="2800" dirty="0" smtClean="0"/>
              <a:t>«</a:t>
            </a:r>
            <a:r>
              <a:rPr lang="en-US" altLang="ru-RU" sz="2800" dirty="0" smtClean="0"/>
              <a:t>ROCKLABS</a:t>
            </a:r>
            <a:r>
              <a:rPr lang="ru-RU" altLang="ru-RU" sz="2800" dirty="0" smtClean="0"/>
              <a:t>»серьёзно </a:t>
            </a:r>
            <a:r>
              <a:rPr lang="ru-RU" altLang="ru-RU" sz="2800" dirty="0"/>
              <a:t>занялась проектированием и производством механизированных комплексов и полностью автоматических </a:t>
            </a:r>
            <a:r>
              <a:rPr lang="ru-RU" altLang="ru-RU" sz="2800" dirty="0" err="1"/>
              <a:t>пробоподготовочных</a:t>
            </a:r>
            <a:r>
              <a:rPr lang="ru-RU" altLang="ru-RU" sz="2800" dirty="0"/>
              <a:t> линий. Эксплуатация такого оборудования </a:t>
            </a:r>
            <a:r>
              <a:rPr lang="ru-RU" altLang="ru-RU" sz="2800" dirty="0" smtClean="0"/>
              <a:t>не только снижает </a:t>
            </a:r>
            <a:r>
              <a:rPr lang="ru-RU" altLang="ru-RU" sz="2800" dirty="0"/>
              <a:t>трудозатраты</a:t>
            </a:r>
            <a:r>
              <a:rPr lang="ru-RU" altLang="ru-RU" sz="2800" dirty="0" smtClean="0"/>
              <a:t>, но и  </a:t>
            </a:r>
            <a:r>
              <a:rPr lang="ru-RU" altLang="ru-RU" sz="2800" dirty="0"/>
              <a:t>радикально изменяет условия </a:t>
            </a:r>
            <a:r>
              <a:rPr lang="ru-RU" altLang="ru-RU" sz="2800" dirty="0" smtClean="0"/>
              <a:t>труда, </a:t>
            </a:r>
            <a:r>
              <a:rPr lang="ru-RU" altLang="ru-RU" sz="2800" dirty="0"/>
              <a:t>многократно улучшает качество </a:t>
            </a:r>
            <a:r>
              <a:rPr lang="ru-RU" altLang="ru-RU" sz="2800" dirty="0" smtClean="0"/>
              <a:t>подготовки проб и </a:t>
            </a:r>
            <a:r>
              <a:rPr lang="en-US" altLang="ru-RU" sz="2800" dirty="0" smtClean="0"/>
              <a:t> </a:t>
            </a:r>
            <a:r>
              <a:rPr lang="ru-RU" altLang="ru-RU" sz="2800" dirty="0" smtClean="0"/>
              <a:t>выполняет все требования, предъявляемые к процессу подготовки проб, как важнейшему элементу опробования.</a:t>
            </a:r>
            <a:endParaRPr lang="ru-RU" alt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3657" y="403225"/>
            <a:ext cx="6843143" cy="92834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383F47"/>
                </a:solidFill>
                <a:latin typeface="+mn-lt"/>
                <a:ea typeface="Arial" panose="020B0604020202020204" pitchFamily="34" charset="0"/>
              </a:rPr>
              <a:t>Применение механизированных и автоматизированных систем </a:t>
            </a:r>
          </a:p>
        </p:txBody>
      </p:sp>
    </p:spTree>
    <p:extLst>
      <p:ext uri="{BB962C8B-B14F-4D97-AF65-F5344CB8AC3E}">
        <p14:creationId xmlns:p14="http://schemas.microsoft.com/office/powerpoint/2010/main" val="39440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096963" y="422275"/>
            <a:ext cx="8229600" cy="1143000"/>
          </a:xfrm>
          <a:prstGeom prst="rect">
            <a:avLst/>
          </a:prstGeom>
        </p:spPr>
        <p:txBody>
          <a:bodyPr/>
          <a:lstStyle>
            <a:lvl1pPr algn="l" defTabSz="8016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016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8016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8016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8016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8016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8016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8016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8016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en-US" altLang="ru-RU" sz="2900" b="1" dirty="0"/>
              <a:t>Smart Boyd</a:t>
            </a:r>
            <a:endParaRPr lang="ru-RU" altLang="ru-RU" sz="2900" b="1" dirty="0"/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1208088"/>
            <a:ext cx="5526087" cy="5715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0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398588"/>
            <a:ext cx="8166100" cy="5775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461963" y="539477"/>
            <a:ext cx="9885362" cy="720998"/>
          </a:xfrm>
          <a:prstGeom prst="rect">
            <a:avLst/>
          </a:prstGeom>
        </p:spPr>
        <p:txBody>
          <a:bodyPr lIns="104287" tIns="52144" rIns="104287" bIns="52144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801688">
              <a:lnSpc>
                <a:spcPct val="90000"/>
              </a:lnSpc>
              <a:defRPr/>
            </a:pPr>
            <a:r>
              <a:rPr lang="en-US" sz="2900" b="1" dirty="0" smtClean="0">
                <a:solidFill>
                  <a:schemeClr val="tx1"/>
                </a:solidFill>
              </a:rPr>
              <a:t>                          </a:t>
            </a:r>
            <a:r>
              <a:rPr lang="ru-RU" sz="2900" b="1" dirty="0" smtClean="0">
                <a:solidFill>
                  <a:schemeClr val="tx1"/>
                </a:solidFill>
              </a:rPr>
              <a:t>Механизированная </a:t>
            </a:r>
            <a:r>
              <a:rPr lang="ru-RU" sz="2900" b="1" dirty="0">
                <a:solidFill>
                  <a:schemeClr val="tx1"/>
                </a:solidFill>
              </a:rPr>
              <a:t>система «</a:t>
            </a:r>
            <a:r>
              <a:rPr lang="ru-RU" sz="2900" b="1" dirty="0" err="1">
                <a:solidFill>
                  <a:schemeClr val="tx1"/>
                </a:solidFill>
              </a:rPr>
              <a:t>Тиман</a:t>
            </a:r>
            <a:r>
              <a:rPr lang="ru-RU" sz="2900" b="1" dirty="0">
                <a:solidFill>
                  <a:schemeClr val="tx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2502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46326" y="251445"/>
            <a:ext cx="9937104" cy="3464272"/>
          </a:xfrm>
        </p:spPr>
        <p:txBody>
          <a:bodyPr rtlCol="0">
            <a:normAutofit/>
          </a:bodyPr>
          <a:lstStyle/>
          <a:p>
            <a:r>
              <a:rPr lang="ru-RU" sz="4400" b="1" dirty="0" smtClean="0">
                <a:solidFill>
                  <a:srgbClr val="383F47"/>
                </a:solidFill>
                <a:latin typeface="Room" panose="02000506000000020004" pitchFamily="2" charset="0"/>
              </a:rPr>
              <a:t>Риск-ориентированное мышление при проведении операций по подготовке проб и испытании минерального сырья </a:t>
            </a:r>
            <a:endParaRPr lang="ru-RU" sz="4400" dirty="0">
              <a:solidFill>
                <a:srgbClr val="383F47"/>
              </a:solidFill>
              <a:latin typeface="Room" panose="02000506000000020004" pitchFamily="2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47298921-E0B3-445D-AD8A-05D6DEFFE24C}"/>
              </a:ext>
            </a:extLst>
          </p:cNvPr>
          <p:cNvSpPr txBox="1">
            <a:spLocks/>
          </p:cNvSpPr>
          <p:nvPr/>
        </p:nvSpPr>
        <p:spPr bwMode="auto">
          <a:xfrm>
            <a:off x="3522958" y="4715941"/>
            <a:ext cx="6846888" cy="213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801688" rtl="0" eaLnBrk="0" fontAlgn="base" hangingPunct="0">
              <a:lnSpc>
                <a:spcPct val="90000"/>
              </a:lnSpc>
              <a:spcBef>
                <a:spcPts val="875"/>
              </a:spcBef>
              <a:spcAft>
                <a:spcPct val="0"/>
              </a:spcAft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964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None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929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None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2893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3858" indent="0" algn="ctr" defTabSz="801688" rtl="0" eaLnBrk="0" fontAlgn="base" hangingPunct="0">
              <a:lnSpc>
                <a:spcPct val="90000"/>
              </a:lnSpc>
              <a:spcBef>
                <a:spcPts val="438"/>
              </a:spcBef>
              <a:spcAft>
                <a:spcPct val="0"/>
              </a:spcAft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4822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5786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6751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7715" indent="0" algn="ctr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altLang="ru-RU" sz="2300" b="1" dirty="0">
                <a:solidFill>
                  <a:srgbClr val="383F47"/>
                </a:solidFill>
                <a:latin typeface="Room" panose="02000506000000020004" pitchFamily="2" charset="0"/>
                <a:cs typeface="Arial" panose="020B0604020202020204" pitchFamily="34" charset="0"/>
              </a:rPr>
              <a:t>Кривонос Андрей Сергеевич</a:t>
            </a:r>
          </a:p>
          <a:p>
            <a:pPr algn="r" eaLnBrk="1" hangingPunct="1"/>
            <a:r>
              <a:rPr lang="ru-RU" altLang="ru-RU" sz="2300" b="1" dirty="0" smtClean="0">
                <a:solidFill>
                  <a:srgbClr val="383F47"/>
                </a:solidFill>
                <a:latin typeface="Room" panose="02000506000000020004" pitchFamily="2" charset="0"/>
                <a:cs typeface="Arial" panose="020B0604020202020204" pitchFamily="34" charset="0"/>
              </a:rPr>
              <a:t>Ведущий инженер по внедрению новой техники и технологий  ООО «АНАКОН»</a:t>
            </a:r>
            <a:endParaRPr lang="ru-RU" altLang="ru-RU" sz="2300" b="1" dirty="0">
              <a:solidFill>
                <a:srgbClr val="383F47"/>
              </a:solidFill>
              <a:latin typeface="Room" panose="02000506000000020004" pitchFamily="2" charset="0"/>
              <a:cs typeface="Arial" panose="020B0604020202020204" pitchFamily="34" charset="0"/>
            </a:endParaRPr>
          </a:p>
          <a:p>
            <a:pPr algn="r" eaLnBrk="1" hangingPunct="1"/>
            <a:r>
              <a:rPr lang="en-US" altLang="ru-RU" sz="2300" b="1" dirty="0" smtClean="0">
                <a:solidFill>
                  <a:srgbClr val="383F47"/>
                </a:solidFill>
                <a:latin typeface="Room" panose="02000506000000020004" pitchFamily="2" charset="0"/>
                <a:cs typeface="Arial" panose="020B0604020202020204" pitchFamily="34" charset="0"/>
              </a:rPr>
              <a:t>E-mail</a:t>
            </a:r>
            <a:r>
              <a:rPr lang="en-US" altLang="ru-RU" sz="2300" b="1" dirty="0">
                <a:solidFill>
                  <a:srgbClr val="383F47"/>
                </a:solidFill>
                <a:latin typeface="Room" panose="02000506000000020004" pitchFamily="2" charset="0"/>
                <a:cs typeface="Arial" panose="020B0604020202020204" pitchFamily="34" charset="0"/>
              </a:rPr>
              <a:t>: krivonos@minstandart.com</a:t>
            </a:r>
            <a:endParaRPr lang="ru-RU" altLang="ru-RU" sz="2300" b="1" dirty="0">
              <a:solidFill>
                <a:srgbClr val="383F47"/>
              </a:solidFill>
              <a:latin typeface="Room" panose="02000506000000020004" pitchFamily="2" charset="0"/>
              <a:cs typeface="Arial" panose="020B0604020202020204" pitchFamily="34" charset="0"/>
            </a:endParaRPr>
          </a:p>
          <a:p>
            <a:pPr algn="r" eaLnBrk="1" hangingPunct="1"/>
            <a:r>
              <a:rPr lang="en-US" altLang="ru-RU" sz="2300" b="1" dirty="0">
                <a:solidFill>
                  <a:srgbClr val="383F47"/>
                </a:solidFill>
                <a:latin typeface="Room" panose="02000506000000020004" pitchFamily="2" charset="0"/>
                <a:cs typeface="Arial" panose="020B0604020202020204" pitchFamily="34" charset="0"/>
              </a:rPr>
              <a:t>www.minstandart.com</a:t>
            </a:r>
            <a:endParaRPr lang="ru-RU" altLang="ru-RU" sz="2300" b="1" dirty="0">
              <a:solidFill>
                <a:srgbClr val="383F47"/>
              </a:solidFill>
              <a:latin typeface="Room" panose="02000506000000020004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416050" y="303213"/>
            <a:ext cx="8728075" cy="1174750"/>
          </a:xfrm>
        </p:spPr>
        <p:txBody>
          <a:bodyPr/>
          <a:lstStyle/>
          <a:p>
            <a:pPr algn="ctr"/>
            <a:r>
              <a:rPr lang="ru-RU" altLang="ru-RU" sz="4100" b="1" dirty="0" smtClean="0"/>
              <a:t>         </a:t>
            </a:r>
            <a:r>
              <a:rPr lang="ru-RU" altLang="ru-RU" sz="2900" b="1" dirty="0" smtClean="0"/>
              <a:t>Комплекс </a:t>
            </a:r>
            <a:r>
              <a:rPr lang="ru-RU" altLang="ru-RU" sz="2900" b="1" dirty="0"/>
              <a:t>для опробования    крупно </a:t>
            </a:r>
            <a:r>
              <a:rPr lang="en-US" altLang="ru-RU" sz="2900" b="1" dirty="0" smtClean="0"/>
              <a:t/>
            </a:r>
            <a:br>
              <a:rPr lang="en-US" altLang="ru-RU" sz="2900" b="1" dirty="0" smtClean="0"/>
            </a:br>
            <a:r>
              <a:rPr lang="ru-RU" altLang="ru-RU" sz="2900" b="1" dirty="0" smtClean="0"/>
              <a:t>объемных </a:t>
            </a:r>
            <a:r>
              <a:rPr lang="ru-RU" altLang="ru-RU" sz="2900" b="1" dirty="0"/>
              <a:t>проб</a:t>
            </a:r>
          </a:p>
        </p:txBody>
      </p:sp>
      <p:pic>
        <p:nvPicPr>
          <p:cNvPr id="19459" name="Picture 2" descr="H:\Машина для Опробования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1422400"/>
            <a:ext cx="7875587" cy="49117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273050" y="1208088"/>
            <a:ext cx="2286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b="1" dirty="0"/>
              <a:t>-</a:t>
            </a:r>
            <a:r>
              <a:rPr lang="en-US" altLang="ru-RU" b="1" dirty="0"/>
              <a:t> </a:t>
            </a:r>
            <a:r>
              <a:rPr lang="ru-RU" altLang="ru-RU" b="1" dirty="0"/>
              <a:t>Дробилка </a:t>
            </a:r>
            <a:r>
              <a:rPr lang="en-US" altLang="ru-RU" b="1" dirty="0"/>
              <a:t>Big Boyd</a:t>
            </a:r>
            <a:endParaRPr lang="ru-RU" altLang="ru-RU" b="1" dirty="0"/>
          </a:p>
          <a:p>
            <a:pPr algn="just">
              <a:buFontTx/>
              <a:buChar char="-"/>
            </a:pPr>
            <a:r>
              <a:rPr lang="ru-RU" altLang="ru-RU" dirty="0"/>
              <a:t>Дробилка </a:t>
            </a:r>
            <a:r>
              <a:rPr lang="en-US" altLang="ru-RU" dirty="0"/>
              <a:t>Boyd </a:t>
            </a:r>
            <a:r>
              <a:rPr lang="ru-RU" altLang="ru-RU" dirty="0"/>
              <a:t>с  делителем</a:t>
            </a:r>
          </a:p>
          <a:p>
            <a:pPr algn="just">
              <a:buFontTx/>
              <a:buChar char="-"/>
            </a:pPr>
            <a:r>
              <a:rPr lang="ru-RU" altLang="ru-RU" dirty="0"/>
              <a:t>Подъемник</a:t>
            </a:r>
          </a:p>
          <a:p>
            <a:pPr algn="just">
              <a:buFontTx/>
              <a:buChar char="-"/>
            </a:pPr>
            <a:r>
              <a:rPr lang="ru-RU" altLang="ru-RU" dirty="0"/>
              <a:t>Конвейер</a:t>
            </a:r>
          </a:p>
          <a:p>
            <a:pPr algn="just">
              <a:buFontTx/>
              <a:buChar char="-"/>
            </a:pPr>
            <a:r>
              <a:rPr lang="ru-RU" altLang="ru-RU" dirty="0"/>
              <a:t>Максимальный размер куска 150 мм</a:t>
            </a:r>
          </a:p>
          <a:p>
            <a:pPr algn="just">
              <a:buFontTx/>
              <a:buChar char="-"/>
            </a:pPr>
            <a:r>
              <a:rPr lang="ru-RU" altLang="ru-RU" dirty="0"/>
              <a:t>Первичное дробление 10 мм</a:t>
            </a:r>
          </a:p>
          <a:p>
            <a:pPr>
              <a:buFontTx/>
              <a:buChar char="-"/>
            </a:pPr>
            <a:r>
              <a:rPr lang="ru-RU" altLang="ru-RU" dirty="0"/>
              <a:t>- Вторичное дробление 3 мм</a:t>
            </a:r>
          </a:p>
        </p:txBody>
      </p:sp>
    </p:spTree>
    <p:extLst>
      <p:ext uri="{BB962C8B-B14F-4D97-AF65-F5344CB8AC3E}">
        <p14:creationId xmlns:p14="http://schemas.microsoft.com/office/powerpoint/2010/main" val="35760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3"/>
          <a:stretch>
            <a:fillRect/>
          </a:stretch>
        </p:blipFill>
        <p:spPr bwMode="auto">
          <a:xfrm>
            <a:off x="558800" y="1636713"/>
            <a:ext cx="5875338" cy="4906962"/>
          </a:xfrm>
          <a:prstGeom prst="rect">
            <a:avLst/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01788" y="6270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Механическая система </a:t>
            </a:r>
            <a:r>
              <a:rPr lang="en-US" altLang="ru-RU" sz="29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AP200</a:t>
            </a:r>
            <a:endParaRPr lang="ru-RU" altLang="ru-RU" sz="29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6561138" y="2065338"/>
            <a:ext cx="413067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b="1"/>
              <a:t>-Подготовка 200 образцов в день</a:t>
            </a:r>
          </a:p>
          <a:p>
            <a:pPr>
              <a:buFontTx/>
              <a:buChar char="-"/>
            </a:pPr>
            <a:r>
              <a:rPr lang="ru-RU" altLang="ru-RU" sz="2000"/>
              <a:t>Дробилка Бойд с  делителем</a:t>
            </a:r>
          </a:p>
          <a:p>
            <a:pPr>
              <a:buFontTx/>
              <a:buChar char="-"/>
            </a:pPr>
            <a:r>
              <a:rPr lang="ru-RU" altLang="ru-RU" sz="2000"/>
              <a:t>Непрерывная мельница с делителем</a:t>
            </a:r>
          </a:p>
          <a:p>
            <a:pPr>
              <a:buFontTx/>
              <a:buChar char="-"/>
            </a:pPr>
            <a:r>
              <a:rPr lang="ru-RU" altLang="ru-RU" sz="2000"/>
              <a:t>Подъемник</a:t>
            </a:r>
          </a:p>
          <a:p>
            <a:pPr>
              <a:buFontTx/>
              <a:buChar char="-"/>
            </a:pPr>
            <a:r>
              <a:rPr lang="ru-RU" altLang="ru-RU" sz="2000"/>
              <a:t>Конвейер</a:t>
            </a:r>
          </a:p>
          <a:p>
            <a:pPr>
              <a:buFontTx/>
              <a:buChar char="-"/>
            </a:pPr>
            <a:r>
              <a:rPr lang="ru-RU" altLang="ru-RU" sz="2000"/>
              <a:t>Пульт управления</a:t>
            </a:r>
          </a:p>
          <a:p>
            <a:pPr>
              <a:buFontTx/>
              <a:buChar char="-"/>
            </a:pPr>
            <a:r>
              <a:rPr lang="ru-RU" altLang="ru-RU" sz="2000"/>
              <a:t>Максимальный вес образца 15 кг</a:t>
            </a:r>
          </a:p>
          <a:p>
            <a:pPr>
              <a:buFontTx/>
              <a:buChar char="-"/>
            </a:pPr>
            <a:r>
              <a:rPr lang="ru-RU" altLang="ru-RU" sz="2000"/>
              <a:t>Максимальный размер куска 55 мм</a:t>
            </a:r>
          </a:p>
          <a:p>
            <a:pPr>
              <a:buFontTx/>
              <a:buChar char="-"/>
            </a:pPr>
            <a:r>
              <a:rPr lang="ru-RU" altLang="ru-RU" sz="2000"/>
              <a:t>Дробление до – 2 мм (более 80%)</a:t>
            </a:r>
          </a:p>
        </p:txBody>
      </p:sp>
    </p:spTree>
    <p:extLst>
      <p:ext uri="{BB962C8B-B14F-4D97-AF65-F5344CB8AC3E}">
        <p14:creationId xmlns:p14="http://schemas.microsoft.com/office/powerpoint/2010/main" val="38474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922463"/>
            <a:ext cx="5048250" cy="51228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1778000" y="1187549"/>
            <a:ext cx="8229600" cy="765076"/>
          </a:xfrm>
          <a:prstGeom prst="rect">
            <a:avLst/>
          </a:prstGeom>
          <a:noFill/>
          <a:ln/>
        </p:spPr>
        <p:txBody>
          <a:bodyPr/>
          <a:lstStyle>
            <a:lvl1pPr algn="l" defTabSz="8016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016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8016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8016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8016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8016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8016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8016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8016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900" b="1" dirty="0"/>
              <a:t>Автоматическая порционная мельница </a:t>
            </a:r>
            <a:r>
              <a:rPr lang="en-US" altLang="ru-RU" sz="2900" b="1" dirty="0"/>
              <a:t>ABM 3000</a:t>
            </a:r>
            <a:endParaRPr lang="ru-RU" altLang="ru-RU" sz="2900" b="1" dirty="0"/>
          </a:p>
        </p:txBody>
      </p:sp>
      <p:sp>
        <p:nvSpPr>
          <p:cNvPr id="4" name="Текст 5"/>
          <p:cNvSpPr txBox="1">
            <a:spLocks/>
          </p:cNvSpPr>
          <p:nvPr/>
        </p:nvSpPr>
        <p:spPr>
          <a:xfrm>
            <a:off x="6561138" y="2065338"/>
            <a:ext cx="3594100" cy="4548187"/>
          </a:xfrm>
          <a:prstGeom prst="rect">
            <a:avLst/>
          </a:prstGeom>
        </p:spPr>
        <p:txBody>
          <a:bodyPr/>
          <a:lstStyle/>
          <a:p>
            <a:pPr marL="200025" indent="-200025" defTabSz="801688">
              <a:lnSpc>
                <a:spcPct val="90000"/>
              </a:lnSpc>
              <a:spcBef>
                <a:spcPts val="875"/>
              </a:spcBef>
              <a:buFont typeface="Arial" pitchFamily="34" charset="0"/>
              <a:buChar char="•"/>
              <a:defRPr/>
            </a:pPr>
            <a:endParaRPr lang="ru-RU" sz="2400" dirty="0">
              <a:solidFill>
                <a:srgbClr val="FFFF66"/>
              </a:solidFill>
              <a:latin typeface="+mn-lt"/>
            </a:endParaRPr>
          </a:p>
          <a:p>
            <a:pPr marL="1571625" lvl="3" indent="-200025" defTabSz="801688">
              <a:lnSpc>
                <a:spcPct val="90000"/>
              </a:lnSpc>
              <a:spcBef>
                <a:spcPts val="875"/>
              </a:spcBef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  <a:p>
            <a:pPr marL="200025" indent="-200025" defTabSz="801688">
              <a:lnSpc>
                <a:spcPct val="90000"/>
              </a:lnSpc>
              <a:spcBef>
                <a:spcPts val="875"/>
              </a:spcBef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- Масса пробы  500гр, 1000, 1500 гр.</a:t>
            </a:r>
          </a:p>
          <a:p>
            <a:pPr marL="200025" indent="-200025" defTabSz="801688">
              <a:lnSpc>
                <a:spcPct val="90000"/>
              </a:lnSpc>
              <a:spcBef>
                <a:spcPts val="875"/>
              </a:spcBef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- Конечная крупность  пробы до -0.040 мм .</a:t>
            </a:r>
          </a:p>
          <a:p>
            <a:pPr marL="200025" indent="-200025" defTabSz="801688">
              <a:lnSpc>
                <a:spcPct val="90000"/>
              </a:lnSpc>
              <a:spcBef>
                <a:spcPts val="875"/>
              </a:spcBef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- Количество кассет – 30 шт.</a:t>
            </a:r>
          </a:p>
          <a:p>
            <a:pPr marL="200025" indent="-200025" defTabSz="801688">
              <a:lnSpc>
                <a:spcPct val="90000"/>
              </a:lnSpc>
              <a:spcBef>
                <a:spcPts val="875"/>
              </a:spcBef>
              <a:buFont typeface="Arial" pitchFamily="34" charset="0"/>
              <a:buChar char="•"/>
              <a:defRPr/>
            </a:pP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08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833438" y="996950"/>
            <a:ext cx="9574212" cy="939800"/>
          </a:xfrm>
          <a:prstGeom prst="rect">
            <a:avLst/>
          </a:prstGeom>
        </p:spPr>
        <p:txBody>
          <a:bodyPr/>
          <a:lstStyle>
            <a:lvl1pPr algn="l" defTabSz="8016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016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8016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8016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80168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8016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8016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8016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8016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en-US" altLang="ru-RU" sz="2900" b="1" dirty="0" smtClean="0"/>
              <a:t>                            </a:t>
            </a:r>
            <a:r>
              <a:rPr lang="ru-RU" altLang="ru-RU" sz="2900" b="1" dirty="0" smtClean="0"/>
              <a:t>Автоматизированная </a:t>
            </a:r>
            <a:r>
              <a:rPr lang="ru-RU" altLang="ru-RU" sz="2900" b="1" dirty="0"/>
              <a:t>система </a:t>
            </a:r>
            <a:r>
              <a:rPr lang="en-US" altLang="ru-RU" sz="2900" b="1" dirty="0"/>
              <a:t>AP</a:t>
            </a:r>
            <a:r>
              <a:rPr lang="ru-RU" altLang="ru-RU" sz="2900" b="1" dirty="0"/>
              <a:t>1000</a:t>
            </a:r>
            <a:r>
              <a:rPr lang="en-US" altLang="ru-RU" sz="2900" b="1" dirty="0"/>
              <a:t> R</a:t>
            </a:r>
            <a:endParaRPr lang="ru-RU" altLang="ru-RU" sz="2900" b="1" dirty="0"/>
          </a:p>
        </p:txBody>
      </p:sp>
      <p:pic>
        <p:nvPicPr>
          <p:cNvPr id="22531" name="Picture 3" descr="C:\Users\Секретарь\Desktop\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947863"/>
            <a:ext cx="70993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450138" y="3565525"/>
            <a:ext cx="3241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/>
              <a:t>- дробилка Бойд;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46950" y="3922713"/>
            <a:ext cx="2665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/>
              <a:t>-линейный делитель;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46950" y="4279900"/>
            <a:ext cx="2649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/>
              <a:t>-автоматическая порционная мельница;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46950" y="4994275"/>
            <a:ext cx="3024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/>
              <a:t>-робот.</a:t>
            </a:r>
          </a:p>
          <a:p>
            <a:r>
              <a:rPr lang="ru-RU" altLang="ru-RU"/>
              <a:t>- до 800 образцов в сутки</a:t>
            </a:r>
          </a:p>
        </p:txBody>
      </p:sp>
    </p:spTree>
    <p:extLst>
      <p:ext uri="{BB962C8B-B14F-4D97-AF65-F5344CB8AC3E}">
        <p14:creationId xmlns:p14="http://schemas.microsoft.com/office/powerpoint/2010/main" val="272914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13" y="683493"/>
            <a:ext cx="9221787" cy="648072"/>
          </a:xfrm>
        </p:spPr>
        <p:txBody>
          <a:bodyPr/>
          <a:lstStyle/>
          <a:p>
            <a:pPr algn="ctr"/>
            <a:r>
              <a:rPr lang="ru-RU" dirty="0" smtClean="0"/>
              <a:t>        </a:t>
            </a:r>
            <a:r>
              <a:rPr lang="ru-RU" sz="2900" b="1" dirty="0"/>
              <a:t>Автоматическая система</a:t>
            </a:r>
            <a:br>
              <a:rPr lang="ru-RU" sz="2900" b="1" dirty="0"/>
            </a:br>
            <a:r>
              <a:rPr lang="ru-RU" sz="2900" b="1" dirty="0"/>
              <a:t>       «HAMMERSLY»</a:t>
            </a:r>
            <a:br>
              <a:rPr lang="ru-RU" sz="2900" b="1" dirty="0"/>
            </a:br>
            <a:endParaRPr lang="ru-RU" sz="2900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570" y="1619597"/>
            <a:ext cx="7287371" cy="51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2">
            <a:extLst>
              <a:ext uri="{FF2B5EF4-FFF2-40B4-BE49-F238E27FC236}">
                <a16:creationId xmlns:a16="http://schemas.microsoft.com/office/drawing/2014/main" xmlns="" id="{70268AD4-2CD3-4E56-8812-B998033FC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3635375"/>
            <a:ext cx="94329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383F47"/>
                </a:solidFill>
                <a:latin typeface="Room" panose="02000506000000020004" pitchFamily="2" charset="0"/>
                <a:cs typeface="Arial" panose="020B0604020202020204" pitchFamily="34" charset="0"/>
              </a:rPr>
              <a:t>Группа Компаний «</a:t>
            </a:r>
            <a:r>
              <a:rPr lang="ru-RU" altLang="ru-RU" sz="2400" b="1" dirty="0" err="1">
                <a:solidFill>
                  <a:srgbClr val="383F47"/>
                </a:solidFill>
                <a:latin typeface="Room" panose="02000506000000020004" pitchFamily="2" charset="0"/>
                <a:cs typeface="Arial" panose="020B0604020202020204" pitchFamily="34" charset="0"/>
              </a:rPr>
              <a:t>Анакон</a:t>
            </a:r>
            <a:r>
              <a:rPr lang="ru-RU" altLang="ru-RU" sz="2400" b="1" dirty="0">
                <a:solidFill>
                  <a:srgbClr val="383F47"/>
                </a:solidFill>
                <a:latin typeface="Room" panose="02000506000000020004" pitchFamily="2" charset="0"/>
                <a:cs typeface="Arial" panose="020B0604020202020204" pitchFamily="34" charset="0"/>
              </a:rPr>
              <a:t>»</a:t>
            </a:r>
          </a:p>
          <a:p>
            <a:pPr eaLnBrk="1" hangingPunct="1"/>
            <a:endParaRPr lang="en-US" altLang="ru-RU" sz="2400" b="1" dirty="0">
              <a:solidFill>
                <a:srgbClr val="383F47"/>
              </a:solidFill>
              <a:latin typeface="Room" panose="02000506000000020004" pitchFamily="2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ru-RU" altLang="ru-RU" sz="2200" b="1" dirty="0">
                <a:solidFill>
                  <a:srgbClr val="383F47"/>
                </a:solidFill>
                <a:latin typeface="Room" panose="02000506000000020004" pitchFamily="2" charset="0"/>
                <a:cs typeface="Arial" panose="020B0604020202020204" pitchFamily="34" charset="0"/>
              </a:rPr>
              <a:t>199034, Санкт-Петербург, 14-линия В.О., д. 7, лит.</a:t>
            </a:r>
            <a:r>
              <a:rPr lang="en-US" altLang="ru-RU" sz="2200" b="1" dirty="0">
                <a:solidFill>
                  <a:srgbClr val="383F47"/>
                </a:solidFill>
                <a:latin typeface="Room" panose="02000506000000020004" pitchFamily="2" charset="0"/>
                <a:cs typeface="Arial" panose="020B0604020202020204" pitchFamily="34" charset="0"/>
              </a:rPr>
              <a:t> </a:t>
            </a:r>
            <a:r>
              <a:rPr lang="ru-RU" altLang="ru-RU" sz="2200" b="1" dirty="0">
                <a:solidFill>
                  <a:srgbClr val="383F47"/>
                </a:solidFill>
                <a:latin typeface="Room" panose="02000506000000020004" pitchFamily="2" charset="0"/>
                <a:cs typeface="Arial" panose="020B0604020202020204" pitchFamily="34" charset="0"/>
              </a:rPr>
              <a:t>А, пом. 36-Н</a:t>
            </a:r>
          </a:p>
          <a:p>
            <a:pPr algn="just" eaLnBrk="1" hangingPunct="1"/>
            <a:r>
              <a:rPr lang="ru-RU" altLang="ru-RU" sz="2200" b="1" dirty="0">
                <a:solidFill>
                  <a:srgbClr val="383F47"/>
                </a:solidFill>
                <a:latin typeface="Room" panose="02000506000000020004" pitchFamily="2" charset="0"/>
                <a:cs typeface="Arial" panose="020B0604020202020204" pitchFamily="34" charset="0"/>
              </a:rPr>
              <a:t>105066, Москва, улица Александра Лукьянова, д. 3</a:t>
            </a:r>
          </a:p>
          <a:p>
            <a:pPr algn="just" eaLnBrk="1" hangingPunct="1"/>
            <a:r>
              <a:rPr lang="ru-RU" altLang="ru-RU" sz="2200" b="1" dirty="0" smtClean="0">
                <a:solidFill>
                  <a:srgbClr val="444444"/>
                </a:solidFill>
                <a:latin typeface="Room" panose="02000506000000020004" pitchFamily="2" charset="0"/>
              </a:rPr>
              <a:t>660004, </a:t>
            </a:r>
            <a:r>
              <a:rPr lang="ru-RU" altLang="ru-RU" sz="2200" b="1" dirty="0">
                <a:solidFill>
                  <a:srgbClr val="444444"/>
                </a:solidFill>
                <a:latin typeface="Room" panose="02000506000000020004" pitchFamily="2" charset="0"/>
              </a:rPr>
              <a:t>Красноярск, </a:t>
            </a:r>
            <a:r>
              <a:rPr lang="ru-RU" altLang="ru-RU" sz="2200" b="1" dirty="0" smtClean="0">
                <a:solidFill>
                  <a:srgbClr val="444444"/>
                </a:solidFill>
                <a:latin typeface="Room" panose="02000506000000020004" pitchFamily="2" charset="0"/>
              </a:rPr>
              <a:t>Пр. им. газеты «Красноярский рабочий» 30А, стр. 9</a:t>
            </a:r>
            <a:endParaRPr lang="ru-RU" altLang="ru-RU" sz="2200" b="1" dirty="0">
              <a:solidFill>
                <a:srgbClr val="383F47"/>
              </a:solidFill>
              <a:latin typeface="Room" panose="02000506000000020004" pitchFamily="2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en-US" altLang="ru-RU" sz="2200" b="1" dirty="0">
                <a:solidFill>
                  <a:srgbClr val="383F47"/>
                </a:solidFill>
                <a:latin typeface="Room" panose="02000506000000020004" pitchFamily="2" charset="0"/>
                <a:cs typeface="Arial" panose="020B0604020202020204" pitchFamily="34" charset="0"/>
              </a:rPr>
              <a:t>E-mail: info@anakon.ru, info@minstandart.com</a:t>
            </a:r>
          </a:p>
          <a:p>
            <a:pPr algn="just" eaLnBrk="1" hangingPunct="1"/>
            <a:r>
              <a:rPr lang="en-US" altLang="ru-RU" sz="2200" b="1" dirty="0">
                <a:solidFill>
                  <a:srgbClr val="383F47"/>
                </a:solidFill>
                <a:latin typeface="Room" panose="02000506000000020004" pitchFamily="2" charset="0"/>
              </a:rPr>
              <a:t>8 800 707 88 38</a:t>
            </a:r>
            <a:endParaRPr lang="ru-RU" altLang="ru-RU" sz="2200" b="1" dirty="0">
              <a:solidFill>
                <a:srgbClr val="383F47"/>
              </a:solidFill>
              <a:latin typeface="Room" panose="02000506000000020004" pitchFamily="2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4E7D4C39-FDFA-481F-8E49-ADDF0DCFDACA}"/>
              </a:ext>
            </a:extLst>
          </p:cNvPr>
          <p:cNvSpPr/>
          <p:nvPr/>
        </p:nvSpPr>
        <p:spPr>
          <a:xfrm>
            <a:off x="665163" y="2357438"/>
            <a:ext cx="3671887" cy="720725"/>
          </a:xfrm>
          <a:prstGeom prst="roundRect">
            <a:avLst/>
          </a:prstGeom>
          <a:solidFill>
            <a:srgbClr val="8B7857"/>
          </a:solidFill>
          <a:ln>
            <a:solidFill>
              <a:srgbClr val="8B7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4" name="Прямоугольник 6">
            <a:extLst>
              <a:ext uri="{FF2B5EF4-FFF2-40B4-BE49-F238E27FC236}">
                <a16:creationId xmlns:a16="http://schemas.microsoft.com/office/drawing/2014/main" xmlns="" id="{785274C2-F46E-4DEF-AE1F-D431A73F5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87613"/>
            <a:ext cx="332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bg1"/>
                </a:solidFill>
                <a:latin typeface="Room" panose="02000506000000020004" pitchFamily="2" charset="0"/>
                <a:cs typeface="Arial" panose="020B0604020202020204" pitchFamily="34" charset="0"/>
              </a:rPr>
              <a:t>Спасибо за внимание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8A69E828-5917-469C-83BE-A36507B5A3D5}"/>
              </a:ext>
            </a:extLst>
          </p:cNvPr>
          <p:cNvCxnSpPr>
            <a:cxnSpLocks/>
          </p:cNvCxnSpPr>
          <p:nvPr/>
        </p:nvCxnSpPr>
        <p:spPr>
          <a:xfrm>
            <a:off x="665163" y="1474788"/>
            <a:ext cx="9361487" cy="0"/>
          </a:xfrm>
          <a:prstGeom prst="line">
            <a:avLst/>
          </a:prstGeom>
          <a:ln>
            <a:solidFill>
              <a:srgbClr val="A49B9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8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xmlns="" id="{0FAB5F94-C0F4-4E44-BDBB-57D484DDA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458" y="899517"/>
            <a:ext cx="9618662" cy="1079500"/>
          </a:xfrm>
        </p:spPr>
        <p:txBody>
          <a:bodyPr/>
          <a:lstStyle/>
          <a:p>
            <a:r>
              <a:rPr lang="ru-RU" altLang="ru-RU" b="1" dirty="0">
                <a:solidFill>
                  <a:srgbClr val="383F47"/>
                </a:solidFill>
                <a:latin typeface="+mn-lt"/>
                <a:ea typeface="Arial" panose="020B0604020202020204" pitchFamily="34" charset="0"/>
              </a:rPr>
              <a:t>Сущность и назначение опробования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1DF4A6-1CC1-4AA2-9734-81394964F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1588345"/>
            <a:ext cx="9221787" cy="5287835"/>
          </a:xfrm>
        </p:spPr>
        <p:txBody>
          <a:bodyPr/>
          <a:lstStyle/>
          <a:p>
            <a:pPr>
              <a:defRPr/>
            </a:pPr>
            <a:endParaRPr lang="ru-RU" sz="2000" b="1" i="1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ru-RU" sz="3200" dirty="0">
              <a:solidFill>
                <a:srgbClr val="383F47"/>
              </a:solidFill>
            </a:endParaRPr>
          </a:p>
          <a:p>
            <a:pPr>
              <a:defRPr/>
            </a:pPr>
            <a:r>
              <a:rPr lang="ru-RU" sz="3200" dirty="0">
                <a:solidFill>
                  <a:srgbClr val="383F47"/>
                </a:solidFill>
              </a:rPr>
              <a:t>Отбор проб</a:t>
            </a:r>
          </a:p>
          <a:p>
            <a:pPr>
              <a:defRPr/>
            </a:pPr>
            <a:r>
              <a:rPr lang="ru-RU" sz="3200" b="1" i="1" dirty="0">
                <a:solidFill>
                  <a:srgbClr val="383F47"/>
                </a:solidFill>
              </a:rPr>
              <a:t>Подготовка проб к анализу (дробление, истирание, сокращение, перемешивание)</a:t>
            </a:r>
          </a:p>
          <a:p>
            <a:pPr>
              <a:defRPr/>
            </a:pPr>
            <a:r>
              <a:rPr lang="ru-RU" sz="3200" dirty="0">
                <a:solidFill>
                  <a:srgbClr val="383F47"/>
                </a:solidFill>
              </a:rPr>
              <a:t>Анализ (испытание) проб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596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xmlns="" id="{F9CA1C91-C733-4686-8B50-57D601F9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730" y="0"/>
            <a:ext cx="9618662" cy="1152525"/>
          </a:xfrm>
        </p:spPr>
        <p:txBody>
          <a:bodyPr/>
          <a:lstStyle/>
          <a:p>
            <a:r>
              <a:rPr lang="ru-RU" altLang="ru-RU" b="1" dirty="0">
                <a:solidFill>
                  <a:srgbClr val="383F47"/>
                </a:solidFill>
                <a:latin typeface="+mn-lt"/>
                <a:ea typeface="Arial" panose="020B0604020202020204" pitchFamily="34" charset="0"/>
              </a:rPr>
              <a:t>Требования к опробованию</a:t>
            </a:r>
          </a:p>
        </p:txBody>
      </p:sp>
      <p:sp>
        <p:nvSpPr>
          <p:cNvPr id="7171" name="Объект 2">
            <a:extLst>
              <a:ext uri="{FF2B5EF4-FFF2-40B4-BE49-F238E27FC236}">
                <a16:creationId xmlns:a16="http://schemas.microsoft.com/office/drawing/2014/main" xmlns="" id="{3A7C490B-0C71-40EF-944B-2A1E47A84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138859"/>
            <a:ext cx="9923486" cy="5602288"/>
          </a:xfrm>
        </p:spPr>
        <p:txBody>
          <a:bodyPr/>
          <a:lstStyle/>
          <a:p>
            <a:pPr algn="just"/>
            <a:r>
              <a:rPr lang="ru-RU" altLang="ru-RU" sz="2600" b="1" i="1" u="sng" dirty="0">
                <a:solidFill>
                  <a:srgbClr val="383F47"/>
                </a:solidFill>
                <a:ea typeface="Arial" panose="020B0604020202020204" pitchFamily="34" charset="0"/>
              </a:rPr>
              <a:t>Достоверность</a:t>
            </a:r>
            <a:r>
              <a:rPr lang="ru-RU" altLang="ru-RU" sz="2600" dirty="0">
                <a:solidFill>
                  <a:srgbClr val="383F47"/>
                </a:solidFill>
                <a:ea typeface="Arial" panose="020B0604020202020204" pitchFamily="34" charset="0"/>
              </a:rPr>
              <a:t>- заключается в надежном определении качества руды в пункте взятия пробы. Обеспечивается правильным выбором взятия, обработки и испытания проб. Результаты опробования не должны содержать систематических погрешностей и иметь минимум случайных погрешностей (не превышающих допустимые)</a:t>
            </a:r>
          </a:p>
          <a:p>
            <a:pPr algn="just"/>
            <a:r>
              <a:rPr lang="ru-RU" altLang="ru-RU" sz="2600" b="1" i="1" u="sng" dirty="0">
                <a:solidFill>
                  <a:srgbClr val="383F47"/>
                </a:solidFill>
                <a:ea typeface="Arial" panose="020B0604020202020204" pitchFamily="34" charset="0"/>
              </a:rPr>
              <a:t>Представительность</a:t>
            </a:r>
            <a:r>
              <a:rPr lang="ru-RU" altLang="ru-RU" sz="2600" dirty="0">
                <a:solidFill>
                  <a:srgbClr val="383F47"/>
                </a:solidFill>
                <a:ea typeface="Arial" panose="020B0604020202020204" pitchFamily="34" charset="0"/>
              </a:rPr>
              <a:t>-заключается в том, чтобы получаемые данные надежно характеризовали качество руды в окрестностях и между пунктами отбора проб. Представительность обеспечивается правильным выбором видов проб, их размером и пространственным размещением</a:t>
            </a:r>
          </a:p>
          <a:p>
            <a:pPr algn="just"/>
            <a:r>
              <a:rPr lang="ru-RU" altLang="ru-RU" sz="2600" b="1" i="1" u="sng" dirty="0">
                <a:solidFill>
                  <a:srgbClr val="383F47"/>
                </a:solidFill>
                <a:ea typeface="Arial" panose="020B0604020202020204" pitchFamily="34" charset="0"/>
              </a:rPr>
              <a:t>Полнота</a:t>
            </a:r>
            <a:r>
              <a:rPr lang="ru-RU" altLang="ru-RU" sz="2600" dirty="0">
                <a:solidFill>
                  <a:srgbClr val="383F47"/>
                </a:solidFill>
                <a:ea typeface="Arial" panose="020B0604020202020204" pitchFamily="34" charset="0"/>
              </a:rPr>
              <a:t>- заключается в изучении качества по всем показателям руды и во всем объеме рудного тела. Обеспечивается правильным выбором видов проб и рациональной программой их испытаний.</a:t>
            </a:r>
          </a:p>
          <a:p>
            <a:pPr algn="just"/>
            <a:endParaRPr lang="ru-RU" altLang="ru-RU" sz="1800" dirty="0">
              <a:ea typeface="Arial" panose="020B0604020202020204" pitchFamily="34" charset="0"/>
            </a:endParaRPr>
          </a:p>
          <a:p>
            <a:pPr algn="just"/>
            <a:endParaRPr lang="ru-RU" altLang="ru-RU" sz="1800" dirty="0">
              <a:ea typeface="Arial" panose="020B0604020202020204" pitchFamily="34" charset="0"/>
            </a:endParaRPr>
          </a:p>
          <a:p>
            <a:pPr algn="just"/>
            <a:endParaRPr lang="ru-RU" altLang="ru-RU" sz="1800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0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>
            <a:extLst>
              <a:ext uri="{FF2B5EF4-FFF2-40B4-BE49-F238E27FC236}">
                <a16:creationId xmlns:a16="http://schemas.microsoft.com/office/drawing/2014/main" xmlns="" id="{0CC41D76-807A-4875-B1E2-D3B6081D2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6" y="1187549"/>
            <a:ext cx="10009658" cy="5640387"/>
          </a:xfrm>
        </p:spPr>
        <p:txBody>
          <a:bodyPr/>
          <a:lstStyle/>
          <a:p>
            <a:pPr algn="just"/>
            <a:r>
              <a:rPr lang="ru-RU" altLang="ru-RU" sz="2800" b="1" i="1" u="sng" dirty="0">
                <a:solidFill>
                  <a:srgbClr val="383F47"/>
                </a:solidFill>
                <a:ea typeface="Arial" panose="020B0604020202020204" pitchFamily="34" charset="0"/>
              </a:rPr>
              <a:t>Оперативность</a:t>
            </a:r>
            <a:r>
              <a:rPr lang="ru-RU" altLang="ru-RU" sz="2800" dirty="0">
                <a:solidFill>
                  <a:srgbClr val="383F47"/>
                </a:solidFill>
                <a:ea typeface="Arial" panose="020B0604020202020204" pitchFamily="34" charset="0"/>
              </a:rPr>
              <a:t>- отражает максимально быстрое получение результатов. Играет большую роль в тех случаях, когда данные опробования используются для управления процессом разведки месторождения или добычи руды</a:t>
            </a:r>
            <a:endParaRPr lang="ru-RU" altLang="ru-RU" sz="2800" b="1" i="1" u="sng" dirty="0">
              <a:solidFill>
                <a:srgbClr val="383F47"/>
              </a:solidFill>
              <a:ea typeface="Arial" panose="020B0604020202020204" pitchFamily="34" charset="0"/>
            </a:endParaRPr>
          </a:p>
          <a:p>
            <a:pPr algn="just"/>
            <a:r>
              <a:rPr lang="ru-RU" altLang="ru-RU" sz="2800" b="1" i="1" u="sng" dirty="0">
                <a:solidFill>
                  <a:srgbClr val="383F47"/>
                </a:solidFill>
                <a:ea typeface="Arial" panose="020B0604020202020204" pitchFamily="34" charset="0"/>
              </a:rPr>
              <a:t>Экономичность</a:t>
            </a:r>
            <a:r>
              <a:rPr lang="ru-RU" altLang="ru-RU" sz="2800" dirty="0">
                <a:solidFill>
                  <a:srgbClr val="383F47"/>
                </a:solidFill>
                <a:ea typeface="Arial" panose="020B0604020202020204" pitchFamily="34" charset="0"/>
              </a:rPr>
              <a:t>- достигается рациональным выбором видов и размещения проб, созданием новых способов взятия, обработки и анализа проб, исключающих трудоемкие операции и пр.</a:t>
            </a:r>
          </a:p>
          <a:p>
            <a:pPr algn="just"/>
            <a:r>
              <a:rPr lang="ru-RU" altLang="ru-RU" sz="2800" b="1" i="1" u="sng" dirty="0">
                <a:solidFill>
                  <a:srgbClr val="383F47"/>
                </a:solidFill>
                <a:ea typeface="Arial" panose="020B0604020202020204" pitchFamily="34" charset="0"/>
              </a:rPr>
              <a:t>Производительность</a:t>
            </a:r>
            <a:r>
              <a:rPr lang="ru-RU" altLang="ru-RU" sz="2800" dirty="0">
                <a:solidFill>
                  <a:srgbClr val="383F47"/>
                </a:solidFill>
                <a:ea typeface="Arial" panose="020B0604020202020204" pitchFamily="34" charset="0"/>
              </a:rPr>
              <a:t>- количество определений, полученных в единицу времени( при инструментальном опробовании). Учитывается при выборе вида опробования: предпочтение отдается способу, обеспечивающему наиболее быстрое получение результатов при заданной точности</a:t>
            </a:r>
          </a:p>
          <a:p>
            <a:endParaRPr lang="ru-RU" altLang="ru-RU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xmlns="" id="{65E574B0-A673-456A-9EC4-80B9EF3C4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658" y="0"/>
            <a:ext cx="9618662" cy="1150937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383F47"/>
                </a:solidFill>
                <a:latin typeface="+mn-lt"/>
                <a:ea typeface="Arial" panose="020B0604020202020204" pitchFamily="34" charset="0"/>
              </a:rPr>
              <a:t>Достоверность данных опробования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xmlns="" id="{31492638-6684-4D08-994D-7E8BAF8448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338" y="1619597"/>
            <a:ext cx="10121994" cy="48245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2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13" y="1043533"/>
            <a:ext cx="9221787" cy="108012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383F47"/>
                </a:solidFill>
                <a:latin typeface="+mn-lt"/>
                <a:ea typeface="Arial" panose="020B0604020202020204" pitchFamily="34" charset="0"/>
              </a:rPr>
              <a:t>Риски при </a:t>
            </a:r>
            <a:r>
              <a:rPr lang="ru-RU" b="1" dirty="0" smtClean="0">
                <a:solidFill>
                  <a:srgbClr val="383F47"/>
                </a:solidFill>
                <a:latin typeface="+mn-lt"/>
                <a:ea typeface="Arial" panose="020B0604020202020204" pitchFamily="34" charset="0"/>
              </a:rPr>
              <a:t>подготовке проб и испытании </a:t>
            </a:r>
            <a:r>
              <a:rPr lang="ru-RU" b="1" dirty="0">
                <a:solidFill>
                  <a:srgbClr val="383F47"/>
                </a:solidFill>
                <a:latin typeface="+mn-lt"/>
                <a:ea typeface="Arial" panose="020B0604020202020204" pitchFamily="34" charset="0"/>
              </a:rPr>
              <a:t>м</a:t>
            </a:r>
            <a:r>
              <a:rPr lang="ru-RU" b="1" dirty="0" smtClean="0">
                <a:solidFill>
                  <a:srgbClr val="383F47"/>
                </a:solidFill>
                <a:latin typeface="+mn-lt"/>
                <a:ea typeface="Arial" panose="020B0604020202020204" pitchFamily="34" charset="0"/>
              </a:rPr>
              <a:t>инерального сырья</a:t>
            </a:r>
            <a:endParaRPr lang="ru-RU" b="1" dirty="0">
              <a:solidFill>
                <a:srgbClr val="383F47"/>
              </a:solidFill>
              <a:latin typeface="+mn-lt"/>
              <a:ea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402" y="1979637"/>
            <a:ext cx="9221787" cy="4795838"/>
          </a:xfrm>
        </p:spPr>
        <p:txBody>
          <a:bodyPr/>
          <a:lstStyle/>
          <a:p>
            <a:endParaRPr lang="ru-RU" dirty="0" smtClean="0"/>
          </a:p>
          <a:p>
            <a:pPr marL="0" indent="0" algn="just">
              <a:buNone/>
            </a:pPr>
            <a:r>
              <a:rPr lang="ru-RU" sz="2800" dirty="0">
                <a:solidFill>
                  <a:srgbClr val="383F47"/>
                </a:solidFill>
                <a:ea typeface="Arial" panose="020B0604020202020204" pitchFamily="34" charset="0"/>
              </a:rPr>
              <a:t>Подготовка проб минерального сырья является важнейшей частью опробования в </a:t>
            </a:r>
            <a:r>
              <a:rPr lang="ru-RU" sz="2800" dirty="0" smtClean="0">
                <a:solidFill>
                  <a:srgbClr val="383F47"/>
                </a:solidFill>
                <a:ea typeface="Arial" panose="020B0604020202020204" pitchFamily="34" charset="0"/>
              </a:rPr>
              <a:t>целом</a:t>
            </a:r>
          </a:p>
          <a:p>
            <a:pPr marL="0" indent="0" algn="just">
              <a:buNone/>
            </a:pPr>
            <a:endParaRPr lang="ru-RU" sz="2800" dirty="0">
              <a:solidFill>
                <a:srgbClr val="383F47"/>
              </a:solidFill>
              <a:ea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rgbClr val="383F47"/>
                </a:solidFill>
                <a:ea typeface="Arial" panose="020B0604020202020204" pitchFamily="34" charset="0"/>
              </a:rPr>
              <a:t>Ошибка при проведении операций по подготовке пробы к испытаниям и измерениям несет не </a:t>
            </a:r>
            <a:r>
              <a:rPr lang="ru-RU" sz="2800" dirty="0" err="1" smtClean="0">
                <a:solidFill>
                  <a:srgbClr val="383F47"/>
                </a:solidFill>
                <a:ea typeface="Arial" panose="020B0604020202020204" pitchFamily="34" charset="0"/>
              </a:rPr>
              <a:t>восполнимую</a:t>
            </a:r>
            <a:r>
              <a:rPr lang="ru-RU" sz="2800" dirty="0" smtClean="0">
                <a:solidFill>
                  <a:srgbClr val="383F47"/>
                </a:solidFill>
                <a:ea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383F47"/>
                </a:solidFill>
                <a:ea typeface="Arial" panose="020B0604020202020204" pitchFamily="34" charset="0"/>
              </a:rPr>
              <a:t>потерю целостности всего процессе </a:t>
            </a:r>
            <a:r>
              <a:rPr lang="ru-RU" sz="2800" dirty="0" smtClean="0">
                <a:solidFill>
                  <a:srgbClr val="383F47"/>
                </a:solidFill>
                <a:ea typeface="Arial" panose="020B0604020202020204" pitchFamily="34" charset="0"/>
              </a:rPr>
              <a:t>опробования</a:t>
            </a:r>
          </a:p>
          <a:p>
            <a:pPr marL="0" indent="0" algn="just">
              <a:buNone/>
            </a:pPr>
            <a:endParaRPr lang="ru-RU" sz="2800" dirty="0">
              <a:solidFill>
                <a:srgbClr val="383F47"/>
              </a:solidFill>
              <a:ea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800" dirty="0">
                <a:solidFill>
                  <a:srgbClr val="383F47"/>
                </a:solidFill>
                <a:ea typeface="Arial" panose="020B0604020202020204" pitchFamily="34" charset="0"/>
              </a:rPr>
              <a:t>Налаживание процесса по подготовке проб всех видов опробования, исключающим или </a:t>
            </a:r>
            <a:r>
              <a:rPr lang="ru-RU" sz="2800" dirty="0" err="1">
                <a:solidFill>
                  <a:srgbClr val="383F47"/>
                </a:solidFill>
                <a:ea typeface="Arial" panose="020B0604020202020204" pitchFamily="34" charset="0"/>
              </a:rPr>
              <a:t>минимизирующим</a:t>
            </a:r>
            <a:r>
              <a:rPr lang="ru-RU" sz="2800" dirty="0">
                <a:solidFill>
                  <a:srgbClr val="383F47"/>
                </a:solidFill>
                <a:ea typeface="Arial" panose="020B0604020202020204" pitchFamily="34" charset="0"/>
              </a:rPr>
              <a:t> возникновение ошибок и есть </a:t>
            </a:r>
            <a:r>
              <a:rPr lang="ru-RU" sz="2800" dirty="0" err="1">
                <a:solidFill>
                  <a:srgbClr val="383F47"/>
                </a:solidFill>
                <a:ea typeface="Arial" panose="020B0604020202020204" pitchFamily="34" charset="0"/>
              </a:rPr>
              <a:t>рискоориентированность</a:t>
            </a:r>
            <a:r>
              <a:rPr lang="ru-RU" sz="2800" dirty="0">
                <a:solidFill>
                  <a:srgbClr val="383F47"/>
                </a:solidFill>
                <a:ea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77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123" y="1065193"/>
            <a:ext cx="9468678" cy="6072230"/>
          </a:xfrm>
        </p:spPr>
        <p:txBody>
          <a:bodyPr/>
          <a:lstStyle/>
          <a:p>
            <a:pPr algn="just">
              <a:buNone/>
            </a:pPr>
            <a:r>
              <a:rPr lang="ru-RU" sz="3200" dirty="0" smtClean="0"/>
              <a:t>Риски неотъемлемая часть деятельности и влияет на  достижение целей </a:t>
            </a:r>
          </a:p>
          <a:p>
            <a:pPr algn="just">
              <a:buNone/>
            </a:pPr>
            <a:r>
              <a:rPr lang="ru-RU" sz="3200" b="1" dirty="0" err="1" smtClean="0"/>
              <a:t>Риск-ориентированное</a:t>
            </a:r>
            <a:r>
              <a:rPr lang="ru-RU" sz="3200" b="1" dirty="0" smtClean="0"/>
              <a:t> мышление</a:t>
            </a:r>
            <a:r>
              <a:rPr lang="ru-RU" sz="3200" dirty="0" smtClean="0"/>
              <a:t> позволяет организации определять факторы, которые могут привести к отклонению от запланированных результатов процессов, а также заблаговременно использовать </a:t>
            </a:r>
            <a:r>
              <a:rPr lang="ru-RU" sz="3200" b="1" dirty="0" smtClean="0"/>
              <a:t>предупреждающие средства </a:t>
            </a:r>
            <a:r>
              <a:rPr lang="ru-RU" sz="3200" dirty="0" smtClean="0"/>
              <a:t>управления для минимизации негативных последствий и максимального использования возникающих возможностей (ГОСТ Р ИСО 9001-2015)</a:t>
            </a:r>
          </a:p>
          <a:p>
            <a:pPr algn="just">
              <a:buNone/>
            </a:pPr>
            <a:r>
              <a:rPr lang="ru-RU" sz="3200" dirty="0" smtClean="0"/>
              <a:t>Мышление</a:t>
            </a:r>
            <a:r>
              <a:rPr lang="ru-RU" sz="3200" b="1" dirty="0" smtClean="0"/>
              <a:t> </a:t>
            </a:r>
            <a:r>
              <a:rPr lang="ru-RU" sz="3200" dirty="0" smtClean="0"/>
              <a:t>основанное на оценке рисков, гарантирует, что эти риски </a:t>
            </a:r>
            <a:r>
              <a:rPr lang="ru-RU" sz="3200" b="1" dirty="0" smtClean="0"/>
              <a:t>выявляются, анализируются и управляются</a:t>
            </a:r>
          </a:p>
          <a:p>
            <a:pPr algn="just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069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590530"/>
          </a:xfrm>
        </p:spPr>
        <p:txBody>
          <a:bodyPr/>
          <a:lstStyle/>
          <a:p>
            <a:r>
              <a:rPr lang="ru-RU" b="1" dirty="0" smtClean="0">
                <a:solidFill>
                  <a:srgbClr val="383F47"/>
                </a:solidFill>
                <a:ea typeface="Arial" panose="020B0604020202020204" pitchFamily="34" charset="0"/>
              </a:rPr>
              <a:t>                        Риски при подготовке проб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2369" y="993758"/>
          <a:ext cx="10287072" cy="6524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/>
                <a:gridCol w="5143536"/>
              </a:tblGrid>
              <a:tr h="415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Calibri"/>
                          <a:ea typeface="Calibri"/>
                          <a:cs typeface="Times New Roman"/>
                        </a:rPr>
                        <a:t>Риски при подготовке проб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Calibri"/>
                          <a:ea typeface="Calibri"/>
                          <a:cs typeface="Times New Roman"/>
                        </a:rPr>
                        <a:t>Последствия риска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7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atin typeface="Calibri"/>
                          <a:ea typeface="Calibri"/>
                          <a:cs typeface="Times New Roman"/>
                        </a:rPr>
                        <a:t>1.Применение </a:t>
                      </a:r>
                      <a:r>
                        <a:rPr lang="ru-RU" sz="2200" dirty="0">
                          <a:latin typeface="Calibri"/>
                          <a:ea typeface="Calibri"/>
                          <a:cs typeface="Times New Roman"/>
                        </a:rPr>
                        <a:t>неправильной схемы подготовки проб или ее отсутствие</a:t>
                      </a: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Низкое качество подготовки проб:</a:t>
                      </a:r>
                    </a:p>
                    <a:p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-проба</a:t>
                      </a:r>
                      <a:r>
                        <a:rPr lang="ru-RU" sz="2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 представительна</a:t>
                      </a:r>
                      <a:endParaRPr lang="ru-RU" sz="2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-масса  пробы недостаточна для выполнения исследований</a:t>
                      </a:r>
                      <a:r>
                        <a:rPr lang="ru-RU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отбора дубликатов пробы</a:t>
                      </a:r>
                      <a:endParaRPr lang="ru-RU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-крупность пробы не соответствует требованиям методик анализов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-заражение проб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производительности:</a:t>
                      </a:r>
                      <a:endParaRPr lang="ru-RU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затрат на </a:t>
                      </a:r>
                      <a:r>
                        <a:rPr lang="ru-RU" sz="2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пробоподготовку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сроков выполнения работ</a:t>
                      </a:r>
                    </a:p>
                    <a:p>
                      <a:pPr>
                        <a:buFontTx/>
                        <a:buNone/>
                      </a:pPr>
                      <a:endParaRPr lang="ru-RU" sz="2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2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</a:tr>
              <a:tr h="737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2.Использование </a:t>
                      </a:r>
                      <a:r>
                        <a:rPr lang="ru-RU" sz="2200" b="1" dirty="0">
                          <a:latin typeface="Calibri"/>
                          <a:ea typeface="Calibri"/>
                          <a:cs typeface="Times New Roman"/>
                        </a:rPr>
                        <a:t>несоответствующего по характеристикам  оборудования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7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atin typeface="Calibri"/>
                          <a:ea typeface="Calibri"/>
                          <a:cs typeface="Times New Roman"/>
                        </a:rPr>
                        <a:t>3.Отсутствие </a:t>
                      </a:r>
                      <a:r>
                        <a:rPr lang="ru-RU" sz="2200" dirty="0">
                          <a:latin typeface="Calibri"/>
                          <a:ea typeface="Calibri"/>
                          <a:cs typeface="Times New Roman"/>
                        </a:rPr>
                        <a:t>или недостаточный контроль качества подготовки проб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39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atin typeface="Calibri"/>
                          <a:ea typeface="Calibri"/>
                          <a:cs typeface="Times New Roman"/>
                        </a:rPr>
                        <a:t>4.Характеристика </a:t>
                      </a:r>
                      <a:r>
                        <a:rPr lang="ru-RU" sz="2200" dirty="0">
                          <a:latin typeface="Calibri"/>
                          <a:ea typeface="Calibri"/>
                          <a:cs typeface="Times New Roman"/>
                        </a:rPr>
                        <a:t>проб: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Calibri"/>
                          <a:ea typeface="Calibri"/>
                          <a:cs typeface="Times New Roman"/>
                        </a:rPr>
                        <a:t>-недостаточная масса исходной </a:t>
                      </a:r>
                      <a:r>
                        <a:rPr lang="ru-RU" sz="2200" dirty="0" smtClean="0">
                          <a:latin typeface="Calibri"/>
                          <a:ea typeface="Calibri"/>
                          <a:cs typeface="Times New Roman"/>
                        </a:rPr>
                        <a:t>пробы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200" dirty="0" smtClean="0">
                          <a:latin typeface="Calibri"/>
                          <a:ea typeface="Calibri"/>
                          <a:cs typeface="Times New Roman"/>
                        </a:rPr>
                        <a:t>крупность </a:t>
                      </a:r>
                      <a:r>
                        <a:rPr lang="ru-RU" sz="2200" dirty="0">
                          <a:latin typeface="Calibri"/>
                          <a:ea typeface="Calibri"/>
                          <a:cs typeface="Times New Roman"/>
                        </a:rPr>
                        <a:t>исходной </a:t>
                      </a:r>
                      <a:r>
                        <a:rPr lang="ru-RU" sz="2200" dirty="0" smtClean="0">
                          <a:latin typeface="Calibri"/>
                          <a:ea typeface="Calibri"/>
                          <a:cs typeface="Times New Roman"/>
                        </a:rPr>
                        <a:t>пробы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200" dirty="0">
                          <a:latin typeface="Calibri"/>
                          <a:ea typeface="Calibri"/>
                          <a:cs typeface="Times New Roman"/>
                        </a:rPr>
                        <a:t>влажность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7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atin typeface="Calibri"/>
                          <a:ea typeface="Calibri"/>
                          <a:cs typeface="Times New Roman"/>
                        </a:rPr>
                        <a:t>5.Нарушения </a:t>
                      </a:r>
                      <a:r>
                        <a:rPr lang="ru-RU" sz="2200" dirty="0">
                          <a:latin typeface="Calibri"/>
                          <a:ea typeface="Calibri"/>
                          <a:cs typeface="Times New Roman"/>
                        </a:rPr>
                        <a:t>при хранении и </a:t>
                      </a:r>
                      <a:r>
                        <a:rPr lang="ru-RU" sz="2200" dirty="0" smtClean="0">
                          <a:latin typeface="Calibri"/>
                          <a:ea typeface="Calibri"/>
                          <a:cs typeface="Times New Roman"/>
                        </a:rPr>
                        <a:t>транспортировки и приемке</a:t>
                      </a:r>
                      <a:r>
                        <a:rPr lang="ru-RU" sz="22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200" dirty="0" smtClean="0">
                          <a:latin typeface="Calibri"/>
                          <a:ea typeface="Calibri"/>
                          <a:cs typeface="Times New Roman"/>
                        </a:rPr>
                        <a:t>проб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7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atin typeface="Calibri"/>
                          <a:ea typeface="Calibri"/>
                          <a:cs typeface="Times New Roman"/>
                        </a:rPr>
                        <a:t>6.Несоответствующая </a:t>
                      </a:r>
                      <a:r>
                        <a:rPr lang="ru-RU" sz="2200" dirty="0">
                          <a:latin typeface="Calibri"/>
                          <a:ea typeface="Calibri"/>
                          <a:cs typeface="Times New Roman"/>
                        </a:rPr>
                        <a:t>маркировка проб, документация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5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smtClean="0">
                          <a:latin typeface="Calibri"/>
                          <a:ea typeface="Calibri"/>
                          <a:cs typeface="Times New Roman"/>
                        </a:rPr>
                        <a:t>7.Неквалифицированный </a:t>
                      </a:r>
                      <a:r>
                        <a:rPr lang="ru-RU" sz="2200" dirty="0">
                          <a:latin typeface="Calibri"/>
                          <a:ea typeface="Calibri"/>
                          <a:cs typeface="Times New Roman"/>
                        </a:rPr>
                        <a:t>персонал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2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41793</TotalTime>
  <Words>1098</Words>
  <Application>Microsoft Office PowerPoint</Application>
  <PresentationFormat>Произвольный</PresentationFormat>
  <Paragraphs>159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1_Тема Office</vt:lpstr>
      <vt:lpstr>Презентация PowerPoint</vt:lpstr>
      <vt:lpstr>Риск-ориентированное мышление при проведении операций по подготовке проб и испытании минерального сырья </vt:lpstr>
      <vt:lpstr>Сущность и назначение опробования</vt:lpstr>
      <vt:lpstr>Требования к опробованию</vt:lpstr>
      <vt:lpstr>Презентация PowerPoint</vt:lpstr>
      <vt:lpstr>Достоверность данных опробования</vt:lpstr>
      <vt:lpstr>Риски при подготовке проб и испытании минерального сырья</vt:lpstr>
      <vt:lpstr>Презентация PowerPoint</vt:lpstr>
      <vt:lpstr>                        Риски при подготовке проб</vt:lpstr>
      <vt:lpstr>Решения, предлагаемые компанией «ROCKLABS»</vt:lpstr>
      <vt:lpstr>Реализация классических схем с использованием оборудования «ROCKLABS»</vt:lpstr>
      <vt:lpstr>          Технологический модуль Boyd Elite</vt:lpstr>
      <vt:lpstr>Презентация PowerPoint</vt:lpstr>
      <vt:lpstr>RM 2000 Mk3    (стандартная мельница)  </vt:lpstr>
      <vt:lpstr>   Производительность                          оборудования Rock Labs</vt:lpstr>
      <vt:lpstr>Презентация PowerPoint</vt:lpstr>
      <vt:lpstr>Применение механизированных и автоматизированных систем </vt:lpstr>
      <vt:lpstr>Презентация PowerPoint</vt:lpstr>
      <vt:lpstr>Презентация PowerPoint</vt:lpstr>
      <vt:lpstr>         Комплекс для опробования    крупно  объемных проб</vt:lpstr>
      <vt:lpstr>Презентация PowerPoint</vt:lpstr>
      <vt:lpstr>Презентация PowerPoint</vt:lpstr>
      <vt:lpstr>Презентация PowerPoint</vt:lpstr>
      <vt:lpstr>        Автоматическая система        «HAMMERSLY»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 Астро</dc:creator>
  <cp:lastModifiedBy>Home</cp:lastModifiedBy>
  <cp:revision>216</cp:revision>
  <cp:lastPrinted>1601-01-01T00:00:00Z</cp:lastPrinted>
  <dcterms:created xsi:type="dcterms:W3CDTF">2013-03-06T09:16:02Z</dcterms:created>
  <dcterms:modified xsi:type="dcterms:W3CDTF">2019-05-22T07:05:40Z</dcterms:modified>
</cp:coreProperties>
</file>