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8" r:id="rId3"/>
  </p:sldMasterIdLst>
  <p:notesMasterIdLst>
    <p:notesMasterId r:id="rId39"/>
  </p:notesMasterIdLst>
  <p:sldIdLst>
    <p:sldId id="257" r:id="rId4"/>
    <p:sldId id="382" r:id="rId5"/>
    <p:sldId id="383" r:id="rId6"/>
    <p:sldId id="384" r:id="rId7"/>
    <p:sldId id="385" r:id="rId8"/>
    <p:sldId id="369" r:id="rId9"/>
    <p:sldId id="370" r:id="rId10"/>
    <p:sldId id="365" r:id="rId11"/>
    <p:sldId id="283" r:id="rId12"/>
    <p:sldId id="284" r:id="rId13"/>
    <p:sldId id="338" r:id="rId14"/>
    <p:sldId id="337" r:id="rId15"/>
    <p:sldId id="296" r:id="rId16"/>
    <p:sldId id="298" r:id="rId17"/>
    <p:sldId id="299" r:id="rId18"/>
    <p:sldId id="300" r:id="rId19"/>
    <p:sldId id="302" r:id="rId20"/>
    <p:sldId id="303" r:id="rId21"/>
    <p:sldId id="305" r:id="rId22"/>
    <p:sldId id="315" r:id="rId23"/>
    <p:sldId id="317" r:id="rId24"/>
    <p:sldId id="320" r:id="rId25"/>
    <p:sldId id="321" r:id="rId26"/>
    <p:sldId id="323" r:id="rId27"/>
    <p:sldId id="325" r:id="rId28"/>
    <p:sldId id="326" r:id="rId29"/>
    <p:sldId id="292" r:id="rId30"/>
    <p:sldId id="293" r:id="rId31"/>
    <p:sldId id="294" r:id="rId32"/>
    <p:sldId id="327" r:id="rId33"/>
    <p:sldId id="386" r:id="rId34"/>
    <p:sldId id="387" r:id="rId35"/>
    <p:sldId id="388" r:id="rId36"/>
    <p:sldId id="389" r:id="rId37"/>
    <p:sldId id="390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71545-40E3-4699-B2D3-02C4F325E9D5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369DB-1C05-4E1E-8AF0-F7279B5DDF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784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5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579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664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652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06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68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0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426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37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24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528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136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687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16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00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52" y="228600"/>
            <a:ext cx="10687049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12800" y="1600200"/>
            <a:ext cx="10566400" cy="44196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896F8-25A6-4007-93E5-9F550880D248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720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60352" y="228600"/>
            <a:ext cx="11118849" cy="579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7F78029-E2A5-40CC-A3F0-DDD143C742AA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0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88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170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28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89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20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14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81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3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319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107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410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52" y="228600"/>
            <a:ext cx="10687049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812800" y="1600200"/>
            <a:ext cx="10566400" cy="44196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896F8-25A6-4007-93E5-9F550880D248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549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260352" y="228600"/>
            <a:ext cx="11118849" cy="579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7F78029-E2A5-40CC-A3F0-DDD143C742AA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9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454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095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2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88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677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256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23ADD-1CD3-4ABF-9AA6-6B856593DC9B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5C47B-0927-46A9-91D1-04258231C9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35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49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24ACB-C9DA-454F-B8A3-30FCAE22487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DF443-C1A7-4786-A9F7-69AC83A5F0D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8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828" y="2707632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современных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для управления и воспроизводства минерально-сырьевой базы ТПИ»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7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ГЕОИНФОРМАЦИОННАЯ СИСТЕМА УЧЕТА МСБ (на примере Забайкальского края)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29" y="1825625"/>
            <a:ext cx="5391342" cy="4351338"/>
          </a:xfrm>
        </p:spPr>
      </p:pic>
    </p:spTree>
    <p:extLst>
      <p:ext uri="{BB962C8B-B14F-4D97-AF65-F5344CB8AC3E}">
        <p14:creationId xmlns:p14="http://schemas.microsoft.com/office/powerpoint/2010/main" val="380667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Информация о количестве рудных тел на месторождениях и проявлениях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611" y="1690688"/>
            <a:ext cx="9628778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80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Информация о методах извлечения ПИ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71" y="1825625"/>
            <a:ext cx="7772858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56" y="993139"/>
            <a:ext cx="10747022" cy="601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Группа золоторудных и россыпных объектов в пределах </a:t>
            </a:r>
            <a:r>
              <a:rPr lang="ru-RU" dirty="0" err="1"/>
              <a:t>Д</a:t>
            </a:r>
            <a:r>
              <a:rPr lang="ru-RU" dirty="0" err="1" smtClean="0"/>
              <a:t>арасунского</a:t>
            </a:r>
            <a:r>
              <a:rPr lang="ru-RU" dirty="0" smtClean="0"/>
              <a:t> рудного узла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W:\Yalovik\КИЧАЛО СРОЧНО ПРИЗЕНТАЦИЮ\2 название месторождени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780" y="16694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6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Слой – перечень объектов, включенных в программу лицензирования 2019 года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W:\Yalovik\КИЧАЛО СРОЧНО ПРИЗЕНТАЦИЮ\(4)перечни_0610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31" y="1723327"/>
            <a:ext cx="1058545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01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Слой – Месторождения с балансовыми запасами, которые числятся в ГКМ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W:\Yalovik\КИЧАЛО СРОЧНО ПРИЗЕНТАЦИЮ\(5)гкм_баланс_нерасп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82" y="1736929"/>
            <a:ext cx="10274300" cy="52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Действующие лицензии на июнь 2019 года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W:\Yalovik\КИЧАЛО СРОЧНО ПРИЗЕНТАЦИЮ\(6)лицензии_0610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31" y="1814031"/>
            <a:ext cx="98806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1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Интерактивная привязка паспортов ГКМ к проявлениям и месторождениям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W:\Yalovik\КИЧАЛО СРОЧНО ПРИЗЕНТАЦИЮ\(8)золото_пасп_ГКМ_Ги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07" y="1843073"/>
            <a:ext cx="9791700" cy="507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6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Контура апробированных прогнозных ресурсов категорий Р1, Р2 с количественными показателями (кг) и содержаниями г/</a:t>
            </a:r>
            <a:r>
              <a:rPr lang="ru-RU" dirty="0" err="1" smtClean="0"/>
              <a:t>куб.м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W:\Yalovik\КИЧАЛО СРОЧНО ПРИЗЕНТАЦИЮ\(10)россыпи_прогнозн_ресурс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80" y="1855802"/>
            <a:ext cx="10699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Интерактивные привязки учетных листков с информацией к точкам учетных листков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W:\Yalovik\КИЧАЛО СРОЧНО ПРИЗЕНТАЦИЮ\(12)золото_россыпи_ГиП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28" y="1811760"/>
            <a:ext cx="109347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28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ОСНОВНАЯ ЦЕЛЬ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Выделение перспективных площадей</a:t>
            </a:r>
            <a:r>
              <a:rPr lang="ru-RU" b="1" dirty="0"/>
              <a:t>, перспективных для выявления </a:t>
            </a:r>
            <a:r>
              <a:rPr lang="ru-RU" b="1" dirty="0" smtClean="0"/>
              <a:t>месторождений ТПИ с последующим их ранжированием для: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Выделения объектов для последующей подготовки их по Заявительному принципу (583 приказ)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Выделения объектов на ВМСБ за счет средств федерального бюджета</a:t>
            </a:r>
          </a:p>
          <a:p>
            <a:pPr marL="514350" indent="-514350">
              <a:buAutoNum type="arabicPeriod"/>
            </a:pPr>
            <a:r>
              <a:rPr lang="ru-RU" b="1" dirty="0" smtClean="0"/>
              <a:t>Включения объектов в программу лицензирования</a:t>
            </a: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7749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Полигональные контура месторождений </a:t>
            </a:r>
            <a:r>
              <a:rPr lang="ru-RU" dirty="0" err="1" smtClean="0"/>
              <a:t>тпи</a:t>
            </a:r>
            <a:r>
              <a:rPr lang="ru-RU" dirty="0" smtClean="0"/>
              <a:t> нераспределенного фонда недр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W:\Yalovik\КИЧАЛО СРОЧНО ПРИЗЕНТАЦИЮ\(20)_138_приказ_ТП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865094"/>
            <a:ext cx="9391650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9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Параметры точек паспортов ГКМ массива А с прогнозными ресурсами Р1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W:\Yalovik\КИЧАЛО СРОЧНО ПРИЗЕНТАЦИЮ\(23)_ГКМ_не_учтен_ГБЗ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133" y="1840830"/>
            <a:ext cx="8235950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3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Особо охраняемые природные территории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W:\Yalovik\КИЧАЛО СРОЧНО ПРИЗЕНТАЦИЮ\(26)_заповедни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13" y="1874590"/>
            <a:ext cx="10922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7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Контура объектов с прогнозными ресурсами апробированными в ЦНИГРИ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W:\Yalovik\КИЧАЛО СРОЧНО ПРИЗЕНТАЦИЮ\(27)_объект_с_ПР_ЦНИГР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20" y="1836082"/>
            <a:ext cx="8985250" cy="481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02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Карта полезных ископаемых масштаба 1:200 000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W:\Yalovik\КИЧАЛО СРОЧНО ПРИЗЕНТАЦИЮ\(32)_геолог_кар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0" y="1562158"/>
            <a:ext cx="10928350" cy="50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39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Фрагмент слоя – сэндвича карты и геологических планов сканированных из отчетов на геологическое изучение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W:\Yalovik\КИЧАЛО СРОЧНО ПРИЗЕНТАЦИЮ\(29)_отчеты_8414_08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9" y="1820614"/>
            <a:ext cx="11620500" cy="52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1505119" y="1820614"/>
            <a:ext cx="5097982" cy="90640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7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Информация из АСЛН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W:\Yalovik\КИЧАЛО СРОЧНО ПРИЗЕНТАЦИЮ\(30)_АСЛ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8" y="1838355"/>
            <a:ext cx="11410950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4200" r="9057" b="18102"/>
          <a:stretch/>
        </p:blipFill>
        <p:spPr>
          <a:xfrm>
            <a:off x="2422947" y="1607577"/>
            <a:ext cx="2952328" cy="4600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4943475" y="3784600"/>
            <a:ext cx="431800" cy="7239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16" name="Rectangle 5"/>
          <p:cNvSpPr>
            <a:spLocks noGrp="1" noChangeArrowheads="1"/>
          </p:cNvSpPr>
          <p:nvPr>
            <p:ph type="title"/>
          </p:nvPr>
        </p:nvSpPr>
        <p:spPr>
          <a:xfrm>
            <a:off x="2154238" y="198438"/>
            <a:ext cx="7885112" cy="914400"/>
          </a:xfrm>
          <a:noFill/>
        </p:spPr>
        <p:txBody>
          <a:bodyPr/>
          <a:lstStyle/>
          <a:p>
            <a:pPr algn="ctr" eaLnBrk="1" hangingPunct="1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плана расположения разведочных линий с результатами опробования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16" y="1698786"/>
            <a:ext cx="6827520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4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07" y="1607577"/>
            <a:ext cx="6579448" cy="435404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4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3221039" y="4799014"/>
            <a:ext cx="1722437" cy="793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74977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xfrm>
            <a:off x="2154238" y="198438"/>
            <a:ext cx="7885112" cy="914400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 геологического плана рудопроявления золота с результатами бороздового опробования и аномалиями по вторичным ореолам золота </a:t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1:5 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 – для принятия решения о выборе наиболее перспективных объектов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1698" r="7776" b="16783"/>
          <a:stretch/>
        </p:blipFill>
        <p:spPr>
          <a:xfrm>
            <a:off x="1621856" y="1209321"/>
            <a:ext cx="8826061" cy="564867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4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469456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287714" y="1700213"/>
            <a:ext cx="5832475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prstClr val="white"/>
                </a:solidFill>
              </a:rPr>
              <a:t>Спасибо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>
                <a:solidFill>
                  <a:prstClr val="white"/>
                </a:solidFill>
              </a:rPr>
              <a:t>за</a:t>
            </a:r>
            <a:r>
              <a:rPr lang="ru-RU" altLang="ru-RU" sz="1800" b="1">
                <a:solidFill>
                  <a:prstClr val="white"/>
                </a:solidFill>
              </a:rPr>
              <a:t>   </a:t>
            </a:r>
            <a:r>
              <a:rPr lang="ru-RU" altLang="ru-RU" sz="4000" b="1">
                <a:solidFill>
                  <a:prstClr val="white"/>
                </a:solidFill>
              </a:rPr>
              <a:t>внимание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r="26375" b="33152"/>
          <a:stretch/>
        </p:blipFill>
        <p:spPr>
          <a:xfrm>
            <a:off x="3431704" y="1412776"/>
            <a:ext cx="4912022" cy="472677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4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4" name="Rectangle 5"/>
          <p:cNvSpPr txBox="1">
            <a:spLocks noChangeArrowheads="1"/>
          </p:cNvSpPr>
          <p:nvPr/>
        </p:nvSpPr>
        <p:spPr bwMode="auto">
          <a:xfrm>
            <a:off x="1984376" y="404814"/>
            <a:ext cx="71104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4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Геологический разрез по линии 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III-III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результатами кернового опробования и рудными интервалами</a:t>
            </a:r>
            <a:b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 1:5 000</a:t>
            </a:r>
          </a:p>
        </p:txBody>
      </p:sp>
    </p:spTree>
    <p:extLst>
      <p:ext uri="{BB962C8B-B14F-4D97-AF65-F5344CB8AC3E}">
        <p14:creationId xmlns:p14="http://schemas.microsoft.com/office/powerpoint/2010/main" val="1373485795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/>
              <a:t>Предпосылки:</a:t>
            </a:r>
            <a:r>
              <a:rPr lang="ru-RU" sz="6000" dirty="0"/>
              <a:t/>
            </a:r>
            <a:br>
              <a:rPr lang="ru-RU" sz="60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 smtClean="0"/>
              <a:t>Стратиграфические </a:t>
            </a:r>
            <a:r>
              <a:rPr lang="ru-RU" dirty="0"/>
              <a:t>предпосылки;</a:t>
            </a:r>
            <a:endParaRPr lang="ru-RU" sz="3600" dirty="0"/>
          </a:p>
          <a:p>
            <a:pPr lvl="1"/>
            <a:r>
              <a:rPr lang="ru-RU" dirty="0"/>
              <a:t>Литологические и литолого-фациальные предпосылки;</a:t>
            </a:r>
            <a:endParaRPr lang="ru-RU" sz="3600" dirty="0"/>
          </a:p>
          <a:p>
            <a:pPr lvl="1"/>
            <a:r>
              <a:rPr lang="ru-RU" dirty="0"/>
              <a:t>Магматические критерии;</a:t>
            </a:r>
            <a:endParaRPr lang="ru-RU" sz="3600" dirty="0"/>
          </a:p>
          <a:p>
            <a:pPr lvl="1"/>
            <a:r>
              <a:rPr lang="ru-RU" dirty="0" err="1"/>
              <a:t>Метаморфогенные</a:t>
            </a:r>
            <a:r>
              <a:rPr lang="ru-RU" dirty="0"/>
              <a:t> критерии;</a:t>
            </a:r>
            <a:endParaRPr lang="ru-RU" sz="3600" dirty="0"/>
          </a:p>
          <a:p>
            <a:pPr lvl="1"/>
            <a:r>
              <a:rPr lang="ru-RU" dirty="0"/>
              <a:t>Структурные предпосылки;</a:t>
            </a:r>
            <a:endParaRPr lang="ru-RU" sz="3600" dirty="0"/>
          </a:p>
          <a:p>
            <a:pPr lvl="1"/>
            <a:r>
              <a:rPr lang="ru-RU" dirty="0"/>
              <a:t>Минералого-петрографические предпосылки;</a:t>
            </a:r>
            <a:endParaRPr lang="ru-RU" sz="3600" dirty="0"/>
          </a:p>
          <a:p>
            <a:pPr lvl="1"/>
            <a:r>
              <a:rPr lang="ru-RU" dirty="0"/>
              <a:t>Геоморфологические предпосылки;</a:t>
            </a:r>
            <a:endParaRPr lang="ru-RU" sz="3600" dirty="0"/>
          </a:p>
          <a:p>
            <a:pPr lvl="1"/>
            <a:r>
              <a:rPr lang="ru-RU" dirty="0"/>
              <a:t>Гидрогеохимические критерии;</a:t>
            </a:r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1714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Выделение на основании комплексного анализа наиболее перспективных участков на обнаружение россыпного золота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W:\Yalovik\КИЧАЛО СРОЧНО ПРИЗЕНТАЦИЮ\(3)_контура_перспект_объе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4" y="1844850"/>
            <a:ext cx="10826750" cy="54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78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ИРКУТСК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35" y="1825625"/>
            <a:ext cx="6026329" cy="4351338"/>
          </a:xfrm>
        </p:spPr>
      </p:pic>
    </p:spTree>
    <p:extLst>
      <p:ext uri="{BB962C8B-B14F-4D97-AF65-F5344CB8AC3E}">
        <p14:creationId xmlns:p14="http://schemas.microsoft.com/office/powerpoint/2010/main" val="1436207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ХАБАРОВСК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750" y="1825625"/>
            <a:ext cx="5646500" cy="4351338"/>
          </a:xfrm>
        </p:spPr>
      </p:pic>
    </p:spTree>
    <p:extLst>
      <p:ext uri="{BB962C8B-B14F-4D97-AF65-F5344CB8AC3E}">
        <p14:creationId xmlns:p14="http://schemas.microsoft.com/office/powerpoint/2010/main" val="1151400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ЧУКОТКА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84" y="1825625"/>
            <a:ext cx="6244632" cy="4351338"/>
          </a:xfrm>
        </p:spPr>
      </p:pic>
    </p:spTree>
    <p:extLst>
      <p:ext uri="{BB962C8B-B14F-4D97-AF65-F5344CB8AC3E}">
        <p14:creationId xmlns:p14="http://schemas.microsoft.com/office/powerpoint/2010/main" val="222852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ФРАГМЕНТ АТРИБУТИВНОЙ ИНФОРМАЦИИ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757" y="1825625"/>
            <a:ext cx="6374485" cy="4351338"/>
          </a:xfrm>
        </p:spPr>
      </p:pic>
    </p:spTree>
    <p:extLst>
      <p:ext uri="{BB962C8B-B14F-4D97-AF65-F5344CB8AC3E}">
        <p14:creationId xmlns:p14="http://schemas.microsoft.com/office/powerpoint/2010/main" val="4161770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4800" dirty="0" smtClean="0"/>
              <a:t>СПАСИБО ЗА ВНИМАНИЕ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1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Поисковые признаки</a:t>
            </a:r>
            <a:r>
              <a:rPr lang="ru-RU" dirty="0"/>
              <a:t>:</a:t>
            </a:r>
            <a:r>
              <a:rPr lang="ru-RU" sz="6000" dirty="0"/>
              <a:t/>
            </a:r>
            <a:br>
              <a:rPr lang="ru-RU" sz="60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ru-RU" dirty="0" smtClean="0"/>
              <a:t>Прямые</a:t>
            </a:r>
            <a:endParaRPr lang="ru-RU" sz="3600" dirty="0"/>
          </a:p>
          <a:p>
            <a:pPr lvl="2"/>
            <a:r>
              <a:rPr lang="ru-RU" dirty="0"/>
              <a:t>Выходы полезного ископаемого на </a:t>
            </a:r>
            <a:r>
              <a:rPr lang="ru-RU" dirty="0" smtClean="0"/>
              <a:t>поверхность (пункты минерализации, рудопроявления, оцененные рудопроявления);</a:t>
            </a:r>
            <a:endParaRPr lang="ru-RU" sz="3200" dirty="0"/>
          </a:p>
          <a:p>
            <a:pPr lvl="2"/>
            <a:r>
              <a:rPr lang="ru-RU" dirty="0"/>
              <a:t>Первичные и вторичные ореолы рассеяния полезных минералов и рудообразующих элементов;</a:t>
            </a:r>
            <a:endParaRPr lang="ru-RU" sz="3200" dirty="0"/>
          </a:p>
          <a:p>
            <a:pPr lvl="2"/>
            <a:r>
              <a:rPr lang="ru-RU" dirty="0"/>
              <a:t>Потоки рассеяния;</a:t>
            </a:r>
            <a:endParaRPr lang="ru-RU" sz="3200" dirty="0"/>
          </a:p>
          <a:p>
            <a:pPr lvl="2"/>
            <a:r>
              <a:rPr lang="ru-RU" dirty="0"/>
              <a:t>Следы старых горных работ с остатками рудного материала или переработки полезного ископаемого;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717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ru-RU" dirty="0" smtClean="0"/>
              <a:t>Косвенные поисковые признаки;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ru-RU" dirty="0" smtClean="0"/>
              <a:t>Измененные </a:t>
            </a:r>
            <a:r>
              <a:rPr lang="ru-RU" dirty="0"/>
              <a:t>околорудные породы (</a:t>
            </a:r>
            <a:r>
              <a:rPr lang="ru-RU" dirty="0" err="1"/>
              <a:t>метасоматиты</a:t>
            </a:r>
            <a:r>
              <a:rPr lang="ru-RU" dirty="0"/>
              <a:t>);</a:t>
            </a:r>
            <a:endParaRPr lang="ru-RU" sz="3200" dirty="0"/>
          </a:p>
          <a:p>
            <a:pPr lvl="2"/>
            <a:r>
              <a:rPr lang="ru-RU" dirty="0"/>
              <a:t>Минералы и элементы-спутники </a:t>
            </a:r>
            <a:r>
              <a:rPr lang="ru-RU" dirty="0" err="1"/>
              <a:t>оруденения</a:t>
            </a:r>
            <a:r>
              <a:rPr lang="ru-RU" dirty="0"/>
              <a:t>, минеральные ассоциации;</a:t>
            </a:r>
            <a:endParaRPr lang="ru-RU" sz="3200" dirty="0"/>
          </a:p>
          <a:p>
            <a:pPr lvl="2"/>
            <a:r>
              <a:rPr lang="ru-RU" dirty="0"/>
              <a:t>Геофизические аномалии;</a:t>
            </a:r>
            <a:endParaRPr lang="ru-RU" sz="3200" dirty="0"/>
          </a:p>
          <a:p>
            <a:pPr lvl="2"/>
            <a:r>
              <a:rPr lang="ru-RU" dirty="0"/>
              <a:t>Геохимические аномалии;</a:t>
            </a:r>
            <a:endParaRPr lang="ru-RU" sz="3200" dirty="0"/>
          </a:p>
          <a:p>
            <a:pPr lvl="2"/>
            <a:r>
              <a:rPr lang="ru-RU" dirty="0"/>
              <a:t>Гидротермально измененные околорудные породы (магнезиальные и известковые скарны, </a:t>
            </a:r>
            <a:r>
              <a:rPr lang="ru-RU" dirty="0" err="1"/>
              <a:t>грейзены</a:t>
            </a:r>
            <a:r>
              <a:rPr lang="ru-RU" dirty="0"/>
              <a:t>, </a:t>
            </a:r>
            <a:r>
              <a:rPr lang="ru-RU" dirty="0" err="1"/>
              <a:t>альбититы</a:t>
            </a:r>
            <a:r>
              <a:rPr lang="ru-RU" dirty="0"/>
              <a:t>, </a:t>
            </a:r>
            <a:r>
              <a:rPr lang="ru-RU" dirty="0" err="1"/>
              <a:t>калишпатиты</a:t>
            </a:r>
            <a:r>
              <a:rPr lang="ru-RU" dirty="0"/>
              <a:t>, </a:t>
            </a:r>
            <a:r>
              <a:rPr lang="ru-RU" dirty="0" err="1"/>
              <a:t>березиты-листвениты</a:t>
            </a:r>
            <a:r>
              <a:rPr lang="ru-RU" dirty="0"/>
              <a:t>, </a:t>
            </a:r>
            <a:r>
              <a:rPr lang="ru-RU" dirty="0" err="1"/>
              <a:t>гумбеиты</a:t>
            </a:r>
            <a:r>
              <a:rPr lang="ru-RU" dirty="0"/>
              <a:t>, </a:t>
            </a:r>
            <a:r>
              <a:rPr lang="ru-RU" dirty="0" err="1"/>
              <a:t>пропилиты</a:t>
            </a:r>
            <a:r>
              <a:rPr lang="ru-RU" dirty="0"/>
              <a:t>, </a:t>
            </a:r>
            <a:r>
              <a:rPr lang="ru-RU" dirty="0" err="1"/>
              <a:t>эйситы</a:t>
            </a:r>
            <a:r>
              <a:rPr lang="ru-RU" dirty="0"/>
              <a:t>, </a:t>
            </a:r>
            <a:r>
              <a:rPr lang="ru-RU" dirty="0" err="1"/>
              <a:t>аргиллизиты</a:t>
            </a:r>
            <a:r>
              <a:rPr lang="ru-RU" dirty="0"/>
              <a:t>)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838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ИСТОЧНИКИ ГЕОЛОГИЧЕСКОЙ </a:t>
            </a:r>
            <a:r>
              <a:rPr lang="ru-RU" dirty="0" smtClean="0"/>
              <a:t>ИНФОРМАЦИИ (РЕЕСТРЫ, БАЗЫ ДАННЫХ, КАТАЛОГИ И Т.Д.)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8795" y="1777073"/>
            <a:ext cx="6356518" cy="4351338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4685288" y="1933996"/>
            <a:ext cx="2597544" cy="6797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685288" y="1933996"/>
            <a:ext cx="137565" cy="485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822853" y="3698060"/>
            <a:ext cx="2548991" cy="768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822853" y="3698060"/>
            <a:ext cx="97105" cy="384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3609048" y="3698060"/>
            <a:ext cx="1213805" cy="1521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871405" y="3698060"/>
            <a:ext cx="1747880" cy="1521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43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СИСТЕМАТИЗАЦИИ ГЕОЛОГИЧЕСКОЙ ИНФОРМАЦИИ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Нет Единого реестра или Базы данных объектов, которые имеют авторские запасы</a:t>
            </a:r>
            <a:r>
              <a:rPr lang="ru-RU" dirty="0"/>
              <a:t> </a:t>
            </a:r>
            <a:r>
              <a:rPr lang="ru-RU" dirty="0" smtClean="0"/>
              <a:t>и прогнозные ресурсы.</a:t>
            </a:r>
          </a:p>
          <a:p>
            <a:r>
              <a:rPr lang="ru-RU" dirty="0" smtClean="0"/>
              <a:t>2. 30 % перспективных объектов находятся в геологических отчетах и о том, что они существуют нигде не указано.</a:t>
            </a:r>
          </a:p>
          <a:p>
            <a:r>
              <a:rPr lang="ru-RU" dirty="0" smtClean="0"/>
              <a:t>3. </a:t>
            </a:r>
            <a:r>
              <a:rPr lang="ru-RU" dirty="0" err="1" smtClean="0"/>
              <a:t>отсутсвует</a:t>
            </a:r>
            <a:r>
              <a:rPr lang="ru-RU" dirty="0" smtClean="0"/>
              <a:t> полная картина изученности территории (картограммы изученности). Предположительное время подготовки такой Базы данных не менее 3-5 лет.</a:t>
            </a:r>
          </a:p>
          <a:p>
            <a:r>
              <a:rPr lang="ru-RU" dirty="0" smtClean="0"/>
              <a:t>4. Перспективные опоискованные участки, которые ранее (30-40 лет назад) считались неперспективными на данный момент являются ликвидными.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5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приоритетные направления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 Наличие оцененных месторождений с авторскими запасами и прогнозными ресурсами высших категорий (Р1 и Р2) ликвидных полезных ископаемых. </a:t>
            </a:r>
            <a:r>
              <a:rPr lang="ru-RU" dirty="0" smtClean="0"/>
              <a:t>В совокупности капитализация </a:t>
            </a:r>
            <a:r>
              <a:rPr lang="ru-RU" dirty="0" smtClean="0"/>
              <a:t>таких объектов оценивается более чем в 100 млрд рублей по ДФО.</a:t>
            </a:r>
          </a:p>
          <a:p>
            <a:r>
              <a:rPr lang="ru-RU" dirty="0" smtClean="0"/>
              <a:t>Наличие Горно-обогатительных комбинатов с истощенными </a:t>
            </a:r>
            <a:r>
              <a:rPr lang="ru-RU" dirty="0" smtClean="0"/>
              <a:t>резервами </a:t>
            </a:r>
            <a:r>
              <a:rPr lang="ru-RU" dirty="0" smtClean="0"/>
              <a:t>(запасов осталось на несколько лет)</a:t>
            </a:r>
          </a:p>
          <a:p>
            <a:r>
              <a:rPr lang="ru-RU" dirty="0" smtClean="0"/>
              <a:t>Развитие новых кластеров для обеспечения полезным ископаемым действующих рудников или же новых генетических и технологических типов месторождений ликвидных сейчас или же в ближайшее время полезных ископаемых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835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Принцип формирования ГИС проекта – от мелкого масштаба к крупному (сэндвич)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31" y="1825625"/>
            <a:ext cx="4776337" cy="4351338"/>
          </a:xfrm>
        </p:spPr>
      </p:pic>
    </p:spTree>
    <p:extLst>
      <p:ext uri="{BB962C8B-B14F-4D97-AF65-F5344CB8AC3E}">
        <p14:creationId xmlns:p14="http://schemas.microsoft.com/office/powerpoint/2010/main" val="140225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569</Words>
  <Application>Microsoft Office PowerPoint</Application>
  <PresentationFormat>Широкоэкранный</PresentationFormat>
  <Paragraphs>71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1_Тема Office</vt:lpstr>
      <vt:lpstr>2_Тема Office</vt:lpstr>
      <vt:lpstr>«Использование современных IT технологий для управления и воспроизводства минерально-сырьевой базы ТПИ» </vt:lpstr>
      <vt:lpstr>ОСНОВНАЯ ЦЕЛЬ </vt:lpstr>
      <vt:lpstr>Предпосылки: </vt:lpstr>
      <vt:lpstr>Поисковые признаки: </vt:lpstr>
      <vt:lpstr>Косвенные поисковые признаки; </vt:lpstr>
      <vt:lpstr>ИСТОЧНИКИ ГЕОЛОГИЧЕСКОЙ ИНФОРМАЦИИ (РЕЕСТРЫ, БАЗЫ ДАННЫХ, КАТАЛОГИ И Т.Д.)</vt:lpstr>
      <vt:lpstr>СИСТЕМАТИЗАЦИИ ГЕОЛОГИЧЕСКОЙ ИНФОРМАЦИИ</vt:lpstr>
      <vt:lpstr>Основные приоритетные направления</vt:lpstr>
      <vt:lpstr>Принцип формирования ГИС проекта – от мелкого масштаба к крупному (сэндвич)</vt:lpstr>
      <vt:lpstr>ГЕОИНФОРМАЦИОННАЯ СИСТЕМА УЧЕТА МСБ (на примере Забайкальского края)</vt:lpstr>
      <vt:lpstr>Информация о количестве рудных тел на месторождениях и проявлениях</vt:lpstr>
      <vt:lpstr>Информация о методах извлечения ПИ</vt:lpstr>
      <vt:lpstr> Группа золоторудных и россыпных объектов в пределах Дарасунского рудного узла </vt:lpstr>
      <vt:lpstr>Слой – перечень объектов, включенных в программу лицензирования 2019 года </vt:lpstr>
      <vt:lpstr>Слой – Месторождения с балансовыми запасами, которые числятся в ГКМ</vt:lpstr>
      <vt:lpstr>Действующие лицензии на июнь 2019 года</vt:lpstr>
      <vt:lpstr>Интерактивная привязка паспортов ГКМ к проявлениям и месторождениям</vt:lpstr>
      <vt:lpstr>Контура апробированных прогнозных ресурсов категорий Р1, Р2 с количественными показателями (кг) и содержаниями г/куб.м.</vt:lpstr>
      <vt:lpstr>Интерактивные привязки учетных листков с информацией к точкам учетных листков</vt:lpstr>
      <vt:lpstr>Полигональные контура месторождений тпи нераспределенного фонда недр</vt:lpstr>
      <vt:lpstr>Параметры точек паспортов ГКМ массива А с прогнозными ресурсами Р1</vt:lpstr>
      <vt:lpstr>Особо охраняемые природные территории</vt:lpstr>
      <vt:lpstr>Контура объектов с прогнозными ресурсами апробированными в ЦНИГРИ</vt:lpstr>
      <vt:lpstr>Карта полезных ископаемых масштаба 1:200 000</vt:lpstr>
      <vt:lpstr>Фрагмент слоя – сэндвича карты и геологических планов сканированных из отчетов на геологическое изучение</vt:lpstr>
      <vt:lpstr>Информация из АСЛН</vt:lpstr>
      <vt:lpstr>Фрагмент плана расположения разведочных линий с результатами опробования</vt:lpstr>
      <vt:lpstr>Фрагмент геологического плана рудопроявления золота с результатами бороздового опробования и аномалиями по вторичным ореолам золота  масштаб 1:5 000 – для принятия решения о выборе наиболее перспективных объектов</vt:lpstr>
      <vt:lpstr>Презентация PowerPoint</vt:lpstr>
      <vt:lpstr>Выделение на основании комплексного анализа наиболее перспективных участков на обнаружение россыпного золота</vt:lpstr>
      <vt:lpstr>ИРКУТСК</vt:lpstr>
      <vt:lpstr>ХАБАРОВСК</vt:lpstr>
      <vt:lpstr>ЧУКОТКА</vt:lpstr>
      <vt:lpstr>ФРАГМЕНТ АТРИБУТИВНОЙ ИНФОРМАЦИИ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Tsyrenova</dc:creator>
  <cp:lastModifiedBy>RePack by Diakov</cp:lastModifiedBy>
  <cp:revision>141</cp:revision>
  <cp:lastPrinted>2019-02-19T06:02:24Z</cp:lastPrinted>
  <dcterms:created xsi:type="dcterms:W3CDTF">2019-02-18T10:08:46Z</dcterms:created>
  <dcterms:modified xsi:type="dcterms:W3CDTF">2021-05-20T06:42:28Z</dcterms:modified>
</cp:coreProperties>
</file>