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1.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3.xml" ContentType="application/vnd.openxmlformats-officedocument.themeOverride+xml"/>
  <Override PartName="/ppt/notesSlides/notesSlide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57" r:id="rId2"/>
    <p:sldId id="320" r:id="rId3"/>
    <p:sldId id="328" r:id="rId4"/>
    <p:sldId id="333" r:id="rId5"/>
    <p:sldId id="334" r:id="rId6"/>
    <p:sldId id="321" r:id="rId7"/>
    <p:sldId id="330" r:id="rId8"/>
    <p:sldId id="322" r:id="rId9"/>
    <p:sldId id="329" r:id="rId10"/>
    <p:sldId id="319" r:id="rId11"/>
    <p:sldId id="313" r:id="rId12"/>
    <p:sldId id="309" r:id="rId13"/>
    <p:sldId id="308" r:id="rId14"/>
    <p:sldId id="307" r:id="rId15"/>
    <p:sldId id="325" r:id="rId16"/>
    <p:sldId id="327" r:id="rId17"/>
    <p:sldId id="323" r:id="rId18"/>
    <p:sldId id="336" r:id="rId19"/>
    <p:sldId id="316" r:id="rId20"/>
  </p:sldIdLst>
  <p:sldSz cx="12192000" cy="6858000"/>
  <p:notesSz cx="6797675" cy="9926638"/>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7796"/>
    <a:srgbClr val="49C5B1"/>
    <a:srgbClr val="FF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77262" autoAdjust="0"/>
  </p:normalViewPr>
  <p:slideViewPr>
    <p:cSldViewPr snapToGrid="0">
      <p:cViewPr varScale="1">
        <p:scale>
          <a:sx n="68" d="100"/>
          <a:sy n="68" d="100"/>
        </p:scale>
        <p:origin x="1114"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D:\2021\&#1047;&#1072;&#1087;&#1088;&#1086;&#1089;&#1099;\!%20&#1056;&#1091;&#1082;&#1086;&#1074;&#1086;&#1076;&#1089;&#1090;&#1074;&#1086;\&#1040;&#1085;&#1080;&#1089;&#1080;&#1084;&#1086;&#1074;&#1072;\&#1062;&#1053;&#1048;&#1043;&#1056;&#1048;%20&#1044;&#1083;&#1103;%20&#1082;&#1086;&#1085;&#1092;&#1077;&#1088;&#1077;&#1085;&#1094;&#1080;&#1080;%20(&#1089;&#1088;&#1086;&#1082;%209%20&#1072;&#1087;&#1088;&#1077;&#1083;&#1103;)\&#1043;&#1050;&#1052;%20&#1089;&#1086;&#1089;&#1090;&#1072;&#1074;.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oleObject" Target="file:///H:\1.%20&#1056;&#1072;&#1073;&#1086;&#1090;&#1072;\&#1056;&#1072;&#1073;&#1086;&#1090;&#1072;%202021\&#1050;&#1086;&#1085;&#1092;&#1077;&#1088;&#1077;&#1085;&#1094;&#1080;&#1080;\&#1052;&#1048;&#1053;&#1043;&#1045;&#1054;-&#1079;&#1072;&#1086;&#1095;&#1085;\&#1057;&#1083;&#1072;&#1081;&#1076;%203%20&#1055;&#1088;&#1080;&#1082;&#1072;&#1079;%20&#8470;%20583.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H:\1.%20&#1056;&#1072;&#1073;&#1086;&#1090;&#1072;\&#1056;&#1072;&#1073;&#1086;&#1090;&#1072;%202021\&#1050;&#1086;&#1085;&#1092;&#1077;&#1088;&#1077;&#1085;&#1094;&#1080;&#1080;\&#1052;&#1048;&#1053;&#1043;&#1045;&#1054;-&#1079;&#1072;&#1086;&#1095;&#1085;\&#1057;&#1083;&#1072;&#1081;&#1076;%201%20&#1076;&#1080;&#1072;&#1075;&#1088;_1_47%20&#1087;&#1088;&#1080;&#1082;&#1072;&#1079;%20&#1087;&#1086;%20&#1082;&#1074;&#1072;&#1088;&#1090;&#1072;&#1083;&#1072;&#1084;%202018-2021&#1075;&#1075;.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H:\1.%20&#1056;&#1072;&#1073;&#1086;&#1090;&#1072;\&#1056;&#1072;&#1073;&#1086;&#1090;&#1072;%202021\&#1050;&#1086;&#1085;&#1092;&#1077;&#1088;&#1077;&#1085;&#1094;&#1080;&#1080;\&#1052;&#1048;&#1053;&#1043;&#1045;&#1054;-&#1079;&#1072;&#1086;&#1095;&#1085;\&#1057;&#1083;&#1072;&#1081;&#1076;%201%20&#1044;&#1080;&#1072;&#1075;&#1088;_2%20&#1080;%203_47&#1087;&#1088;%20&#1088;&#1072;&#1089;&#1087;&#1088;&#1077;&#1076;&#1077;&#1083;&#1077;&#1085;&#1080;&#1103;%20&#1079;&#1072;&#1087;&#1088;&#1086;&#1089;&#1086;&#1074;%20&#1087;&#1086;%20&#1060;&#1054;.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anisimova\Desktop\&#1056;&#1072;&#1073;&#1086;&#1090;&#1072;\&#1056;&#1072;&#1073;&#1086;&#1090;&#1072;%202019\&#1050;&#1086;&#1085;&#1092;&#1077;&#1088;&#1077;&#1085;&#1094;&#1080;&#1080;%20&#1080;%20&#1089;&#1086;&#1074;&#1077;&#1097;&#1072;&#1085;&#1080;&#1103;\&#1063;&#1077;&#1083;&#1103;&#1073;&#1080;&#1085;&#1089;&#1082;%2011-13%20&#1076;&#1077;&#1082;&#1072;&#1073;&#1088;&#1103;\&#1052;&#1072;&#1090;&#1077;&#1088;&#1080;&#1072;&#1083;\&#1044;&#1080;&#1072;&#1075;&#1088;&#1072;&#1084;&#1084;&#1099;.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H:\1.%20&#1056;&#1072;&#1073;&#1086;&#1090;&#1072;\&#1056;&#1072;&#1073;&#1086;&#1090;&#1072;%202021\&#1050;&#1086;&#1085;&#1092;&#1077;&#1088;&#1077;&#1085;&#1094;&#1080;&#1080;\&#1052;&#1048;&#1053;&#1043;&#1045;&#1054;-&#1079;&#1072;&#1086;&#1095;&#1085;\&#1057;&#1083;&#1072;&#1081;&#1076;%202%2047%20&#1087;&#1088;.%20&#1087;&#1086;%20&#1074;&#1080;&#1076;&#1072;&#1084;%20&#1058;&#1055;&#1048;.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20.xml.rels><?xml version="1.0" encoding="UTF-8" standalone="yes"?>
<Relationships xmlns="http://schemas.openxmlformats.org/package/2006/relationships"><Relationship Id="rId3" Type="http://schemas.openxmlformats.org/officeDocument/2006/relationships/oleObject" Target="file:///H:\1.%20&#1056;&#1072;&#1073;&#1086;&#1090;&#1072;\&#1056;&#1072;&#1073;&#1086;&#1090;&#1072;%202021\&#1050;&#1086;&#1085;&#1092;&#1077;&#1088;&#1077;&#1085;&#1094;&#1080;&#1080;\&#1052;&#1048;&#1053;&#1043;&#1045;&#1054;-&#1079;&#1072;&#1086;&#1095;&#1085;\&#1057;&#1083;&#1072;&#1081;&#1076;%202%2047%20&#1087;&#1088;.%20&#1095;&#1080;&#1089;&#1083;&#1086;%20&#1079;&#1072;&#1082;&#1083;&#1102;&#1095;&#1077;&#1085;&#1080;&#1081;.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storage\Userfiles\&#1054;&#1056;&#1052;&#1057;&#1041;\&#1054;&#1073;&#1097;&#1072;&#1103;\2)%20&#1057;&#1054;&#1058;&#1056;&#1059;&#1044;&#1053;&#1048;&#1050;&#1048;%20%20&#1054;&#1058;&#1044;&#1045;&#1051;&#1040;\11-&#1058;&#1077;&#1088;&#1077;&#1084;&#1077;&#1094;&#1082;&#1072;&#1103;\&#1076;&#1083;&#1103;%20&#1089;&#1083;&#1072;&#1081;&#1076;&#1072;%20&#1087;&#1086;%20&#1074;&#1099;&#1087;&#1091;&#1089;&#1082;&#1072;&#108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1'!$B$4</c:f>
              <c:strCache>
                <c:ptCount val="1"/>
                <c:pt idx="0">
                  <c:v>Р1</c:v>
                </c:pt>
              </c:strCache>
            </c:strRef>
          </c:tx>
          <c:spPr>
            <a:solidFill>
              <a:schemeClr val="accent5">
                <a:shade val="65000"/>
              </a:schemeClr>
            </a:solidFill>
            <a:ln>
              <a:noFill/>
            </a:ln>
            <a:effectLst/>
          </c:spPr>
          <c:invertIfNegative val="0"/>
          <c:cat>
            <c:strRef>
              <c:f>'Выпуск 1'!$A$5:$A$8</c:f>
              <c:strCache>
                <c:ptCount val="4"/>
                <c:pt idx="0">
                  <c:v>марганцевые руды, млн т</c:v>
                </c:pt>
                <c:pt idx="1">
                  <c:v>хромовые руды, млн т</c:v>
                </c:pt>
                <c:pt idx="2">
                  <c:v>бокситы, млн т</c:v>
                </c:pt>
                <c:pt idx="3">
                  <c:v>титан, млн т</c:v>
                </c:pt>
              </c:strCache>
            </c:strRef>
          </c:cat>
          <c:val>
            <c:numRef>
              <c:f>'Выпуск 1'!$B$5:$B$8</c:f>
              <c:numCache>
                <c:formatCode>0.00</c:formatCode>
                <c:ptCount val="4"/>
                <c:pt idx="0">
                  <c:v>232</c:v>
                </c:pt>
                <c:pt idx="1">
                  <c:v>126.71899999999999</c:v>
                </c:pt>
                <c:pt idx="2">
                  <c:v>58.1</c:v>
                </c:pt>
                <c:pt idx="3">
                  <c:v>384.52</c:v>
                </c:pt>
              </c:numCache>
            </c:numRef>
          </c:val>
          <c:extLst>
            <c:ext xmlns:c16="http://schemas.microsoft.com/office/drawing/2014/chart" uri="{C3380CC4-5D6E-409C-BE32-E72D297353CC}">
              <c16:uniqueId val="{00000000-4144-42AF-B347-862AA1D91344}"/>
            </c:ext>
          </c:extLst>
        </c:ser>
        <c:ser>
          <c:idx val="1"/>
          <c:order val="1"/>
          <c:tx>
            <c:strRef>
              <c:f>'Выпуск 1'!$C$4</c:f>
              <c:strCache>
                <c:ptCount val="1"/>
                <c:pt idx="0">
                  <c:v>Р2</c:v>
                </c:pt>
              </c:strCache>
            </c:strRef>
          </c:tx>
          <c:spPr>
            <a:solidFill>
              <a:schemeClr val="accent5"/>
            </a:solidFill>
            <a:ln>
              <a:noFill/>
            </a:ln>
            <a:effectLst/>
          </c:spPr>
          <c:invertIfNegative val="0"/>
          <c:cat>
            <c:strRef>
              <c:f>'Выпуск 1'!$A$5:$A$8</c:f>
              <c:strCache>
                <c:ptCount val="4"/>
                <c:pt idx="0">
                  <c:v>марганцевые руды, млн т</c:v>
                </c:pt>
                <c:pt idx="1">
                  <c:v>хромовые руды, млн т</c:v>
                </c:pt>
                <c:pt idx="2">
                  <c:v>бокситы, млн т</c:v>
                </c:pt>
                <c:pt idx="3">
                  <c:v>титан, млн т</c:v>
                </c:pt>
              </c:strCache>
            </c:strRef>
          </c:cat>
          <c:val>
            <c:numRef>
              <c:f>'Выпуск 1'!$C$5:$C$8</c:f>
              <c:numCache>
                <c:formatCode>0.00</c:formatCode>
                <c:ptCount val="4"/>
                <c:pt idx="0">
                  <c:v>143.69999999999999</c:v>
                </c:pt>
                <c:pt idx="1">
                  <c:v>229.49</c:v>
                </c:pt>
                <c:pt idx="2">
                  <c:v>39.200000000000003</c:v>
                </c:pt>
                <c:pt idx="3">
                  <c:v>448.27</c:v>
                </c:pt>
              </c:numCache>
            </c:numRef>
          </c:val>
          <c:extLst>
            <c:ext xmlns:c16="http://schemas.microsoft.com/office/drawing/2014/chart" uri="{C3380CC4-5D6E-409C-BE32-E72D297353CC}">
              <c16:uniqueId val="{00000001-4144-42AF-B347-862AA1D91344}"/>
            </c:ext>
          </c:extLst>
        </c:ser>
        <c:ser>
          <c:idx val="2"/>
          <c:order val="2"/>
          <c:tx>
            <c:strRef>
              <c:f>'Выпуск 1'!$D$4</c:f>
              <c:strCache>
                <c:ptCount val="1"/>
                <c:pt idx="0">
                  <c:v>Р3</c:v>
                </c:pt>
              </c:strCache>
            </c:strRef>
          </c:tx>
          <c:spPr>
            <a:solidFill>
              <a:schemeClr val="accent5">
                <a:tint val="65000"/>
              </a:schemeClr>
            </a:solidFill>
            <a:ln>
              <a:noFill/>
            </a:ln>
            <a:effectLst/>
          </c:spPr>
          <c:invertIfNegative val="0"/>
          <c:cat>
            <c:strRef>
              <c:f>'Выпуск 1'!$A$5:$A$8</c:f>
              <c:strCache>
                <c:ptCount val="4"/>
                <c:pt idx="0">
                  <c:v>марганцевые руды, млн т</c:v>
                </c:pt>
                <c:pt idx="1">
                  <c:v>хромовые руды, млн т</c:v>
                </c:pt>
                <c:pt idx="2">
                  <c:v>бокситы, млн т</c:v>
                </c:pt>
                <c:pt idx="3">
                  <c:v>титан, млн т</c:v>
                </c:pt>
              </c:strCache>
            </c:strRef>
          </c:cat>
          <c:val>
            <c:numRef>
              <c:f>'Выпуск 1'!$D$5:$D$8</c:f>
              <c:numCache>
                <c:formatCode>0.00</c:formatCode>
                <c:ptCount val="4"/>
                <c:pt idx="0">
                  <c:v>568</c:v>
                </c:pt>
                <c:pt idx="1">
                  <c:v>168.67</c:v>
                </c:pt>
                <c:pt idx="3">
                  <c:v>204.61</c:v>
                </c:pt>
              </c:numCache>
            </c:numRef>
          </c:val>
          <c:extLst>
            <c:ext xmlns:c16="http://schemas.microsoft.com/office/drawing/2014/chart" uri="{C3380CC4-5D6E-409C-BE32-E72D297353CC}">
              <c16:uniqueId val="{00000002-4144-42AF-B347-862AA1D91344}"/>
            </c:ext>
          </c:extLst>
        </c:ser>
        <c:dLbls>
          <c:showLegendKey val="0"/>
          <c:showVal val="0"/>
          <c:showCatName val="0"/>
          <c:showSerName val="0"/>
          <c:showPercent val="0"/>
          <c:showBubbleSize val="0"/>
        </c:dLbls>
        <c:gapWidth val="150"/>
        <c:overlap val="100"/>
        <c:axId val="333604719"/>
        <c:axId val="333605967"/>
      </c:barChart>
      <c:catAx>
        <c:axId val="333604719"/>
        <c:scaling>
          <c:orientation val="minMax"/>
        </c:scaling>
        <c:delete val="1"/>
        <c:axPos val="b"/>
        <c:numFmt formatCode="General" sourceLinked="1"/>
        <c:majorTickMark val="none"/>
        <c:minorTickMark val="none"/>
        <c:tickLblPos val="nextTo"/>
        <c:crossAx val="333605967"/>
        <c:crosses val="autoZero"/>
        <c:auto val="1"/>
        <c:lblAlgn val="ctr"/>
        <c:lblOffset val="100"/>
        <c:noMultiLvlLbl val="0"/>
      </c:catAx>
      <c:valAx>
        <c:axId val="333605967"/>
        <c:scaling>
          <c:orientation val="minMax"/>
        </c:scaling>
        <c:delete val="1"/>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crossAx val="333604719"/>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bg1">
          <a:lumMod val="85000"/>
        </a:schemeClr>
      </a:solidFill>
      <a:round/>
    </a:ln>
    <a:effectLst/>
  </c:spPr>
  <c:txPr>
    <a:bodyPr/>
    <a:lstStyle/>
    <a:p>
      <a:pPr>
        <a:defRPr/>
      </a:pPr>
      <a:endParaRPr lang="ru-RU"/>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3'!$B$20</c:f>
              <c:strCache>
                <c:ptCount val="1"/>
                <c:pt idx="0">
                  <c:v>Р1</c:v>
                </c:pt>
              </c:strCache>
            </c:strRef>
          </c:tx>
          <c:spPr>
            <a:solidFill>
              <a:schemeClr val="accent3">
                <a:shade val="65000"/>
              </a:schemeClr>
            </a:solidFill>
            <a:ln>
              <a:noFill/>
            </a:ln>
            <a:effectLst/>
          </c:spPr>
          <c:invertIfNegative val="0"/>
          <c:cat>
            <c:strRef>
              <c:f>'Выпуск 3'!$A$21:$A$26</c:f>
              <c:strCache>
                <c:ptCount val="6"/>
                <c:pt idx="0">
                  <c:v>сера самородная, тыс. т</c:v>
                </c:pt>
                <c:pt idx="1">
                  <c:v>борные руды, тыс. т</c:v>
                </c:pt>
                <c:pt idx="2">
                  <c:v>асбест, тыс. т</c:v>
                </c:pt>
                <c:pt idx="3">
                  <c:v>брусит, тыс. т</c:v>
                </c:pt>
                <c:pt idx="4">
                  <c:v>графит, тыс. т</c:v>
                </c:pt>
                <c:pt idx="5">
                  <c:v>мусковит мелкоразмерный, тыс. т</c:v>
                </c:pt>
              </c:strCache>
            </c:strRef>
          </c:cat>
          <c:val>
            <c:numRef>
              <c:f>'Выпуск 3'!$B$21:$B$26</c:f>
              <c:numCache>
                <c:formatCode>General</c:formatCode>
                <c:ptCount val="6"/>
                <c:pt idx="1">
                  <c:v>500</c:v>
                </c:pt>
                <c:pt idx="2" formatCode="#,##0">
                  <c:v>17170</c:v>
                </c:pt>
                <c:pt idx="3" formatCode="#,##0">
                  <c:v>23000</c:v>
                </c:pt>
                <c:pt idx="4">
                  <c:v>18226</c:v>
                </c:pt>
                <c:pt idx="5" formatCode="#,##0.00">
                  <c:v>40181.1</c:v>
                </c:pt>
              </c:numCache>
            </c:numRef>
          </c:val>
          <c:extLst>
            <c:ext xmlns:c16="http://schemas.microsoft.com/office/drawing/2014/chart" uri="{C3380CC4-5D6E-409C-BE32-E72D297353CC}">
              <c16:uniqueId val="{00000000-2A13-4FDD-9E62-82D220302C58}"/>
            </c:ext>
          </c:extLst>
        </c:ser>
        <c:ser>
          <c:idx val="1"/>
          <c:order val="1"/>
          <c:tx>
            <c:strRef>
              <c:f>'Выпуск 3'!$C$20</c:f>
              <c:strCache>
                <c:ptCount val="1"/>
                <c:pt idx="0">
                  <c:v>Р2</c:v>
                </c:pt>
              </c:strCache>
            </c:strRef>
          </c:tx>
          <c:spPr>
            <a:solidFill>
              <a:schemeClr val="accent3"/>
            </a:solidFill>
            <a:ln>
              <a:noFill/>
            </a:ln>
            <a:effectLst/>
          </c:spPr>
          <c:invertIfNegative val="0"/>
          <c:cat>
            <c:strRef>
              <c:f>'Выпуск 3'!$A$21:$A$26</c:f>
              <c:strCache>
                <c:ptCount val="6"/>
                <c:pt idx="0">
                  <c:v>сера самородная, тыс. т</c:v>
                </c:pt>
                <c:pt idx="1">
                  <c:v>борные руды, тыс. т</c:v>
                </c:pt>
                <c:pt idx="2">
                  <c:v>асбест, тыс. т</c:v>
                </c:pt>
                <c:pt idx="3">
                  <c:v>брусит, тыс. т</c:v>
                </c:pt>
                <c:pt idx="4">
                  <c:v>графит, тыс. т</c:v>
                </c:pt>
                <c:pt idx="5">
                  <c:v>мусковит мелкоразмерный, тыс. т</c:v>
                </c:pt>
              </c:strCache>
            </c:strRef>
          </c:cat>
          <c:val>
            <c:numRef>
              <c:f>'Выпуск 3'!$C$21:$C$26</c:f>
              <c:numCache>
                <c:formatCode>General</c:formatCode>
                <c:ptCount val="6"/>
                <c:pt idx="1">
                  <c:v>594</c:v>
                </c:pt>
                <c:pt idx="2" formatCode="#,##0">
                  <c:v>7060</c:v>
                </c:pt>
                <c:pt idx="4">
                  <c:v>33086</c:v>
                </c:pt>
                <c:pt idx="5" formatCode="#,##0.00">
                  <c:v>85987.8</c:v>
                </c:pt>
              </c:numCache>
            </c:numRef>
          </c:val>
          <c:extLst>
            <c:ext xmlns:c16="http://schemas.microsoft.com/office/drawing/2014/chart" uri="{C3380CC4-5D6E-409C-BE32-E72D297353CC}">
              <c16:uniqueId val="{00000001-2A13-4FDD-9E62-82D220302C58}"/>
            </c:ext>
          </c:extLst>
        </c:ser>
        <c:ser>
          <c:idx val="2"/>
          <c:order val="2"/>
          <c:tx>
            <c:strRef>
              <c:f>'Выпуск 3'!$D$20</c:f>
              <c:strCache>
                <c:ptCount val="1"/>
                <c:pt idx="0">
                  <c:v>Р3</c:v>
                </c:pt>
              </c:strCache>
            </c:strRef>
          </c:tx>
          <c:spPr>
            <a:solidFill>
              <a:schemeClr val="accent3">
                <a:tint val="65000"/>
              </a:schemeClr>
            </a:solidFill>
            <a:ln>
              <a:noFill/>
            </a:ln>
            <a:effectLst/>
          </c:spPr>
          <c:invertIfNegative val="0"/>
          <c:cat>
            <c:strRef>
              <c:f>'Выпуск 3'!$A$21:$A$26</c:f>
              <c:strCache>
                <c:ptCount val="6"/>
                <c:pt idx="0">
                  <c:v>сера самородная, тыс. т</c:v>
                </c:pt>
                <c:pt idx="1">
                  <c:v>борные руды, тыс. т</c:v>
                </c:pt>
                <c:pt idx="2">
                  <c:v>асбест, тыс. т</c:v>
                </c:pt>
                <c:pt idx="3">
                  <c:v>брусит, тыс. т</c:v>
                </c:pt>
                <c:pt idx="4">
                  <c:v>графит, тыс. т</c:v>
                </c:pt>
                <c:pt idx="5">
                  <c:v>мусковит мелкоразмерный, тыс. т</c:v>
                </c:pt>
              </c:strCache>
            </c:strRef>
          </c:cat>
          <c:val>
            <c:numRef>
              <c:f>'Выпуск 3'!$D$21:$D$26</c:f>
              <c:numCache>
                <c:formatCode>#,##0</c:formatCode>
                <c:ptCount val="6"/>
                <c:pt idx="0">
                  <c:v>108800</c:v>
                </c:pt>
                <c:pt idx="1">
                  <c:v>6842</c:v>
                </c:pt>
                <c:pt idx="2">
                  <c:v>4250</c:v>
                </c:pt>
                <c:pt idx="3">
                  <c:v>3900</c:v>
                </c:pt>
                <c:pt idx="4" formatCode="General">
                  <c:v>18460</c:v>
                </c:pt>
              </c:numCache>
            </c:numRef>
          </c:val>
          <c:extLst>
            <c:ext xmlns:c16="http://schemas.microsoft.com/office/drawing/2014/chart" uri="{C3380CC4-5D6E-409C-BE32-E72D297353CC}">
              <c16:uniqueId val="{00000002-2A13-4FDD-9E62-82D220302C58}"/>
            </c:ext>
          </c:extLst>
        </c:ser>
        <c:dLbls>
          <c:showLegendKey val="0"/>
          <c:showVal val="0"/>
          <c:showCatName val="0"/>
          <c:showSerName val="0"/>
          <c:showPercent val="0"/>
          <c:showBubbleSize val="0"/>
        </c:dLbls>
        <c:gapWidth val="150"/>
        <c:overlap val="100"/>
        <c:axId val="526555535"/>
        <c:axId val="526564687"/>
      </c:barChart>
      <c:catAx>
        <c:axId val="526555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26564687"/>
        <c:crosses val="autoZero"/>
        <c:auto val="1"/>
        <c:lblAlgn val="ctr"/>
        <c:lblOffset val="100"/>
        <c:noMultiLvlLbl val="0"/>
      </c:catAx>
      <c:valAx>
        <c:axId val="526564687"/>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52655553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3'!$B$7</c:f>
              <c:strCache>
                <c:ptCount val="1"/>
                <c:pt idx="0">
                  <c:v>Р1</c:v>
                </c:pt>
              </c:strCache>
            </c:strRef>
          </c:tx>
          <c:spPr>
            <a:solidFill>
              <a:schemeClr val="accent3">
                <a:shade val="65000"/>
              </a:schemeClr>
            </a:solidFill>
            <a:ln>
              <a:noFill/>
            </a:ln>
            <a:effectLst/>
          </c:spPr>
          <c:invertIfNegative val="0"/>
          <c:cat>
            <c:strRef>
              <c:f>'Выпуск 3'!$A$8:$A$18</c:f>
              <c:strCache>
                <c:ptCount val="11"/>
                <c:pt idx="0">
                  <c:v>апатиты, тыс. т</c:v>
                </c:pt>
                <c:pt idx="1">
                  <c:v>фосфориты, тыс. т</c:v>
                </c:pt>
                <c:pt idx="2">
                  <c:v>натриевые соли (давсонит), тыс. т</c:v>
                </c:pt>
                <c:pt idx="3">
                  <c:v>барит, тыс. т</c:v>
                </c:pt>
                <c:pt idx="4">
                  <c:v>бентониты, тыс. т</c:v>
                </c:pt>
                <c:pt idx="5">
                  <c:v>тальк и тальковый камень, тыс. т</c:v>
                </c:pt>
                <c:pt idx="6">
                  <c:v>плавиковый шпат, тыс. т</c:v>
                </c:pt>
                <c:pt idx="7">
                  <c:v>каолин, тыс. т</c:v>
                </c:pt>
                <c:pt idx="8">
                  <c:v>волластонит, тыс. т</c:v>
                </c:pt>
                <c:pt idx="9">
                  <c:v>цеолиты, тыс. т</c:v>
                </c:pt>
                <c:pt idx="10">
                  <c:v>впшс, тыс. т</c:v>
                </c:pt>
              </c:strCache>
            </c:strRef>
          </c:cat>
          <c:val>
            <c:numRef>
              <c:f>'Выпуск 3'!$B$8:$B$18</c:f>
              <c:numCache>
                <c:formatCode>#,##0</c:formatCode>
                <c:ptCount val="11"/>
                <c:pt idx="0">
                  <c:v>113400</c:v>
                </c:pt>
                <c:pt idx="1">
                  <c:v>260992</c:v>
                </c:pt>
                <c:pt idx="3">
                  <c:v>22448</c:v>
                </c:pt>
                <c:pt idx="4">
                  <c:v>87300</c:v>
                </c:pt>
                <c:pt idx="5">
                  <c:v>76450</c:v>
                </c:pt>
                <c:pt idx="6" formatCode="#,##0.00">
                  <c:v>42234.8</c:v>
                </c:pt>
                <c:pt idx="7">
                  <c:v>541607</c:v>
                </c:pt>
                <c:pt idx="8">
                  <c:v>33790</c:v>
                </c:pt>
                <c:pt idx="9" formatCode="General">
                  <c:v>0</c:v>
                </c:pt>
                <c:pt idx="10">
                  <c:v>316545</c:v>
                </c:pt>
              </c:numCache>
            </c:numRef>
          </c:val>
          <c:extLst>
            <c:ext xmlns:c16="http://schemas.microsoft.com/office/drawing/2014/chart" uri="{C3380CC4-5D6E-409C-BE32-E72D297353CC}">
              <c16:uniqueId val="{00000000-7A44-42D3-AC30-523555427DDE}"/>
            </c:ext>
          </c:extLst>
        </c:ser>
        <c:ser>
          <c:idx val="1"/>
          <c:order val="1"/>
          <c:tx>
            <c:strRef>
              <c:f>'Выпуск 3'!$C$7</c:f>
              <c:strCache>
                <c:ptCount val="1"/>
                <c:pt idx="0">
                  <c:v>Р2</c:v>
                </c:pt>
              </c:strCache>
            </c:strRef>
          </c:tx>
          <c:spPr>
            <a:solidFill>
              <a:schemeClr val="accent3"/>
            </a:solidFill>
            <a:ln>
              <a:noFill/>
            </a:ln>
            <a:effectLst/>
          </c:spPr>
          <c:invertIfNegative val="0"/>
          <c:cat>
            <c:strRef>
              <c:f>'Выпуск 3'!$A$8:$A$18</c:f>
              <c:strCache>
                <c:ptCount val="11"/>
                <c:pt idx="0">
                  <c:v>апатиты, тыс. т</c:v>
                </c:pt>
                <c:pt idx="1">
                  <c:v>фосфориты, тыс. т</c:v>
                </c:pt>
                <c:pt idx="2">
                  <c:v>натриевые соли (давсонит), тыс. т</c:v>
                </c:pt>
                <c:pt idx="3">
                  <c:v>барит, тыс. т</c:v>
                </c:pt>
                <c:pt idx="4">
                  <c:v>бентониты, тыс. т</c:v>
                </c:pt>
                <c:pt idx="5">
                  <c:v>тальк и тальковый камень, тыс. т</c:v>
                </c:pt>
                <c:pt idx="6">
                  <c:v>плавиковый шпат, тыс. т</c:v>
                </c:pt>
                <c:pt idx="7">
                  <c:v>каолин, тыс. т</c:v>
                </c:pt>
                <c:pt idx="8">
                  <c:v>волластонит, тыс. т</c:v>
                </c:pt>
                <c:pt idx="9">
                  <c:v>цеолиты, тыс. т</c:v>
                </c:pt>
                <c:pt idx="10">
                  <c:v>впшс, тыс. т</c:v>
                </c:pt>
              </c:strCache>
            </c:strRef>
          </c:cat>
          <c:val>
            <c:numRef>
              <c:f>'Выпуск 3'!$C$8:$C$18</c:f>
              <c:numCache>
                <c:formatCode>#,##0</c:formatCode>
                <c:ptCount val="11"/>
                <c:pt idx="0">
                  <c:v>106650</c:v>
                </c:pt>
                <c:pt idx="1">
                  <c:v>84468</c:v>
                </c:pt>
                <c:pt idx="2">
                  <c:v>392000</c:v>
                </c:pt>
                <c:pt idx="3">
                  <c:v>19491</c:v>
                </c:pt>
                <c:pt idx="4">
                  <c:v>233500</c:v>
                </c:pt>
                <c:pt idx="5">
                  <c:v>75520</c:v>
                </c:pt>
                <c:pt idx="6">
                  <c:v>31180</c:v>
                </c:pt>
                <c:pt idx="7">
                  <c:v>390600</c:v>
                </c:pt>
                <c:pt idx="8">
                  <c:v>155000</c:v>
                </c:pt>
                <c:pt idx="9">
                  <c:v>190230</c:v>
                </c:pt>
                <c:pt idx="10" formatCode="#,##0.00">
                  <c:v>349625.59999999998</c:v>
                </c:pt>
              </c:numCache>
            </c:numRef>
          </c:val>
          <c:extLst>
            <c:ext xmlns:c16="http://schemas.microsoft.com/office/drawing/2014/chart" uri="{C3380CC4-5D6E-409C-BE32-E72D297353CC}">
              <c16:uniqueId val="{00000001-7A44-42D3-AC30-523555427DDE}"/>
            </c:ext>
          </c:extLst>
        </c:ser>
        <c:ser>
          <c:idx val="2"/>
          <c:order val="2"/>
          <c:tx>
            <c:strRef>
              <c:f>'Выпуск 3'!$D$7</c:f>
              <c:strCache>
                <c:ptCount val="1"/>
                <c:pt idx="0">
                  <c:v>Р3</c:v>
                </c:pt>
              </c:strCache>
            </c:strRef>
          </c:tx>
          <c:spPr>
            <a:solidFill>
              <a:schemeClr val="accent3">
                <a:tint val="65000"/>
              </a:schemeClr>
            </a:solidFill>
            <a:ln>
              <a:noFill/>
            </a:ln>
            <a:effectLst/>
          </c:spPr>
          <c:invertIfNegative val="0"/>
          <c:cat>
            <c:strRef>
              <c:f>'Выпуск 3'!$A$8:$A$18</c:f>
              <c:strCache>
                <c:ptCount val="11"/>
                <c:pt idx="0">
                  <c:v>апатиты, тыс. т</c:v>
                </c:pt>
                <c:pt idx="1">
                  <c:v>фосфориты, тыс. т</c:v>
                </c:pt>
                <c:pt idx="2">
                  <c:v>натриевые соли (давсонит), тыс. т</c:v>
                </c:pt>
                <c:pt idx="3">
                  <c:v>барит, тыс. т</c:v>
                </c:pt>
                <c:pt idx="4">
                  <c:v>бентониты, тыс. т</c:v>
                </c:pt>
                <c:pt idx="5">
                  <c:v>тальк и тальковый камень, тыс. т</c:v>
                </c:pt>
                <c:pt idx="6">
                  <c:v>плавиковый шпат, тыс. т</c:v>
                </c:pt>
                <c:pt idx="7">
                  <c:v>каолин, тыс. т</c:v>
                </c:pt>
                <c:pt idx="8">
                  <c:v>волластонит, тыс. т</c:v>
                </c:pt>
                <c:pt idx="9">
                  <c:v>цеолиты, тыс. т</c:v>
                </c:pt>
                <c:pt idx="10">
                  <c:v>впшс, тыс. т</c:v>
                </c:pt>
              </c:strCache>
            </c:strRef>
          </c:cat>
          <c:val>
            <c:numRef>
              <c:f>'Выпуск 3'!$D$8:$D$18</c:f>
              <c:numCache>
                <c:formatCode>#,##0</c:formatCode>
                <c:ptCount val="11"/>
                <c:pt idx="0">
                  <c:v>44600</c:v>
                </c:pt>
                <c:pt idx="1">
                  <c:v>103900</c:v>
                </c:pt>
                <c:pt idx="3">
                  <c:v>74125</c:v>
                </c:pt>
                <c:pt idx="4">
                  <c:v>90000</c:v>
                </c:pt>
                <c:pt idx="5">
                  <c:v>144500</c:v>
                </c:pt>
                <c:pt idx="6">
                  <c:v>111265</c:v>
                </c:pt>
                <c:pt idx="7">
                  <c:v>110000</c:v>
                </c:pt>
                <c:pt idx="8">
                  <c:v>5000</c:v>
                </c:pt>
                <c:pt idx="9">
                  <c:v>45000</c:v>
                </c:pt>
                <c:pt idx="10" formatCode="General">
                  <c:v>2500</c:v>
                </c:pt>
              </c:numCache>
            </c:numRef>
          </c:val>
          <c:extLst>
            <c:ext xmlns:c16="http://schemas.microsoft.com/office/drawing/2014/chart" uri="{C3380CC4-5D6E-409C-BE32-E72D297353CC}">
              <c16:uniqueId val="{00000002-7A44-42D3-AC30-523555427DDE}"/>
            </c:ext>
          </c:extLst>
        </c:ser>
        <c:dLbls>
          <c:showLegendKey val="0"/>
          <c:showVal val="0"/>
          <c:showCatName val="0"/>
          <c:showSerName val="0"/>
          <c:showPercent val="0"/>
          <c:showBubbleSize val="0"/>
        </c:dLbls>
        <c:gapWidth val="150"/>
        <c:overlap val="100"/>
        <c:axId val="528930159"/>
        <c:axId val="528935151"/>
      </c:barChart>
      <c:catAx>
        <c:axId val="5289301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28935151"/>
        <c:crosses val="autoZero"/>
        <c:auto val="1"/>
        <c:lblAlgn val="ctr"/>
        <c:lblOffset val="100"/>
        <c:noMultiLvlLbl val="0"/>
      </c:catAx>
      <c:valAx>
        <c:axId val="528935151"/>
        <c:scaling>
          <c:orientation val="minMax"/>
        </c:scaling>
        <c:delete val="1"/>
        <c:axPos val="l"/>
        <c:majorGridlines>
          <c:spPr>
            <a:ln w="9525" cap="flat" cmpd="sng" algn="ctr">
              <a:solidFill>
                <a:schemeClr val="bg1">
                  <a:lumMod val="50000"/>
                </a:schemeClr>
              </a:solidFill>
              <a:round/>
            </a:ln>
            <a:effectLst/>
          </c:spPr>
        </c:majorGridlines>
        <c:numFmt formatCode="#,##0" sourceLinked="1"/>
        <c:majorTickMark val="none"/>
        <c:minorTickMark val="none"/>
        <c:tickLblPos val="nextTo"/>
        <c:crossAx val="528930159"/>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3'!$B$28</c:f>
              <c:strCache>
                <c:ptCount val="1"/>
                <c:pt idx="0">
                  <c:v>Р1</c:v>
                </c:pt>
              </c:strCache>
            </c:strRef>
          </c:tx>
          <c:spPr>
            <a:solidFill>
              <a:schemeClr val="accent3">
                <a:shade val="65000"/>
              </a:schemeClr>
            </a:solidFill>
            <a:ln>
              <a:noFill/>
            </a:ln>
            <a:effectLst/>
          </c:spPr>
          <c:invertIfNegative val="0"/>
          <c:cat>
            <c:strRef>
              <c:f>'Выпуск 3'!$A$29:$A$30</c:f>
              <c:strCache>
                <c:ptCount val="2"/>
                <c:pt idx="0">
                  <c:v>мусковит листовой, тыс. т</c:v>
                </c:pt>
                <c:pt idx="1">
                  <c:v>очк, тыс. т</c:v>
                </c:pt>
              </c:strCache>
            </c:strRef>
          </c:cat>
          <c:val>
            <c:numRef>
              <c:f>'Выпуск 3'!$B$29:$B$30</c:f>
              <c:numCache>
                <c:formatCode>General</c:formatCode>
                <c:ptCount val="2"/>
                <c:pt idx="0">
                  <c:v>120</c:v>
                </c:pt>
                <c:pt idx="1">
                  <c:v>425.6</c:v>
                </c:pt>
              </c:numCache>
            </c:numRef>
          </c:val>
          <c:extLst>
            <c:ext xmlns:c16="http://schemas.microsoft.com/office/drawing/2014/chart" uri="{C3380CC4-5D6E-409C-BE32-E72D297353CC}">
              <c16:uniqueId val="{00000000-D775-4A4F-B731-40E040FBABD1}"/>
            </c:ext>
          </c:extLst>
        </c:ser>
        <c:ser>
          <c:idx val="1"/>
          <c:order val="1"/>
          <c:tx>
            <c:strRef>
              <c:f>'Выпуск 3'!$C$28</c:f>
              <c:strCache>
                <c:ptCount val="1"/>
                <c:pt idx="0">
                  <c:v>Р2</c:v>
                </c:pt>
              </c:strCache>
            </c:strRef>
          </c:tx>
          <c:spPr>
            <a:solidFill>
              <a:schemeClr val="accent3"/>
            </a:solidFill>
            <a:ln>
              <a:noFill/>
            </a:ln>
            <a:effectLst/>
          </c:spPr>
          <c:invertIfNegative val="0"/>
          <c:cat>
            <c:strRef>
              <c:f>'Выпуск 3'!$A$29:$A$30</c:f>
              <c:strCache>
                <c:ptCount val="2"/>
                <c:pt idx="0">
                  <c:v>мусковит листовой, тыс. т</c:v>
                </c:pt>
                <c:pt idx="1">
                  <c:v>очк, тыс. т</c:v>
                </c:pt>
              </c:strCache>
            </c:strRef>
          </c:cat>
          <c:val>
            <c:numRef>
              <c:f>'Выпуск 3'!$C$29:$C$30</c:f>
              <c:numCache>
                <c:formatCode>General</c:formatCode>
                <c:ptCount val="2"/>
                <c:pt idx="0">
                  <c:v>50</c:v>
                </c:pt>
                <c:pt idx="1">
                  <c:v>708.8</c:v>
                </c:pt>
              </c:numCache>
            </c:numRef>
          </c:val>
          <c:extLst>
            <c:ext xmlns:c16="http://schemas.microsoft.com/office/drawing/2014/chart" uri="{C3380CC4-5D6E-409C-BE32-E72D297353CC}">
              <c16:uniqueId val="{00000001-D775-4A4F-B731-40E040FBABD1}"/>
            </c:ext>
          </c:extLst>
        </c:ser>
        <c:ser>
          <c:idx val="2"/>
          <c:order val="2"/>
          <c:tx>
            <c:strRef>
              <c:f>'Выпуск 3'!$D$28</c:f>
              <c:strCache>
                <c:ptCount val="1"/>
                <c:pt idx="0">
                  <c:v>Р3</c:v>
                </c:pt>
              </c:strCache>
            </c:strRef>
          </c:tx>
          <c:spPr>
            <a:solidFill>
              <a:schemeClr val="accent3">
                <a:tint val="65000"/>
              </a:schemeClr>
            </a:solidFill>
            <a:ln>
              <a:noFill/>
            </a:ln>
            <a:effectLst/>
          </c:spPr>
          <c:invertIfNegative val="0"/>
          <c:cat>
            <c:strRef>
              <c:f>'Выпуск 3'!$A$29:$A$30</c:f>
              <c:strCache>
                <c:ptCount val="2"/>
                <c:pt idx="0">
                  <c:v>мусковит листовой, тыс. т</c:v>
                </c:pt>
                <c:pt idx="1">
                  <c:v>очк, тыс. т</c:v>
                </c:pt>
              </c:strCache>
            </c:strRef>
          </c:cat>
          <c:val>
            <c:numRef>
              <c:f>'Выпуск 3'!$D$29:$D$30</c:f>
              <c:numCache>
                <c:formatCode>General</c:formatCode>
                <c:ptCount val="2"/>
                <c:pt idx="1">
                  <c:v>667.9</c:v>
                </c:pt>
              </c:numCache>
            </c:numRef>
          </c:val>
          <c:extLst>
            <c:ext xmlns:c16="http://schemas.microsoft.com/office/drawing/2014/chart" uri="{C3380CC4-5D6E-409C-BE32-E72D297353CC}">
              <c16:uniqueId val="{00000002-D775-4A4F-B731-40E040FBABD1}"/>
            </c:ext>
          </c:extLst>
        </c:ser>
        <c:dLbls>
          <c:showLegendKey val="0"/>
          <c:showVal val="0"/>
          <c:showCatName val="0"/>
          <c:showSerName val="0"/>
          <c:showPercent val="0"/>
          <c:showBubbleSize val="0"/>
        </c:dLbls>
        <c:gapWidth val="150"/>
        <c:overlap val="100"/>
        <c:axId val="445015855"/>
        <c:axId val="445021679"/>
      </c:barChart>
      <c:catAx>
        <c:axId val="445015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45021679"/>
        <c:crosses val="autoZero"/>
        <c:auto val="1"/>
        <c:lblAlgn val="ctr"/>
        <c:lblOffset val="100"/>
        <c:noMultiLvlLbl val="0"/>
      </c:catAx>
      <c:valAx>
        <c:axId val="445021679"/>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44501585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85000"/>
            </a:schemeClr>
          </a:solidFill>
        </a:ln>
        <a:effectLst/>
      </c:spPr>
    </c:plotArea>
    <c:plotVisOnly val="1"/>
    <c:dispBlanksAs val="gap"/>
    <c:showDLblsOverMax val="0"/>
  </c:chart>
  <c:spPr>
    <a:solidFill>
      <a:schemeClr val="bg1">
        <a:lumMod val="85000"/>
      </a:schemeClr>
    </a:solidFill>
    <a:ln w="9525" cap="flat" cmpd="sng" algn="ctr">
      <a:solidFill>
        <a:schemeClr val="bg1">
          <a:lumMod val="85000"/>
        </a:schemeClr>
      </a:solidFill>
      <a:round/>
    </a:ln>
    <a:effectLst/>
  </c:spPr>
  <c:txPr>
    <a:bodyPr/>
    <a:lstStyle/>
    <a:p>
      <a:pPr>
        <a:defRPr/>
      </a:pPr>
      <a:endParaRPr lang="ru-RU"/>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6"/>
    </mc:Choice>
    <mc:Fallback>
      <c:style val="6"/>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4'!$B$2</c:f>
              <c:strCache>
                <c:ptCount val="1"/>
                <c:pt idx="0">
                  <c:v>Р1</c:v>
                </c:pt>
              </c:strCache>
            </c:strRef>
          </c:tx>
          <c:spPr>
            <a:solidFill>
              <a:schemeClr val="accent4">
                <a:shade val="65000"/>
              </a:schemeClr>
            </a:solidFill>
            <a:ln>
              <a:noFill/>
            </a:ln>
            <a:effectLst/>
          </c:spPr>
          <c:invertIfNegative val="0"/>
          <c:cat>
            <c:strRef>
              <c:f>'Выпуск 4'!$A$3</c:f>
              <c:strCache>
                <c:ptCount val="1"/>
                <c:pt idx="0">
                  <c:v>уголь, млн т</c:v>
                </c:pt>
              </c:strCache>
            </c:strRef>
          </c:cat>
          <c:val>
            <c:numRef>
              <c:f>'Выпуск 4'!$B$3</c:f>
              <c:numCache>
                <c:formatCode>General</c:formatCode>
                <c:ptCount val="1"/>
                <c:pt idx="0">
                  <c:v>468146.6</c:v>
                </c:pt>
              </c:numCache>
            </c:numRef>
          </c:val>
          <c:extLst>
            <c:ext xmlns:c16="http://schemas.microsoft.com/office/drawing/2014/chart" uri="{C3380CC4-5D6E-409C-BE32-E72D297353CC}">
              <c16:uniqueId val="{00000000-5EC6-4430-A195-3B3B8097D565}"/>
            </c:ext>
          </c:extLst>
        </c:ser>
        <c:ser>
          <c:idx val="1"/>
          <c:order val="1"/>
          <c:tx>
            <c:strRef>
              <c:f>'Выпуск 4'!$C$2</c:f>
              <c:strCache>
                <c:ptCount val="1"/>
                <c:pt idx="0">
                  <c:v>Р2</c:v>
                </c:pt>
              </c:strCache>
            </c:strRef>
          </c:tx>
          <c:spPr>
            <a:solidFill>
              <a:schemeClr val="accent4"/>
            </a:solidFill>
            <a:ln>
              <a:noFill/>
            </a:ln>
            <a:effectLst/>
          </c:spPr>
          <c:invertIfNegative val="0"/>
          <c:cat>
            <c:strRef>
              <c:f>'Выпуск 4'!$A$3</c:f>
              <c:strCache>
                <c:ptCount val="1"/>
                <c:pt idx="0">
                  <c:v>уголь, млн т</c:v>
                </c:pt>
              </c:strCache>
            </c:strRef>
          </c:cat>
          <c:val>
            <c:numRef>
              <c:f>'Выпуск 4'!$C$3</c:f>
              <c:numCache>
                <c:formatCode>General</c:formatCode>
                <c:ptCount val="1"/>
                <c:pt idx="0">
                  <c:v>387782.1</c:v>
                </c:pt>
              </c:numCache>
            </c:numRef>
          </c:val>
          <c:extLst>
            <c:ext xmlns:c16="http://schemas.microsoft.com/office/drawing/2014/chart" uri="{C3380CC4-5D6E-409C-BE32-E72D297353CC}">
              <c16:uniqueId val="{00000001-5EC6-4430-A195-3B3B8097D565}"/>
            </c:ext>
          </c:extLst>
        </c:ser>
        <c:ser>
          <c:idx val="2"/>
          <c:order val="2"/>
          <c:tx>
            <c:strRef>
              <c:f>'Выпуск 4'!$D$2</c:f>
              <c:strCache>
                <c:ptCount val="1"/>
                <c:pt idx="0">
                  <c:v>Р3</c:v>
                </c:pt>
              </c:strCache>
            </c:strRef>
          </c:tx>
          <c:spPr>
            <a:solidFill>
              <a:schemeClr val="accent4">
                <a:tint val="65000"/>
              </a:schemeClr>
            </a:solidFill>
            <a:ln>
              <a:noFill/>
            </a:ln>
            <a:effectLst/>
          </c:spPr>
          <c:invertIfNegative val="0"/>
          <c:cat>
            <c:strRef>
              <c:f>'Выпуск 4'!$A$3</c:f>
              <c:strCache>
                <c:ptCount val="1"/>
                <c:pt idx="0">
                  <c:v>уголь, млн т</c:v>
                </c:pt>
              </c:strCache>
            </c:strRef>
          </c:cat>
          <c:val>
            <c:numRef>
              <c:f>'Выпуск 4'!$D$3</c:f>
              <c:numCache>
                <c:formatCode>General</c:formatCode>
                <c:ptCount val="1"/>
                <c:pt idx="0">
                  <c:v>673409</c:v>
                </c:pt>
              </c:numCache>
            </c:numRef>
          </c:val>
          <c:extLst>
            <c:ext xmlns:c16="http://schemas.microsoft.com/office/drawing/2014/chart" uri="{C3380CC4-5D6E-409C-BE32-E72D297353CC}">
              <c16:uniqueId val="{00000002-5EC6-4430-A195-3B3B8097D565}"/>
            </c:ext>
          </c:extLst>
        </c:ser>
        <c:dLbls>
          <c:showLegendKey val="0"/>
          <c:showVal val="0"/>
          <c:showCatName val="0"/>
          <c:showSerName val="0"/>
          <c:showPercent val="0"/>
          <c:showBubbleSize val="0"/>
        </c:dLbls>
        <c:gapWidth val="150"/>
        <c:overlap val="100"/>
        <c:axId val="526560111"/>
        <c:axId val="526565103"/>
      </c:barChart>
      <c:catAx>
        <c:axId val="526560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26565103"/>
        <c:crosses val="autoZero"/>
        <c:auto val="1"/>
        <c:lblAlgn val="ctr"/>
        <c:lblOffset val="100"/>
        <c:noMultiLvlLbl val="0"/>
      </c:catAx>
      <c:valAx>
        <c:axId val="526565103"/>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526560111"/>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1122045277500437"/>
          <c:y val="3.6987507018183596E-2"/>
          <c:w val="0.44733488887785666"/>
          <c:h val="0.81348520679490743"/>
        </c:manualLayout>
      </c:layout>
      <c:bar3DChart>
        <c:barDir val="bar"/>
        <c:grouping val="clustered"/>
        <c:varyColors val="0"/>
        <c:ser>
          <c:idx val="0"/>
          <c:order val="0"/>
          <c:tx>
            <c:strRef>
              <c:f>всего!$C$1</c:f>
              <c:strCache>
                <c:ptCount val="1"/>
                <c:pt idx="0">
                  <c:v>База данных ГКМ (действующие паспорта)</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всего!$A$3:$A$10</c:f>
              <c:strCache>
                <c:ptCount val="8"/>
                <c:pt idx="0">
                  <c:v>З - месторождения подземных вод</c:v>
                </c:pt>
                <c:pt idx="1">
                  <c:v>Ж – месторождения гидроминерального сырья</c:v>
                </c:pt>
                <c:pt idx="2">
                  <c:v>Е – месторождения угля и горючих сланцев</c:v>
                </c:pt>
                <c:pt idx="3">
                  <c:v>Д – месторождения нефти и газа</c:v>
                </c:pt>
                <c:pt idx="4">
                  <c:v>Г – проявления металлов, неметаллов, угля и горючих сланцев</c:v>
                </c:pt>
                <c:pt idx="5">
                  <c:v>В – россыпные месторождения</c:v>
                </c:pt>
                <c:pt idx="6">
                  <c:v>Б – месторождения неметаллических полезных ископаемых</c:v>
                </c:pt>
                <c:pt idx="7">
                  <c:v>А – месторождения металлических полезных ископаемых</c:v>
                </c:pt>
              </c:strCache>
            </c:strRef>
          </c:cat>
          <c:val>
            <c:numRef>
              <c:f>всего!$C$3:$C$10</c:f>
              <c:numCache>
                <c:formatCode>General</c:formatCode>
                <c:ptCount val="8"/>
                <c:pt idx="1">
                  <c:v>317</c:v>
                </c:pt>
                <c:pt idx="2">
                  <c:v>2479</c:v>
                </c:pt>
                <c:pt idx="3">
                  <c:v>4200</c:v>
                </c:pt>
                <c:pt idx="4">
                  <c:v>5922</c:v>
                </c:pt>
                <c:pt idx="5">
                  <c:v>7824</c:v>
                </c:pt>
                <c:pt idx="6">
                  <c:v>23731</c:v>
                </c:pt>
                <c:pt idx="7">
                  <c:v>2210</c:v>
                </c:pt>
              </c:numCache>
            </c:numRef>
          </c:val>
          <c:extLst>
            <c:ext xmlns:c16="http://schemas.microsoft.com/office/drawing/2014/chart" uri="{C3380CC4-5D6E-409C-BE32-E72D297353CC}">
              <c16:uniqueId val="{00000000-06FE-4011-A587-42C08A4EA8B6}"/>
            </c:ext>
          </c:extLst>
        </c:ser>
        <c:ser>
          <c:idx val="1"/>
          <c:order val="1"/>
          <c:tx>
            <c:strRef>
              <c:f>всего!$B$1</c:f>
              <c:strCache>
                <c:ptCount val="1"/>
                <c:pt idx="0">
                  <c:v>Бумажные паспорта ГКМ (действующие)</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всего!$B$3:$B$10</c:f>
              <c:numCache>
                <c:formatCode>General</c:formatCode>
                <c:ptCount val="8"/>
                <c:pt idx="0">
                  <c:v>1651</c:v>
                </c:pt>
                <c:pt idx="1">
                  <c:v>311</c:v>
                </c:pt>
                <c:pt idx="2">
                  <c:v>2486</c:v>
                </c:pt>
                <c:pt idx="3">
                  <c:v>4207</c:v>
                </c:pt>
                <c:pt idx="4">
                  <c:v>5912</c:v>
                </c:pt>
                <c:pt idx="5">
                  <c:v>7773</c:v>
                </c:pt>
                <c:pt idx="6">
                  <c:v>24098</c:v>
                </c:pt>
                <c:pt idx="7">
                  <c:v>2201</c:v>
                </c:pt>
              </c:numCache>
            </c:numRef>
          </c:val>
          <c:extLst>
            <c:ext xmlns:c16="http://schemas.microsoft.com/office/drawing/2014/chart" uri="{C3380CC4-5D6E-409C-BE32-E72D297353CC}">
              <c16:uniqueId val="{00000001-06FE-4011-A587-42C08A4EA8B6}"/>
            </c:ext>
          </c:extLst>
        </c:ser>
        <c:dLbls>
          <c:showLegendKey val="0"/>
          <c:showVal val="0"/>
          <c:showCatName val="0"/>
          <c:showSerName val="0"/>
          <c:showPercent val="0"/>
          <c:showBubbleSize val="0"/>
        </c:dLbls>
        <c:gapWidth val="150"/>
        <c:shape val="box"/>
        <c:axId val="105453440"/>
        <c:axId val="105454976"/>
        <c:axId val="0"/>
      </c:bar3DChart>
      <c:catAx>
        <c:axId val="10545344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105454976"/>
        <c:crosses val="autoZero"/>
        <c:auto val="1"/>
        <c:lblAlgn val="ctr"/>
        <c:lblOffset val="100"/>
        <c:noMultiLvlLbl val="0"/>
      </c:catAx>
      <c:valAx>
        <c:axId val="105454976"/>
        <c:scaling>
          <c:orientation val="minMax"/>
        </c:scaling>
        <c:delete val="0"/>
        <c:axPos val="b"/>
        <c:majorGridlines>
          <c:spPr>
            <a:ln w="9525" cap="flat" cmpd="sng" algn="ctr">
              <a:solidFill>
                <a:schemeClr val="dk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crossAx val="1054534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ru-RU"/>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ru-RU"/>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4.4588336418548841E-2"/>
          <c:y val="2.6026103475764062E-2"/>
          <c:w val="0.89692517447346887"/>
          <c:h val="0.84390786850783006"/>
        </c:manualLayout>
      </c:layout>
      <c:bar3DChart>
        <c:barDir val="col"/>
        <c:grouping val="standard"/>
        <c:varyColors val="0"/>
        <c:ser>
          <c:idx val="0"/>
          <c:order val="0"/>
          <c:tx>
            <c:strRef>
              <c:f>'[Слайд 3 Приказ № 583.xlsx]Лист1'!$B$1</c:f>
              <c:strCache>
                <c:ptCount val="1"/>
                <c:pt idx="0">
                  <c:v>число запросов</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'[Слайд 3 Приказ № 583.xlsx]Лист1'!$A$2:$A$14</c:f>
              <c:strCache>
                <c:ptCount val="13"/>
                <c:pt idx="0">
                  <c:v>1 кв.2018</c:v>
                </c:pt>
                <c:pt idx="1">
                  <c:v>2 кв.2018</c:v>
                </c:pt>
                <c:pt idx="2">
                  <c:v>3 кв.2018</c:v>
                </c:pt>
                <c:pt idx="3">
                  <c:v>4 кв.2018</c:v>
                </c:pt>
                <c:pt idx="4">
                  <c:v>1 кв.2019</c:v>
                </c:pt>
                <c:pt idx="5">
                  <c:v>2 кв.2019</c:v>
                </c:pt>
                <c:pt idx="6">
                  <c:v>3 кв.2019</c:v>
                </c:pt>
                <c:pt idx="7">
                  <c:v>4 кв.2019</c:v>
                </c:pt>
                <c:pt idx="8">
                  <c:v>1 кв.2020</c:v>
                </c:pt>
                <c:pt idx="9">
                  <c:v>2 кв.2020</c:v>
                </c:pt>
                <c:pt idx="10">
                  <c:v>3 кв.2020</c:v>
                </c:pt>
                <c:pt idx="11">
                  <c:v>4 кв.2020</c:v>
                </c:pt>
                <c:pt idx="12">
                  <c:v>1 кв.2021</c:v>
                </c:pt>
              </c:strCache>
            </c:strRef>
          </c:cat>
          <c:val>
            <c:numRef>
              <c:f>'[Слайд 3 Приказ № 583.xlsx]Лист1'!$B$2:$B$14</c:f>
              <c:numCache>
                <c:formatCode>General</c:formatCode>
                <c:ptCount val="13"/>
                <c:pt idx="0">
                  <c:v>4</c:v>
                </c:pt>
                <c:pt idx="1">
                  <c:v>17</c:v>
                </c:pt>
                <c:pt idx="2">
                  <c:v>12</c:v>
                </c:pt>
                <c:pt idx="3">
                  <c:v>5</c:v>
                </c:pt>
                <c:pt idx="4">
                  <c:v>7</c:v>
                </c:pt>
                <c:pt idx="5">
                  <c:v>9</c:v>
                </c:pt>
                <c:pt idx="6">
                  <c:v>17</c:v>
                </c:pt>
                <c:pt idx="7">
                  <c:v>5</c:v>
                </c:pt>
                <c:pt idx="8">
                  <c:v>3</c:v>
                </c:pt>
                <c:pt idx="9">
                  <c:v>2</c:v>
                </c:pt>
                <c:pt idx="10">
                  <c:v>4</c:v>
                </c:pt>
                <c:pt idx="11">
                  <c:v>3</c:v>
                </c:pt>
                <c:pt idx="12">
                  <c:v>4</c:v>
                </c:pt>
              </c:numCache>
            </c:numRef>
          </c:val>
          <c:extLst>
            <c:ext xmlns:c16="http://schemas.microsoft.com/office/drawing/2014/chart" uri="{C3380CC4-5D6E-409C-BE32-E72D297353CC}">
              <c16:uniqueId val="{00000000-915A-493B-BD7B-1025A25BF256}"/>
            </c:ext>
          </c:extLst>
        </c:ser>
        <c:ser>
          <c:idx val="1"/>
          <c:order val="1"/>
          <c:tx>
            <c:strRef>
              <c:f>'[Слайд 3 Приказ № 583.xlsx]Лист1'!$C$1</c:f>
              <c:strCache>
                <c:ptCount val="1"/>
                <c:pt idx="0">
                  <c:v>кол-во объектов</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'[Слайд 3 Приказ № 583.xlsx]Лист1'!$A$2:$A$14</c:f>
              <c:strCache>
                <c:ptCount val="13"/>
                <c:pt idx="0">
                  <c:v>1 кв.2018</c:v>
                </c:pt>
                <c:pt idx="1">
                  <c:v>2 кв.2018</c:v>
                </c:pt>
                <c:pt idx="2">
                  <c:v>3 кв.2018</c:v>
                </c:pt>
                <c:pt idx="3">
                  <c:v>4 кв.2018</c:v>
                </c:pt>
                <c:pt idx="4">
                  <c:v>1 кв.2019</c:v>
                </c:pt>
                <c:pt idx="5">
                  <c:v>2 кв.2019</c:v>
                </c:pt>
                <c:pt idx="6">
                  <c:v>3 кв.2019</c:v>
                </c:pt>
                <c:pt idx="7">
                  <c:v>4 кв.2019</c:v>
                </c:pt>
                <c:pt idx="8">
                  <c:v>1 кв.2020</c:v>
                </c:pt>
                <c:pt idx="9">
                  <c:v>2 кв.2020</c:v>
                </c:pt>
                <c:pt idx="10">
                  <c:v>3 кв.2020</c:v>
                </c:pt>
                <c:pt idx="11">
                  <c:v>4 кв.2020</c:v>
                </c:pt>
                <c:pt idx="12">
                  <c:v>1 кв.2021</c:v>
                </c:pt>
              </c:strCache>
            </c:strRef>
          </c:cat>
          <c:val>
            <c:numRef>
              <c:f>'[Слайд 3 Приказ № 583.xlsx]Лист1'!$C$2:$C$14</c:f>
              <c:numCache>
                <c:formatCode>General</c:formatCode>
                <c:ptCount val="13"/>
                <c:pt idx="0">
                  <c:v>8</c:v>
                </c:pt>
                <c:pt idx="1">
                  <c:v>34</c:v>
                </c:pt>
                <c:pt idx="2">
                  <c:v>23</c:v>
                </c:pt>
                <c:pt idx="3">
                  <c:v>13</c:v>
                </c:pt>
                <c:pt idx="4">
                  <c:v>23</c:v>
                </c:pt>
                <c:pt idx="5">
                  <c:v>25</c:v>
                </c:pt>
                <c:pt idx="6">
                  <c:v>20</c:v>
                </c:pt>
                <c:pt idx="7">
                  <c:v>15</c:v>
                </c:pt>
                <c:pt idx="8">
                  <c:v>6</c:v>
                </c:pt>
                <c:pt idx="9">
                  <c:v>12</c:v>
                </c:pt>
                <c:pt idx="10">
                  <c:v>23</c:v>
                </c:pt>
                <c:pt idx="11">
                  <c:v>7</c:v>
                </c:pt>
                <c:pt idx="12">
                  <c:v>15</c:v>
                </c:pt>
              </c:numCache>
            </c:numRef>
          </c:val>
          <c:extLst>
            <c:ext xmlns:c16="http://schemas.microsoft.com/office/drawing/2014/chart" uri="{C3380CC4-5D6E-409C-BE32-E72D297353CC}">
              <c16:uniqueId val="{00000001-915A-493B-BD7B-1025A25BF256}"/>
            </c:ext>
          </c:extLst>
        </c:ser>
        <c:dLbls>
          <c:showLegendKey val="0"/>
          <c:showVal val="0"/>
          <c:showCatName val="0"/>
          <c:showSerName val="0"/>
          <c:showPercent val="0"/>
          <c:showBubbleSize val="0"/>
        </c:dLbls>
        <c:gapWidth val="150"/>
        <c:shape val="cylinder"/>
        <c:axId val="100334592"/>
        <c:axId val="100475648"/>
        <c:axId val="82883904"/>
      </c:bar3DChart>
      <c:catAx>
        <c:axId val="100334592"/>
        <c:scaling>
          <c:orientation val="minMax"/>
        </c:scaling>
        <c:delete val="0"/>
        <c:axPos val="b"/>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0475648"/>
        <c:crosses val="autoZero"/>
        <c:auto val="1"/>
        <c:lblAlgn val="ctr"/>
        <c:lblOffset val="100"/>
        <c:noMultiLvlLbl val="0"/>
      </c:catAx>
      <c:valAx>
        <c:axId val="10047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100334592"/>
        <c:crosses val="autoZero"/>
        <c:crossBetween val="between"/>
      </c:valAx>
      <c:serAx>
        <c:axId val="82883904"/>
        <c:scaling>
          <c:orientation val="minMax"/>
        </c:scaling>
        <c:delete val="1"/>
        <c:axPos val="b"/>
        <c:majorTickMark val="none"/>
        <c:minorTickMark val="none"/>
        <c:tickLblPos val="nextTo"/>
        <c:crossAx val="100475648"/>
        <c:crosses val="autoZero"/>
      </c:serAx>
      <c:spPr>
        <a:noFill/>
        <a:ln>
          <a:noFill/>
        </a:ln>
        <a:effectLst/>
      </c:spPr>
    </c:plotArea>
    <c:legend>
      <c:legendPos val="b"/>
      <c:layout>
        <c:manualLayout>
          <c:xMode val="edge"/>
          <c:yMode val="edge"/>
          <c:x val="0.36157626126460379"/>
          <c:y val="0.80426392677771585"/>
          <c:w val="0.2705012728387039"/>
          <c:h val="4.18772032701555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'[Слайд 1 диагр_1_47 приказ по кварталам 2018-2021гг.xlsx]Лист3'!$C$1</c:f>
              <c:strCache>
                <c:ptCount val="1"/>
                <c:pt idx="0">
                  <c:v>Количество подготовленных заключений</c:v>
                </c:pt>
              </c:strCache>
            </c:strRef>
          </c:tx>
          <c:spPr>
            <a:gradFill>
              <a:gsLst>
                <a:gs pos="100000">
                  <a:schemeClr val="accent2">
                    <a:alpha val="0"/>
                  </a:schemeClr>
                </a:gs>
                <a:gs pos="50000">
                  <a:schemeClr val="accent2"/>
                </a:gs>
              </a:gsLst>
              <a:lin ang="5400000" scaled="0"/>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'[Слайд 1 диагр_1_47 приказ по кварталам 2018-2021гг.xlsx]Лист3'!$A$2:$A$14</c:f>
              <c:strCache>
                <c:ptCount val="13"/>
                <c:pt idx="0">
                  <c:v>1 квартал 2018 г.</c:v>
                </c:pt>
                <c:pt idx="1">
                  <c:v>2 квартал 2018 г.</c:v>
                </c:pt>
                <c:pt idx="2">
                  <c:v>3 квартал 2018 г.</c:v>
                </c:pt>
                <c:pt idx="3">
                  <c:v>4 квартал 2018 г.</c:v>
                </c:pt>
                <c:pt idx="4">
                  <c:v>1 квартал 2019 г.</c:v>
                </c:pt>
                <c:pt idx="5">
                  <c:v>2 квартал 2019 г.</c:v>
                </c:pt>
                <c:pt idx="6">
                  <c:v>3 квартал 2019 г.</c:v>
                </c:pt>
                <c:pt idx="7">
                  <c:v>4 квартал 2019 г.</c:v>
                </c:pt>
                <c:pt idx="8">
                  <c:v>1 квартал 2020 г.</c:v>
                </c:pt>
                <c:pt idx="9">
                  <c:v>2 квартал 2020 г.</c:v>
                </c:pt>
                <c:pt idx="10">
                  <c:v>3 квартал 2020 г.</c:v>
                </c:pt>
                <c:pt idx="11">
                  <c:v>4 квартал 2020 г.</c:v>
                </c:pt>
                <c:pt idx="12">
                  <c:v>1 квартал 2021 г.</c:v>
                </c:pt>
              </c:strCache>
            </c:strRef>
          </c:cat>
          <c:val>
            <c:numRef>
              <c:f>'[Слайд 1 диагр_1_47 приказ по кварталам 2018-2021гг.xlsx]Лист3'!$C$2:$C$14</c:f>
              <c:numCache>
                <c:formatCode>General</c:formatCode>
                <c:ptCount val="13"/>
                <c:pt idx="0">
                  <c:v>245</c:v>
                </c:pt>
                <c:pt idx="1">
                  <c:v>284</c:v>
                </c:pt>
                <c:pt idx="2">
                  <c:v>217</c:v>
                </c:pt>
                <c:pt idx="3">
                  <c:v>224</c:v>
                </c:pt>
                <c:pt idx="4">
                  <c:v>231</c:v>
                </c:pt>
                <c:pt idx="5">
                  <c:v>197</c:v>
                </c:pt>
                <c:pt idx="6">
                  <c:v>146</c:v>
                </c:pt>
                <c:pt idx="7">
                  <c:v>75</c:v>
                </c:pt>
                <c:pt idx="8">
                  <c:v>101</c:v>
                </c:pt>
                <c:pt idx="9">
                  <c:v>94</c:v>
                </c:pt>
                <c:pt idx="10">
                  <c:v>89</c:v>
                </c:pt>
                <c:pt idx="11">
                  <c:v>136</c:v>
                </c:pt>
                <c:pt idx="12">
                  <c:v>131</c:v>
                </c:pt>
              </c:numCache>
            </c:numRef>
          </c:val>
          <c:extLst>
            <c:ext xmlns:c16="http://schemas.microsoft.com/office/drawing/2014/chart" uri="{C3380CC4-5D6E-409C-BE32-E72D297353CC}">
              <c16:uniqueId val="{00000000-EF32-473F-BAE2-2925668FDD79}"/>
            </c:ext>
          </c:extLst>
        </c:ser>
        <c:dLbls>
          <c:showLegendKey val="0"/>
          <c:showVal val="0"/>
          <c:showCatName val="0"/>
          <c:showSerName val="0"/>
          <c:showPercent val="0"/>
          <c:showBubbleSize val="0"/>
        </c:dLbls>
        <c:gapWidth val="150"/>
        <c:gapDepth val="0"/>
        <c:shape val="box"/>
        <c:axId val="1759302991"/>
        <c:axId val="1759316303"/>
        <c:axId val="0"/>
      </c:bar3DChart>
      <c:catAx>
        <c:axId val="1759302991"/>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1759316303"/>
        <c:crosses val="autoZero"/>
        <c:auto val="1"/>
        <c:lblAlgn val="ctr"/>
        <c:lblOffset val="100"/>
        <c:noMultiLvlLbl val="0"/>
      </c:catAx>
      <c:valAx>
        <c:axId val="1759316303"/>
        <c:scaling>
          <c:orientation val="minMax"/>
        </c:scaling>
        <c:delete val="1"/>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crossAx val="175930299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293018081881038E-2"/>
          <c:y val="8.6677677758741675E-2"/>
          <c:w val="0.78795820882500489"/>
          <c:h val="0.87591330074295781"/>
        </c:manualLayout>
      </c:layout>
      <c:doughnutChart>
        <c:varyColors val="1"/>
        <c:ser>
          <c:idx val="0"/>
          <c:order val="0"/>
          <c:tx>
            <c:strRef>
              <c:f>'[Слайд 1 Диагр_2 и 3_47пр распределения запросов по ФО.xlsx]Лист1'!$C$3</c:f>
              <c:strCache>
                <c:ptCount val="1"/>
                <c:pt idx="0">
                  <c:v> %%</c:v>
                </c:pt>
              </c:strCache>
            </c:strRef>
          </c:tx>
          <c:dPt>
            <c:idx val="0"/>
            <c:bubble3D val="0"/>
            <c:spPr>
              <a:solidFill>
                <a:schemeClr val="accent2"/>
              </a:solidFill>
              <a:ln>
                <a:noFill/>
              </a:ln>
              <a:effectLst/>
            </c:spPr>
            <c:extLst>
              <c:ext xmlns:c16="http://schemas.microsoft.com/office/drawing/2014/chart" uri="{C3380CC4-5D6E-409C-BE32-E72D297353CC}">
                <c16:uniqueId val="{00000001-1FF9-4519-9536-1D40103F5180}"/>
              </c:ext>
            </c:extLst>
          </c:dPt>
          <c:dPt>
            <c:idx val="1"/>
            <c:bubble3D val="0"/>
            <c:spPr>
              <a:solidFill>
                <a:schemeClr val="accent4"/>
              </a:solidFill>
              <a:ln>
                <a:noFill/>
              </a:ln>
              <a:effectLst/>
            </c:spPr>
            <c:extLst>
              <c:ext xmlns:c16="http://schemas.microsoft.com/office/drawing/2014/chart" uri="{C3380CC4-5D6E-409C-BE32-E72D297353CC}">
                <c16:uniqueId val="{00000003-1FF9-4519-9536-1D40103F5180}"/>
              </c:ext>
            </c:extLst>
          </c:dPt>
          <c:dPt>
            <c:idx val="2"/>
            <c:bubble3D val="0"/>
            <c:spPr>
              <a:solidFill>
                <a:schemeClr val="accent6"/>
              </a:solidFill>
              <a:ln>
                <a:noFill/>
              </a:ln>
              <a:effectLst/>
            </c:spPr>
            <c:extLst>
              <c:ext xmlns:c16="http://schemas.microsoft.com/office/drawing/2014/chart" uri="{C3380CC4-5D6E-409C-BE32-E72D297353CC}">
                <c16:uniqueId val="{00000000-9F0E-4CDF-A29B-DBDDDD891C3C}"/>
              </c:ext>
            </c:extLst>
          </c:dPt>
          <c:dPt>
            <c:idx val="3"/>
            <c:bubble3D val="0"/>
            <c:spPr>
              <a:solidFill>
                <a:schemeClr val="accent2">
                  <a:lumMod val="60000"/>
                </a:schemeClr>
              </a:solidFill>
              <a:ln>
                <a:noFill/>
              </a:ln>
              <a:effectLst/>
            </c:spPr>
            <c:extLst>
              <c:ext xmlns:c16="http://schemas.microsoft.com/office/drawing/2014/chart" uri="{C3380CC4-5D6E-409C-BE32-E72D297353CC}">
                <c16:uniqueId val="{00000007-1FF9-4519-9536-1D40103F5180}"/>
              </c:ext>
            </c:extLst>
          </c:dPt>
          <c:dPt>
            <c:idx val="4"/>
            <c:bubble3D val="0"/>
            <c:spPr>
              <a:solidFill>
                <a:schemeClr val="accent4">
                  <a:lumMod val="60000"/>
                </a:schemeClr>
              </a:solidFill>
              <a:ln>
                <a:noFill/>
              </a:ln>
              <a:effectLst/>
            </c:spPr>
            <c:extLst>
              <c:ext xmlns:c16="http://schemas.microsoft.com/office/drawing/2014/chart" uri="{C3380CC4-5D6E-409C-BE32-E72D297353CC}">
                <c16:uniqueId val="{00000002-9F0E-4CDF-A29B-DBDDDD891C3C}"/>
              </c:ext>
            </c:extLst>
          </c:dPt>
          <c:dPt>
            <c:idx val="5"/>
            <c:bubble3D val="0"/>
            <c:spPr>
              <a:solidFill>
                <a:schemeClr val="accent6">
                  <a:lumMod val="60000"/>
                </a:schemeClr>
              </a:solidFill>
              <a:ln>
                <a:noFill/>
              </a:ln>
              <a:effectLst/>
            </c:spPr>
            <c:extLst>
              <c:ext xmlns:c16="http://schemas.microsoft.com/office/drawing/2014/chart" uri="{C3380CC4-5D6E-409C-BE32-E72D297353CC}">
                <c16:uniqueId val="{00000004-9F0E-4CDF-A29B-DBDDDD891C3C}"/>
              </c:ext>
            </c:extLst>
          </c:dPt>
          <c:dPt>
            <c:idx val="6"/>
            <c:bubble3D val="0"/>
            <c:spPr>
              <a:solidFill>
                <a:schemeClr val="accent2">
                  <a:lumMod val="80000"/>
                  <a:lumOff val="20000"/>
                </a:schemeClr>
              </a:solidFill>
              <a:ln>
                <a:noFill/>
              </a:ln>
              <a:effectLst/>
            </c:spPr>
            <c:extLst>
              <c:ext xmlns:c16="http://schemas.microsoft.com/office/drawing/2014/chart" uri="{C3380CC4-5D6E-409C-BE32-E72D297353CC}">
                <c16:uniqueId val="{00000003-9F0E-4CDF-A29B-DBDDDD891C3C}"/>
              </c:ext>
            </c:extLst>
          </c:dPt>
          <c:dLbls>
            <c:dLbl>
              <c:idx val="2"/>
              <c:layout>
                <c:manualLayout>
                  <c:x val="0"/>
                  <c:y val="-1.23171640651103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9F0E-4CDF-A29B-DBDDDD891C3C}"/>
                </c:ext>
              </c:extLst>
            </c:dLbl>
            <c:dLbl>
              <c:idx val="4"/>
              <c:delete val="1"/>
              <c:extLst>
                <c:ext xmlns:c15="http://schemas.microsoft.com/office/drawing/2012/chart" uri="{CE6537A1-D6FC-4f65-9D91-7224C49458BB}"/>
                <c:ext xmlns:c16="http://schemas.microsoft.com/office/drawing/2014/chart" uri="{C3380CC4-5D6E-409C-BE32-E72D297353CC}">
                  <c16:uniqueId val="{00000002-9F0E-4CDF-A29B-DBDDDD891C3C}"/>
                </c:ext>
              </c:extLst>
            </c:dLbl>
            <c:dLbl>
              <c:idx val="5"/>
              <c:delete val="1"/>
              <c:extLst>
                <c:ext xmlns:c15="http://schemas.microsoft.com/office/drawing/2012/chart" uri="{CE6537A1-D6FC-4f65-9D91-7224C49458BB}"/>
                <c:ext xmlns:c16="http://schemas.microsoft.com/office/drawing/2014/chart" uri="{C3380CC4-5D6E-409C-BE32-E72D297353CC}">
                  <c16:uniqueId val="{00000004-9F0E-4CDF-A29B-DBDDDD891C3C}"/>
                </c:ext>
              </c:extLst>
            </c:dLbl>
            <c:dLbl>
              <c:idx val="6"/>
              <c:delete val="1"/>
              <c:extLst>
                <c:ext xmlns:c15="http://schemas.microsoft.com/office/drawing/2012/chart" uri="{CE6537A1-D6FC-4f65-9D91-7224C49458BB}"/>
                <c:ext xmlns:c16="http://schemas.microsoft.com/office/drawing/2014/chart" uri="{C3380CC4-5D6E-409C-BE32-E72D297353CC}">
                  <c16:uniqueId val="{00000003-9F0E-4CDF-A29B-DBDDDD891C3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ru-RU"/>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15:layout/>
              </c:ext>
            </c:extLst>
          </c:dLbls>
          <c:cat>
            <c:strRef>
              <c:f>'[Слайд 1 Диагр_2 и 3_47пр распределения запросов по ФО.xlsx]Лист1'!$A$4:$A$10</c:f>
              <c:strCache>
                <c:ptCount val="7"/>
                <c:pt idx="0">
                  <c:v>ДФО</c:v>
                </c:pt>
                <c:pt idx="1">
                  <c:v>СФО</c:v>
                </c:pt>
                <c:pt idx="2">
                  <c:v>УФО</c:v>
                </c:pt>
                <c:pt idx="3">
                  <c:v>СЗФО</c:v>
                </c:pt>
                <c:pt idx="4">
                  <c:v>ЦФО</c:v>
                </c:pt>
                <c:pt idx="5">
                  <c:v>СКФО</c:v>
                </c:pt>
                <c:pt idx="6">
                  <c:v>ЮФО</c:v>
                </c:pt>
              </c:strCache>
            </c:strRef>
          </c:cat>
          <c:val>
            <c:numRef>
              <c:f>'[Слайд 1 Диагр_2 и 3_47пр распределения запросов по ФО.xlsx]Лист1'!$C$4:$C$10</c:f>
              <c:numCache>
                <c:formatCode>0.0%</c:formatCode>
                <c:ptCount val="7"/>
                <c:pt idx="0">
                  <c:v>0.6914191419141914</c:v>
                </c:pt>
                <c:pt idx="1">
                  <c:v>0.19471947194719472</c:v>
                </c:pt>
                <c:pt idx="2">
                  <c:v>5.1155115511551157E-2</c:v>
                </c:pt>
                <c:pt idx="3">
                  <c:v>2.8052805280528052E-2</c:v>
                </c:pt>
                <c:pt idx="4">
                  <c:v>1.8151815181518153E-2</c:v>
                </c:pt>
                <c:pt idx="5">
                  <c:v>9.9009900990099011E-3</c:v>
                </c:pt>
                <c:pt idx="6">
                  <c:v>6.6006600660066007E-3</c:v>
                </c:pt>
              </c:numCache>
            </c:numRef>
          </c:val>
          <c:extLst>
            <c:ext xmlns:c16="http://schemas.microsoft.com/office/drawing/2014/chart" uri="{C3380CC4-5D6E-409C-BE32-E72D297353CC}">
              <c16:uniqueId val="{00000001-9F0E-4CDF-A29B-DBDDDD891C3C}"/>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r"/>
      <c:layout>
        <c:manualLayout>
          <c:xMode val="edge"/>
          <c:yMode val="edge"/>
          <c:x val="0.82571364256074631"/>
          <c:y val="6.1846953902286103E-2"/>
          <c:w val="0.15766584411778448"/>
          <c:h val="0.76839224969895692"/>
        </c:manualLayout>
      </c:layout>
      <c:overlay val="0"/>
      <c:spPr>
        <a:noFill/>
        <a:ln>
          <a:noFill/>
        </a:ln>
        <a:effectLst/>
      </c:spPr>
      <c:txPr>
        <a:bodyPr rot="0" spcFirstLastPara="1" vertOverflow="ellipsis" vert="horz" wrap="square" anchor="ctr" anchorCtr="1"/>
        <a:lstStyle/>
        <a:p>
          <a:pPr rtl="0">
            <a:defRPr sz="1200" b="0" i="0" u="none" strike="noStrike" kern="1200" baseline="0">
              <a:solidFill>
                <a:schemeClr val="tx1"/>
              </a:solidFill>
              <a:latin typeface="+mn-lt"/>
              <a:ea typeface="+mn-ea"/>
              <a:cs typeface="+mn-cs"/>
            </a:defRPr>
          </a:pPr>
          <a:endParaRPr lang="ru-RU"/>
        </a:p>
      </c:txPr>
    </c:legend>
    <c:plotVisOnly val="1"/>
    <c:dispBlanksAs val="gap"/>
    <c:showDLblsOverMax val="0"/>
  </c:chart>
  <c:spPr>
    <a:noFill/>
    <a:ln w="6350" cap="flat" cmpd="sng" algn="ctr">
      <a:noFill/>
      <a:prstDash val="solid"/>
      <a:miter lim="800000"/>
    </a:ln>
    <a:effectLst/>
  </c:spPr>
  <c:txPr>
    <a:bodyPr/>
    <a:lstStyle/>
    <a:p>
      <a:pPr>
        <a:defRPr/>
      </a:pPr>
      <a:endParaRPr lang="ru-RU"/>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8.7431680309221507E-2"/>
          <c:w val="0.94237066142763593"/>
          <c:h val="0.91256831969077845"/>
        </c:manualLayout>
      </c:layout>
      <c:pie3DChart>
        <c:varyColors val="1"/>
        <c:dLbls>
          <c:dLblPos val="in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303526508265348E-3"/>
          <c:y val="0.14846326830347414"/>
          <c:w val="0.81861891722181657"/>
          <c:h val="0.85153673169652599"/>
        </c:manualLayout>
      </c:layout>
      <c:pie3DChart>
        <c:varyColors val="1"/>
        <c:ser>
          <c:idx val="0"/>
          <c:order val="0"/>
          <c:tx>
            <c:strRef>
              <c:f>Лист1!$B$2</c:f>
              <c:strCache>
                <c:ptCount val="1"/>
                <c:pt idx="0">
                  <c:v>Число запросов</c:v>
                </c:pt>
              </c:strCache>
            </c:strRef>
          </c:tx>
          <c:explosion val="22"/>
          <c:dPt>
            <c:idx val="0"/>
            <c:bubble3D val="0"/>
            <c:spPr>
              <a:solidFill>
                <a:schemeClr val="accent2"/>
              </a:solidFill>
              <a:ln>
                <a:noFill/>
              </a:ln>
              <a:effectLst/>
              <a:sp3d/>
            </c:spPr>
            <c:extLst>
              <c:ext xmlns:c16="http://schemas.microsoft.com/office/drawing/2014/chart" uri="{C3380CC4-5D6E-409C-BE32-E72D297353CC}">
                <c16:uniqueId val="{00000000-3286-4D32-92F5-A667C31F6E71}"/>
              </c:ext>
            </c:extLst>
          </c:dPt>
          <c:dPt>
            <c:idx val="1"/>
            <c:bubble3D val="0"/>
            <c:spPr>
              <a:solidFill>
                <a:schemeClr val="accent4"/>
              </a:solidFill>
              <a:ln>
                <a:noFill/>
              </a:ln>
              <a:effectLst/>
              <a:sp3d/>
            </c:spPr>
            <c:extLst>
              <c:ext xmlns:c16="http://schemas.microsoft.com/office/drawing/2014/chart" uri="{C3380CC4-5D6E-409C-BE32-E72D297353CC}">
                <c16:uniqueId val="{00000001-3286-4D32-92F5-A667C31F6E71}"/>
              </c:ext>
            </c:extLst>
          </c:dPt>
          <c:dPt>
            <c:idx val="2"/>
            <c:bubble3D val="0"/>
            <c:spPr>
              <a:solidFill>
                <a:schemeClr val="accent6"/>
              </a:solidFill>
              <a:ln>
                <a:noFill/>
              </a:ln>
              <a:effectLst/>
              <a:sp3d/>
            </c:spPr>
            <c:extLst>
              <c:ext xmlns:c16="http://schemas.microsoft.com/office/drawing/2014/chart" uri="{C3380CC4-5D6E-409C-BE32-E72D297353CC}">
                <c16:uniqueId val="{00000002-3286-4D32-92F5-A667C31F6E71}"/>
              </c:ext>
            </c:extLst>
          </c:dPt>
          <c:dPt>
            <c:idx val="3"/>
            <c:bubble3D val="0"/>
            <c:spPr>
              <a:solidFill>
                <a:schemeClr val="accent2">
                  <a:lumMod val="60000"/>
                </a:schemeClr>
              </a:solidFill>
              <a:ln>
                <a:noFill/>
              </a:ln>
              <a:effectLst/>
              <a:sp3d/>
            </c:spPr>
            <c:extLst>
              <c:ext xmlns:c16="http://schemas.microsoft.com/office/drawing/2014/chart" uri="{C3380CC4-5D6E-409C-BE32-E72D297353CC}">
                <c16:uniqueId val="{00000003-3286-4D32-92F5-A667C31F6E71}"/>
              </c:ext>
            </c:extLst>
          </c:dPt>
          <c:dPt>
            <c:idx val="4"/>
            <c:bubble3D val="0"/>
            <c:spPr>
              <a:solidFill>
                <a:schemeClr val="accent4">
                  <a:lumMod val="60000"/>
                </a:schemeClr>
              </a:solidFill>
              <a:ln>
                <a:noFill/>
              </a:ln>
              <a:effectLst/>
              <a:sp3d/>
            </c:spPr>
            <c:extLst>
              <c:ext xmlns:c16="http://schemas.microsoft.com/office/drawing/2014/chart" uri="{C3380CC4-5D6E-409C-BE32-E72D297353CC}">
                <c16:uniqueId val="{00000004-3286-4D32-92F5-A667C31F6E71}"/>
              </c:ext>
            </c:extLst>
          </c:dPt>
          <c:dLbls>
            <c:dLbl>
              <c:idx val="0"/>
              <c:layout>
                <c:manualLayout>
                  <c:x val="-0.25424688298878118"/>
                  <c:y val="-0.16070208615227444"/>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0-3286-4D32-92F5-A667C31F6E71}"/>
                </c:ext>
              </c:extLst>
            </c:dLbl>
            <c:dLbl>
              <c:idx val="1"/>
              <c:layout>
                <c:manualLayout>
                  <c:x val="7.0979729614422379E-2"/>
                  <c:y val="-0.1194926721116382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3286-4D32-92F5-A667C31F6E71}"/>
                </c:ext>
              </c:extLst>
            </c:dLbl>
            <c:dLbl>
              <c:idx val="2"/>
              <c:layout>
                <c:manualLayout>
                  <c:x val="4.8235804074555702E-2"/>
                  <c:y val="1.5099199556577167E-2"/>
                </c:manualLayout>
              </c:layout>
              <c:tx>
                <c:rich>
                  <a:bodyPr/>
                  <a:lstStyle/>
                  <a:p>
                    <a:r>
                      <a:rPr lang="ru-RU" sz="1000"/>
                      <a:t>прочие рудные м-ния
</a:t>
                    </a:r>
                    <a:r>
                      <a:rPr lang="ru-RU"/>
                      <a:t>8%</a:t>
                    </a:r>
                  </a:p>
                </c:rich>
              </c:tx>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2-3286-4D32-92F5-A667C31F6E71}"/>
                </c:ext>
              </c:extLst>
            </c:dLbl>
            <c:dLbl>
              <c:idx val="3"/>
              <c:layout>
                <c:manualLayout>
                  <c:x val="0.1143452484564267"/>
                  <c:y val="4.8922797693766541E-2"/>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3286-4D32-92F5-A667C31F6E71}"/>
                </c:ext>
              </c:extLst>
            </c:dLbl>
            <c:dLbl>
              <c:idx val="4"/>
              <c:layout>
                <c:manualLayout>
                  <c:x val="6.7663018065524647E-2"/>
                  <c:y val="0.1051570727572097"/>
                </c:manualLayout>
              </c:layou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4-3286-4D32-92F5-A667C31F6E71}"/>
                </c:ext>
              </c:extLst>
            </c:dLbl>
            <c:spPr>
              <a:noFill/>
              <a:ln>
                <a:noFill/>
              </a:ln>
              <a:effectLst/>
            </c:spPr>
            <c:txPr>
              <a:bodyPr rot="0" spcFirstLastPara="1" vertOverflow="ellipsis" vert="horz" wrap="square" anchor="ctr" anchorCtr="1"/>
              <a:lstStyle/>
              <a:p>
                <a:pPr>
                  <a:defRPr sz="1300" b="1" i="0" u="none" strike="noStrike" kern="1200" baseline="0">
                    <a:solidFill>
                      <a:schemeClr val="bg1"/>
                    </a:solidFill>
                    <a:latin typeface="+mn-lt"/>
                    <a:ea typeface="+mn-ea"/>
                    <a:cs typeface="+mn-cs"/>
                  </a:defRPr>
                </a:pPr>
                <a:endParaRPr lang="ru-RU"/>
              </a:p>
            </c:txPr>
            <c:showLegendKey val="0"/>
            <c:showVal val="0"/>
            <c:showCatName val="1"/>
            <c:showSerName val="0"/>
            <c:showPercent val="1"/>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Лист1!$A$3:$A$7</c:f>
              <c:strCache>
                <c:ptCount val="5"/>
                <c:pt idx="0">
                  <c:v>золото россыпное</c:v>
                </c:pt>
                <c:pt idx="1">
                  <c:v>золото рудное</c:v>
                </c:pt>
                <c:pt idx="2">
                  <c:v>прочие рудные м-ния</c:v>
                </c:pt>
                <c:pt idx="3">
                  <c:v>неметаллы</c:v>
                </c:pt>
                <c:pt idx="4">
                  <c:v>уголь</c:v>
                </c:pt>
              </c:strCache>
            </c:strRef>
          </c:cat>
          <c:val>
            <c:numRef>
              <c:f>Лист1!$B$3:$B$7</c:f>
              <c:numCache>
                <c:formatCode>General</c:formatCode>
                <c:ptCount val="5"/>
                <c:pt idx="0">
                  <c:v>413</c:v>
                </c:pt>
                <c:pt idx="1">
                  <c:v>53</c:v>
                </c:pt>
                <c:pt idx="2">
                  <c:v>49</c:v>
                </c:pt>
                <c:pt idx="3">
                  <c:v>67</c:v>
                </c:pt>
                <c:pt idx="4">
                  <c:v>64</c:v>
                </c:pt>
              </c:numCache>
            </c:numRef>
          </c:val>
          <c:extLst>
            <c:ext xmlns:c16="http://schemas.microsoft.com/office/drawing/2014/chart" uri="{C3380CC4-5D6E-409C-BE32-E72D297353CC}">
              <c16:uniqueId val="{00000005-3286-4D32-92F5-A667C31F6E71}"/>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1'!$B$2</c:f>
              <c:strCache>
                <c:ptCount val="1"/>
                <c:pt idx="0">
                  <c:v>Р1</c:v>
                </c:pt>
              </c:strCache>
            </c:strRef>
          </c:tx>
          <c:spPr>
            <a:solidFill>
              <a:schemeClr val="accent5">
                <a:shade val="65000"/>
              </a:schemeClr>
            </a:solidFill>
            <a:ln>
              <a:noFill/>
            </a:ln>
            <a:effectLst/>
          </c:spPr>
          <c:invertIfNegative val="0"/>
          <c:cat>
            <c:strRef>
              <c:f>'Выпуск 1'!$A$3</c:f>
              <c:strCache>
                <c:ptCount val="1"/>
                <c:pt idx="0">
                  <c:v>железные руды, млн т</c:v>
                </c:pt>
              </c:strCache>
            </c:strRef>
          </c:cat>
          <c:val>
            <c:numRef>
              <c:f>'Выпуск 1'!$B$3</c:f>
              <c:numCache>
                <c:formatCode>0.00</c:formatCode>
                <c:ptCount val="1"/>
                <c:pt idx="0">
                  <c:v>96169.67</c:v>
                </c:pt>
              </c:numCache>
            </c:numRef>
          </c:val>
          <c:extLst>
            <c:ext xmlns:c16="http://schemas.microsoft.com/office/drawing/2014/chart" uri="{C3380CC4-5D6E-409C-BE32-E72D297353CC}">
              <c16:uniqueId val="{00000000-9A64-4536-874F-A1E1EC040B8D}"/>
            </c:ext>
          </c:extLst>
        </c:ser>
        <c:ser>
          <c:idx val="1"/>
          <c:order val="1"/>
          <c:tx>
            <c:strRef>
              <c:f>'Выпуск 1'!$C$2</c:f>
              <c:strCache>
                <c:ptCount val="1"/>
                <c:pt idx="0">
                  <c:v>Р2</c:v>
                </c:pt>
              </c:strCache>
            </c:strRef>
          </c:tx>
          <c:spPr>
            <a:solidFill>
              <a:schemeClr val="accent5"/>
            </a:solidFill>
            <a:ln>
              <a:noFill/>
            </a:ln>
            <a:effectLst/>
          </c:spPr>
          <c:invertIfNegative val="0"/>
          <c:cat>
            <c:strRef>
              <c:f>'Выпуск 1'!$A$3</c:f>
              <c:strCache>
                <c:ptCount val="1"/>
                <c:pt idx="0">
                  <c:v>железные руды, млн т</c:v>
                </c:pt>
              </c:strCache>
            </c:strRef>
          </c:cat>
          <c:val>
            <c:numRef>
              <c:f>'Выпуск 1'!$C$3</c:f>
              <c:numCache>
                <c:formatCode>0.00</c:formatCode>
                <c:ptCount val="1"/>
                <c:pt idx="0">
                  <c:v>22638.799999999999</c:v>
                </c:pt>
              </c:numCache>
            </c:numRef>
          </c:val>
          <c:extLst>
            <c:ext xmlns:c16="http://schemas.microsoft.com/office/drawing/2014/chart" uri="{C3380CC4-5D6E-409C-BE32-E72D297353CC}">
              <c16:uniqueId val="{00000001-9A64-4536-874F-A1E1EC040B8D}"/>
            </c:ext>
          </c:extLst>
        </c:ser>
        <c:ser>
          <c:idx val="2"/>
          <c:order val="2"/>
          <c:tx>
            <c:strRef>
              <c:f>'Выпуск 1'!$D$2</c:f>
              <c:strCache>
                <c:ptCount val="1"/>
                <c:pt idx="0">
                  <c:v>Р3</c:v>
                </c:pt>
              </c:strCache>
            </c:strRef>
          </c:tx>
          <c:spPr>
            <a:solidFill>
              <a:schemeClr val="accent5">
                <a:tint val="65000"/>
              </a:schemeClr>
            </a:solidFill>
            <a:ln>
              <a:noFill/>
            </a:ln>
            <a:effectLst/>
          </c:spPr>
          <c:invertIfNegative val="0"/>
          <c:cat>
            <c:strRef>
              <c:f>'Выпуск 1'!$A$3</c:f>
              <c:strCache>
                <c:ptCount val="1"/>
                <c:pt idx="0">
                  <c:v>железные руды, млн т</c:v>
                </c:pt>
              </c:strCache>
            </c:strRef>
          </c:cat>
          <c:val>
            <c:numRef>
              <c:f>'Выпуск 1'!$D$3</c:f>
              <c:numCache>
                <c:formatCode>0.00</c:formatCode>
                <c:ptCount val="1"/>
                <c:pt idx="0">
                  <c:v>19718.5</c:v>
                </c:pt>
              </c:numCache>
            </c:numRef>
          </c:val>
          <c:extLst>
            <c:ext xmlns:c16="http://schemas.microsoft.com/office/drawing/2014/chart" uri="{C3380CC4-5D6E-409C-BE32-E72D297353CC}">
              <c16:uniqueId val="{00000002-9A64-4536-874F-A1E1EC040B8D}"/>
            </c:ext>
          </c:extLst>
        </c:ser>
        <c:dLbls>
          <c:showLegendKey val="0"/>
          <c:showVal val="0"/>
          <c:showCatName val="0"/>
          <c:showSerName val="0"/>
          <c:showPercent val="0"/>
          <c:showBubbleSize val="0"/>
        </c:dLbls>
        <c:gapWidth val="150"/>
        <c:overlap val="100"/>
        <c:axId val="455035055"/>
        <c:axId val="455034223"/>
      </c:barChart>
      <c:catAx>
        <c:axId val="4550350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55034223"/>
        <c:crosses val="autoZero"/>
        <c:auto val="1"/>
        <c:lblAlgn val="ctr"/>
        <c:lblOffset val="100"/>
        <c:noMultiLvlLbl val="0"/>
      </c:catAx>
      <c:valAx>
        <c:axId val="455034223"/>
        <c:scaling>
          <c:orientation val="minMax"/>
        </c:scaling>
        <c:delete val="1"/>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crossAx val="45503505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6350" cap="flat" cmpd="sng" algn="ctr">
          <a:solidFill>
            <a:schemeClr val="tx1">
              <a:tint val="75000"/>
            </a:schemeClr>
          </a:solidFill>
          <a:prstDash val="solid"/>
          <a:round/>
        </a:ln>
        <a:effectLst/>
        <a:sp3d contourW="6350">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'[Слайд 2 47 пр. число заключений.xlsx]Лист1'!$C$1</c:f>
              <c:strCache>
                <c:ptCount val="1"/>
                <c:pt idx="0">
                  <c:v>Распределение количества положительных заключений</c:v>
                </c:pt>
              </c:strCache>
            </c:strRef>
          </c:tx>
          <c:dPt>
            <c:idx val="0"/>
            <c:bubble3D val="0"/>
            <c:explosion val="4"/>
            <c:spPr>
              <a:solidFill>
                <a:schemeClr val="accent2"/>
              </a:solidFill>
              <a:ln>
                <a:noFill/>
              </a:ln>
              <a:effectLst/>
              <a:sp3d/>
            </c:spPr>
            <c:extLst>
              <c:ext xmlns:c16="http://schemas.microsoft.com/office/drawing/2014/chart" uri="{C3380CC4-5D6E-409C-BE32-E72D297353CC}">
                <c16:uniqueId val="{00000001-F9E6-45C1-A334-AB526CCC57F1}"/>
              </c:ext>
            </c:extLst>
          </c:dPt>
          <c:dPt>
            <c:idx val="1"/>
            <c:bubble3D val="0"/>
            <c:explosion val="15"/>
            <c:spPr>
              <a:solidFill>
                <a:schemeClr val="accent4"/>
              </a:solidFill>
              <a:ln>
                <a:noFill/>
              </a:ln>
              <a:effectLst/>
              <a:sp3d/>
            </c:spPr>
            <c:extLst>
              <c:ext xmlns:c16="http://schemas.microsoft.com/office/drawing/2014/chart" uri="{C3380CC4-5D6E-409C-BE32-E72D297353CC}">
                <c16:uniqueId val="{00000003-F9E6-45C1-A334-AB526CCC57F1}"/>
              </c:ext>
            </c:extLst>
          </c:dPt>
          <c:dPt>
            <c:idx val="2"/>
            <c:bubble3D val="0"/>
            <c:explosion val="20"/>
            <c:spPr>
              <a:solidFill>
                <a:schemeClr val="accent6"/>
              </a:solidFill>
              <a:ln>
                <a:noFill/>
              </a:ln>
              <a:effectLst/>
              <a:sp3d/>
            </c:spPr>
            <c:extLst>
              <c:ext xmlns:c16="http://schemas.microsoft.com/office/drawing/2014/chart" uri="{C3380CC4-5D6E-409C-BE32-E72D297353CC}">
                <c16:uniqueId val="{00000005-F9E6-45C1-A334-AB526CCC57F1}"/>
              </c:ext>
            </c:extLst>
          </c:dPt>
          <c:dPt>
            <c:idx val="3"/>
            <c:bubble3D val="0"/>
            <c:explosion val="10"/>
            <c:spPr>
              <a:solidFill>
                <a:schemeClr val="accent2">
                  <a:lumMod val="60000"/>
                </a:schemeClr>
              </a:solidFill>
              <a:ln>
                <a:noFill/>
              </a:ln>
              <a:effectLst/>
              <a:sp3d/>
            </c:spPr>
            <c:extLst>
              <c:ext xmlns:c16="http://schemas.microsoft.com/office/drawing/2014/chart" uri="{C3380CC4-5D6E-409C-BE32-E72D297353CC}">
                <c16:uniqueId val="{00000007-F9E6-45C1-A334-AB526CCC57F1}"/>
              </c:ext>
            </c:extLst>
          </c:dPt>
          <c:dPt>
            <c:idx val="4"/>
            <c:bubble3D val="0"/>
            <c:spPr>
              <a:solidFill>
                <a:schemeClr val="accent4">
                  <a:lumMod val="60000"/>
                </a:schemeClr>
              </a:solidFill>
              <a:ln>
                <a:noFill/>
              </a:ln>
              <a:effectLst/>
              <a:sp3d/>
            </c:spPr>
            <c:extLst>
              <c:ext xmlns:c16="http://schemas.microsoft.com/office/drawing/2014/chart" uri="{C3380CC4-5D6E-409C-BE32-E72D297353CC}">
                <c16:uniqueId val="{00000008-F9E6-45C1-A334-AB526CCC57F1}"/>
              </c:ext>
            </c:extLst>
          </c:dPt>
          <c:dPt>
            <c:idx val="5"/>
            <c:bubble3D val="0"/>
            <c:spPr>
              <a:solidFill>
                <a:schemeClr val="accent6">
                  <a:lumMod val="60000"/>
                </a:schemeClr>
              </a:solidFill>
              <a:ln>
                <a:noFill/>
              </a:ln>
              <a:effectLst/>
              <a:sp3d/>
            </c:spPr>
            <c:extLst>
              <c:ext xmlns:c16="http://schemas.microsoft.com/office/drawing/2014/chart" uri="{C3380CC4-5D6E-409C-BE32-E72D297353CC}">
                <c16:uniqueId val="{00000009-F9E6-45C1-A334-AB526CCC57F1}"/>
              </c:ext>
            </c:extLst>
          </c:dPt>
          <c:dPt>
            <c:idx val="6"/>
            <c:bubble3D val="0"/>
            <c:spPr>
              <a:solidFill>
                <a:schemeClr val="accent2">
                  <a:lumMod val="80000"/>
                  <a:lumOff val="20000"/>
                </a:schemeClr>
              </a:solidFill>
              <a:ln>
                <a:noFill/>
              </a:ln>
              <a:effectLst/>
              <a:sp3d/>
            </c:spPr>
            <c:extLst>
              <c:ext xmlns:c16="http://schemas.microsoft.com/office/drawing/2014/chart" uri="{C3380CC4-5D6E-409C-BE32-E72D297353CC}">
                <c16:uniqueId val="{0000000A-F9E6-45C1-A334-AB526CCC57F1}"/>
              </c:ext>
            </c:extLst>
          </c:dPt>
          <c:dLbls>
            <c:dLbl>
              <c:idx val="4"/>
              <c:delete val="1"/>
              <c:extLst>
                <c:ext xmlns:c15="http://schemas.microsoft.com/office/drawing/2012/chart" uri="{CE6537A1-D6FC-4f65-9D91-7224C49458BB}"/>
                <c:ext xmlns:c16="http://schemas.microsoft.com/office/drawing/2014/chart" uri="{C3380CC4-5D6E-409C-BE32-E72D297353CC}">
                  <c16:uniqueId val="{00000008-F9E6-45C1-A334-AB526CCC57F1}"/>
                </c:ext>
              </c:extLst>
            </c:dLbl>
            <c:dLbl>
              <c:idx val="5"/>
              <c:delete val="1"/>
              <c:extLst>
                <c:ext xmlns:c15="http://schemas.microsoft.com/office/drawing/2012/chart" uri="{CE6537A1-D6FC-4f65-9D91-7224C49458BB}"/>
                <c:ext xmlns:c16="http://schemas.microsoft.com/office/drawing/2014/chart" uri="{C3380CC4-5D6E-409C-BE32-E72D297353CC}">
                  <c16:uniqueId val="{00000009-F9E6-45C1-A334-AB526CCC57F1}"/>
                </c:ext>
              </c:extLst>
            </c:dLbl>
            <c:dLbl>
              <c:idx val="6"/>
              <c:delete val="1"/>
              <c:extLst>
                <c:ext xmlns:c15="http://schemas.microsoft.com/office/drawing/2012/chart" uri="{CE6537A1-D6FC-4f65-9D91-7224C49458BB}"/>
                <c:ext xmlns:c16="http://schemas.microsoft.com/office/drawing/2014/chart" uri="{C3380CC4-5D6E-409C-BE32-E72D297353CC}">
                  <c16:uniqueId val="{0000000A-F9E6-45C1-A334-AB526CCC57F1}"/>
                </c:ext>
              </c:extLst>
            </c:dLbl>
            <c:spPr>
              <a:noFill/>
              <a:ln>
                <a:noFill/>
              </a:ln>
              <a:effectLst/>
            </c:spPr>
            <c:txPr>
              <a:bodyPr rot="0" spcFirstLastPara="1" vertOverflow="ellipsis" vert="horz" wrap="square" anchor="ctr" anchorCtr="1"/>
              <a:lstStyle/>
              <a:p>
                <a:pPr>
                  <a:defRPr sz="1400" b="1" i="0" u="none" strike="noStrike" kern="1200" baseline="0">
                    <a:solidFill>
                      <a:schemeClr val="bg1"/>
                    </a:solidFill>
                    <a:latin typeface="+mn-lt"/>
                    <a:ea typeface="+mn-ea"/>
                    <a:cs typeface="+mn-cs"/>
                  </a:defRPr>
                </a:pPr>
                <a:endParaRPr lang="ru-RU"/>
              </a:p>
            </c:txPr>
            <c:dLblPos val="ctr"/>
            <c:showLegendKey val="0"/>
            <c:showVal val="0"/>
            <c:showCatName val="1"/>
            <c:showSerName val="0"/>
            <c:showPercent val="1"/>
            <c:showBubbleSize val="0"/>
            <c:showLeaderLines val="0"/>
            <c:extLst>
              <c:ext xmlns:c15="http://schemas.microsoft.com/office/drawing/2012/chart" uri="{CE6537A1-D6FC-4f65-9D91-7224C49458BB}">
                <c15:layout/>
              </c:ext>
            </c:extLst>
          </c:dLbls>
          <c:cat>
            <c:strRef>
              <c:f>'[Слайд 2 47 пр. число заключений.xlsx]Лист1'!$A$2:$A$8</c:f>
              <c:strCache>
                <c:ptCount val="7"/>
                <c:pt idx="0">
                  <c:v>с 1-го раза</c:v>
                </c:pt>
                <c:pt idx="1">
                  <c:v>со 2-го</c:v>
                </c:pt>
                <c:pt idx="2">
                  <c:v>с 3-го</c:v>
                </c:pt>
                <c:pt idx="3">
                  <c:v>с 4-го</c:v>
                </c:pt>
                <c:pt idx="4">
                  <c:v>5-ый</c:v>
                </c:pt>
                <c:pt idx="5">
                  <c:v>6-ой</c:v>
                </c:pt>
                <c:pt idx="6">
                  <c:v>7-ой</c:v>
                </c:pt>
              </c:strCache>
            </c:strRef>
          </c:cat>
          <c:val>
            <c:numRef>
              <c:f>'[Слайд 2 47 пр. число заключений.xlsx]Лист1'!$C$2:$C$8</c:f>
              <c:numCache>
                <c:formatCode>General</c:formatCode>
                <c:ptCount val="7"/>
                <c:pt idx="0">
                  <c:v>173</c:v>
                </c:pt>
                <c:pt idx="1">
                  <c:v>108</c:v>
                </c:pt>
                <c:pt idx="2">
                  <c:v>40</c:v>
                </c:pt>
                <c:pt idx="3">
                  <c:v>18</c:v>
                </c:pt>
                <c:pt idx="4">
                  <c:v>4</c:v>
                </c:pt>
                <c:pt idx="5">
                  <c:v>2</c:v>
                </c:pt>
                <c:pt idx="6">
                  <c:v>1</c:v>
                </c:pt>
              </c:numCache>
            </c:numRef>
          </c:val>
          <c:extLst>
            <c:ext xmlns:c16="http://schemas.microsoft.com/office/drawing/2014/chart" uri="{C3380CC4-5D6E-409C-BE32-E72D297353CC}">
              <c16:uniqueId val="{0000000B-F9E6-45C1-A334-AB526CCC57F1}"/>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1'!$B$16</c:f>
              <c:strCache>
                <c:ptCount val="1"/>
                <c:pt idx="0">
                  <c:v>Р1</c:v>
                </c:pt>
              </c:strCache>
            </c:strRef>
          </c:tx>
          <c:spPr>
            <a:solidFill>
              <a:schemeClr val="accent5">
                <a:shade val="65000"/>
              </a:schemeClr>
            </a:solidFill>
            <a:ln>
              <a:noFill/>
            </a:ln>
            <a:effectLst/>
          </c:spPr>
          <c:invertIfNegative val="0"/>
          <c:cat>
            <c:strRef>
              <c:f>'Выпуск 1'!$A$17:$A$24</c:f>
              <c:strCache>
                <c:ptCount val="8"/>
                <c:pt idx="0">
                  <c:v>олово, тыс. т</c:v>
                </c:pt>
                <c:pt idx="1">
                  <c:v>вольфрам, тыс. т</c:v>
                </c:pt>
                <c:pt idx="2">
                  <c:v>молибден, тыс. т</c:v>
                </c:pt>
                <c:pt idx="3">
                  <c:v>сурьма, тыс. т</c:v>
                </c:pt>
                <c:pt idx="4">
                  <c:v>тантал, тыс. т</c:v>
                </c:pt>
                <c:pt idx="5">
                  <c:v>ниобий, тыс. т</c:v>
                </c:pt>
                <c:pt idx="6">
                  <c:v>литий, тыс. т</c:v>
                </c:pt>
                <c:pt idx="7">
                  <c:v>уран, тыс. т</c:v>
                </c:pt>
              </c:strCache>
            </c:strRef>
          </c:cat>
          <c:val>
            <c:numRef>
              <c:f>'Выпуск 1'!$B$17:$B$24</c:f>
              <c:numCache>
                <c:formatCode>0.00</c:formatCode>
                <c:ptCount val="8"/>
                <c:pt idx="0">
                  <c:v>611.5</c:v>
                </c:pt>
                <c:pt idx="1">
                  <c:v>193</c:v>
                </c:pt>
                <c:pt idx="2">
                  <c:v>249.9</c:v>
                </c:pt>
                <c:pt idx="3">
                  <c:v>286.64999999999998</c:v>
                </c:pt>
                <c:pt idx="4">
                  <c:v>1.7</c:v>
                </c:pt>
                <c:pt idx="5">
                  <c:v>1396.7</c:v>
                </c:pt>
                <c:pt idx="6">
                  <c:v>25.1</c:v>
                </c:pt>
                <c:pt idx="7">
                  <c:v>164.69</c:v>
                </c:pt>
              </c:numCache>
            </c:numRef>
          </c:val>
          <c:extLst>
            <c:ext xmlns:c16="http://schemas.microsoft.com/office/drawing/2014/chart" uri="{C3380CC4-5D6E-409C-BE32-E72D297353CC}">
              <c16:uniqueId val="{00000000-D379-480F-AFE5-A3EBD94ACD1D}"/>
            </c:ext>
          </c:extLst>
        </c:ser>
        <c:ser>
          <c:idx val="1"/>
          <c:order val="1"/>
          <c:tx>
            <c:strRef>
              <c:f>'Выпуск 1'!$C$16</c:f>
              <c:strCache>
                <c:ptCount val="1"/>
                <c:pt idx="0">
                  <c:v>Р2</c:v>
                </c:pt>
              </c:strCache>
            </c:strRef>
          </c:tx>
          <c:spPr>
            <a:solidFill>
              <a:schemeClr val="accent5"/>
            </a:solidFill>
            <a:ln>
              <a:noFill/>
            </a:ln>
            <a:effectLst/>
          </c:spPr>
          <c:invertIfNegative val="0"/>
          <c:cat>
            <c:strRef>
              <c:f>'Выпуск 1'!$A$17:$A$24</c:f>
              <c:strCache>
                <c:ptCount val="8"/>
                <c:pt idx="0">
                  <c:v>олово, тыс. т</c:v>
                </c:pt>
                <c:pt idx="1">
                  <c:v>вольфрам, тыс. т</c:v>
                </c:pt>
                <c:pt idx="2">
                  <c:v>молибден, тыс. т</c:v>
                </c:pt>
                <c:pt idx="3">
                  <c:v>сурьма, тыс. т</c:v>
                </c:pt>
                <c:pt idx="4">
                  <c:v>тантал, тыс. т</c:v>
                </c:pt>
                <c:pt idx="5">
                  <c:v>ниобий, тыс. т</c:v>
                </c:pt>
                <c:pt idx="6">
                  <c:v>литий, тыс. т</c:v>
                </c:pt>
                <c:pt idx="7">
                  <c:v>уран, тыс. т</c:v>
                </c:pt>
              </c:strCache>
            </c:strRef>
          </c:cat>
          <c:val>
            <c:numRef>
              <c:f>'Выпуск 1'!$C$17:$C$24</c:f>
              <c:numCache>
                <c:formatCode>0.00</c:formatCode>
                <c:ptCount val="8"/>
                <c:pt idx="0">
                  <c:v>668.4</c:v>
                </c:pt>
                <c:pt idx="1">
                  <c:v>753.7</c:v>
                </c:pt>
                <c:pt idx="2">
                  <c:v>858.4</c:v>
                </c:pt>
                <c:pt idx="3">
                  <c:v>282.2</c:v>
                </c:pt>
                <c:pt idx="5">
                  <c:v>122.9</c:v>
                </c:pt>
                <c:pt idx="6">
                  <c:v>310.8</c:v>
                </c:pt>
                <c:pt idx="7">
                  <c:v>528.55999999999995</c:v>
                </c:pt>
              </c:numCache>
            </c:numRef>
          </c:val>
          <c:extLst>
            <c:ext xmlns:c16="http://schemas.microsoft.com/office/drawing/2014/chart" uri="{C3380CC4-5D6E-409C-BE32-E72D297353CC}">
              <c16:uniqueId val="{00000001-D379-480F-AFE5-A3EBD94ACD1D}"/>
            </c:ext>
          </c:extLst>
        </c:ser>
        <c:ser>
          <c:idx val="2"/>
          <c:order val="2"/>
          <c:tx>
            <c:strRef>
              <c:f>'Выпуск 1'!$D$16</c:f>
              <c:strCache>
                <c:ptCount val="1"/>
                <c:pt idx="0">
                  <c:v>Р3</c:v>
                </c:pt>
              </c:strCache>
            </c:strRef>
          </c:tx>
          <c:spPr>
            <a:solidFill>
              <a:schemeClr val="accent5">
                <a:tint val="65000"/>
              </a:schemeClr>
            </a:solidFill>
            <a:ln>
              <a:noFill/>
            </a:ln>
            <a:effectLst/>
          </c:spPr>
          <c:invertIfNegative val="0"/>
          <c:cat>
            <c:strRef>
              <c:f>'Выпуск 1'!$A$17:$A$24</c:f>
              <c:strCache>
                <c:ptCount val="8"/>
                <c:pt idx="0">
                  <c:v>олово, тыс. т</c:v>
                </c:pt>
                <c:pt idx="1">
                  <c:v>вольфрам, тыс. т</c:v>
                </c:pt>
                <c:pt idx="2">
                  <c:v>молибден, тыс. т</c:v>
                </c:pt>
                <c:pt idx="3">
                  <c:v>сурьма, тыс. т</c:v>
                </c:pt>
                <c:pt idx="4">
                  <c:v>тантал, тыс. т</c:v>
                </c:pt>
                <c:pt idx="5">
                  <c:v>ниобий, тыс. т</c:v>
                </c:pt>
                <c:pt idx="6">
                  <c:v>литий, тыс. т</c:v>
                </c:pt>
                <c:pt idx="7">
                  <c:v>уран, тыс. т</c:v>
                </c:pt>
              </c:strCache>
            </c:strRef>
          </c:cat>
          <c:val>
            <c:numRef>
              <c:f>'Выпуск 1'!$D$17:$D$24</c:f>
              <c:numCache>
                <c:formatCode>0.00</c:formatCode>
                <c:ptCount val="8"/>
                <c:pt idx="0">
                  <c:v>612</c:v>
                </c:pt>
                <c:pt idx="1">
                  <c:v>0</c:v>
                </c:pt>
                <c:pt idx="2">
                  <c:v>2460</c:v>
                </c:pt>
                <c:pt idx="3">
                  <c:v>462</c:v>
                </c:pt>
                <c:pt idx="6">
                  <c:v>200</c:v>
                </c:pt>
                <c:pt idx="7">
                  <c:v>0</c:v>
                </c:pt>
              </c:numCache>
            </c:numRef>
          </c:val>
          <c:extLst>
            <c:ext xmlns:c16="http://schemas.microsoft.com/office/drawing/2014/chart" uri="{C3380CC4-5D6E-409C-BE32-E72D297353CC}">
              <c16:uniqueId val="{00000002-D379-480F-AFE5-A3EBD94ACD1D}"/>
            </c:ext>
          </c:extLst>
        </c:ser>
        <c:dLbls>
          <c:showLegendKey val="0"/>
          <c:showVal val="0"/>
          <c:showCatName val="0"/>
          <c:showSerName val="0"/>
          <c:showPercent val="0"/>
          <c:showBubbleSize val="0"/>
        </c:dLbls>
        <c:gapWidth val="150"/>
        <c:overlap val="100"/>
        <c:axId val="253014863"/>
        <c:axId val="253014031"/>
      </c:barChart>
      <c:catAx>
        <c:axId val="253014863"/>
        <c:scaling>
          <c:orientation val="minMax"/>
        </c:scaling>
        <c:delete val="1"/>
        <c:axPos val="b"/>
        <c:numFmt formatCode="General" sourceLinked="1"/>
        <c:majorTickMark val="none"/>
        <c:minorTickMark val="none"/>
        <c:tickLblPos val="nextTo"/>
        <c:crossAx val="253014031"/>
        <c:crosses val="autoZero"/>
        <c:auto val="1"/>
        <c:lblAlgn val="ctr"/>
        <c:lblOffset val="100"/>
        <c:noMultiLvlLbl val="0"/>
      </c:catAx>
      <c:valAx>
        <c:axId val="253014031"/>
        <c:scaling>
          <c:orientation val="minMax"/>
        </c:scaling>
        <c:delete val="1"/>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crossAx val="253014863"/>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1'!$B$25</c:f>
              <c:strCache>
                <c:ptCount val="1"/>
                <c:pt idx="0">
                  <c:v>Р1</c:v>
                </c:pt>
              </c:strCache>
            </c:strRef>
          </c:tx>
          <c:spPr>
            <a:solidFill>
              <a:schemeClr val="accent5">
                <a:shade val="65000"/>
              </a:schemeClr>
            </a:solidFill>
            <a:ln>
              <a:noFill/>
            </a:ln>
            <a:effectLst/>
          </c:spPr>
          <c:invertIfNegative val="0"/>
          <c:cat>
            <c:strRef>
              <c:f>'Выпуск 1'!$A$26:$A$27</c:f>
              <c:strCache>
                <c:ptCount val="2"/>
                <c:pt idx="0">
                  <c:v>германий, т</c:v>
                </c:pt>
                <c:pt idx="1">
                  <c:v>рений, т</c:v>
                </c:pt>
              </c:strCache>
            </c:strRef>
          </c:cat>
          <c:val>
            <c:numRef>
              <c:f>'Выпуск 1'!$B$26:$B$27</c:f>
              <c:numCache>
                <c:formatCode>0.00</c:formatCode>
                <c:ptCount val="2"/>
                <c:pt idx="0">
                  <c:v>383.9</c:v>
                </c:pt>
                <c:pt idx="1">
                  <c:v>54</c:v>
                </c:pt>
              </c:numCache>
            </c:numRef>
          </c:val>
          <c:extLst>
            <c:ext xmlns:c16="http://schemas.microsoft.com/office/drawing/2014/chart" uri="{C3380CC4-5D6E-409C-BE32-E72D297353CC}">
              <c16:uniqueId val="{00000000-9B2D-4EEA-B6B8-F450F49882EE}"/>
            </c:ext>
          </c:extLst>
        </c:ser>
        <c:ser>
          <c:idx val="1"/>
          <c:order val="1"/>
          <c:tx>
            <c:strRef>
              <c:f>'Выпуск 1'!$C$25</c:f>
              <c:strCache>
                <c:ptCount val="1"/>
                <c:pt idx="0">
                  <c:v>Р2</c:v>
                </c:pt>
              </c:strCache>
            </c:strRef>
          </c:tx>
          <c:spPr>
            <a:solidFill>
              <a:schemeClr val="accent5"/>
            </a:solidFill>
            <a:ln>
              <a:noFill/>
            </a:ln>
            <a:effectLst/>
          </c:spPr>
          <c:invertIfNegative val="0"/>
          <c:cat>
            <c:strRef>
              <c:f>'Выпуск 1'!$A$26:$A$27</c:f>
              <c:strCache>
                <c:ptCount val="2"/>
                <c:pt idx="0">
                  <c:v>германий, т</c:v>
                </c:pt>
                <c:pt idx="1">
                  <c:v>рений, т</c:v>
                </c:pt>
              </c:strCache>
            </c:strRef>
          </c:cat>
          <c:val>
            <c:numRef>
              <c:f>'Выпуск 1'!$C$26:$C$27</c:f>
              <c:numCache>
                <c:formatCode>0.00</c:formatCode>
                <c:ptCount val="2"/>
                <c:pt idx="0">
                  <c:v>4661</c:v>
                </c:pt>
                <c:pt idx="1">
                  <c:v>394</c:v>
                </c:pt>
              </c:numCache>
            </c:numRef>
          </c:val>
          <c:extLst>
            <c:ext xmlns:c16="http://schemas.microsoft.com/office/drawing/2014/chart" uri="{C3380CC4-5D6E-409C-BE32-E72D297353CC}">
              <c16:uniqueId val="{00000001-9B2D-4EEA-B6B8-F450F49882EE}"/>
            </c:ext>
          </c:extLst>
        </c:ser>
        <c:ser>
          <c:idx val="2"/>
          <c:order val="2"/>
          <c:tx>
            <c:strRef>
              <c:f>'Выпуск 1'!$D$25</c:f>
              <c:strCache>
                <c:ptCount val="1"/>
                <c:pt idx="0">
                  <c:v>Р3</c:v>
                </c:pt>
              </c:strCache>
            </c:strRef>
          </c:tx>
          <c:spPr>
            <a:solidFill>
              <a:schemeClr val="accent5">
                <a:tint val="65000"/>
              </a:schemeClr>
            </a:solidFill>
            <a:ln>
              <a:noFill/>
            </a:ln>
            <a:effectLst/>
          </c:spPr>
          <c:invertIfNegative val="0"/>
          <c:cat>
            <c:strRef>
              <c:f>'Выпуск 1'!$A$26:$A$27</c:f>
              <c:strCache>
                <c:ptCount val="2"/>
                <c:pt idx="0">
                  <c:v>германий, т</c:v>
                </c:pt>
                <c:pt idx="1">
                  <c:v>рений, т</c:v>
                </c:pt>
              </c:strCache>
            </c:strRef>
          </c:cat>
          <c:val>
            <c:numRef>
              <c:f>'Выпуск 1'!$D$26:$D$27</c:f>
              <c:numCache>
                <c:formatCode>General</c:formatCode>
                <c:ptCount val="2"/>
              </c:numCache>
            </c:numRef>
          </c:val>
          <c:extLst>
            <c:ext xmlns:c16="http://schemas.microsoft.com/office/drawing/2014/chart" uri="{C3380CC4-5D6E-409C-BE32-E72D297353CC}">
              <c16:uniqueId val="{00000002-9B2D-4EEA-B6B8-F450F49882EE}"/>
            </c:ext>
          </c:extLst>
        </c:ser>
        <c:dLbls>
          <c:showLegendKey val="0"/>
          <c:showVal val="0"/>
          <c:showCatName val="0"/>
          <c:showSerName val="0"/>
          <c:showPercent val="0"/>
          <c:showBubbleSize val="0"/>
        </c:dLbls>
        <c:gapWidth val="150"/>
        <c:overlap val="100"/>
        <c:axId val="333217151"/>
        <c:axId val="333220479"/>
      </c:barChart>
      <c:catAx>
        <c:axId val="333217151"/>
        <c:scaling>
          <c:orientation val="minMax"/>
        </c:scaling>
        <c:delete val="1"/>
        <c:axPos val="b"/>
        <c:numFmt formatCode="General" sourceLinked="1"/>
        <c:majorTickMark val="none"/>
        <c:minorTickMark val="none"/>
        <c:tickLblPos val="nextTo"/>
        <c:crossAx val="333220479"/>
        <c:crosses val="autoZero"/>
        <c:auto val="1"/>
        <c:lblAlgn val="ctr"/>
        <c:lblOffset val="100"/>
        <c:noMultiLvlLbl val="0"/>
      </c:catAx>
      <c:valAx>
        <c:axId val="333220479"/>
        <c:scaling>
          <c:orientation val="minMax"/>
        </c:scaling>
        <c:delete val="1"/>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crossAx val="333217151"/>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bg1">
          <a:lumMod val="85000"/>
        </a:schemeClr>
      </a:solidFill>
      <a:round/>
    </a:ln>
    <a:effectLst/>
  </c:spPr>
  <c:txPr>
    <a:bodyPr/>
    <a:lstStyle/>
    <a:p>
      <a:pPr>
        <a:defRPr/>
      </a:pPr>
      <a:endParaRPr lang="ru-RU"/>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1'!$B$9</c:f>
              <c:strCache>
                <c:ptCount val="1"/>
                <c:pt idx="0">
                  <c:v>Р1</c:v>
                </c:pt>
              </c:strCache>
            </c:strRef>
          </c:tx>
          <c:spPr>
            <a:solidFill>
              <a:schemeClr val="accent5">
                <a:shade val="65000"/>
              </a:schemeClr>
            </a:solidFill>
            <a:ln>
              <a:noFill/>
            </a:ln>
            <a:effectLst/>
          </c:spPr>
          <c:invertIfNegative val="0"/>
          <c:cat>
            <c:strRef>
              <c:f>'Выпуск 1'!$A$10:$A$15</c:f>
              <c:strCache>
                <c:ptCount val="6"/>
                <c:pt idx="0">
                  <c:v>медь, тыс. т</c:v>
                </c:pt>
                <c:pt idx="1">
                  <c:v>никель, тыс. т</c:v>
                </c:pt>
                <c:pt idx="2">
                  <c:v>свинец, тыс. т</c:v>
                </c:pt>
                <c:pt idx="3">
                  <c:v>цинк, тыс. т</c:v>
                </c:pt>
                <c:pt idx="4">
                  <c:v>цирконий, тыс. т</c:v>
                </c:pt>
                <c:pt idx="5">
                  <c:v>рзм, тыс. т</c:v>
                </c:pt>
              </c:strCache>
            </c:strRef>
          </c:cat>
          <c:val>
            <c:numRef>
              <c:f>'Выпуск 1'!$B$10:$B$15</c:f>
              <c:numCache>
                <c:formatCode>0.00</c:formatCode>
                <c:ptCount val="6"/>
                <c:pt idx="0">
                  <c:v>8997.6</c:v>
                </c:pt>
                <c:pt idx="1">
                  <c:v>1683.9</c:v>
                </c:pt>
                <c:pt idx="2">
                  <c:v>3201.2</c:v>
                </c:pt>
                <c:pt idx="3">
                  <c:v>12203.2</c:v>
                </c:pt>
                <c:pt idx="4">
                  <c:v>7156.34</c:v>
                </c:pt>
                <c:pt idx="5">
                  <c:v>7865.0680000000002</c:v>
                </c:pt>
              </c:numCache>
            </c:numRef>
          </c:val>
          <c:extLst>
            <c:ext xmlns:c16="http://schemas.microsoft.com/office/drawing/2014/chart" uri="{C3380CC4-5D6E-409C-BE32-E72D297353CC}">
              <c16:uniqueId val="{00000000-8B46-4E1A-8434-2F1EB753F582}"/>
            </c:ext>
          </c:extLst>
        </c:ser>
        <c:ser>
          <c:idx val="1"/>
          <c:order val="1"/>
          <c:tx>
            <c:strRef>
              <c:f>'Выпуск 1'!$C$9</c:f>
              <c:strCache>
                <c:ptCount val="1"/>
                <c:pt idx="0">
                  <c:v>Р2</c:v>
                </c:pt>
              </c:strCache>
            </c:strRef>
          </c:tx>
          <c:spPr>
            <a:solidFill>
              <a:schemeClr val="accent5"/>
            </a:solidFill>
            <a:ln>
              <a:noFill/>
            </a:ln>
            <a:effectLst/>
          </c:spPr>
          <c:invertIfNegative val="0"/>
          <c:cat>
            <c:strRef>
              <c:f>'Выпуск 1'!$A$10:$A$15</c:f>
              <c:strCache>
                <c:ptCount val="6"/>
                <c:pt idx="0">
                  <c:v>медь, тыс. т</c:v>
                </c:pt>
                <c:pt idx="1">
                  <c:v>никель, тыс. т</c:v>
                </c:pt>
                <c:pt idx="2">
                  <c:v>свинец, тыс. т</c:v>
                </c:pt>
                <c:pt idx="3">
                  <c:v>цинк, тыс. т</c:v>
                </c:pt>
                <c:pt idx="4">
                  <c:v>цирконий, тыс. т</c:v>
                </c:pt>
                <c:pt idx="5">
                  <c:v>рзм, тыс. т</c:v>
                </c:pt>
              </c:strCache>
            </c:strRef>
          </c:cat>
          <c:val>
            <c:numRef>
              <c:f>'Выпуск 1'!$C$10:$C$15</c:f>
              <c:numCache>
                <c:formatCode>0.00</c:formatCode>
                <c:ptCount val="6"/>
                <c:pt idx="0">
                  <c:v>22026.2</c:v>
                </c:pt>
                <c:pt idx="1">
                  <c:v>5674</c:v>
                </c:pt>
                <c:pt idx="2">
                  <c:v>9446</c:v>
                </c:pt>
                <c:pt idx="3">
                  <c:v>24770.1</c:v>
                </c:pt>
                <c:pt idx="4">
                  <c:v>0</c:v>
                </c:pt>
                <c:pt idx="5">
                  <c:v>0</c:v>
                </c:pt>
              </c:numCache>
            </c:numRef>
          </c:val>
          <c:extLst>
            <c:ext xmlns:c16="http://schemas.microsoft.com/office/drawing/2014/chart" uri="{C3380CC4-5D6E-409C-BE32-E72D297353CC}">
              <c16:uniqueId val="{00000001-8B46-4E1A-8434-2F1EB753F582}"/>
            </c:ext>
          </c:extLst>
        </c:ser>
        <c:ser>
          <c:idx val="2"/>
          <c:order val="2"/>
          <c:tx>
            <c:strRef>
              <c:f>'Выпуск 1'!$D$9</c:f>
              <c:strCache>
                <c:ptCount val="1"/>
                <c:pt idx="0">
                  <c:v>Р3</c:v>
                </c:pt>
              </c:strCache>
            </c:strRef>
          </c:tx>
          <c:spPr>
            <a:solidFill>
              <a:schemeClr val="accent5">
                <a:tint val="65000"/>
              </a:schemeClr>
            </a:solidFill>
            <a:ln>
              <a:noFill/>
            </a:ln>
            <a:effectLst/>
          </c:spPr>
          <c:invertIfNegative val="0"/>
          <c:cat>
            <c:strRef>
              <c:f>'Выпуск 1'!$A$10:$A$15</c:f>
              <c:strCache>
                <c:ptCount val="6"/>
                <c:pt idx="0">
                  <c:v>медь, тыс. т</c:v>
                </c:pt>
                <c:pt idx="1">
                  <c:v>никель, тыс. т</c:v>
                </c:pt>
                <c:pt idx="2">
                  <c:v>свинец, тыс. т</c:v>
                </c:pt>
                <c:pt idx="3">
                  <c:v>цинк, тыс. т</c:v>
                </c:pt>
                <c:pt idx="4">
                  <c:v>цирконий, тыс. т</c:v>
                </c:pt>
                <c:pt idx="5">
                  <c:v>рзм, тыс. т</c:v>
                </c:pt>
              </c:strCache>
            </c:strRef>
          </c:cat>
          <c:val>
            <c:numRef>
              <c:f>'Выпуск 1'!$D$10:$D$15</c:f>
              <c:numCache>
                <c:formatCode>0.00</c:formatCode>
                <c:ptCount val="6"/>
                <c:pt idx="0">
                  <c:v>46210</c:v>
                </c:pt>
                <c:pt idx="1">
                  <c:v>5500</c:v>
                </c:pt>
                <c:pt idx="2">
                  <c:v>25858</c:v>
                </c:pt>
                <c:pt idx="3">
                  <c:v>63822</c:v>
                </c:pt>
                <c:pt idx="4">
                  <c:v>37321.599999999999</c:v>
                </c:pt>
                <c:pt idx="5">
                  <c:v>384.72</c:v>
                </c:pt>
              </c:numCache>
            </c:numRef>
          </c:val>
          <c:extLst>
            <c:ext xmlns:c16="http://schemas.microsoft.com/office/drawing/2014/chart" uri="{C3380CC4-5D6E-409C-BE32-E72D297353CC}">
              <c16:uniqueId val="{00000002-8B46-4E1A-8434-2F1EB753F582}"/>
            </c:ext>
          </c:extLst>
        </c:ser>
        <c:dLbls>
          <c:showLegendKey val="0"/>
          <c:showVal val="0"/>
          <c:showCatName val="0"/>
          <c:showSerName val="0"/>
          <c:showPercent val="0"/>
          <c:showBubbleSize val="0"/>
        </c:dLbls>
        <c:gapWidth val="150"/>
        <c:overlap val="100"/>
        <c:axId val="456098815"/>
        <c:axId val="456094239"/>
      </c:barChart>
      <c:catAx>
        <c:axId val="456098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456094239"/>
        <c:crosses val="autoZero"/>
        <c:auto val="1"/>
        <c:lblAlgn val="ctr"/>
        <c:lblOffset val="100"/>
        <c:noMultiLvlLbl val="0"/>
      </c:catAx>
      <c:valAx>
        <c:axId val="456094239"/>
        <c:scaling>
          <c:orientation val="minMax"/>
        </c:scaling>
        <c:delete val="1"/>
        <c:axPos val="l"/>
        <c:majorGridlines>
          <c:spPr>
            <a:ln w="9525" cap="flat" cmpd="sng" algn="ctr">
              <a:solidFill>
                <a:schemeClr val="bg1">
                  <a:lumMod val="50000"/>
                </a:schemeClr>
              </a:solidFill>
              <a:round/>
            </a:ln>
            <a:effectLst/>
          </c:spPr>
        </c:majorGridlines>
        <c:numFmt formatCode="0.00" sourceLinked="1"/>
        <c:majorTickMark val="none"/>
        <c:minorTickMark val="none"/>
        <c:tickLblPos val="nextTo"/>
        <c:crossAx val="45609881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2'!$B$2</c:f>
              <c:strCache>
                <c:ptCount val="1"/>
                <c:pt idx="0">
                  <c:v>Р1</c:v>
                </c:pt>
              </c:strCache>
            </c:strRef>
          </c:tx>
          <c:spPr>
            <a:solidFill>
              <a:schemeClr val="accent2">
                <a:shade val="65000"/>
              </a:schemeClr>
            </a:solidFill>
            <a:ln>
              <a:noFill/>
            </a:ln>
            <a:effectLst/>
          </c:spPr>
          <c:invertIfNegative val="0"/>
          <c:cat>
            <c:strRef>
              <c:f>'Выпуск 2'!$A$3:$A$4</c:f>
              <c:strCache>
                <c:ptCount val="2"/>
                <c:pt idx="0">
                  <c:v>золото, т</c:v>
                </c:pt>
                <c:pt idx="1">
                  <c:v>серебро, т</c:v>
                </c:pt>
              </c:strCache>
            </c:strRef>
          </c:cat>
          <c:val>
            <c:numRef>
              <c:f>'Выпуск 2'!$B$3:$B$4</c:f>
              <c:numCache>
                <c:formatCode>General</c:formatCode>
                <c:ptCount val="2"/>
                <c:pt idx="0">
                  <c:v>6372.16</c:v>
                </c:pt>
                <c:pt idx="1">
                  <c:v>39023.120000000003</c:v>
                </c:pt>
              </c:numCache>
            </c:numRef>
          </c:val>
          <c:extLst>
            <c:ext xmlns:c16="http://schemas.microsoft.com/office/drawing/2014/chart" uri="{C3380CC4-5D6E-409C-BE32-E72D297353CC}">
              <c16:uniqueId val="{00000000-4796-4666-8118-BD5AB254F0DF}"/>
            </c:ext>
          </c:extLst>
        </c:ser>
        <c:ser>
          <c:idx val="1"/>
          <c:order val="1"/>
          <c:tx>
            <c:strRef>
              <c:f>'Выпуск 2'!$C$2</c:f>
              <c:strCache>
                <c:ptCount val="1"/>
                <c:pt idx="0">
                  <c:v>Р2</c:v>
                </c:pt>
              </c:strCache>
            </c:strRef>
          </c:tx>
          <c:spPr>
            <a:solidFill>
              <a:schemeClr val="accent2"/>
            </a:solidFill>
            <a:ln>
              <a:noFill/>
            </a:ln>
            <a:effectLst/>
          </c:spPr>
          <c:invertIfNegative val="0"/>
          <c:cat>
            <c:strRef>
              <c:f>'Выпуск 2'!$A$3:$A$4</c:f>
              <c:strCache>
                <c:ptCount val="2"/>
                <c:pt idx="0">
                  <c:v>золото, т</c:v>
                </c:pt>
                <c:pt idx="1">
                  <c:v>серебро, т</c:v>
                </c:pt>
              </c:strCache>
            </c:strRef>
          </c:cat>
          <c:val>
            <c:numRef>
              <c:f>'Выпуск 2'!$C$3:$C$4</c:f>
              <c:numCache>
                <c:formatCode>General</c:formatCode>
                <c:ptCount val="2"/>
                <c:pt idx="0">
                  <c:v>11648.29</c:v>
                </c:pt>
                <c:pt idx="1">
                  <c:v>90449.69</c:v>
                </c:pt>
              </c:numCache>
            </c:numRef>
          </c:val>
          <c:extLst>
            <c:ext xmlns:c16="http://schemas.microsoft.com/office/drawing/2014/chart" uri="{C3380CC4-5D6E-409C-BE32-E72D297353CC}">
              <c16:uniqueId val="{00000001-4796-4666-8118-BD5AB254F0DF}"/>
            </c:ext>
          </c:extLst>
        </c:ser>
        <c:ser>
          <c:idx val="2"/>
          <c:order val="2"/>
          <c:tx>
            <c:strRef>
              <c:f>'Выпуск 2'!$D$2</c:f>
              <c:strCache>
                <c:ptCount val="1"/>
                <c:pt idx="0">
                  <c:v>Р3</c:v>
                </c:pt>
              </c:strCache>
            </c:strRef>
          </c:tx>
          <c:spPr>
            <a:solidFill>
              <a:schemeClr val="accent2">
                <a:tint val="65000"/>
              </a:schemeClr>
            </a:solidFill>
            <a:ln>
              <a:noFill/>
            </a:ln>
            <a:effectLst/>
          </c:spPr>
          <c:invertIfNegative val="0"/>
          <c:cat>
            <c:strRef>
              <c:f>'Выпуск 2'!$A$3:$A$4</c:f>
              <c:strCache>
                <c:ptCount val="2"/>
                <c:pt idx="0">
                  <c:v>золото, т</c:v>
                </c:pt>
                <c:pt idx="1">
                  <c:v>серебро, т</c:v>
                </c:pt>
              </c:strCache>
            </c:strRef>
          </c:cat>
          <c:val>
            <c:numRef>
              <c:f>'Выпуск 2'!$D$3:$D$4</c:f>
              <c:numCache>
                <c:formatCode>#,##0</c:formatCode>
                <c:ptCount val="2"/>
                <c:pt idx="0" formatCode="#,##0.00">
                  <c:v>26395.43</c:v>
                </c:pt>
                <c:pt idx="1">
                  <c:v>106348</c:v>
                </c:pt>
              </c:numCache>
            </c:numRef>
          </c:val>
          <c:extLst>
            <c:ext xmlns:c16="http://schemas.microsoft.com/office/drawing/2014/chart" uri="{C3380CC4-5D6E-409C-BE32-E72D297353CC}">
              <c16:uniqueId val="{00000002-4796-4666-8118-BD5AB254F0DF}"/>
            </c:ext>
          </c:extLst>
        </c:ser>
        <c:dLbls>
          <c:showLegendKey val="0"/>
          <c:showVal val="0"/>
          <c:showCatName val="0"/>
          <c:showSerName val="0"/>
          <c:showPercent val="0"/>
          <c:showBubbleSize val="0"/>
        </c:dLbls>
        <c:gapWidth val="150"/>
        <c:overlap val="100"/>
        <c:axId val="247873391"/>
        <c:axId val="247873807"/>
      </c:barChart>
      <c:catAx>
        <c:axId val="247873391"/>
        <c:scaling>
          <c:orientation val="minMax"/>
        </c:scaling>
        <c:delete val="1"/>
        <c:axPos val="b"/>
        <c:numFmt formatCode="General" sourceLinked="1"/>
        <c:majorTickMark val="none"/>
        <c:minorTickMark val="none"/>
        <c:tickLblPos val="nextTo"/>
        <c:crossAx val="247873807"/>
        <c:crosses val="autoZero"/>
        <c:auto val="1"/>
        <c:lblAlgn val="ctr"/>
        <c:lblOffset val="100"/>
        <c:noMultiLvlLbl val="0"/>
      </c:catAx>
      <c:valAx>
        <c:axId val="247873807"/>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247873391"/>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rgbClr val="D7D7D7"/>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strRef>
              <c:f>'Выпуск 2'!$B$5</c:f>
              <c:strCache>
                <c:ptCount val="1"/>
                <c:pt idx="0">
                  <c:v>Р1</c:v>
                </c:pt>
              </c:strCache>
            </c:strRef>
          </c:tx>
          <c:spPr>
            <a:solidFill>
              <a:schemeClr val="accent2">
                <a:shade val="65000"/>
              </a:schemeClr>
            </a:solidFill>
            <a:ln>
              <a:noFill/>
            </a:ln>
            <a:effectLst/>
          </c:spPr>
          <c:invertIfNegative val="0"/>
          <c:cat>
            <c:strRef>
              <c:f>'Выпуск 2'!$A$6</c:f>
              <c:strCache>
                <c:ptCount val="1"/>
                <c:pt idx="0">
                  <c:v>мпг, т</c:v>
                </c:pt>
              </c:strCache>
            </c:strRef>
          </c:cat>
          <c:val>
            <c:numRef>
              <c:f>'Выпуск 2'!$B$6</c:f>
              <c:numCache>
                <c:formatCode>General</c:formatCode>
                <c:ptCount val="1"/>
                <c:pt idx="0">
                  <c:v>158.79</c:v>
                </c:pt>
              </c:numCache>
            </c:numRef>
          </c:val>
          <c:extLst>
            <c:ext xmlns:c16="http://schemas.microsoft.com/office/drawing/2014/chart" uri="{C3380CC4-5D6E-409C-BE32-E72D297353CC}">
              <c16:uniqueId val="{00000000-2D4C-4E80-B60B-19A5E47EC316}"/>
            </c:ext>
          </c:extLst>
        </c:ser>
        <c:ser>
          <c:idx val="1"/>
          <c:order val="1"/>
          <c:tx>
            <c:strRef>
              <c:f>'Выпуск 2'!$C$5</c:f>
              <c:strCache>
                <c:ptCount val="1"/>
                <c:pt idx="0">
                  <c:v>Р2</c:v>
                </c:pt>
              </c:strCache>
            </c:strRef>
          </c:tx>
          <c:spPr>
            <a:solidFill>
              <a:schemeClr val="accent2"/>
            </a:solidFill>
            <a:ln>
              <a:noFill/>
            </a:ln>
            <a:effectLst/>
          </c:spPr>
          <c:invertIfNegative val="0"/>
          <c:cat>
            <c:strRef>
              <c:f>'Выпуск 2'!$A$6</c:f>
              <c:strCache>
                <c:ptCount val="1"/>
                <c:pt idx="0">
                  <c:v>мпг, т</c:v>
                </c:pt>
              </c:strCache>
            </c:strRef>
          </c:cat>
          <c:val>
            <c:numRef>
              <c:f>'Выпуск 2'!$C$6</c:f>
              <c:numCache>
                <c:formatCode>General</c:formatCode>
                <c:ptCount val="1"/>
                <c:pt idx="0">
                  <c:v>281.43</c:v>
                </c:pt>
              </c:numCache>
            </c:numRef>
          </c:val>
          <c:extLst>
            <c:ext xmlns:c16="http://schemas.microsoft.com/office/drawing/2014/chart" uri="{C3380CC4-5D6E-409C-BE32-E72D297353CC}">
              <c16:uniqueId val="{00000001-2D4C-4E80-B60B-19A5E47EC316}"/>
            </c:ext>
          </c:extLst>
        </c:ser>
        <c:ser>
          <c:idx val="2"/>
          <c:order val="2"/>
          <c:tx>
            <c:strRef>
              <c:f>'Выпуск 2'!$D$5</c:f>
              <c:strCache>
                <c:ptCount val="1"/>
                <c:pt idx="0">
                  <c:v>Р3</c:v>
                </c:pt>
              </c:strCache>
            </c:strRef>
          </c:tx>
          <c:spPr>
            <a:solidFill>
              <a:schemeClr val="accent2">
                <a:tint val="65000"/>
              </a:schemeClr>
            </a:solidFill>
            <a:ln>
              <a:noFill/>
            </a:ln>
            <a:effectLst/>
          </c:spPr>
          <c:invertIfNegative val="0"/>
          <c:cat>
            <c:strRef>
              <c:f>'Выпуск 2'!$A$6</c:f>
              <c:strCache>
                <c:ptCount val="1"/>
                <c:pt idx="0">
                  <c:v>мпг, т</c:v>
                </c:pt>
              </c:strCache>
            </c:strRef>
          </c:cat>
          <c:val>
            <c:numRef>
              <c:f>'Выпуск 2'!$D$6</c:f>
              <c:numCache>
                <c:formatCode>General</c:formatCode>
                <c:ptCount val="1"/>
                <c:pt idx="0">
                  <c:v>404.08</c:v>
                </c:pt>
              </c:numCache>
            </c:numRef>
          </c:val>
          <c:extLst>
            <c:ext xmlns:c16="http://schemas.microsoft.com/office/drawing/2014/chart" uri="{C3380CC4-5D6E-409C-BE32-E72D297353CC}">
              <c16:uniqueId val="{00000002-2D4C-4E80-B60B-19A5E47EC316}"/>
            </c:ext>
          </c:extLst>
        </c:ser>
        <c:dLbls>
          <c:showLegendKey val="0"/>
          <c:showVal val="0"/>
          <c:showCatName val="0"/>
          <c:showSerName val="0"/>
          <c:showPercent val="0"/>
          <c:showBubbleSize val="0"/>
        </c:dLbls>
        <c:gapWidth val="150"/>
        <c:overlap val="100"/>
        <c:axId val="333216735"/>
        <c:axId val="333214239"/>
      </c:barChart>
      <c:catAx>
        <c:axId val="333216735"/>
        <c:scaling>
          <c:orientation val="minMax"/>
        </c:scaling>
        <c:delete val="1"/>
        <c:axPos val="b"/>
        <c:numFmt formatCode="General" sourceLinked="1"/>
        <c:majorTickMark val="none"/>
        <c:minorTickMark val="none"/>
        <c:tickLblPos val="nextTo"/>
        <c:crossAx val="333214239"/>
        <c:crosses val="autoZero"/>
        <c:auto val="1"/>
        <c:lblAlgn val="ctr"/>
        <c:lblOffset val="100"/>
        <c:noMultiLvlLbl val="0"/>
      </c:catAx>
      <c:valAx>
        <c:axId val="333214239"/>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33321673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4"/>
    </mc:Choice>
    <mc:Fallback>
      <c:style val="4"/>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2'!$B$7</c:f>
              <c:strCache>
                <c:ptCount val="1"/>
                <c:pt idx="0">
                  <c:v>Р1</c:v>
                </c:pt>
              </c:strCache>
            </c:strRef>
          </c:tx>
          <c:spPr>
            <a:solidFill>
              <a:schemeClr val="accent2">
                <a:shade val="65000"/>
              </a:schemeClr>
            </a:solidFill>
            <a:ln>
              <a:noFill/>
            </a:ln>
            <a:effectLst/>
          </c:spPr>
          <c:invertIfNegative val="0"/>
          <c:cat>
            <c:strRef>
              <c:f>'Выпуск 2'!$A$8</c:f>
              <c:strCache>
                <c:ptCount val="1"/>
                <c:pt idx="0">
                  <c:v>алмазы, млн каратов</c:v>
                </c:pt>
              </c:strCache>
            </c:strRef>
          </c:cat>
          <c:val>
            <c:numRef>
              <c:f>'Выпуск 2'!$B$8</c:f>
              <c:numCache>
                <c:formatCode>General</c:formatCode>
                <c:ptCount val="1"/>
                <c:pt idx="0">
                  <c:v>392.25</c:v>
                </c:pt>
              </c:numCache>
            </c:numRef>
          </c:val>
          <c:extLst>
            <c:ext xmlns:c16="http://schemas.microsoft.com/office/drawing/2014/chart" uri="{C3380CC4-5D6E-409C-BE32-E72D297353CC}">
              <c16:uniqueId val="{00000000-1DE8-4A2E-ADF2-7ACB268DF179}"/>
            </c:ext>
          </c:extLst>
        </c:ser>
        <c:ser>
          <c:idx val="1"/>
          <c:order val="1"/>
          <c:tx>
            <c:strRef>
              <c:f>'Выпуск 2'!$C$7</c:f>
              <c:strCache>
                <c:ptCount val="1"/>
                <c:pt idx="0">
                  <c:v>Р2</c:v>
                </c:pt>
              </c:strCache>
            </c:strRef>
          </c:tx>
          <c:spPr>
            <a:solidFill>
              <a:schemeClr val="accent2"/>
            </a:solidFill>
            <a:ln>
              <a:noFill/>
            </a:ln>
            <a:effectLst/>
          </c:spPr>
          <c:invertIfNegative val="0"/>
          <c:cat>
            <c:strRef>
              <c:f>'Выпуск 2'!$A$8</c:f>
              <c:strCache>
                <c:ptCount val="1"/>
                <c:pt idx="0">
                  <c:v>алмазы, млн каратов</c:v>
                </c:pt>
              </c:strCache>
            </c:strRef>
          </c:cat>
          <c:val>
            <c:numRef>
              <c:f>'Выпуск 2'!$C$8</c:f>
              <c:numCache>
                <c:formatCode>General</c:formatCode>
                <c:ptCount val="1"/>
                <c:pt idx="0">
                  <c:v>401.96</c:v>
                </c:pt>
              </c:numCache>
            </c:numRef>
          </c:val>
          <c:extLst>
            <c:ext xmlns:c16="http://schemas.microsoft.com/office/drawing/2014/chart" uri="{C3380CC4-5D6E-409C-BE32-E72D297353CC}">
              <c16:uniqueId val="{00000001-1DE8-4A2E-ADF2-7ACB268DF179}"/>
            </c:ext>
          </c:extLst>
        </c:ser>
        <c:ser>
          <c:idx val="2"/>
          <c:order val="2"/>
          <c:tx>
            <c:strRef>
              <c:f>'Выпуск 2'!$D$7</c:f>
              <c:strCache>
                <c:ptCount val="1"/>
                <c:pt idx="0">
                  <c:v>Р3</c:v>
                </c:pt>
              </c:strCache>
            </c:strRef>
          </c:tx>
          <c:spPr>
            <a:solidFill>
              <a:schemeClr val="accent2">
                <a:tint val="65000"/>
              </a:schemeClr>
            </a:solidFill>
            <a:ln>
              <a:noFill/>
            </a:ln>
            <a:effectLst/>
          </c:spPr>
          <c:invertIfNegative val="0"/>
          <c:cat>
            <c:strRef>
              <c:f>'Выпуск 2'!$A$8</c:f>
              <c:strCache>
                <c:ptCount val="1"/>
                <c:pt idx="0">
                  <c:v>алмазы, млн каратов</c:v>
                </c:pt>
              </c:strCache>
            </c:strRef>
          </c:cat>
          <c:val>
            <c:numRef>
              <c:f>'Выпуск 2'!$D$8</c:f>
              <c:numCache>
                <c:formatCode>#,##0.00</c:formatCode>
                <c:ptCount val="1"/>
                <c:pt idx="0">
                  <c:v>3249.88</c:v>
                </c:pt>
              </c:numCache>
            </c:numRef>
          </c:val>
          <c:extLst>
            <c:ext xmlns:c16="http://schemas.microsoft.com/office/drawing/2014/chart" uri="{C3380CC4-5D6E-409C-BE32-E72D297353CC}">
              <c16:uniqueId val="{00000002-1DE8-4A2E-ADF2-7ACB268DF179}"/>
            </c:ext>
          </c:extLst>
        </c:ser>
        <c:dLbls>
          <c:showLegendKey val="0"/>
          <c:showVal val="0"/>
          <c:showCatName val="0"/>
          <c:showSerName val="0"/>
          <c:showPercent val="0"/>
          <c:showBubbleSize val="0"/>
        </c:dLbls>
        <c:gapWidth val="150"/>
        <c:overlap val="100"/>
        <c:axId val="333859135"/>
        <c:axId val="333859967"/>
      </c:barChart>
      <c:catAx>
        <c:axId val="33385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333859967"/>
        <c:crosses val="autoZero"/>
        <c:auto val="1"/>
        <c:lblAlgn val="ctr"/>
        <c:lblOffset val="100"/>
        <c:noMultiLvlLbl val="0"/>
      </c:catAx>
      <c:valAx>
        <c:axId val="333859967"/>
        <c:scaling>
          <c:orientation val="minMax"/>
        </c:scaling>
        <c:delete val="1"/>
        <c:axPos val="l"/>
        <c:majorGridlines>
          <c:spPr>
            <a:ln w="9525" cap="flat" cmpd="sng" algn="ctr">
              <a:solidFill>
                <a:schemeClr val="bg1">
                  <a:lumMod val="50000"/>
                </a:schemeClr>
              </a:solidFill>
              <a:round/>
            </a:ln>
            <a:effectLst/>
          </c:spPr>
        </c:majorGridlines>
        <c:numFmt formatCode="General" sourceLinked="1"/>
        <c:majorTickMark val="none"/>
        <c:minorTickMark val="none"/>
        <c:tickLblPos val="nextTo"/>
        <c:crossAx val="33385913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'Выпуск 3'!$B$2</c:f>
              <c:strCache>
                <c:ptCount val="1"/>
                <c:pt idx="0">
                  <c:v>Р1</c:v>
                </c:pt>
              </c:strCache>
            </c:strRef>
          </c:tx>
          <c:spPr>
            <a:solidFill>
              <a:schemeClr val="accent3">
                <a:shade val="65000"/>
              </a:schemeClr>
            </a:solidFill>
            <a:ln>
              <a:noFill/>
            </a:ln>
            <a:effectLst/>
          </c:spPr>
          <c:invertIfNegative val="0"/>
          <c:cat>
            <c:strRef>
              <c:f>'Выпуск 3'!$A$3:$A$6</c:f>
              <c:strCache>
                <c:ptCount val="4"/>
                <c:pt idx="0">
                  <c:v>калийные соли, тыс. т</c:v>
                </c:pt>
                <c:pt idx="1">
                  <c:v>магниевые соли, тыс. т</c:v>
                </c:pt>
                <c:pt idx="2">
                  <c:v>стекольные пески, тыс. т</c:v>
                </c:pt>
                <c:pt idx="3">
                  <c:v>магнезит, тыс. т</c:v>
                </c:pt>
              </c:strCache>
            </c:strRef>
          </c:cat>
          <c:val>
            <c:numRef>
              <c:f>'Выпуск 3'!$B$3:$B$6</c:f>
              <c:numCache>
                <c:formatCode>0.0</c:formatCode>
                <c:ptCount val="4"/>
                <c:pt idx="0">
                  <c:v>6280182.2000000002</c:v>
                </c:pt>
                <c:pt idx="1">
                  <c:v>1185000</c:v>
                </c:pt>
                <c:pt idx="2">
                  <c:v>1181800</c:v>
                </c:pt>
                <c:pt idx="3" formatCode="General">
                  <c:v>144300</c:v>
                </c:pt>
              </c:numCache>
            </c:numRef>
          </c:val>
          <c:extLst>
            <c:ext xmlns:c16="http://schemas.microsoft.com/office/drawing/2014/chart" uri="{C3380CC4-5D6E-409C-BE32-E72D297353CC}">
              <c16:uniqueId val="{00000000-7A42-4993-B9C6-BB53C069AFA2}"/>
            </c:ext>
          </c:extLst>
        </c:ser>
        <c:ser>
          <c:idx val="1"/>
          <c:order val="1"/>
          <c:tx>
            <c:strRef>
              <c:f>'Выпуск 3'!$C$2</c:f>
              <c:strCache>
                <c:ptCount val="1"/>
                <c:pt idx="0">
                  <c:v>Р2</c:v>
                </c:pt>
              </c:strCache>
            </c:strRef>
          </c:tx>
          <c:spPr>
            <a:solidFill>
              <a:schemeClr val="accent3"/>
            </a:solidFill>
            <a:ln>
              <a:noFill/>
            </a:ln>
            <a:effectLst/>
          </c:spPr>
          <c:invertIfNegative val="0"/>
          <c:cat>
            <c:strRef>
              <c:f>'Выпуск 3'!$A$3:$A$6</c:f>
              <c:strCache>
                <c:ptCount val="4"/>
                <c:pt idx="0">
                  <c:v>калийные соли, тыс. т</c:v>
                </c:pt>
                <c:pt idx="1">
                  <c:v>магниевые соли, тыс. т</c:v>
                </c:pt>
                <c:pt idx="2">
                  <c:v>стекольные пески, тыс. т</c:v>
                </c:pt>
                <c:pt idx="3">
                  <c:v>магнезит, тыс. т</c:v>
                </c:pt>
              </c:strCache>
            </c:strRef>
          </c:cat>
          <c:val>
            <c:numRef>
              <c:f>'Выпуск 3'!$C$3:$C$6</c:f>
              <c:numCache>
                <c:formatCode>0.0</c:formatCode>
                <c:ptCount val="4"/>
                <c:pt idx="0">
                  <c:v>14126900</c:v>
                </c:pt>
                <c:pt idx="1">
                  <c:v>4680000</c:v>
                </c:pt>
                <c:pt idx="2">
                  <c:v>2054120</c:v>
                </c:pt>
                <c:pt idx="3" formatCode="General">
                  <c:v>76930</c:v>
                </c:pt>
              </c:numCache>
            </c:numRef>
          </c:val>
          <c:extLst>
            <c:ext xmlns:c16="http://schemas.microsoft.com/office/drawing/2014/chart" uri="{C3380CC4-5D6E-409C-BE32-E72D297353CC}">
              <c16:uniqueId val="{00000001-7A42-4993-B9C6-BB53C069AFA2}"/>
            </c:ext>
          </c:extLst>
        </c:ser>
        <c:ser>
          <c:idx val="2"/>
          <c:order val="2"/>
          <c:tx>
            <c:strRef>
              <c:f>'Выпуск 3'!$D$2</c:f>
              <c:strCache>
                <c:ptCount val="1"/>
                <c:pt idx="0">
                  <c:v>Р3</c:v>
                </c:pt>
              </c:strCache>
            </c:strRef>
          </c:tx>
          <c:spPr>
            <a:solidFill>
              <a:schemeClr val="accent3">
                <a:tint val="65000"/>
              </a:schemeClr>
            </a:solidFill>
            <a:ln>
              <a:noFill/>
            </a:ln>
            <a:effectLst/>
          </c:spPr>
          <c:invertIfNegative val="0"/>
          <c:cat>
            <c:strRef>
              <c:f>'Выпуск 3'!$A$3:$A$6</c:f>
              <c:strCache>
                <c:ptCount val="4"/>
                <c:pt idx="0">
                  <c:v>калийные соли, тыс. т</c:v>
                </c:pt>
                <c:pt idx="1">
                  <c:v>магниевые соли, тыс. т</c:v>
                </c:pt>
                <c:pt idx="2">
                  <c:v>стекольные пески, тыс. т</c:v>
                </c:pt>
                <c:pt idx="3">
                  <c:v>магнезит, тыс. т</c:v>
                </c:pt>
              </c:strCache>
            </c:strRef>
          </c:cat>
          <c:val>
            <c:numRef>
              <c:f>'Выпуск 3'!$D$3:$D$6</c:f>
              <c:numCache>
                <c:formatCode>General</c:formatCode>
                <c:ptCount val="4"/>
                <c:pt idx="0" formatCode="0.0">
                  <c:v>950000</c:v>
                </c:pt>
                <c:pt idx="2" formatCode="0.0">
                  <c:v>1772800</c:v>
                </c:pt>
                <c:pt idx="3">
                  <c:v>2292340</c:v>
                </c:pt>
              </c:numCache>
            </c:numRef>
          </c:val>
          <c:extLst>
            <c:ext xmlns:c16="http://schemas.microsoft.com/office/drawing/2014/chart" uri="{C3380CC4-5D6E-409C-BE32-E72D297353CC}">
              <c16:uniqueId val="{00000002-7A42-4993-B9C6-BB53C069AFA2}"/>
            </c:ext>
          </c:extLst>
        </c:ser>
        <c:dLbls>
          <c:showLegendKey val="0"/>
          <c:showVal val="0"/>
          <c:showCatName val="0"/>
          <c:showSerName val="0"/>
          <c:showPercent val="0"/>
          <c:showBubbleSize val="0"/>
        </c:dLbls>
        <c:gapWidth val="150"/>
        <c:overlap val="100"/>
        <c:axId val="539727695"/>
        <c:axId val="539729359"/>
      </c:barChart>
      <c:catAx>
        <c:axId val="539727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539729359"/>
        <c:crosses val="autoZero"/>
        <c:auto val="1"/>
        <c:lblAlgn val="ctr"/>
        <c:lblOffset val="100"/>
        <c:noMultiLvlLbl val="0"/>
      </c:catAx>
      <c:valAx>
        <c:axId val="539729359"/>
        <c:scaling>
          <c:orientation val="minMax"/>
        </c:scaling>
        <c:delete val="1"/>
        <c:axPos val="l"/>
        <c:majorGridlines>
          <c:spPr>
            <a:ln w="9525" cap="flat" cmpd="sng" algn="ctr">
              <a:solidFill>
                <a:schemeClr val="bg1">
                  <a:lumMod val="50000"/>
                </a:schemeClr>
              </a:solidFill>
              <a:round/>
            </a:ln>
            <a:effectLst/>
          </c:spPr>
        </c:majorGridlines>
        <c:numFmt formatCode="0.0" sourceLinked="1"/>
        <c:majorTickMark val="none"/>
        <c:minorTickMark val="none"/>
        <c:tickLblPos val="nextTo"/>
        <c:crossAx val="539727695"/>
        <c:crosses val="autoZero"/>
        <c:crossBetween val="between"/>
      </c:val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ru-RU"/>
          </a:p>
        </c:txPr>
      </c:dTable>
      <c:spPr>
        <a:noFill/>
        <a:ln>
          <a:solidFill>
            <a:schemeClr val="bg1">
              <a:lumMod val="50000"/>
            </a:schemeClr>
          </a:solidFill>
        </a:ln>
        <a:effectLst/>
      </c:spPr>
    </c:plotArea>
    <c:plotVisOnly val="1"/>
    <c:dispBlanksAs val="gap"/>
    <c:showDLblsOverMax val="0"/>
  </c:chart>
  <c:spPr>
    <a:solidFill>
      <a:schemeClr val="bg1">
        <a:lumMod val="85000"/>
      </a:schemeClr>
    </a:solidFill>
    <a:ln w="9525" cap="flat" cmpd="sng" algn="ctr">
      <a:solidFill>
        <a:schemeClr val="tx1">
          <a:lumMod val="15000"/>
          <a:lumOff val="85000"/>
        </a:schemeClr>
      </a:solidFill>
      <a:round/>
    </a:ln>
    <a:effectLst/>
  </c:spPr>
  <c:txPr>
    <a:bodyPr/>
    <a:lstStyle/>
    <a:p>
      <a:pPr>
        <a:defRPr/>
      </a:pPr>
      <a:endParaRPr lang="ru-RU"/>
    </a:p>
  </c:txPr>
  <c:externalData r:id="rId4">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10.xml><?xml version="1.0" encoding="utf-8"?>
<cs:colorStyle xmlns:cs="http://schemas.microsoft.com/office/drawing/2012/chartStyle" xmlns:a="http://schemas.openxmlformats.org/drawingml/2006/main" meth="withinLinear" id="16">
  <a:schemeClr val="accent3"/>
</cs:colorStyle>
</file>

<file path=ppt/charts/colors11.xml><?xml version="1.0" encoding="utf-8"?>
<cs:colorStyle xmlns:cs="http://schemas.microsoft.com/office/drawing/2012/chartStyle" xmlns:a="http://schemas.openxmlformats.org/drawingml/2006/main" meth="withinLinear" id="16">
  <a:schemeClr val="accent3"/>
</cs:colorStyle>
</file>

<file path=ppt/charts/colors12.xml><?xml version="1.0" encoding="utf-8"?>
<cs:colorStyle xmlns:cs="http://schemas.microsoft.com/office/drawing/2012/chartStyle" xmlns:a="http://schemas.openxmlformats.org/drawingml/2006/main" meth="withinLinear" id="16">
  <a:schemeClr val="accent3"/>
</cs:colorStyle>
</file>

<file path=ppt/charts/colors13.xml><?xml version="1.0" encoding="utf-8"?>
<cs:colorStyle xmlns:cs="http://schemas.microsoft.com/office/drawing/2012/chartStyle" xmlns:a="http://schemas.openxmlformats.org/drawingml/2006/main" meth="withinLinear" id="17">
  <a:schemeClr val="accent4"/>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withinLinearReversed" id="22">
  <a:schemeClr val="accent2"/>
</cs:colorStyle>
</file>

<file path=ppt/charts/colors1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8">
  <a:schemeClr val="accent5"/>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8">
  <a:schemeClr val="accent5"/>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8">
  <a:schemeClr val="accent5"/>
</cs:colorStyle>
</file>

<file path=ppt/charts/colors6.xml><?xml version="1.0" encoding="utf-8"?>
<cs:colorStyle xmlns:cs="http://schemas.microsoft.com/office/drawing/2012/chartStyle" xmlns:a="http://schemas.openxmlformats.org/drawingml/2006/main" meth="withinLinear" id="15">
  <a:schemeClr val="accent2"/>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8.xml><?xml version="1.0" encoding="utf-8"?>
<cs:chartStyle xmlns:cs="http://schemas.microsoft.com/office/drawing/2012/chartStyle" xmlns:a="http://schemas.openxmlformats.org/drawingml/2006/main" id="263">
  <cs:axisTitle>
    <cs:lnRef idx="0"/>
    <cs:fillRef idx="0"/>
    <cs:effectRef idx="0"/>
    <cs:fontRef idx="minor">
      <a:schemeClr val="tx1">
        <a:lumMod val="50000"/>
        <a:lumOff val="50000"/>
      </a:schemeClr>
    </cs:fontRef>
    <cs:defRPr sz="900" kern="1200"/>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8100" tIns="19050" rIns="38100" bIns="19050" anchor="ctr" anchorCtr="1">
      <a:spAutoFit/>
    </cs:bodyPr>
  </cs:dataLabel>
  <cs:dataLabelCallout>
    <cs:lnRef idx="0">
      <cs:styleClr val="auto"/>
    </cs:lnRef>
    <cs:fillRef idx="0"/>
    <cs:effectRef idx="0">
      <cs:styleClr val="auto"/>
    </cs:effectRef>
    <cs:fontRef idx="minor">
      <cs:styleClr val="auto"/>
    </cs:fontRef>
    <cs:spPr>
      <a:solidFill>
        <a:schemeClr val="lt1">
          <a:alpha val="90000"/>
        </a:schemeClr>
      </a:solidFill>
      <a:ln w="12700" cap="flat" cmpd="sng" algn="ctr">
        <a:solidFill>
          <a:schemeClr val="phClr"/>
        </a:solidFill>
        <a:round/>
      </a:ln>
      <a:effectLst>
        <a:outerShdw blurRad="50800" dist="38100" dir="2700000" algn="tl" rotWithShape="0">
          <a:schemeClr val="phClr">
            <a:lumMod val="75000"/>
            <a:alpha val="40000"/>
          </a:schemeClr>
        </a:outerShdw>
      </a:effectLst>
    </cs:spPr>
    <cs:defRPr sz="1000" b="0" i="0" u="none" strike="noStrike" kern="1200" baseline="0">
      <a:effectLst/>
    </cs:defRPr>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styleClr val="auto"/>
    </cs:lnRef>
    <cs:fillRef idx="0">
      <cs:styleClr val="auto"/>
    </cs:fillRef>
    <cs:effectRef idx="0">
      <cs:styleClr val="auto"/>
    </cs:effectRef>
    <cs:fontRef idx="minor">
      <a:schemeClr val="tx1"/>
    </cs:fontRef>
    <cs:spPr>
      <a:solidFill>
        <a:schemeClr val="phClr">
          <a:alpha val="90000"/>
        </a:schemeClr>
      </a:solidFill>
      <a:ln w="19050">
        <a:solidFill>
          <a:schemeClr val="phClr">
            <a:lumMod val="75000"/>
          </a:schemeClr>
        </a:solidFill>
      </a:ln>
      <a:effectLst>
        <a:innerShdw blurRad="114300">
          <a:schemeClr val="phClr">
            <a:lumMod val="75000"/>
          </a:schemeClr>
        </a:innerShdw>
      </a:effectLst>
      <a:scene3d>
        <a:camera prst="orthographicFront"/>
        <a:lightRig rig="threePt" dir="t"/>
      </a:scene3d>
      <a:sp3d contourW="19050" prstMaterial="flat">
        <a:contourClr>
          <a:schemeClr val="accent4">
            <a:lumMod val="75000"/>
          </a:schemeClr>
        </a:contourClr>
      </a:sp3d>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spc="20" baseline="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5D8F22-34E4-4753-9D83-4058D46334ED}" type="doc">
      <dgm:prSet loTypeId="urn:microsoft.com/office/officeart/2008/layout/PictureStrips" loCatId="list" qsTypeId="urn:microsoft.com/office/officeart/2005/8/quickstyle/simple1" qsCatId="simple" csTypeId="urn:microsoft.com/office/officeart/2005/8/colors/accent6_1" csCatId="accent6" phldr="1"/>
      <dgm:spPr/>
      <dgm:t>
        <a:bodyPr/>
        <a:lstStyle/>
        <a:p>
          <a:endParaRPr lang="ru-RU"/>
        </a:p>
      </dgm:t>
    </dgm:pt>
    <dgm:pt modelId="{443786B6-2589-40F5-9C00-C92A23FF783B}">
      <dgm:prSet phldrT="[Текст]" custT="1"/>
      <dgm:spPr/>
      <dgm:t>
        <a:bodyPr/>
        <a:lstStyle/>
        <a:p>
          <a:r>
            <a:rPr lang="ru-RU" sz="2000" b="1" dirty="0" smtClean="0">
              <a:latin typeface="+mn-lt"/>
            </a:rPr>
            <a:t>Создание и  ведение информационных массивов</a:t>
          </a:r>
          <a:endParaRPr lang="ru-RU" sz="2000" dirty="0">
            <a:latin typeface="+mn-lt"/>
          </a:endParaRPr>
        </a:p>
      </dgm:t>
    </dgm:pt>
    <dgm:pt modelId="{43972666-C4A4-4341-8821-1B6DD22A8EC0}" type="parTrans" cxnId="{F72D3E88-5635-428D-8D9D-CF5755E4ACB2}">
      <dgm:prSet/>
      <dgm:spPr/>
      <dgm:t>
        <a:bodyPr/>
        <a:lstStyle/>
        <a:p>
          <a:endParaRPr lang="ru-RU"/>
        </a:p>
      </dgm:t>
    </dgm:pt>
    <dgm:pt modelId="{509BEFAD-9186-4E0C-B661-83A6273B1498}" type="sibTrans" cxnId="{F72D3E88-5635-428D-8D9D-CF5755E4ACB2}">
      <dgm:prSet/>
      <dgm:spPr/>
      <dgm:t>
        <a:bodyPr/>
        <a:lstStyle/>
        <a:p>
          <a:endParaRPr lang="ru-RU"/>
        </a:p>
      </dgm:t>
    </dgm:pt>
    <dgm:pt modelId="{99A5CE26-E48A-43ED-B972-3FDCCB5E815E}">
      <dgm:prSet phldrT="[Текст]" custT="1"/>
      <dgm:spPr/>
      <dgm:t>
        <a:bodyPr/>
        <a:lstStyle/>
        <a:p>
          <a:r>
            <a:rPr lang="ru-RU" sz="1800" b="1" dirty="0" smtClean="0">
              <a:latin typeface="Myriad Pro" panose="020B0503030403020204" pitchFamily="34" charset="0"/>
            </a:rPr>
            <a:t>Подготовка справок </a:t>
          </a:r>
          <a:r>
            <a:rPr lang="ru-RU" sz="1800" b="0" dirty="0" smtClean="0">
              <a:latin typeface="Myriad Pro" panose="020B0503030403020204" pitchFamily="34" charset="0"/>
            </a:rPr>
            <a:t>о наличии (отсутствии) месторождений и проявлений полезных ископаемых, участков недр федерального значения под объектами  геологического изучения недр </a:t>
          </a:r>
          <a:endParaRPr lang="ru-RU" sz="1800" b="0" dirty="0">
            <a:latin typeface="Myriad Pro" panose="020B0503030403020204" pitchFamily="34" charset="0"/>
          </a:endParaRPr>
        </a:p>
      </dgm:t>
    </dgm:pt>
    <dgm:pt modelId="{DFC261D9-E30C-49AB-8A19-EC442C144D44}" type="parTrans" cxnId="{750B989D-6DB3-4FBE-BE7F-BF43A4845C2A}">
      <dgm:prSet/>
      <dgm:spPr/>
      <dgm:t>
        <a:bodyPr/>
        <a:lstStyle/>
        <a:p>
          <a:endParaRPr lang="ru-RU"/>
        </a:p>
      </dgm:t>
    </dgm:pt>
    <dgm:pt modelId="{F77109D2-697A-4305-B185-63222FD417DC}" type="sibTrans" cxnId="{750B989D-6DB3-4FBE-BE7F-BF43A4845C2A}">
      <dgm:prSet/>
      <dgm:spPr/>
      <dgm:t>
        <a:bodyPr/>
        <a:lstStyle/>
        <a:p>
          <a:endParaRPr lang="ru-RU"/>
        </a:p>
      </dgm:t>
    </dgm:pt>
    <dgm:pt modelId="{C367B2D9-A023-4D05-9C2E-590DEAB9E822}">
      <dgm:prSet/>
      <dgm:spPr/>
      <dgm:t>
        <a:bodyPr/>
        <a:lstStyle/>
        <a:p>
          <a:r>
            <a:rPr lang="ru-RU" b="1" dirty="0" smtClean="0"/>
            <a:t>Проверка материалов для формирования участков недр и последующему включению их в перечни участков недр </a:t>
          </a:r>
          <a:r>
            <a:rPr lang="ru-RU" b="0" dirty="0" smtClean="0"/>
            <a:t>по видам полезных ископаемых, предлагаемых для предоставления в пользование с целью проведения работ по разведке и добыче полезных ископаемых и геологическому изучению ( от 22.11.2019 г.  утв. </a:t>
          </a:r>
          <a:r>
            <a:rPr lang="ru-RU" b="0" dirty="0" err="1" smtClean="0"/>
            <a:t>и.о</a:t>
          </a:r>
          <a:r>
            <a:rPr lang="ru-RU" b="0" dirty="0" smtClean="0"/>
            <a:t>. руководителя Федерального агентства по недропользованию С.А. Аксеновым) </a:t>
          </a:r>
          <a:endParaRPr lang="ru-RU" b="0" dirty="0"/>
        </a:p>
      </dgm:t>
    </dgm:pt>
    <dgm:pt modelId="{D865101E-9EF0-4EC9-9FAB-FEDF1D9C2D2B}" type="parTrans" cxnId="{E0B0E532-E923-4518-9E0D-5EA996FC54BC}">
      <dgm:prSet/>
      <dgm:spPr/>
      <dgm:t>
        <a:bodyPr/>
        <a:lstStyle/>
        <a:p>
          <a:endParaRPr lang="ru-RU"/>
        </a:p>
      </dgm:t>
    </dgm:pt>
    <dgm:pt modelId="{1651F4CA-CA35-4B32-AC26-FAA0B553D8D8}" type="sibTrans" cxnId="{E0B0E532-E923-4518-9E0D-5EA996FC54BC}">
      <dgm:prSet/>
      <dgm:spPr/>
      <dgm:t>
        <a:bodyPr/>
        <a:lstStyle/>
        <a:p>
          <a:endParaRPr lang="ru-RU"/>
        </a:p>
      </dgm:t>
    </dgm:pt>
    <dgm:pt modelId="{292C99CA-AA82-43F5-BE6B-F94439A761D4}">
      <dgm:prSet custT="1"/>
      <dgm:spPr/>
      <dgm:t>
        <a:bodyPr/>
        <a:lstStyle/>
        <a:p>
          <a:r>
            <a:rPr lang="ru-RU" sz="1300" b="1" dirty="0" smtClean="0"/>
            <a:t>Проверка материалов, поступающих в рамках Порядка рассмотрения заявок на получение права пользования недрами для геологического изучения недр, </a:t>
          </a:r>
          <a:r>
            <a:rPr lang="ru-RU" sz="1300" b="0" dirty="0" smtClean="0"/>
            <a:t>утвержденного приказом Минприроды России от 10.11.2016 </a:t>
          </a:r>
          <a:r>
            <a:rPr lang="ru-RU" sz="1300" b="0" dirty="0" err="1" smtClean="0"/>
            <a:t>No</a:t>
          </a:r>
          <a:r>
            <a:rPr lang="ru-RU" sz="1300" b="0" dirty="0" smtClean="0"/>
            <a:t> 583 (по запросу Федерального агентства по недропользованию)</a:t>
          </a:r>
          <a:endParaRPr lang="ru-RU" sz="1300" b="0" dirty="0"/>
        </a:p>
      </dgm:t>
    </dgm:pt>
    <dgm:pt modelId="{CBC0BD32-B9B2-4C68-932D-53CC70D2FC54}" type="parTrans" cxnId="{21045999-C0BB-4185-8B3D-D501A777169E}">
      <dgm:prSet/>
      <dgm:spPr/>
      <dgm:t>
        <a:bodyPr/>
        <a:lstStyle/>
        <a:p>
          <a:endParaRPr lang="ru-RU"/>
        </a:p>
      </dgm:t>
    </dgm:pt>
    <dgm:pt modelId="{AE91FE12-A792-4C2D-B3AF-D4648C42B326}" type="sibTrans" cxnId="{21045999-C0BB-4185-8B3D-D501A777169E}">
      <dgm:prSet/>
      <dgm:spPr/>
      <dgm:t>
        <a:bodyPr/>
        <a:lstStyle/>
        <a:p>
          <a:endParaRPr lang="ru-RU"/>
        </a:p>
      </dgm:t>
    </dgm:pt>
    <dgm:pt modelId="{BB7CA8F8-0451-4D0C-8C66-65DDC7B39D92}" type="pres">
      <dgm:prSet presAssocID="{895D8F22-34E4-4753-9D83-4058D46334ED}" presName="Name0" presStyleCnt="0">
        <dgm:presLayoutVars>
          <dgm:dir/>
          <dgm:resizeHandles val="exact"/>
        </dgm:presLayoutVars>
      </dgm:prSet>
      <dgm:spPr/>
      <dgm:t>
        <a:bodyPr/>
        <a:lstStyle/>
        <a:p>
          <a:endParaRPr lang="ru-RU"/>
        </a:p>
      </dgm:t>
    </dgm:pt>
    <dgm:pt modelId="{4504E660-60B9-44E4-BC34-A43EC5780E95}" type="pres">
      <dgm:prSet presAssocID="{443786B6-2589-40F5-9C00-C92A23FF783B}" presName="composite" presStyleCnt="0"/>
      <dgm:spPr/>
      <dgm:t>
        <a:bodyPr/>
        <a:lstStyle/>
        <a:p>
          <a:endParaRPr lang="ru-RU"/>
        </a:p>
      </dgm:t>
    </dgm:pt>
    <dgm:pt modelId="{BA32A7C4-E42E-4666-9A02-78439A9CDC56}" type="pres">
      <dgm:prSet presAssocID="{443786B6-2589-40F5-9C00-C92A23FF783B}" presName="rect1" presStyleLbl="trAlignAcc1" presStyleIdx="0" presStyleCnt="4" custScaleX="75462">
        <dgm:presLayoutVars>
          <dgm:bulletEnabled val="1"/>
        </dgm:presLayoutVars>
      </dgm:prSet>
      <dgm:spPr/>
      <dgm:t>
        <a:bodyPr/>
        <a:lstStyle/>
        <a:p>
          <a:endParaRPr lang="ru-RU"/>
        </a:p>
      </dgm:t>
    </dgm:pt>
    <dgm:pt modelId="{FC985489-1BA3-41D1-976A-54213D302A2D}" type="pres">
      <dgm:prSet presAssocID="{443786B6-2589-40F5-9C00-C92A23FF783B}" presName="rect2" presStyleLbl="fgImgPlace1" presStyleIdx="0" presStyleCnt="4" custScaleX="74205" custScaleY="46041"/>
      <dgm:spPr>
        <a:blipFill rotWithShape="1">
          <a:blip xmlns:r="http://schemas.openxmlformats.org/officeDocument/2006/relationships" r:embed="rId1"/>
          <a:stretch>
            <a:fillRect/>
          </a:stretch>
        </a:blipFill>
      </dgm:spPr>
      <dgm:t>
        <a:bodyPr/>
        <a:lstStyle/>
        <a:p>
          <a:endParaRPr lang="ru-RU"/>
        </a:p>
      </dgm:t>
    </dgm:pt>
    <dgm:pt modelId="{FD62EB4C-A499-42BD-AACD-065F07DC34B5}" type="pres">
      <dgm:prSet presAssocID="{509BEFAD-9186-4E0C-B661-83A6273B1498}" presName="sibTrans" presStyleCnt="0"/>
      <dgm:spPr/>
      <dgm:t>
        <a:bodyPr/>
        <a:lstStyle/>
        <a:p>
          <a:endParaRPr lang="ru-RU"/>
        </a:p>
      </dgm:t>
    </dgm:pt>
    <dgm:pt modelId="{808D71DF-D21F-4AE1-AED3-985B47CB489E}" type="pres">
      <dgm:prSet presAssocID="{99A5CE26-E48A-43ED-B972-3FDCCB5E815E}" presName="composite" presStyleCnt="0"/>
      <dgm:spPr/>
      <dgm:t>
        <a:bodyPr/>
        <a:lstStyle/>
        <a:p>
          <a:endParaRPr lang="ru-RU"/>
        </a:p>
      </dgm:t>
    </dgm:pt>
    <dgm:pt modelId="{D73E8EEE-0797-4B9F-83F3-2D7B497C9D11}" type="pres">
      <dgm:prSet presAssocID="{99A5CE26-E48A-43ED-B972-3FDCCB5E815E}" presName="rect1" presStyleLbl="trAlignAcc1" presStyleIdx="1" presStyleCnt="4">
        <dgm:presLayoutVars>
          <dgm:bulletEnabled val="1"/>
        </dgm:presLayoutVars>
      </dgm:prSet>
      <dgm:spPr/>
      <dgm:t>
        <a:bodyPr/>
        <a:lstStyle/>
        <a:p>
          <a:endParaRPr lang="ru-RU"/>
        </a:p>
      </dgm:t>
    </dgm:pt>
    <dgm:pt modelId="{4FD319EB-6E56-4906-B227-6C7126FE218C}" type="pres">
      <dgm:prSet presAssocID="{99A5CE26-E48A-43ED-B972-3FDCCB5E815E}" presName="rect2" presStyleLbl="fgImgPlace1" presStyleIdx="1" presStyleCnt="4" custScaleX="68243" custScaleY="50244"/>
      <dgm:spPr>
        <a:blipFill rotWithShape="1">
          <a:blip xmlns:r="http://schemas.openxmlformats.org/officeDocument/2006/relationships" r:embed="rId2"/>
          <a:stretch>
            <a:fillRect/>
          </a:stretch>
        </a:blipFill>
      </dgm:spPr>
      <dgm:t>
        <a:bodyPr/>
        <a:lstStyle/>
        <a:p>
          <a:endParaRPr lang="ru-RU"/>
        </a:p>
      </dgm:t>
    </dgm:pt>
    <dgm:pt modelId="{4FF76D7F-D169-461C-A4CA-55D304CD443E}" type="pres">
      <dgm:prSet presAssocID="{F77109D2-697A-4305-B185-63222FD417DC}" presName="sibTrans" presStyleCnt="0"/>
      <dgm:spPr/>
      <dgm:t>
        <a:bodyPr/>
        <a:lstStyle/>
        <a:p>
          <a:endParaRPr lang="ru-RU"/>
        </a:p>
      </dgm:t>
    </dgm:pt>
    <dgm:pt modelId="{8D2E11D7-0982-4C60-AC99-D5E89D127740}" type="pres">
      <dgm:prSet presAssocID="{C367B2D9-A023-4D05-9C2E-590DEAB9E822}" presName="composite" presStyleCnt="0"/>
      <dgm:spPr/>
      <dgm:t>
        <a:bodyPr/>
        <a:lstStyle/>
        <a:p>
          <a:endParaRPr lang="ru-RU"/>
        </a:p>
      </dgm:t>
    </dgm:pt>
    <dgm:pt modelId="{779FB03B-7603-4E22-AA60-764B224D5433}" type="pres">
      <dgm:prSet presAssocID="{C367B2D9-A023-4D05-9C2E-590DEAB9E822}" presName="rect1" presStyleLbl="trAlignAcc1" presStyleIdx="2" presStyleCnt="4">
        <dgm:presLayoutVars>
          <dgm:bulletEnabled val="1"/>
        </dgm:presLayoutVars>
      </dgm:prSet>
      <dgm:spPr/>
      <dgm:t>
        <a:bodyPr/>
        <a:lstStyle/>
        <a:p>
          <a:endParaRPr lang="ru-RU"/>
        </a:p>
      </dgm:t>
    </dgm:pt>
    <dgm:pt modelId="{79F07CFC-56EA-4DE7-80F2-587CE9ABF5CA}" type="pres">
      <dgm:prSet presAssocID="{C367B2D9-A023-4D05-9C2E-590DEAB9E822}" presName="rect2" presStyleLbl="fgImgPlace1" presStyleIdx="2" presStyleCnt="4" custScaleX="75957" custScaleY="54254"/>
      <dgm:spPr>
        <a:blipFill rotWithShape="1">
          <a:blip xmlns:r="http://schemas.openxmlformats.org/officeDocument/2006/relationships" r:embed="rId3"/>
          <a:stretch>
            <a:fillRect/>
          </a:stretch>
        </a:blipFill>
      </dgm:spPr>
      <dgm:t>
        <a:bodyPr/>
        <a:lstStyle/>
        <a:p>
          <a:endParaRPr lang="ru-RU"/>
        </a:p>
      </dgm:t>
    </dgm:pt>
    <dgm:pt modelId="{61CC3D97-7714-49E4-981E-7443C3AF93B9}" type="pres">
      <dgm:prSet presAssocID="{1651F4CA-CA35-4B32-AC26-FAA0B553D8D8}" presName="sibTrans" presStyleCnt="0"/>
      <dgm:spPr/>
      <dgm:t>
        <a:bodyPr/>
        <a:lstStyle/>
        <a:p>
          <a:endParaRPr lang="ru-RU"/>
        </a:p>
      </dgm:t>
    </dgm:pt>
    <dgm:pt modelId="{FC3D70A5-4C23-40ED-969A-5312809762EC}" type="pres">
      <dgm:prSet presAssocID="{292C99CA-AA82-43F5-BE6B-F94439A761D4}" presName="composite" presStyleCnt="0"/>
      <dgm:spPr/>
      <dgm:t>
        <a:bodyPr/>
        <a:lstStyle/>
        <a:p>
          <a:endParaRPr lang="ru-RU"/>
        </a:p>
      </dgm:t>
    </dgm:pt>
    <dgm:pt modelId="{021C33F9-1F20-4D41-84E3-6CA1421CA00E}" type="pres">
      <dgm:prSet presAssocID="{292C99CA-AA82-43F5-BE6B-F94439A761D4}" presName="rect1" presStyleLbl="trAlignAcc1" presStyleIdx="3" presStyleCnt="4">
        <dgm:presLayoutVars>
          <dgm:bulletEnabled val="1"/>
        </dgm:presLayoutVars>
      </dgm:prSet>
      <dgm:spPr/>
      <dgm:t>
        <a:bodyPr/>
        <a:lstStyle/>
        <a:p>
          <a:endParaRPr lang="ru-RU"/>
        </a:p>
      </dgm:t>
    </dgm:pt>
    <dgm:pt modelId="{DB813BFE-5DC4-4F10-A552-ED1A6339C098}" type="pres">
      <dgm:prSet presAssocID="{292C99CA-AA82-43F5-BE6B-F94439A761D4}" presName="rect2" presStyleLbl="fgImgPlace1" presStyleIdx="3" presStyleCnt="4" custScaleX="80668" custScaleY="55846"/>
      <dgm:spPr>
        <a:blipFill rotWithShape="1">
          <a:blip xmlns:r="http://schemas.openxmlformats.org/officeDocument/2006/relationships" r:embed="rId3"/>
          <a:stretch>
            <a:fillRect/>
          </a:stretch>
        </a:blipFill>
      </dgm:spPr>
      <dgm:t>
        <a:bodyPr/>
        <a:lstStyle/>
        <a:p>
          <a:endParaRPr lang="ru-RU"/>
        </a:p>
      </dgm:t>
    </dgm:pt>
  </dgm:ptLst>
  <dgm:cxnLst>
    <dgm:cxn modelId="{BFDFF95A-7635-4EC6-872F-8E99BDB2E047}" type="presOf" srcId="{292C99CA-AA82-43F5-BE6B-F94439A761D4}" destId="{021C33F9-1F20-4D41-84E3-6CA1421CA00E}" srcOrd="0" destOrd="0" presId="urn:microsoft.com/office/officeart/2008/layout/PictureStrips"/>
    <dgm:cxn modelId="{F72D3E88-5635-428D-8D9D-CF5755E4ACB2}" srcId="{895D8F22-34E4-4753-9D83-4058D46334ED}" destId="{443786B6-2589-40F5-9C00-C92A23FF783B}" srcOrd="0" destOrd="0" parTransId="{43972666-C4A4-4341-8821-1B6DD22A8EC0}" sibTransId="{509BEFAD-9186-4E0C-B661-83A6273B1498}"/>
    <dgm:cxn modelId="{491A78E2-CA4C-43A4-9855-C4562B69A69F}" type="presOf" srcId="{443786B6-2589-40F5-9C00-C92A23FF783B}" destId="{BA32A7C4-E42E-4666-9A02-78439A9CDC56}" srcOrd="0" destOrd="0" presId="urn:microsoft.com/office/officeart/2008/layout/PictureStrips"/>
    <dgm:cxn modelId="{750B989D-6DB3-4FBE-BE7F-BF43A4845C2A}" srcId="{895D8F22-34E4-4753-9D83-4058D46334ED}" destId="{99A5CE26-E48A-43ED-B972-3FDCCB5E815E}" srcOrd="1" destOrd="0" parTransId="{DFC261D9-E30C-49AB-8A19-EC442C144D44}" sibTransId="{F77109D2-697A-4305-B185-63222FD417DC}"/>
    <dgm:cxn modelId="{FA939923-C667-4485-8A22-0A5276085564}" type="presOf" srcId="{99A5CE26-E48A-43ED-B972-3FDCCB5E815E}" destId="{D73E8EEE-0797-4B9F-83F3-2D7B497C9D11}" srcOrd="0" destOrd="0" presId="urn:microsoft.com/office/officeart/2008/layout/PictureStrips"/>
    <dgm:cxn modelId="{49F0B8B3-7CF9-4ACE-B8BC-EE9C9DFAE542}" type="presOf" srcId="{C367B2D9-A023-4D05-9C2E-590DEAB9E822}" destId="{779FB03B-7603-4E22-AA60-764B224D5433}" srcOrd="0" destOrd="0" presId="urn:microsoft.com/office/officeart/2008/layout/PictureStrips"/>
    <dgm:cxn modelId="{0500E47E-E36F-43F6-B8F2-591065A4F0A5}" type="presOf" srcId="{895D8F22-34E4-4753-9D83-4058D46334ED}" destId="{BB7CA8F8-0451-4D0C-8C66-65DDC7B39D92}" srcOrd="0" destOrd="0" presId="urn:microsoft.com/office/officeart/2008/layout/PictureStrips"/>
    <dgm:cxn modelId="{21045999-C0BB-4185-8B3D-D501A777169E}" srcId="{895D8F22-34E4-4753-9D83-4058D46334ED}" destId="{292C99CA-AA82-43F5-BE6B-F94439A761D4}" srcOrd="3" destOrd="0" parTransId="{CBC0BD32-B9B2-4C68-932D-53CC70D2FC54}" sibTransId="{AE91FE12-A792-4C2D-B3AF-D4648C42B326}"/>
    <dgm:cxn modelId="{E0B0E532-E923-4518-9E0D-5EA996FC54BC}" srcId="{895D8F22-34E4-4753-9D83-4058D46334ED}" destId="{C367B2D9-A023-4D05-9C2E-590DEAB9E822}" srcOrd="2" destOrd="0" parTransId="{D865101E-9EF0-4EC9-9FAB-FEDF1D9C2D2B}" sibTransId="{1651F4CA-CA35-4B32-AC26-FAA0B553D8D8}"/>
    <dgm:cxn modelId="{D2A97F1F-66A4-4855-8A27-086BF5F5B39D}" type="presParOf" srcId="{BB7CA8F8-0451-4D0C-8C66-65DDC7B39D92}" destId="{4504E660-60B9-44E4-BC34-A43EC5780E95}" srcOrd="0" destOrd="0" presId="urn:microsoft.com/office/officeart/2008/layout/PictureStrips"/>
    <dgm:cxn modelId="{9AF4DDD6-5683-42AD-954C-B36BF2D74D6A}" type="presParOf" srcId="{4504E660-60B9-44E4-BC34-A43EC5780E95}" destId="{BA32A7C4-E42E-4666-9A02-78439A9CDC56}" srcOrd="0" destOrd="0" presId="urn:microsoft.com/office/officeart/2008/layout/PictureStrips"/>
    <dgm:cxn modelId="{90B1DE70-E497-442D-B631-77D00A86F873}" type="presParOf" srcId="{4504E660-60B9-44E4-BC34-A43EC5780E95}" destId="{FC985489-1BA3-41D1-976A-54213D302A2D}" srcOrd="1" destOrd="0" presId="urn:microsoft.com/office/officeart/2008/layout/PictureStrips"/>
    <dgm:cxn modelId="{3125ACFA-E8E4-4774-8EFF-2BC43F699FA3}" type="presParOf" srcId="{BB7CA8F8-0451-4D0C-8C66-65DDC7B39D92}" destId="{FD62EB4C-A499-42BD-AACD-065F07DC34B5}" srcOrd="1" destOrd="0" presId="urn:microsoft.com/office/officeart/2008/layout/PictureStrips"/>
    <dgm:cxn modelId="{AB4FD26F-EF94-450D-8722-955AF32CE266}" type="presParOf" srcId="{BB7CA8F8-0451-4D0C-8C66-65DDC7B39D92}" destId="{808D71DF-D21F-4AE1-AED3-985B47CB489E}" srcOrd="2" destOrd="0" presId="urn:microsoft.com/office/officeart/2008/layout/PictureStrips"/>
    <dgm:cxn modelId="{469DA156-D5EB-45E2-B5D0-D033CE03D11D}" type="presParOf" srcId="{808D71DF-D21F-4AE1-AED3-985B47CB489E}" destId="{D73E8EEE-0797-4B9F-83F3-2D7B497C9D11}" srcOrd="0" destOrd="0" presId="urn:microsoft.com/office/officeart/2008/layout/PictureStrips"/>
    <dgm:cxn modelId="{D962AB6E-998C-47AA-9C9A-401C17592E61}" type="presParOf" srcId="{808D71DF-D21F-4AE1-AED3-985B47CB489E}" destId="{4FD319EB-6E56-4906-B227-6C7126FE218C}" srcOrd="1" destOrd="0" presId="urn:microsoft.com/office/officeart/2008/layout/PictureStrips"/>
    <dgm:cxn modelId="{62A4968D-E17D-467B-9F1A-26905D121111}" type="presParOf" srcId="{BB7CA8F8-0451-4D0C-8C66-65DDC7B39D92}" destId="{4FF76D7F-D169-461C-A4CA-55D304CD443E}" srcOrd="3" destOrd="0" presId="urn:microsoft.com/office/officeart/2008/layout/PictureStrips"/>
    <dgm:cxn modelId="{0CDF3155-BC06-447B-BE87-42DA0EB5E507}" type="presParOf" srcId="{BB7CA8F8-0451-4D0C-8C66-65DDC7B39D92}" destId="{8D2E11D7-0982-4C60-AC99-D5E89D127740}" srcOrd="4" destOrd="0" presId="urn:microsoft.com/office/officeart/2008/layout/PictureStrips"/>
    <dgm:cxn modelId="{92768F2E-BEC2-4790-AC74-515768491545}" type="presParOf" srcId="{8D2E11D7-0982-4C60-AC99-D5E89D127740}" destId="{779FB03B-7603-4E22-AA60-764B224D5433}" srcOrd="0" destOrd="0" presId="urn:microsoft.com/office/officeart/2008/layout/PictureStrips"/>
    <dgm:cxn modelId="{6B9A1AB4-5B06-4377-81B5-565D7DCBA078}" type="presParOf" srcId="{8D2E11D7-0982-4C60-AC99-D5E89D127740}" destId="{79F07CFC-56EA-4DE7-80F2-587CE9ABF5CA}" srcOrd="1" destOrd="0" presId="urn:microsoft.com/office/officeart/2008/layout/PictureStrips"/>
    <dgm:cxn modelId="{114B04D5-C251-495F-A669-BFC29A70ABE6}" type="presParOf" srcId="{BB7CA8F8-0451-4D0C-8C66-65DDC7B39D92}" destId="{61CC3D97-7714-49E4-981E-7443C3AF93B9}" srcOrd="5" destOrd="0" presId="urn:microsoft.com/office/officeart/2008/layout/PictureStrips"/>
    <dgm:cxn modelId="{4FF1E5F5-B8A9-4A53-B810-9D7902FA29A5}" type="presParOf" srcId="{BB7CA8F8-0451-4D0C-8C66-65DDC7B39D92}" destId="{FC3D70A5-4C23-40ED-969A-5312809762EC}" srcOrd="6" destOrd="0" presId="urn:microsoft.com/office/officeart/2008/layout/PictureStrips"/>
    <dgm:cxn modelId="{C9558104-A555-4516-BEB6-583563825B78}" type="presParOf" srcId="{FC3D70A5-4C23-40ED-969A-5312809762EC}" destId="{021C33F9-1F20-4D41-84E3-6CA1421CA00E}" srcOrd="0" destOrd="0" presId="urn:microsoft.com/office/officeart/2008/layout/PictureStrips"/>
    <dgm:cxn modelId="{E33536BF-8634-4FF0-A8D1-5F747A7C06DB}" type="presParOf" srcId="{FC3D70A5-4C23-40ED-969A-5312809762EC}" destId="{DB813BFE-5DC4-4F10-A552-ED1A6339C098}" srcOrd="1" destOrd="0" presId="urn:microsoft.com/office/officeart/2008/layout/PictureStrip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43967C-0DF7-46D0-9CD9-4DB8D064D9DE}"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4CED97D5-F738-46F1-B43F-D441023A2D6C}">
      <dgm:prSet phldrT="[Текст]"/>
      <dgm:spPr/>
      <dgm:t>
        <a:bodyPr/>
        <a:lstStyle/>
        <a:p>
          <a:r>
            <a:rPr lang="ru-RU" dirty="0" smtClean="0"/>
            <a:t>Приказ №583</a:t>
          </a:r>
          <a:endParaRPr lang="ru-RU" dirty="0"/>
        </a:p>
      </dgm:t>
    </dgm:pt>
    <dgm:pt modelId="{94B80922-D86B-4FA5-884B-EF3B68F62A34}" type="parTrans" cxnId="{B822852D-0346-4846-8FB0-60378FC9EACA}">
      <dgm:prSet/>
      <dgm:spPr/>
      <dgm:t>
        <a:bodyPr/>
        <a:lstStyle/>
        <a:p>
          <a:endParaRPr lang="ru-RU"/>
        </a:p>
      </dgm:t>
    </dgm:pt>
    <dgm:pt modelId="{9345E102-988D-40E5-AC29-B6D07828484A}" type="sibTrans" cxnId="{B822852D-0346-4846-8FB0-60378FC9EACA}">
      <dgm:prSet/>
      <dgm:spPr/>
      <dgm:t>
        <a:bodyPr/>
        <a:lstStyle/>
        <a:p>
          <a:endParaRPr lang="ru-RU"/>
        </a:p>
      </dgm:t>
    </dgm:pt>
    <dgm:pt modelId="{7ACE095D-EDF5-4797-8AAB-E7B79AA8A00B}">
      <dgm:prSet phldrT="[Текст]" custT="1"/>
      <dgm:spPr/>
      <dgm:t>
        <a:bodyPr/>
        <a:lstStyle/>
        <a:p>
          <a:r>
            <a:rPr lang="ru-RU" sz="2600" b="1" dirty="0" smtClean="0">
              <a:solidFill>
                <a:schemeClr val="tx1"/>
              </a:solidFill>
              <a:effectLst/>
              <a:latin typeface="+mn-lt"/>
              <a:ea typeface="+mn-ea"/>
              <a:cs typeface="+mn-cs"/>
            </a:rPr>
            <a:t>Приказ Минприроды от 16.10.2017</a:t>
          </a:r>
          <a:r>
            <a:rPr lang="en-US" sz="2600" b="1" dirty="0" smtClean="0">
              <a:solidFill>
                <a:schemeClr val="tx1"/>
              </a:solidFill>
              <a:effectLst/>
              <a:latin typeface="+mn-lt"/>
              <a:ea typeface="+mn-ea"/>
              <a:cs typeface="+mn-cs"/>
            </a:rPr>
            <a:t>No566</a:t>
          </a:r>
          <a:endParaRPr lang="ru-RU" sz="2600" dirty="0"/>
        </a:p>
      </dgm:t>
    </dgm:pt>
    <dgm:pt modelId="{78236EA8-2705-44CE-B782-6BFBD1DB945C}" type="parTrans" cxnId="{EB161072-F8CB-4769-AEBA-E521DE1F326C}">
      <dgm:prSet/>
      <dgm:spPr/>
      <dgm:t>
        <a:bodyPr/>
        <a:lstStyle/>
        <a:p>
          <a:endParaRPr lang="ru-RU"/>
        </a:p>
      </dgm:t>
    </dgm:pt>
    <dgm:pt modelId="{D6543F13-1CD3-42B3-BFE0-75F068FDBDF3}" type="sibTrans" cxnId="{EB161072-F8CB-4769-AEBA-E521DE1F326C}">
      <dgm:prSet/>
      <dgm:spPr/>
      <dgm:t>
        <a:bodyPr/>
        <a:lstStyle/>
        <a:p>
          <a:endParaRPr lang="ru-RU"/>
        </a:p>
      </dgm:t>
    </dgm:pt>
    <dgm:pt modelId="{E9707292-94DF-496D-B7D3-6CFD684D2E7D}">
      <dgm:prSet phldrT="[Текст]"/>
      <dgm:spPr/>
      <dgm:t>
        <a:bodyPr/>
        <a:lstStyle/>
        <a:p>
          <a:pPr rtl="0"/>
          <a:r>
            <a:rPr lang="ru-RU" b="1" dirty="0" smtClean="0">
              <a:solidFill>
                <a:schemeClr val="tx1"/>
              </a:solidFill>
              <a:effectLst/>
              <a:latin typeface="+mn-lt"/>
              <a:ea typeface="+mn-ea"/>
              <a:cs typeface="+mn-cs"/>
            </a:rPr>
            <a:t>Приказ Минприроды от 12.10.2018</a:t>
          </a:r>
          <a:r>
            <a:rPr lang="ru-RU" b="1" baseline="0" dirty="0" smtClean="0">
              <a:solidFill>
                <a:schemeClr val="tx1"/>
              </a:solidFill>
              <a:effectLst/>
              <a:latin typeface="+mn-lt"/>
              <a:ea typeface="+mn-ea"/>
              <a:cs typeface="+mn-cs"/>
            </a:rPr>
            <a:t> </a:t>
          </a:r>
          <a:r>
            <a:rPr lang="en-US" b="1" dirty="0" smtClean="0">
              <a:solidFill>
                <a:schemeClr val="tx1"/>
              </a:solidFill>
              <a:effectLst/>
              <a:latin typeface="+mn-lt"/>
              <a:ea typeface="+mn-ea"/>
              <a:cs typeface="+mn-cs"/>
            </a:rPr>
            <a:t>No5</a:t>
          </a:r>
          <a:r>
            <a:rPr lang="ru-RU" b="1" dirty="0" smtClean="0">
              <a:solidFill>
                <a:schemeClr val="tx1"/>
              </a:solidFill>
              <a:effectLst/>
              <a:latin typeface="+mn-lt"/>
              <a:ea typeface="+mn-ea"/>
              <a:cs typeface="+mn-cs"/>
            </a:rPr>
            <a:t>12</a:t>
          </a:r>
          <a:endParaRPr lang="ru-RU" dirty="0"/>
        </a:p>
      </dgm:t>
    </dgm:pt>
    <dgm:pt modelId="{C46668F3-4AFA-42A4-9D54-1F64992157F2}" type="parTrans" cxnId="{5E36479E-4CA5-499E-A830-C8F381C1FAF0}">
      <dgm:prSet/>
      <dgm:spPr/>
      <dgm:t>
        <a:bodyPr/>
        <a:lstStyle/>
        <a:p>
          <a:endParaRPr lang="ru-RU"/>
        </a:p>
      </dgm:t>
    </dgm:pt>
    <dgm:pt modelId="{DB904168-1D54-4000-ADCA-FAA89B1ACF3B}" type="sibTrans" cxnId="{5E36479E-4CA5-499E-A830-C8F381C1FAF0}">
      <dgm:prSet/>
      <dgm:spPr/>
      <dgm:t>
        <a:bodyPr/>
        <a:lstStyle/>
        <a:p>
          <a:endParaRPr lang="ru-RU"/>
        </a:p>
      </dgm:t>
    </dgm:pt>
    <dgm:pt modelId="{1AC18725-376A-46D1-89E2-BF57E33FA66D}">
      <dgm:prSet phldrT="[Текст]"/>
      <dgm:spPr/>
      <dgm:t>
        <a:bodyPr/>
        <a:lstStyle/>
        <a:p>
          <a:pPr rtl="0"/>
          <a:r>
            <a:rPr lang="ru-RU" b="1" dirty="0" smtClean="0">
              <a:solidFill>
                <a:schemeClr val="tx1"/>
              </a:solidFill>
              <a:effectLst/>
              <a:latin typeface="+mn-lt"/>
              <a:ea typeface="+mn-ea"/>
              <a:cs typeface="+mn-cs"/>
            </a:rPr>
            <a:t>Приказ Минприроды от 14.05.2019</a:t>
          </a:r>
          <a:r>
            <a:rPr lang="ru-RU" b="1" baseline="0" dirty="0" smtClean="0">
              <a:solidFill>
                <a:schemeClr val="tx1"/>
              </a:solidFill>
              <a:effectLst/>
              <a:latin typeface="+mn-lt"/>
              <a:ea typeface="+mn-ea"/>
              <a:cs typeface="+mn-cs"/>
            </a:rPr>
            <a:t> </a:t>
          </a:r>
          <a:r>
            <a:rPr lang="en-US" b="1" dirty="0" smtClean="0">
              <a:solidFill>
                <a:schemeClr val="tx1"/>
              </a:solidFill>
              <a:effectLst/>
              <a:latin typeface="+mn-lt"/>
              <a:ea typeface="+mn-ea"/>
              <a:cs typeface="+mn-cs"/>
            </a:rPr>
            <a:t>No</a:t>
          </a:r>
          <a:r>
            <a:rPr lang="ru-RU" b="1" dirty="0" smtClean="0">
              <a:solidFill>
                <a:schemeClr val="tx1"/>
              </a:solidFill>
              <a:effectLst/>
              <a:latin typeface="+mn-lt"/>
              <a:ea typeface="+mn-ea"/>
              <a:cs typeface="+mn-cs"/>
            </a:rPr>
            <a:t>299</a:t>
          </a:r>
          <a:endParaRPr lang="ru-RU" dirty="0"/>
        </a:p>
      </dgm:t>
    </dgm:pt>
    <dgm:pt modelId="{78B67978-AD8E-4DFD-9B07-C6DEBA2A39A7}" type="parTrans" cxnId="{BE97E712-47C5-4645-8989-8C8A2CA7F91F}">
      <dgm:prSet/>
      <dgm:spPr/>
      <dgm:t>
        <a:bodyPr/>
        <a:lstStyle/>
        <a:p>
          <a:endParaRPr lang="ru-RU"/>
        </a:p>
      </dgm:t>
    </dgm:pt>
    <dgm:pt modelId="{4B68FA78-D5AF-484B-A604-2C2760632CF7}" type="sibTrans" cxnId="{BE97E712-47C5-4645-8989-8C8A2CA7F91F}">
      <dgm:prSet/>
      <dgm:spPr/>
      <dgm:t>
        <a:bodyPr/>
        <a:lstStyle/>
        <a:p>
          <a:endParaRPr lang="ru-RU"/>
        </a:p>
      </dgm:t>
    </dgm:pt>
    <dgm:pt modelId="{9A78ACCF-2D7E-446E-A4C9-00885EF5003D}" type="pres">
      <dgm:prSet presAssocID="{1A43967C-0DF7-46D0-9CD9-4DB8D064D9DE}" presName="Name0" presStyleCnt="0">
        <dgm:presLayoutVars>
          <dgm:chPref val="1"/>
          <dgm:dir/>
          <dgm:animOne val="branch"/>
          <dgm:animLvl val="lvl"/>
          <dgm:resizeHandles val="exact"/>
        </dgm:presLayoutVars>
      </dgm:prSet>
      <dgm:spPr/>
      <dgm:t>
        <a:bodyPr/>
        <a:lstStyle/>
        <a:p>
          <a:endParaRPr lang="ru-RU"/>
        </a:p>
      </dgm:t>
    </dgm:pt>
    <dgm:pt modelId="{DC52F61A-BEBB-4093-A3EA-5465B447E85C}" type="pres">
      <dgm:prSet presAssocID="{4CED97D5-F738-46F1-B43F-D441023A2D6C}" presName="root1" presStyleCnt="0"/>
      <dgm:spPr/>
    </dgm:pt>
    <dgm:pt modelId="{8D60FBBC-AD13-4374-9AC5-A32865E6FE0D}" type="pres">
      <dgm:prSet presAssocID="{4CED97D5-F738-46F1-B43F-D441023A2D6C}" presName="LevelOneTextNode" presStyleLbl="node0" presStyleIdx="0" presStyleCnt="1">
        <dgm:presLayoutVars>
          <dgm:chPref val="3"/>
        </dgm:presLayoutVars>
      </dgm:prSet>
      <dgm:spPr/>
      <dgm:t>
        <a:bodyPr/>
        <a:lstStyle/>
        <a:p>
          <a:endParaRPr lang="ru-RU"/>
        </a:p>
      </dgm:t>
    </dgm:pt>
    <dgm:pt modelId="{90BB5F32-7948-449A-A14D-68844AFCDE84}" type="pres">
      <dgm:prSet presAssocID="{4CED97D5-F738-46F1-B43F-D441023A2D6C}" presName="level2hierChild" presStyleCnt="0"/>
      <dgm:spPr/>
    </dgm:pt>
    <dgm:pt modelId="{EC171243-8FF5-46F7-94C0-92F782EF3C33}" type="pres">
      <dgm:prSet presAssocID="{78236EA8-2705-44CE-B782-6BFBD1DB945C}" presName="conn2-1" presStyleLbl="parChTrans1D2" presStyleIdx="0" presStyleCnt="3"/>
      <dgm:spPr/>
      <dgm:t>
        <a:bodyPr/>
        <a:lstStyle/>
        <a:p>
          <a:endParaRPr lang="ru-RU"/>
        </a:p>
      </dgm:t>
    </dgm:pt>
    <dgm:pt modelId="{A6048C33-F609-479F-9628-D9AA384897DB}" type="pres">
      <dgm:prSet presAssocID="{78236EA8-2705-44CE-B782-6BFBD1DB945C}" presName="connTx" presStyleLbl="parChTrans1D2" presStyleIdx="0" presStyleCnt="3"/>
      <dgm:spPr/>
      <dgm:t>
        <a:bodyPr/>
        <a:lstStyle/>
        <a:p>
          <a:endParaRPr lang="ru-RU"/>
        </a:p>
      </dgm:t>
    </dgm:pt>
    <dgm:pt modelId="{3EAA20C2-1EF0-4BAA-B248-6FB69CDCC181}" type="pres">
      <dgm:prSet presAssocID="{7ACE095D-EDF5-4797-8AAB-E7B79AA8A00B}" presName="root2" presStyleCnt="0"/>
      <dgm:spPr/>
    </dgm:pt>
    <dgm:pt modelId="{8B595C43-5820-4947-A652-3CF407963A33}" type="pres">
      <dgm:prSet presAssocID="{7ACE095D-EDF5-4797-8AAB-E7B79AA8A00B}" presName="LevelTwoTextNode" presStyleLbl="node2" presStyleIdx="0" presStyleCnt="3" custLinFactNeighborX="-1996" custLinFactNeighborY="-4162">
        <dgm:presLayoutVars>
          <dgm:chPref val="3"/>
        </dgm:presLayoutVars>
      </dgm:prSet>
      <dgm:spPr/>
      <dgm:t>
        <a:bodyPr/>
        <a:lstStyle/>
        <a:p>
          <a:endParaRPr lang="ru-RU"/>
        </a:p>
      </dgm:t>
    </dgm:pt>
    <dgm:pt modelId="{AED3E36C-9E02-439B-8CAE-995EB3347162}" type="pres">
      <dgm:prSet presAssocID="{7ACE095D-EDF5-4797-8AAB-E7B79AA8A00B}" presName="level3hierChild" presStyleCnt="0"/>
      <dgm:spPr/>
    </dgm:pt>
    <dgm:pt modelId="{5D334794-355F-4C77-8099-0C0F4F6263E8}" type="pres">
      <dgm:prSet presAssocID="{C46668F3-4AFA-42A4-9D54-1F64992157F2}" presName="conn2-1" presStyleLbl="parChTrans1D2" presStyleIdx="1" presStyleCnt="3"/>
      <dgm:spPr/>
      <dgm:t>
        <a:bodyPr/>
        <a:lstStyle/>
        <a:p>
          <a:endParaRPr lang="ru-RU"/>
        </a:p>
      </dgm:t>
    </dgm:pt>
    <dgm:pt modelId="{7C17486C-78B0-47CD-9C4F-759C330D9BFB}" type="pres">
      <dgm:prSet presAssocID="{C46668F3-4AFA-42A4-9D54-1F64992157F2}" presName="connTx" presStyleLbl="parChTrans1D2" presStyleIdx="1" presStyleCnt="3"/>
      <dgm:spPr/>
      <dgm:t>
        <a:bodyPr/>
        <a:lstStyle/>
        <a:p>
          <a:endParaRPr lang="ru-RU"/>
        </a:p>
      </dgm:t>
    </dgm:pt>
    <dgm:pt modelId="{DE1DF5F7-7A61-4E61-BEBA-063009FB81AB}" type="pres">
      <dgm:prSet presAssocID="{E9707292-94DF-496D-B7D3-6CFD684D2E7D}" presName="root2" presStyleCnt="0"/>
      <dgm:spPr/>
    </dgm:pt>
    <dgm:pt modelId="{2F7F9C1A-7026-44DB-AAD2-2AF9531E6D80}" type="pres">
      <dgm:prSet presAssocID="{E9707292-94DF-496D-B7D3-6CFD684D2E7D}" presName="LevelTwoTextNode" presStyleLbl="node2" presStyleIdx="1" presStyleCnt="3">
        <dgm:presLayoutVars>
          <dgm:chPref val="3"/>
        </dgm:presLayoutVars>
      </dgm:prSet>
      <dgm:spPr/>
      <dgm:t>
        <a:bodyPr/>
        <a:lstStyle/>
        <a:p>
          <a:endParaRPr lang="ru-RU"/>
        </a:p>
      </dgm:t>
    </dgm:pt>
    <dgm:pt modelId="{329E8F40-44DB-40BE-BB53-4337948A133A}" type="pres">
      <dgm:prSet presAssocID="{E9707292-94DF-496D-B7D3-6CFD684D2E7D}" presName="level3hierChild" presStyleCnt="0"/>
      <dgm:spPr/>
    </dgm:pt>
    <dgm:pt modelId="{2AAA71B8-824C-4189-813C-1903AFB75F6E}" type="pres">
      <dgm:prSet presAssocID="{78B67978-AD8E-4DFD-9B07-C6DEBA2A39A7}" presName="conn2-1" presStyleLbl="parChTrans1D2" presStyleIdx="2" presStyleCnt="3"/>
      <dgm:spPr/>
      <dgm:t>
        <a:bodyPr/>
        <a:lstStyle/>
        <a:p>
          <a:endParaRPr lang="ru-RU"/>
        </a:p>
      </dgm:t>
    </dgm:pt>
    <dgm:pt modelId="{B5E9F684-2618-4601-8408-C1E67BDC1B36}" type="pres">
      <dgm:prSet presAssocID="{78B67978-AD8E-4DFD-9B07-C6DEBA2A39A7}" presName="connTx" presStyleLbl="parChTrans1D2" presStyleIdx="2" presStyleCnt="3"/>
      <dgm:spPr/>
      <dgm:t>
        <a:bodyPr/>
        <a:lstStyle/>
        <a:p>
          <a:endParaRPr lang="ru-RU"/>
        </a:p>
      </dgm:t>
    </dgm:pt>
    <dgm:pt modelId="{24C99C11-7252-4A3B-A452-2A958A9F4C8D}" type="pres">
      <dgm:prSet presAssocID="{1AC18725-376A-46D1-89E2-BF57E33FA66D}" presName="root2" presStyleCnt="0"/>
      <dgm:spPr/>
    </dgm:pt>
    <dgm:pt modelId="{440E729E-09D3-4C7C-8CF8-B71F4804A439}" type="pres">
      <dgm:prSet presAssocID="{1AC18725-376A-46D1-89E2-BF57E33FA66D}" presName="LevelTwoTextNode" presStyleLbl="node2" presStyleIdx="2" presStyleCnt="3">
        <dgm:presLayoutVars>
          <dgm:chPref val="3"/>
        </dgm:presLayoutVars>
      </dgm:prSet>
      <dgm:spPr/>
      <dgm:t>
        <a:bodyPr/>
        <a:lstStyle/>
        <a:p>
          <a:endParaRPr lang="ru-RU"/>
        </a:p>
      </dgm:t>
    </dgm:pt>
    <dgm:pt modelId="{C8FDBF14-CC34-41F0-AA2E-E743E02E6EBD}" type="pres">
      <dgm:prSet presAssocID="{1AC18725-376A-46D1-89E2-BF57E33FA66D}" presName="level3hierChild" presStyleCnt="0"/>
      <dgm:spPr/>
    </dgm:pt>
  </dgm:ptLst>
  <dgm:cxnLst>
    <dgm:cxn modelId="{41377D4F-B0EE-472E-9227-54BE2AE574FF}" type="presOf" srcId="{78236EA8-2705-44CE-B782-6BFBD1DB945C}" destId="{EC171243-8FF5-46F7-94C0-92F782EF3C33}" srcOrd="0" destOrd="0" presId="urn:microsoft.com/office/officeart/2008/layout/HorizontalMultiLevelHierarchy"/>
    <dgm:cxn modelId="{DE081BFE-6B9B-4193-AA83-E2DE206B0F70}" type="presOf" srcId="{78B67978-AD8E-4DFD-9B07-C6DEBA2A39A7}" destId="{B5E9F684-2618-4601-8408-C1E67BDC1B36}" srcOrd="1" destOrd="0" presId="urn:microsoft.com/office/officeart/2008/layout/HorizontalMultiLevelHierarchy"/>
    <dgm:cxn modelId="{EB161072-F8CB-4769-AEBA-E521DE1F326C}" srcId="{4CED97D5-F738-46F1-B43F-D441023A2D6C}" destId="{7ACE095D-EDF5-4797-8AAB-E7B79AA8A00B}" srcOrd="0" destOrd="0" parTransId="{78236EA8-2705-44CE-B782-6BFBD1DB945C}" sibTransId="{D6543F13-1CD3-42B3-BFE0-75F068FDBDF3}"/>
    <dgm:cxn modelId="{BE97E712-47C5-4645-8989-8C8A2CA7F91F}" srcId="{4CED97D5-F738-46F1-B43F-D441023A2D6C}" destId="{1AC18725-376A-46D1-89E2-BF57E33FA66D}" srcOrd="2" destOrd="0" parTransId="{78B67978-AD8E-4DFD-9B07-C6DEBA2A39A7}" sibTransId="{4B68FA78-D5AF-484B-A604-2C2760632CF7}"/>
    <dgm:cxn modelId="{1EE1104C-01E6-4C8D-B433-E15962876298}" type="presOf" srcId="{E9707292-94DF-496D-B7D3-6CFD684D2E7D}" destId="{2F7F9C1A-7026-44DB-AAD2-2AF9531E6D80}" srcOrd="0" destOrd="0" presId="urn:microsoft.com/office/officeart/2008/layout/HorizontalMultiLevelHierarchy"/>
    <dgm:cxn modelId="{BCF29780-96E3-4E0B-8929-6A3A0355CC87}" type="presOf" srcId="{7ACE095D-EDF5-4797-8AAB-E7B79AA8A00B}" destId="{8B595C43-5820-4947-A652-3CF407963A33}" srcOrd="0" destOrd="0" presId="urn:microsoft.com/office/officeart/2008/layout/HorizontalMultiLevelHierarchy"/>
    <dgm:cxn modelId="{105B4A40-B7C9-40AB-A38D-B3943F19B740}" type="presOf" srcId="{1A43967C-0DF7-46D0-9CD9-4DB8D064D9DE}" destId="{9A78ACCF-2D7E-446E-A4C9-00885EF5003D}" srcOrd="0" destOrd="0" presId="urn:microsoft.com/office/officeart/2008/layout/HorizontalMultiLevelHierarchy"/>
    <dgm:cxn modelId="{A87CC819-541B-40E7-99B6-2CA71AB73275}" type="presOf" srcId="{78236EA8-2705-44CE-B782-6BFBD1DB945C}" destId="{A6048C33-F609-479F-9628-D9AA384897DB}" srcOrd="1" destOrd="0" presId="urn:microsoft.com/office/officeart/2008/layout/HorizontalMultiLevelHierarchy"/>
    <dgm:cxn modelId="{8EF52705-4383-4318-B3EE-DC7419660574}" type="presOf" srcId="{4CED97D5-F738-46F1-B43F-D441023A2D6C}" destId="{8D60FBBC-AD13-4374-9AC5-A32865E6FE0D}" srcOrd="0" destOrd="0" presId="urn:microsoft.com/office/officeart/2008/layout/HorizontalMultiLevelHierarchy"/>
    <dgm:cxn modelId="{D5F91E46-66CD-4CCD-8032-B731FFAF6F3F}" type="presOf" srcId="{1AC18725-376A-46D1-89E2-BF57E33FA66D}" destId="{440E729E-09D3-4C7C-8CF8-B71F4804A439}" srcOrd="0" destOrd="0" presId="urn:microsoft.com/office/officeart/2008/layout/HorizontalMultiLevelHierarchy"/>
    <dgm:cxn modelId="{B822852D-0346-4846-8FB0-60378FC9EACA}" srcId="{1A43967C-0DF7-46D0-9CD9-4DB8D064D9DE}" destId="{4CED97D5-F738-46F1-B43F-D441023A2D6C}" srcOrd="0" destOrd="0" parTransId="{94B80922-D86B-4FA5-884B-EF3B68F62A34}" sibTransId="{9345E102-988D-40E5-AC29-B6D07828484A}"/>
    <dgm:cxn modelId="{7B6DEE46-9F5C-41CD-8012-47DA274BD3CC}" type="presOf" srcId="{78B67978-AD8E-4DFD-9B07-C6DEBA2A39A7}" destId="{2AAA71B8-824C-4189-813C-1903AFB75F6E}" srcOrd="0" destOrd="0" presId="urn:microsoft.com/office/officeart/2008/layout/HorizontalMultiLevelHierarchy"/>
    <dgm:cxn modelId="{A547B9C4-1AA1-432A-8510-E6075EDA89DC}" type="presOf" srcId="{C46668F3-4AFA-42A4-9D54-1F64992157F2}" destId="{7C17486C-78B0-47CD-9C4F-759C330D9BFB}" srcOrd="1" destOrd="0" presId="urn:microsoft.com/office/officeart/2008/layout/HorizontalMultiLevelHierarchy"/>
    <dgm:cxn modelId="{5E36479E-4CA5-499E-A830-C8F381C1FAF0}" srcId="{4CED97D5-F738-46F1-B43F-D441023A2D6C}" destId="{E9707292-94DF-496D-B7D3-6CFD684D2E7D}" srcOrd="1" destOrd="0" parTransId="{C46668F3-4AFA-42A4-9D54-1F64992157F2}" sibTransId="{DB904168-1D54-4000-ADCA-FAA89B1ACF3B}"/>
    <dgm:cxn modelId="{6C6E7766-A9EF-421D-8FC5-C4DA666B5C96}" type="presOf" srcId="{C46668F3-4AFA-42A4-9D54-1F64992157F2}" destId="{5D334794-355F-4C77-8099-0C0F4F6263E8}" srcOrd="0" destOrd="0" presId="urn:microsoft.com/office/officeart/2008/layout/HorizontalMultiLevelHierarchy"/>
    <dgm:cxn modelId="{4DC51298-E588-4056-BC2B-80B062B42F70}" type="presParOf" srcId="{9A78ACCF-2D7E-446E-A4C9-00885EF5003D}" destId="{DC52F61A-BEBB-4093-A3EA-5465B447E85C}" srcOrd="0" destOrd="0" presId="urn:microsoft.com/office/officeart/2008/layout/HorizontalMultiLevelHierarchy"/>
    <dgm:cxn modelId="{618C7B0A-D3BE-41D4-AFED-8444F80CC2AD}" type="presParOf" srcId="{DC52F61A-BEBB-4093-A3EA-5465B447E85C}" destId="{8D60FBBC-AD13-4374-9AC5-A32865E6FE0D}" srcOrd="0" destOrd="0" presId="urn:microsoft.com/office/officeart/2008/layout/HorizontalMultiLevelHierarchy"/>
    <dgm:cxn modelId="{A7D9055E-9C3E-471B-BD47-068A863E47DE}" type="presParOf" srcId="{DC52F61A-BEBB-4093-A3EA-5465B447E85C}" destId="{90BB5F32-7948-449A-A14D-68844AFCDE84}" srcOrd="1" destOrd="0" presId="urn:microsoft.com/office/officeart/2008/layout/HorizontalMultiLevelHierarchy"/>
    <dgm:cxn modelId="{39E9BE5A-4060-41C3-98FA-70E36E11C538}" type="presParOf" srcId="{90BB5F32-7948-449A-A14D-68844AFCDE84}" destId="{EC171243-8FF5-46F7-94C0-92F782EF3C33}" srcOrd="0" destOrd="0" presId="urn:microsoft.com/office/officeart/2008/layout/HorizontalMultiLevelHierarchy"/>
    <dgm:cxn modelId="{56330CE2-E2FA-45E9-BCEB-22C39DC7998C}" type="presParOf" srcId="{EC171243-8FF5-46F7-94C0-92F782EF3C33}" destId="{A6048C33-F609-479F-9628-D9AA384897DB}" srcOrd="0" destOrd="0" presId="urn:microsoft.com/office/officeart/2008/layout/HorizontalMultiLevelHierarchy"/>
    <dgm:cxn modelId="{6B618A65-8DC1-4C07-B2E2-4EA11D5EAD55}" type="presParOf" srcId="{90BB5F32-7948-449A-A14D-68844AFCDE84}" destId="{3EAA20C2-1EF0-4BAA-B248-6FB69CDCC181}" srcOrd="1" destOrd="0" presId="urn:microsoft.com/office/officeart/2008/layout/HorizontalMultiLevelHierarchy"/>
    <dgm:cxn modelId="{AA446906-AE9C-4F92-9E40-746CB05E9D36}" type="presParOf" srcId="{3EAA20C2-1EF0-4BAA-B248-6FB69CDCC181}" destId="{8B595C43-5820-4947-A652-3CF407963A33}" srcOrd="0" destOrd="0" presId="urn:microsoft.com/office/officeart/2008/layout/HorizontalMultiLevelHierarchy"/>
    <dgm:cxn modelId="{0DEF2871-6F55-4277-810B-EF5D44F89ADF}" type="presParOf" srcId="{3EAA20C2-1EF0-4BAA-B248-6FB69CDCC181}" destId="{AED3E36C-9E02-439B-8CAE-995EB3347162}" srcOrd="1" destOrd="0" presId="urn:microsoft.com/office/officeart/2008/layout/HorizontalMultiLevelHierarchy"/>
    <dgm:cxn modelId="{7EE9EAAA-D60D-45C0-98D8-5196DC295427}" type="presParOf" srcId="{90BB5F32-7948-449A-A14D-68844AFCDE84}" destId="{5D334794-355F-4C77-8099-0C0F4F6263E8}" srcOrd="2" destOrd="0" presId="urn:microsoft.com/office/officeart/2008/layout/HorizontalMultiLevelHierarchy"/>
    <dgm:cxn modelId="{952DC61F-2BFA-4F4E-A33F-0857010757DB}" type="presParOf" srcId="{5D334794-355F-4C77-8099-0C0F4F6263E8}" destId="{7C17486C-78B0-47CD-9C4F-759C330D9BFB}" srcOrd="0" destOrd="0" presId="urn:microsoft.com/office/officeart/2008/layout/HorizontalMultiLevelHierarchy"/>
    <dgm:cxn modelId="{02511697-938D-460F-9C52-DED15DBAA563}" type="presParOf" srcId="{90BB5F32-7948-449A-A14D-68844AFCDE84}" destId="{DE1DF5F7-7A61-4E61-BEBA-063009FB81AB}" srcOrd="3" destOrd="0" presId="urn:microsoft.com/office/officeart/2008/layout/HorizontalMultiLevelHierarchy"/>
    <dgm:cxn modelId="{727FDA56-324A-4D3B-A679-8B2492BF77D8}" type="presParOf" srcId="{DE1DF5F7-7A61-4E61-BEBA-063009FB81AB}" destId="{2F7F9C1A-7026-44DB-AAD2-2AF9531E6D80}" srcOrd="0" destOrd="0" presId="urn:microsoft.com/office/officeart/2008/layout/HorizontalMultiLevelHierarchy"/>
    <dgm:cxn modelId="{93551A4A-35AB-4E2C-A7BD-8825505176A0}" type="presParOf" srcId="{DE1DF5F7-7A61-4E61-BEBA-063009FB81AB}" destId="{329E8F40-44DB-40BE-BB53-4337948A133A}" srcOrd="1" destOrd="0" presId="urn:microsoft.com/office/officeart/2008/layout/HorizontalMultiLevelHierarchy"/>
    <dgm:cxn modelId="{F51DE7ED-D1DE-4037-A4D6-5FD986940AA7}" type="presParOf" srcId="{90BB5F32-7948-449A-A14D-68844AFCDE84}" destId="{2AAA71B8-824C-4189-813C-1903AFB75F6E}" srcOrd="4" destOrd="0" presId="urn:microsoft.com/office/officeart/2008/layout/HorizontalMultiLevelHierarchy"/>
    <dgm:cxn modelId="{F63C97D2-2324-4027-9F4F-BD3C20570386}" type="presParOf" srcId="{2AAA71B8-824C-4189-813C-1903AFB75F6E}" destId="{B5E9F684-2618-4601-8408-C1E67BDC1B36}" srcOrd="0" destOrd="0" presId="urn:microsoft.com/office/officeart/2008/layout/HorizontalMultiLevelHierarchy"/>
    <dgm:cxn modelId="{36D8246B-AFA5-42AB-8C74-AFB2ECCA326F}" type="presParOf" srcId="{90BB5F32-7948-449A-A14D-68844AFCDE84}" destId="{24C99C11-7252-4A3B-A452-2A958A9F4C8D}" srcOrd="5" destOrd="0" presId="urn:microsoft.com/office/officeart/2008/layout/HorizontalMultiLevelHierarchy"/>
    <dgm:cxn modelId="{2563C614-9829-47EA-9B6F-A158DE79D635}" type="presParOf" srcId="{24C99C11-7252-4A3B-A452-2A958A9F4C8D}" destId="{440E729E-09D3-4C7C-8CF8-B71F4804A439}" srcOrd="0" destOrd="0" presId="urn:microsoft.com/office/officeart/2008/layout/HorizontalMultiLevelHierarchy"/>
    <dgm:cxn modelId="{F4A297E0-0532-4C85-8815-549291922305}" type="presParOf" srcId="{24C99C11-7252-4A3B-A452-2A958A9F4C8D}" destId="{C8FDBF14-CC34-41F0-AA2E-E743E02E6EBD}" srcOrd="1" destOrd="0" presId="urn:microsoft.com/office/officeart/2008/layout/HorizontalMultiLevelHierarchy"/>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60FCE9-86B2-4806-9419-42CECE9D534E}" type="doc">
      <dgm:prSet loTypeId="urn:microsoft.com/office/officeart/2005/8/layout/vList6" loCatId="list" qsTypeId="urn:microsoft.com/office/officeart/2005/8/quickstyle/simple5" qsCatId="simple" csTypeId="urn:microsoft.com/office/officeart/2005/8/colors/accent6_5" csCatId="accent6" phldr="1"/>
      <dgm:spPr/>
      <dgm:t>
        <a:bodyPr/>
        <a:lstStyle/>
        <a:p>
          <a:endParaRPr lang="ru-RU"/>
        </a:p>
      </dgm:t>
    </dgm:pt>
    <dgm:pt modelId="{1A1914CB-D37F-45FD-8101-BDA1EA566066}">
      <dgm:prSet phldrT="[Текст]" custT="1"/>
      <dgm:spPr/>
      <dgm:t>
        <a:bodyPr/>
        <a:lstStyle/>
        <a:p>
          <a:r>
            <a:rPr lang="ru-RU" sz="1600" b="1" dirty="0" smtClean="0"/>
            <a:t>КОМПЛЕКТНОСТЬ</a:t>
          </a:r>
          <a:r>
            <a:rPr lang="ru-RU" sz="1000" dirty="0" smtClean="0"/>
            <a:t> </a:t>
          </a:r>
          <a:endParaRPr lang="ru-RU" sz="1000" dirty="0"/>
        </a:p>
      </dgm:t>
    </dgm:pt>
    <dgm:pt modelId="{7024D57B-9D59-4935-92B1-5FE8F37DA791}" type="parTrans" cxnId="{C1898C7A-FCC7-475C-AEC6-4278E0BE9944}">
      <dgm:prSet/>
      <dgm:spPr/>
      <dgm:t>
        <a:bodyPr/>
        <a:lstStyle/>
        <a:p>
          <a:endParaRPr lang="ru-RU" sz="1000"/>
        </a:p>
      </dgm:t>
    </dgm:pt>
    <dgm:pt modelId="{9F7FE71D-F928-4EC4-BFC8-6535F22B62C1}" type="sibTrans" cxnId="{C1898C7A-FCC7-475C-AEC6-4278E0BE9944}">
      <dgm:prSet/>
      <dgm:spPr/>
      <dgm:t>
        <a:bodyPr/>
        <a:lstStyle/>
        <a:p>
          <a:endParaRPr lang="ru-RU" sz="1000"/>
        </a:p>
      </dgm:t>
    </dgm:pt>
    <dgm:pt modelId="{9820C6ED-A3C0-49E8-8547-CEA5A1405994}">
      <dgm:prSet phldrT="[Текст]" custT="1"/>
      <dgm:spPr/>
      <dgm:t>
        <a:bodyPr/>
        <a:lstStyle/>
        <a:p>
          <a:r>
            <a:rPr lang="ru-RU" sz="1600" b="1" dirty="0" smtClean="0"/>
            <a:t>СООТВЕТСВИЕ</a:t>
          </a:r>
          <a:r>
            <a:rPr lang="ru-RU" sz="1000" dirty="0" smtClean="0"/>
            <a:t> </a:t>
          </a:r>
          <a:r>
            <a:rPr lang="ru-RU" sz="1600" b="1" dirty="0" smtClean="0"/>
            <a:t>КООРДИНАТ</a:t>
          </a:r>
          <a:r>
            <a:rPr lang="ru-RU" sz="1000" dirty="0" smtClean="0"/>
            <a:t> </a:t>
          </a:r>
          <a:endParaRPr lang="ru-RU" sz="1000" dirty="0"/>
        </a:p>
      </dgm:t>
    </dgm:pt>
    <dgm:pt modelId="{61696A13-4A40-4F1D-9814-FB854BC26906}" type="parTrans" cxnId="{BD0FDF34-9B6D-45AB-B633-C00DFE5EA20D}">
      <dgm:prSet/>
      <dgm:spPr/>
      <dgm:t>
        <a:bodyPr/>
        <a:lstStyle/>
        <a:p>
          <a:endParaRPr lang="ru-RU" sz="1000"/>
        </a:p>
      </dgm:t>
    </dgm:pt>
    <dgm:pt modelId="{711C1572-509B-4CA4-BAA5-ADC5A812C9F7}" type="sibTrans" cxnId="{BD0FDF34-9B6D-45AB-B633-C00DFE5EA20D}">
      <dgm:prSet/>
      <dgm:spPr/>
      <dgm:t>
        <a:bodyPr/>
        <a:lstStyle/>
        <a:p>
          <a:endParaRPr lang="ru-RU" sz="1000"/>
        </a:p>
      </dgm:t>
    </dgm:pt>
    <dgm:pt modelId="{7277F8FC-A384-4E8B-8C4E-C5E9AF3A66CC}">
      <dgm:prSet custT="1"/>
      <dgm:spPr/>
      <dgm:t>
        <a:bodyPr/>
        <a:lstStyle/>
        <a:p>
          <a:r>
            <a:rPr lang="ru-RU" sz="1200" dirty="0" smtClean="0"/>
            <a:t> несоответствие координат на карточке объекта в АСЛН координатам на схеме расположения испрашиваемого участка;</a:t>
          </a:r>
          <a:endParaRPr lang="ru-RU" sz="1200" dirty="0"/>
        </a:p>
      </dgm:t>
    </dgm:pt>
    <dgm:pt modelId="{34E7F8B1-66E3-4F9B-830D-CE00D853CAA0}" type="parTrans" cxnId="{D9A485D3-2D9E-48CA-B522-495F9490CFA4}">
      <dgm:prSet/>
      <dgm:spPr/>
      <dgm:t>
        <a:bodyPr/>
        <a:lstStyle/>
        <a:p>
          <a:endParaRPr lang="ru-RU" sz="1000"/>
        </a:p>
      </dgm:t>
    </dgm:pt>
    <dgm:pt modelId="{9AEE8C1D-35E9-4686-A4D8-663DDB62CCF7}" type="sibTrans" cxnId="{D9A485D3-2D9E-48CA-B522-495F9490CFA4}">
      <dgm:prSet/>
      <dgm:spPr/>
      <dgm:t>
        <a:bodyPr/>
        <a:lstStyle/>
        <a:p>
          <a:endParaRPr lang="ru-RU" sz="1000"/>
        </a:p>
      </dgm:t>
    </dgm:pt>
    <dgm:pt modelId="{4A633133-77B2-4F0F-8DA6-4C9F665C507E}">
      <dgm:prSet custT="1"/>
      <dgm:spPr/>
      <dgm:t>
        <a:bodyPr/>
        <a:lstStyle/>
        <a:p>
          <a:r>
            <a:rPr lang="ru-RU" sz="1200" dirty="0" smtClean="0"/>
            <a:t> несоответствие координат на карточке объекта в АСЛН координатам в </a:t>
          </a:r>
          <a:r>
            <a:rPr lang="ru-RU" sz="1200" dirty="0" err="1" smtClean="0"/>
            <a:t>шейп</a:t>
          </a:r>
          <a:r>
            <a:rPr lang="ru-RU" sz="1200" dirty="0" smtClean="0"/>
            <a:t>-файле; </a:t>
          </a:r>
          <a:endParaRPr lang="ru-RU" sz="1200" dirty="0"/>
        </a:p>
      </dgm:t>
    </dgm:pt>
    <dgm:pt modelId="{7F02FA5A-E76F-4088-9200-ABEF8A91A7C9}" type="parTrans" cxnId="{783D8803-0A00-42D5-9B19-90941694AB76}">
      <dgm:prSet/>
      <dgm:spPr/>
      <dgm:t>
        <a:bodyPr/>
        <a:lstStyle/>
        <a:p>
          <a:endParaRPr lang="ru-RU" sz="1000"/>
        </a:p>
      </dgm:t>
    </dgm:pt>
    <dgm:pt modelId="{D22530BA-FA70-4141-AFA6-7D0BC990AB11}" type="sibTrans" cxnId="{783D8803-0A00-42D5-9B19-90941694AB76}">
      <dgm:prSet/>
      <dgm:spPr/>
      <dgm:t>
        <a:bodyPr/>
        <a:lstStyle/>
        <a:p>
          <a:endParaRPr lang="ru-RU" sz="1000"/>
        </a:p>
      </dgm:t>
    </dgm:pt>
    <dgm:pt modelId="{D8BD8734-9C92-4D88-B401-D39067EB1678}">
      <dgm:prSet custT="1"/>
      <dgm:spPr/>
      <dgm:t>
        <a:bodyPr/>
        <a:lstStyle/>
        <a:p>
          <a:endParaRPr lang="ru-RU" sz="1200" dirty="0"/>
        </a:p>
      </dgm:t>
    </dgm:pt>
    <dgm:pt modelId="{147D272D-94FA-4D3F-B7E9-C58729948C18}" type="parTrans" cxnId="{536CA67B-6A07-4177-A549-7F74CBFC8DB4}">
      <dgm:prSet/>
      <dgm:spPr/>
      <dgm:t>
        <a:bodyPr/>
        <a:lstStyle/>
        <a:p>
          <a:endParaRPr lang="ru-RU" sz="1000"/>
        </a:p>
      </dgm:t>
    </dgm:pt>
    <dgm:pt modelId="{7F9E3BFB-0444-4BDE-8583-13DA4AA2E154}" type="sibTrans" cxnId="{536CA67B-6A07-4177-A549-7F74CBFC8DB4}">
      <dgm:prSet/>
      <dgm:spPr/>
      <dgm:t>
        <a:bodyPr/>
        <a:lstStyle/>
        <a:p>
          <a:endParaRPr lang="ru-RU" sz="1000"/>
        </a:p>
      </dgm:t>
    </dgm:pt>
    <dgm:pt modelId="{EEE9F722-EAE3-4F2D-BF56-8C36885BD3A7}">
      <dgm:prSet custT="1"/>
      <dgm:spPr/>
      <dgm:t>
        <a:bodyPr/>
        <a:lstStyle/>
        <a:p>
          <a:endParaRPr lang="ru-RU" sz="1200" dirty="0"/>
        </a:p>
      </dgm:t>
    </dgm:pt>
    <dgm:pt modelId="{BB5B0527-11C1-4CEC-A4A4-53ADFA5BCC60}" type="parTrans" cxnId="{1EEFA83E-042E-420F-8817-210E57905FA3}">
      <dgm:prSet/>
      <dgm:spPr/>
      <dgm:t>
        <a:bodyPr/>
        <a:lstStyle/>
        <a:p>
          <a:endParaRPr lang="ru-RU" sz="1000"/>
        </a:p>
      </dgm:t>
    </dgm:pt>
    <dgm:pt modelId="{BE517EAB-D1D2-4AF7-9361-B863C5E9145B}" type="sibTrans" cxnId="{1EEFA83E-042E-420F-8817-210E57905FA3}">
      <dgm:prSet/>
      <dgm:spPr/>
      <dgm:t>
        <a:bodyPr/>
        <a:lstStyle/>
        <a:p>
          <a:endParaRPr lang="ru-RU" sz="1000"/>
        </a:p>
      </dgm:t>
    </dgm:pt>
    <dgm:pt modelId="{14F6DAE2-737E-4E88-A945-E0FB0F591D86}">
      <dgm:prSet custT="1"/>
      <dgm:spPr/>
      <dgm:t>
        <a:bodyPr/>
        <a:lstStyle/>
        <a:p>
          <a:r>
            <a:rPr lang="ru-RU" sz="1600" b="1" dirty="0" smtClean="0"/>
            <a:t>СООТВЕТСТВИЕ ПЛОЩАДИ</a:t>
          </a:r>
          <a:endParaRPr lang="ru-RU" sz="1600" b="1" dirty="0"/>
        </a:p>
      </dgm:t>
    </dgm:pt>
    <dgm:pt modelId="{1BF4F92B-4C20-4104-ABA8-3962B163257D}" type="parTrans" cxnId="{6932810E-4BE2-41C6-ACC6-CBB52C955251}">
      <dgm:prSet/>
      <dgm:spPr/>
      <dgm:t>
        <a:bodyPr/>
        <a:lstStyle/>
        <a:p>
          <a:endParaRPr lang="ru-RU" sz="1000"/>
        </a:p>
      </dgm:t>
    </dgm:pt>
    <dgm:pt modelId="{54BD18BB-37DC-460F-982F-32349F8D3BDF}" type="sibTrans" cxnId="{6932810E-4BE2-41C6-ACC6-CBB52C955251}">
      <dgm:prSet/>
      <dgm:spPr/>
      <dgm:t>
        <a:bodyPr/>
        <a:lstStyle/>
        <a:p>
          <a:endParaRPr lang="ru-RU" sz="1000"/>
        </a:p>
      </dgm:t>
    </dgm:pt>
    <dgm:pt modelId="{8968D472-25B2-4373-B2CB-35734DE2176A}">
      <dgm:prSet custT="1"/>
      <dgm:spPr/>
      <dgm:t>
        <a:bodyPr/>
        <a:lstStyle/>
        <a:p>
          <a:pPr>
            <a:spcAft>
              <a:spcPts val="0"/>
            </a:spcAft>
          </a:pPr>
          <a:r>
            <a:rPr lang="ru-RU" sz="1600" b="1" dirty="0" smtClean="0"/>
            <a:t>ИНФОРМАЦИЯ О ЗАПАСАХ/</a:t>
          </a:r>
        </a:p>
        <a:p>
          <a:pPr>
            <a:spcAft>
              <a:spcPts val="0"/>
            </a:spcAft>
          </a:pPr>
          <a:r>
            <a:rPr lang="ru-RU" sz="1600" b="1" dirty="0" smtClean="0"/>
            <a:t>РЕСУРСАХ</a:t>
          </a:r>
          <a:endParaRPr lang="ru-RU" sz="1600" b="1" dirty="0"/>
        </a:p>
      </dgm:t>
    </dgm:pt>
    <dgm:pt modelId="{97C143FC-1BCD-4121-9BE9-947EB12BB1B7}" type="parTrans" cxnId="{B2FE6043-ECDE-4456-BB5E-A64F4EF11428}">
      <dgm:prSet/>
      <dgm:spPr/>
      <dgm:t>
        <a:bodyPr/>
        <a:lstStyle/>
        <a:p>
          <a:endParaRPr lang="ru-RU" sz="1000"/>
        </a:p>
      </dgm:t>
    </dgm:pt>
    <dgm:pt modelId="{6388F0B5-8FA4-4C9B-8893-F944A0C5A1B0}" type="sibTrans" cxnId="{B2FE6043-ECDE-4456-BB5E-A64F4EF11428}">
      <dgm:prSet/>
      <dgm:spPr/>
      <dgm:t>
        <a:bodyPr/>
        <a:lstStyle/>
        <a:p>
          <a:endParaRPr lang="ru-RU" sz="1000"/>
        </a:p>
      </dgm:t>
    </dgm:pt>
    <dgm:pt modelId="{B664E95C-5962-43C4-8EAC-9413D8882979}">
      <dgm:prSet custT="1"/>
      <dgm:spPr/>
      <dgm:t>
        <a:bodyPr/>
        <a:lstStyle/>
        <a:p>
          <a:r>
            <a:rPr lang="ru-RU" sz="1600" b="1" dirty="0" smtClean="0"/>
            <a:t>ПЕРЕСЕЧЕНИЯ С РФН/НРФН </a:t>
          </a:r>
          <a:endParaRPr lang="ru-RU" sz="1600" b="1" dirty="0"/>
        </a:p>
      </dgm:t>
    </dgm:pt>
    <dgm:pt modelId="{D3246DA1-7F66-432F-A2D3-7B88C4A79DC8}" type="parTrans" cxnId="{F5F25A2E-AB3C-4C42-B486-CFF6E51A4D0F}">
      <dgm:prSet/>
      <dgm:spPr/>
      <dgm:t>
        <a:bodyPr/>
        <a:lstStyle/>
        <a:p>
          <a:endParaRPr lang="ru-RU" sz="1000"/>
        </a:p>
      </dgm:t>
    </dgm:pt>
    <dgm:pt modelId="{BBC03301-C30A-4DCE-B603-AA6926187FFD}" type="sibTrans" cxnId="{F5F25A2E-AB3C-4C42-B486-CFF6E51A4D0F}">
      <dgm:prSet/>
      <dgm:spPr/>
      <dgm:t>
        <a:bodyPr/>
        <a:lstStyle/>
        <a:p>
          <a:endParaRPr lang="ru-RU" sz="1000"/>
        </a:p>
      </dgm:t>
    </dgm:pt>
    <dgm:pt modelId="{8E124314-F8A4-42B8-BAC2-CC1F9C0F4077}">
      <dgm:prSet custT="1"/>
      <dgm:spPr/>
      <dgm:t>
        <a:bodyPr/>
        <a:lstStyle/>
        <a:p>
          <a:r>
            <a:rPr lang="ru-RU" sz="1200" dirty="0" smtClean="0"/>
            <a:t>формирование полигона большой площади, размер которой не обоснован информацией о расположенных в его контуре прогнозных ресурсах и запасах полезных ископаемых;</a:t>
          </a:r>
          <a:endParaRPr lang="ru-RU" sz="1200" dirty="0"/>
        </a:p>
      </dgm:t>
    </dgm:pt>
    <dgm:pt modelId="{14A7C054-FF29-4BE8-B67F-0A92B1383138}" type="parTrans" cxnId="{E0F581FE-DFE2-4190-8C32-C3B97F7930B2}">
      <dgm:prSet/>
      <dgm:spPr/>
      <dgm:t>
        <a:bodyPr/>
        <a:lstStyle/>
        <a:p>
          <a:endParaRPr lang="ru-RU" sz="1000"/>
        </a:p>
      </dgm:t>
    </dgm:pt>
    <dgm:pt modelId="{B64FF487-9760-47AD-B743-2382F3C29373}" type="sibTrans" cxnId="{E0F581FE-DFE2-4190-8C32-C3B97F7930B2}">
      <dgm:prSet/>
      <dgm:spPr/>
      <dgm:t>
        <a:bodyPr/>
        <a:lstStyle/>
        <a:p>
          <a:endParaRPr lang="ru-RU" sz="1000"/>
        </a:p>
      </dgm:t>
    </dgm:pt>
    <dgm:pt modelId="{2F198FE4-B915-4158-A4DE-B3BC85D5D557}">
      <dgm:prSet custT="1"/>
      <dgm:spPr/>
      <dgm:t>
        <a:bodyPr/>
        <a:lstStyle/>
        <a:p>
          <a:r>
            <a:rPr lang="ru-RU" sz="1100" dirty="0" smtClean="0"/>
            <a:t>несоответствие сведений о запасах и/или ресурсах полезных ископаемых на карточке объекта в АСЛН данным государственного баланса запасов полезных ископаемых и (или) соответствующих протоколов апробации (рассмотрения) прогнозных ресурсов;</a:t>
          </a:r>
          <a:endParaRPr lang="ru-RU" sz="1100" dirty="0"/>
        </a:p>
      </dgm:t>
    </dgm:pt>
    <dgm:pt modelId="{B3F07C70-B708-4384-97F2-E7184999E3BF}" type="parTrans" cxnId="{D590240C-AE82-48CC-B95E-3B5445F23E9B}">
      <dgm:prSet/>
      <dgm:spPr/>
      <dgm:t>
        <a:bodyPr/>
        <a:lstStyle/>
        <a:p>
          <a:endParaRPr lang="ru-RU" sz="1000"/>
        </a:p>
      </dgm:t>
    </dgm:pt>
    <dgm:pt modelId="{5F324EA3-F88F-42FA-97F6-7D9CDD45B4E8}" type="sibTrans" cxnId="{D590240C-AE82-48CC-B95E-3B5445F23E9B}">
      <dgm:prSet/>
      <dgm:spPr/>
      <dgm:t>
        <a:bodyPr/>
        <a:lstStyle/>
        <a:p>
          <a:endParaRPr lang="ru-RU" sz="1000"/>
        </a:p>
      </dgm:t>
    </dgm:pt>
    <dgm:pt modelId="{8D35B3CA-7FE8-4892-953B-1A76A0E4AC61}">
      <dgm:prSet custT="1"/>
      <dgm:spPr/>
      <dgm:t>
        <a:bodyPr/>
        <a:lstStyle/>
        <a:p>
          <a:r>
            <a:rPr lang="ru-RU" sz="1100" dirty="0" smtClean="0"/>
            <a:t>несоответствие значений запасов/ресурсов, приводимых в справках, соответствующим протоколам и отсутствие пояснений по их изменению; </a:t>
          </a:r>
          <a:endParaRPr lang="ru-RU" sz="1100" dirty="0"/>
        </a:p>
      </dgm:t>
    </dgm:pt>
    <dgm:pt modelId="{6A9812D9-DF25-4DCC-AD80-5E81FD8C5E9B}" type="parTrans" cxnId="{995912A4-DBC0-4BF7-9E64-C4744CFB8ABC}">
      <dgm:prSet/>
      <dgm:spPr/>
      <dgm:t>
        <a:bodyPr/>
        <a:lstStyle/>
        <a:p>
          <a:endParaRPr lang="ru-RU" sz="1000"/>
        </a:p>
      </dgm:t>
    </dgm:pt>
    <dgm:pt modelId="{A0A97735-FB88-4057-A8C2-12ECCBC98296}" type="sibTrans" cxnId="{995912A4-DBC0-4BF7-9E64-C4744CFB8ABC}">
      <dgm:prSet/>
      <dgm:spPr/>
      <dgm:t>
        <a:bodyPr/>
        <a:lstStyle/>
        <a:p>
          <a:endParaRPr lang="ru-RU" sz="1000"/>
        </a:p>
      </dgm:t>
    </dgm:pt>
    <dgm:pt modelId="{9B87AB0E-F5DF-4008-B3F4-17AA44EFB985}">
      <dgm:prSet custT="1"/>
      <dgm:spPr/>
      <dgm:t>
        <a:bodyPr/>
        <a:lstStyle/>
        <a:p>
          <a:r>
            <a:rPr lang="ru-RU" sz="1100" dirty="0" smtClean="0"/>
            <a:t>отсутствие информации о прогнозных ресурсах в справке ТФГИ. </a:t>
          </a:r>
          <a:endParaRPr lang="ru-RU" sz="1100" dirty="0"/>
        </a:p>
      </dgm:t>
    </dgm:pt>
    <dgm:pt modelId="{3A4D6424-6435-4FB1-A1AE-EB73D955EC7E}" type="parTrans" cxnId="{173BED21-F218-4B98-A3AD-8552FD91CB5C}">
      <dgm:prSet/>
      <dgm:spPr/>
      <dgm:t>
        <a:bodyPr/>
        <a:lstStyle/>
        <a:p>
          <a:endParaRPr lang="ru-RU" sz="1000"/>
        </a:p>
      </dgm:t>
    </dgm:pt>
    <dgm:pt modelId="{CA947243-4BA6-461A-BCF4-D661ED3BC017}" type="sibTrans" cxnId="{173BED21-F218-4B98-A3AD-8552FD91CB5C}">
      <dgm:prSet/>
      <dgm:spPr/>
      <dgm:t>
        <a:bodyPr/>
        <a:lstStyle/>
        <a:p>
          <a:endParaRPr lang="ru-RU" sz="1000"/>
        </a:p>
      </dgm:t>
    </dgm:pt>
    <dgm:pt modelId="{EF3FDC98-961C-4BB5-97CB-D55187E6BE4D}">
      <dgm:prSet custT="1"/>
      <dgm:spPr/>
      <dgm:t>
        <a:bodyPr/>
        <a:lstStyle/>
        <a:p>
          <a:r>
            <a:rPr lang="ru-RU" sz="1100" dirty="0" smtClean="0"/>
            <a:t>отсутствие в АСЛН соответствующих протоколов утверждения запасов и/или апробации (рассмотрения) прогнозных ресурсов;</a:t>
          </a:r>
          <a:endParaRPr lang="ru-RU" sz="1100" dirty="0"/>
        </a:p>
      </dgm:t>
    </dgm:pt>
    <dgm:pt modelId="{3BF93D5F-3E62-4CF9-B7A6-755B826F88F7}" type="parTrans" cxnId="{57A5B3CF-6C2B-46D4-8078-D9086BA88570}">
      <dgm:prSet/>
      <dgm:spPr/>
      <dgm:t>
        <a:bodyPr/>
        <a:lstStyle/>
        <a:p>
          <a:endParaRPr lang="ru-RU" sz="1000"/>
        </a:p>
      </dgm:t>
    </dgm:pt>
    <dgm:pt modelId="{A90D4931-0C24-40B8-BB10-EAEFCA22BCDA}" type="sibTrans" cxnId="{57A5B3CF-6C2B-46D4-8078-D9086BA88570}">
      <dgm:prSet/>
      <dgm:spPr/>
      <dgm:t>
        <a:bodyPr/>
        <a:lstStyle/>
        <a:p>
          <a:endParaRPr lang="ru-RU" sz="1000"/>
        </a:p>
      </dgm:t>
    </dgm:pt>
    <dgm:pt modelId="{E396EBA9-2F85-4E2F-9E4D-AE22A6977BAD}">
      <dgm:prSet custT="1"/>
      <dgm:spPr/>
      <dgm:t>
        <a:bodyPr/>
        <a:lstStyle/>
        <a:p>
          <a:r>
            <a:rPr lang="ru-RU" sz="1100" dirty="0" smtClean="0"/>
            <a:t>отсутствие на карточке объекта в АСЛН ссылок на соответствующие протоколы утверждения запасов и/или апробации (рассмотрения) прогнозных ресурсов;</a:t>
          </a:r>
          <a:endParaRPr lang="ru-RU" sz="1100" dirty="0"/>
        </a:p>
      </dgm:t>
    </dgm:pt>
    <dgm:pt modelId="{3050FAE3-E91B-444D-9147-0B255E3981C5}" type="parTrans" cxnId="{FBD5121F-6D2F-44D0-977A-2DE8AB0B63B1}">
      <dgm:prSet/>
      <dgm:spPr/>
      <dgm:t>
        <a:bodyPr/>
        <a:lstStyle/>
        <a:p>
          <a:endParaRPr lang="ru-RU" sz="1000"/>
        </a:p>
      </dgm:t>
    </dgm:pt>
    <dgm:pt modelId="{1F8EA642-A407-4095-829B-21F5A3D34EC2}" type="sibTrans" cxnId="{FBD5121F-6D2F-44D0-977A-2DE8AB0B63B1}">
      <dgm:prSet/>
      <dgm:spPr/>
      <dgm:t>
        <a:bodyPr/>
        <a:lstStyle/>
        <a:p>
          <a:endParaRPr lang="ru-RU" sz="1000"/>
        </a:p>
      </dgm:t>
    </dgm:pt>
    <dgm:pt modelId="{9D60B8CA-E786-4914-81B2-E322744888F8}">
      <dgm:prSet custT="1"/>
      <dgm:spPr/>
      <dgm:t>
        <a:bodyPr/>
        <a:lstStyle/>
        <a:p>
          <a:r>
            <a:rPr lang="ru-RU" sz="1100" dirty="0" smtClean="0"/>
            <a:t> неполное вхождение в контур испрашиваемого участка контуров передаваемых запасов и/или прогнозных ресурсов;</a:t>
          </a:r>
          <a:endParaRPr lang="ru-RU" sz="1100" dirty="0"/>
        </a:p>
      </dgm:t>
    </dgm:pt>
    <dgm:pt modelId="{3122061E-D7E7-4C3D-BD04-97E79BA1FBAE}" type="parTrans" cxnId="{D0C0D0C5-25ED-4952-9DAC-08028FCCBD8E}">
      <dgm:prSet/>
      <dgm:spPr/>
      <dgm:t>
        <a:bodyPr/>
        <a:lstStyle/>
        <a:p>
          <a:endParaRPr lang="ru-RU" sz="1000"/>
        </a:p>
      </dgm:t>
    </dgm:pt>
    <dgm:pt modelId="{3DB233C7-DBB9-4FC6-8DB8-CBD5B154D9B3}" type="sibTrans" cxnId="{D0C0D0C5-25ED-4952-9DAC-08028FCCBD8E}">
      <dgm:prSet/>
      <dgm:spPr/>
      <dgm:t>
        <a:bodyPr/>
        <a:lstStyle/>
        <a:p>
          <a:endParaRPr lang="ru-RU" sz="1000"/>
        </a:p>
      </dgm:t>
    </dgm:pt>
    <dgm:pt modelId="{4E3BA6FF-0082-4EF9-A6C3-55196D159DFA}">
      <dgm:prSet custT="1"/>
      <dgm:spPr/>
      <dgm:t>
        <a:bodyPr/>
        <a:lstStyle/>
        <a:p>
          <a:r>
            <a:rPr lang="ru-RU" sz="1200" dirty="0" smtClean="0"/>
            <a:t>наличие в контуре формируемого участка недр месторождений и проявлений иных полезных ископаемых.</a:t>
          </a:r>
          <a:endParaRPr lang="ru-RU" sz="1200" dirty="0"/>
        </a:p>
      </dgm:t>
    </dgm:pt>
    <dgm:pt modelId="{D386BBE8-DC73-413E-868F-06B16BAF1A0F}" type="parTrans" cxnId="{80E937C0-B3C4-4D63-A92F-46BEB6A80FA1}">
      <dgm:prSet/>
      <dgm:spPr/>
      <dgm:t>
        <a:bodyPr/>
        <a:lstStyle/>
        <a:p>
          <a:endParaRPr lang="ru-RU" sz="1000"/>
        </a:p>
      </dgm:t>
    </dgm:pt>
    <dgm:pt modelId="{ADCD2286-F0F2-4C48-AAAC-38626A851991}" type="sibTrans" cxnId="{80E937C0-B3C4-4D63-A92F-46BEB6A80FA1}">
      <dgm:prSet/>
      <dgm:spPr/>
      <dgm:t>
        <a:bodyPr/>
        <a:lstStyle/>
        <a:p>
          <a:endParaRPr lang="ru-RU" sz="1000"/>
        </a:p>
      </dgm:t>
    </dgm:pt>
    <dgm:pt modelId="{97EDACA1-6CF8-4036-B9A7-525B154264DA}">
      <dgm:prSet phldrT="[Текст]" custT="1"/>
      <dgm:spPr/>
      <dgm:t>
        <a:bodyPr/>
        <a:lstStyle/>
        <a:p>
          <a:endParaRPr lang="ru-RU" sz="1000" dirty="0"/>
        </a:p>
      </dgm:t>
    </dgm:pt>
    <dgm:pt modelId="{1BE5D415-890D-43C9-B5EF-6EE39A35FA51}" type="parTrans" cxnId="{C2784950-A854-4FCA-8C5A-7A9A4B90A082}">
      <dgm:prSet/>
      <dgm:spPr/>
      <dgm:t>
        <a:bodyPr/>
        <a:lstStyle/>
        <a:p>
          <a:endParaRPr lang="ru-RU"/>
        </a:p>
      </dgm:t>
    </dgm:pt>
    <dgm:pt modelId="{07D28236-0F0F-4559-84E9-2A535D41705F}" type="sibTrans" cxnId="{C2784950-A854-4FCA-8C5A-7A9A4B90A082}">
      <dgm:prSet/>
      <dgm:spPr/>
      <dgm:t>
        <a:bodyPr/>
        <a:lstStyle/>
        <a:p>
          <a:endParaRPr lang="ru-RU"/>
        </a:p>
      </dgm:t>
    </dgm:pt>
    <dgm:pt modelId="{CD80AE5B-9F43-4ED0-B6CE-A0B49BFFB0A6}">
      <dgm:prSet phldrT="[Текст]" custT="1"/>
      <dgm:spPr/>
      <dgm:t>
        <a:bodyPr/>
        <a:lstStyle/>
        <a:p>
          <a:r>
            <a:rPr lang="ru-RU" sz="1200" dirty="0" smtClean="0"/>
            <a:t>некомплектность загруженных материалов (в соответствии с п. 2.5 «Методических рекомендаций…»);</a:t>
          </a:r>
          <a:endParaRPr lang="ru-RU" sz="1000" dirty="0"/>
        </a:p>
      </dgm:t>
    </dgm:pt>
    <dgm:pt modelId="{092315AF-3676-42A3-A192-60BDFD5D245D}" type="parTrans" cxnId="{7C969F4B-3293-4402-8EF1-13192D1AFFD6}">
      <dgm:prSet/>
      <dgm:spPr/>
      <dgm:t>
        <a:bodyPr/>
        <a:lstStyle/>
        <a:p>
          <a:endParaRPr lang="ru-RU"/>
        </a:p>
      </dgm:t>
    </dgm:pt>
    <dgm:pt modelId="{50731157-CB2F-44B5-9F4A-E205CA8FE6C6}" type="sibTrans" cxnId="{7C969F4B-3293-4402-8EF1-13192D1AFFD6}">
      <dgm:prSet/>
      <dgm:spPr/>
      <dgm:t>
        <a:bodyPr/>
        <a:lstStyle/>
        <a:p>
          <a:endParaRPr lang="ru-RU"/>
        </a:p>
      </dgm:t>
    </dgm:pt>
    <dgm:pt modelId="{C60CFB8B-1B21-4D7E-878D-7B3AA374ABEA}">
      <dgm:prSet phldrT="[Текст]" custT="1"/>
      <dgm:spPr/>
      <dgm:t>
        <a:bodyPr/>
        <a:lstStyle/>
        <a:p>
          <a:r>
            <a:rPr lang="ru-RU" sz="1200" dirty="0" smtClean="0"/>
            <a:t> несоответствие координат на карточке объекта в АСЛН контуру объекта на схеме расположения испрашиваемого участка;</a:t>
          </a:r>
          <a:endParaRPr lang="ru-RU" sz="1200" dirty="0"/>
        </a:p>
      </dgm:t>
    </dgm:pt>
    <dgm:pt modelId="{9C10BA41-4E92-414B-93DB-7A15BDD07E1A}" type="parTrans" cxnId="{5763EEC1-28EE-4CF1-B1DF-2674400B3B63}">
      <dgm:prSet/>
      <dgm:spPr/>
      <dgm:t>
        <a:bodyPr/>
        <a:lstStyle/>
        <a:p>
          <a:endParaRPr lang="ru-RU"/>
        </a:p>
      </dgm:t>
    </dgm:pt>
    <dgm:pt modelId="{F6E67797-B03F-444E-A2B2-F740D3C31363}" type="sibTrans" cxnId="{5763EEC1-28EE-4CF1-B1DF-2674400B3B63}">
      <dgm:prSet/>
      <dgm:spPr/>
      <dgm:t>
        <a:bodyPr/>
        <a:lstStyle/>
        <a:p>
          <a:endParaRPr lang="ru-RU"/>
        </a:p>
      </dgm:t>
    </dgm:pt>
    <dgm:pt modelId="{6D68332A-FAE9-414E-A97A-C9A6CF24442B}">
      <dgm:prSet custT="1"/>
      <dgm:spPr/>
      <dgm:t>
        <a:bodyPr/>
        <a:lstStyle/>
        <a:p>
          <a:r>
            <a:rPr lang="ru-RU" sz="1200" dirty="0" smtClean="0"/>
            <a:t>несоответствие площади испрашиваемого участка на карточке объекта в АСЛН и площади, подсчитанной </a:t>
          </a:r>
          <a:r>
            <a:rPr lang="ru-RU" sz="1200" dirty="0" err="1" smtClean="0"/>
            <a:t>Росгеолфондом</a:t>
          </a:r>
          <a:r>
            <a:rPr lang="ru-RU" sz="1200" dirty="0" smtClean="0"/>
            <a:t> средствами </a:t>
          </a:r>
          <a:r>
            <a:rPr lang="ru-RU" sz="1200" dirty="0" err="1" smtClean="0"/>
            <a:t>ArcGis</a:t>
          </a:r>
          <a:r>
            <a:rPr lang="ru-RU" sz="1200" dirty="0" smtClean="0"/>
            <a:t>;</a:t>
          </a:r>
          <a:endParaRPr lang="ru-RU" sz="1200" dirty="0"/>
        </a:p>
      </dgm:t>
    </dgm:pt>
    <dgm:pt modelId="{039613A1-E2C0-4DE5-84B0-4C6F0691F885}" type="parTrans" cxnId="{752B9F43-4329-468F-ABB5-8ED834DB24B6}">
      <dgm:prSet/>
      <dgm:spPr/>
      <dgm:t>
        <a:bodyPr/>
        <a:lstStyle/>
        <a:p>
          <a:endParaRPr lang="ru-RU"/>
        </a:p>
      </dgm:t>
    </dgm:pt>
    <dgm:pt modelId="{90A341C6-D896-49B2-9B09-556DA0E913A4}" type="sibTrans" cxnId="{752B9F43-4329-468F-ABB5-8ED834DB24B6}">
      <dgm:prSet/>
      <dgm:spPr/>
      <dgm:t>
        <a:bodyPr/>
        <a:lstStyle/>
        <a:p>
          <a:endParaRPr lang="ru-RU"/>
        </a:p>
      </dgm:t>
    </dgm:pt>
    <dgm:pt modelId="{671B2941-30D0-49CD-AC14-3165339A16C2}">
      <dgm:prSet custT="1"/>
      <dgm:spPr/>
      <dgm:t>
        <a:bodyPr/>
        <a:lstStyle/>
        <a:p>
          <a:r>
            <a:rPr lang="ru-RU" sz="1200" dirty="0" smtClean="0"/>
            <a:t>наличие пересечений испрашиваемого участка с контурами действующих лицензий (при отсутствии согласования в материалах, загруженных в АСЛН);</a:t>
          </a:r>
          <a:endParaRPr lang="ru-RU" sz="1200" dirty="0"/>
        </a:p>
      </dgm:t>
    </dgm:pt>
    <dgm:pt modelId="{3841AA18-5543-453E-9CF6-8E3FA68E22C3}" type="parTrans" cxnId="{755F1F88-AD04-492D-85E3-165FB99618B8}">
      <dgm:prSet/>
      <dgm:spPr/>
      <dgm:t>
        <a:bodyPr/>
        <a:lstStyle/>
        <a:p>
          <a:endParaRPr lang="ru-RU"/>
        </a:p>
      </dgm:t>
    </dgm:pt>
    <dgm:pt modelId="{E8D9C6B9-A587-4BA5-9467-0785A287455E}" type="sibTrans" cxnId="{755F1F88-AD04-492D-85E3-165FB99618B8}">
      <dgm:prSet/>
      <dgm:spPr/>
      <dgm:t>
        <a:bodyPr/>
        <a:lstStyle/>
        <a:p>
          <a:endParaRPr lang="ru-RU"/>
        </a:p>
      </dgm:t>
    </dgm:pt>
    <dgm:pt modelId="{FB28A021-0F9B-4917-8B50-E60F936EEA4E}" type="pres">
      <dgm:prSet presAssocID="{C560FCE9-86B2-4806-9419-42CECE9D534E}" presName="Name0" presStyleCnt="0">
        <dgm:presLayoutVars>
          <dgm:dir/>
          <dgm:animLvl val="lvl"/>
          <dgm:resizeHandles/>
        </dgm:presLayoutVars>
      </dgm:prSet>
      <dgm:spPr/>
      <dgm:t>
        <a:bodyPr/>
        <a:lstStyle/>
        <a:p>
          <a:endParaRPr lang="ru-RU"/>
        </a:p>
      </dgm:t>
    </dgm:pt>
    <dgm:pt modelId="{D43C1565-B866-46A0-82A4-C155FF15377A}" type="pres">
      <dgm:prSet presAssocID="{1A1914CB-D37F-45FD-8101-BDA1EA566066}" presName="linNode" presStyleCnt="0"/>
      <dgm:spPr/>
      <dgm:t>
        <a:bodyPr/>
        <a:lstStyle/>
        <a:p>
          <a:endParaRPr lang="ru-RU"/>
        </a:p>
      </dgm:t>
    </dgm:pt>
    <dgm:pt modelId="{FE5A5CD6-38C8-4494-98A1-F1C95A1418B7}" type="pres">
      <dgm:prSet presAssocID="{1A1914CB-D37F-45FD-8101-BDA1EA566066}" presName="parentShp" presStyleLbl="node1" presStyleIdx="0" presStyleCnt="5" custScaleX="40116" custScaleY="98899">
        <dgm:presLayoutVars>
          <dgm:bulletEnabled val="1"/>
        </dgm:presLayoutVars>
      </dgm:prSet>
      <dgm:spPr/>
      <dgm:t>
        <a:bodyPr/>
        <a:lstStyle/>
        <a:p>
          <a:endParaRPr lang="ru-RU"/>
        </a:p>
      </dgm:t>
    </dgm:pt>
    <dgm:pt modelId="{A65BB6AB-8582-4FF2-B824-AC6DDD2D4E97}" type="pres">
      <dgm:prSet presAssocID="{1A1914CB-D37F-45FD-8101-BDA1EA566066}" presName="childShp" presStyleLbl="bgAccFollowNode1" presStyleIdx="0" presStyleCnt="5" custScaleX="133447">
        <dgm:presLayoutVars>
          <dgm:bulletEnabled val="1"/>
        </dgm:presLayoutVars>
      </dgm:prSet>
      <dgm:spPr/>
      <dgm:t>
        <a:bodyPr/>
        <a:lstStyle/>
        <a:p>
          <a:endParaRPr lang="ru-RU"/>
        </a:p>
      </dgm:t>
    </dgm:pt>
    <dgm:pt modelId="{ADEF91C9-9838-4874-A27D-7F64E1EF7172}" type="pres">
      <dgm:prSet presAssocID="{9F7FE71D-F928-4EC4-BFC8-6535F22B62C1}" presName="spacing" presStyleCnt="0"/>
      <dgm:spPr/>
      <dgm:t>
        <a:bodyPr/>
        <a:lstStyle/>
        <a:p>
          <a:endParaRPr lang="ru-RU"/>
        </a:p>
      </dgm:t>
    </dgm:pt>
    <dgm:pt modelId="{AFE700FE-7B55-476E-AF88-58F0DA25274C}" type="pres">
      <dgm:prSet presAssocID="{9820C6ED-A3C0-49E8-8547-CEA5A1405994}" presName="linNode" presStyleCnt="0"/>
      <dgm:spPr/>
      <dgm:t>
        <a:bodyPr/>
        <a:lstStyle/>
        <a:p>
          <a:endParaRPr lang="ru-RU"/>
        </a:p>
      </dgm:t>
    </dgm:pt>
    <dgm:pt modelId="{AC22ACA0-969D-4E96-B4B6-9DA193768211}" type="pres">
      <dgm:prSet presAssocID="{9820C6ED-A3C0-49E8-8547-CEA5A1405994}" presName="parentShp" presStyleLbl="node1" presStyleIdx="1" presStyleCnt="5" custScaleX="39096">
        <dgm:presLayoutVars>
          <dgm:bulletEnabled val="1"/>
        </dgm:presLayoutVars>
      </dgm:prSet>
      <dgm:spPr/>
      <dgm:t>
        <a:bodyPr/>
        <a:lstStyle/>
        <a:p>
          <a:endParaRPr lang="ru-RU"/>
        </a:p>
      </dgm:t>
    </dgm:pt>
    <dgm:pt modelId="{F6973F6B-A260-4833-B7A1-C31F96AE2922}" type="pres">
      <dgm:prSet presAssocID="{9820C6ED-A3C0-49E8-8547-CEA5A1405994}" presName="childShp" presStyleLbl="bgAccFollowNode1" presStyleIdx="1" presStyleCnt="5" custScaleX="133447" custScaleY="113198">
        <dgm:presLayoutVars>
          <dgm:bulletEnabled val="1"/>
        </dgm:presLayoutVars>
      </dgm:prSet>
      <dgm:spPr/>
      <dgm:t>
        <a:bodyPr/>
        <a:lstStyle/>
        <a:p>
          <a:endParaRPr lang="ru-RU"/>
        </a:p>
      </dgm:t>
    </dgm:pt>
    <dgm:pt modelId="{8AF41B56-90FE-4347-A2BE-7493322E7C75}" type="pres">
      <dgm:prSet presAssocID="{711C1572-509B-4CA4-BAA5-ADC5A812C9F7}" presName="spacing" presStyleCnt="0"/>
      <dgm:spPr/>
      <dgm:t>
        <a:bodyPr/>
        <a:lstStyle/>
        <a:p>
          <a:endParaRPr lang="ru-RU"/>
        </a:p>
      </dgm:t>
    </dgm:pt>
    <dgm:pt modelId="{D708C4F6-4FBB-41DE-9BE6-9B5EA864D6EB}" type="pres">
      <dgm:prSet presAssocID="{14F6DAE2-737E-4E88-A945-E0FB0F591D86}" presName="linNode" presStyleCnt="0"/>
      <dgm:spPr/>
      <dgm:t>
        <a:bodyPr/>
        <a:lstStyle/>
        <a:p>
          <a:endParaRPr lang="ru-RU"/>
        </a:p>
      </dgm:t>
    </dgm:pt>
    <dgm:pt modelId="{CEEE3E37-973F-4D2E-BCF1-4022D5007BC3}" type="pres">
      <dgm:prSet presAssocID="{14F6DAE2-737E-4E88-A945-E0FB0F591D86}" presName="parentShp" presStyleLbl="node1" presStyleIdx="2" presStyleCnt="5" custScaleX="39096">
        <dgm:presLayoutVars>
          <dgm:bulletEnabled val="1"/>
        </dgm:presLayoutVars>
      </dgm:prSet>
      <dgm:spPr/>
      <dgm:t>
        <a:bodyPr/>
        <a:lstStyle/>
        <a:p>
          <a:endParaRPr lang="ru-RU"/>
        </a:p>
      </dgm:t>
    </dgm:pt>
    <dgm:pt modelId="{5EF6FE75-623C-48CD-BB1B-706FF3B4585F}" type="pres">
      <dgm:prSet presAssocID="{14F6DAE2-737E-4E88-A945-E0FB0F591D86}" presName="childShp" presStyleLbl="bgAccFollowNode1" presStyleIdx="2" presStyleCnt="5" custScaleX="133447" custScaleY="173490">
        <dgm:presLayoutVars>
          <dgm:bulletEnabled val="1"/>
        </dgm:presLayoutVars>
      </dgm:prSet>
      <dgm:spPr/>
      <dgm:t>
        <a:bodyPr/>
        <a:lstStyle/>
        <a:p>
          <a:endParaRPr lang="ru-RU"/>
        </a:p>
      </dgm:t>
    </dgm:pt>
    <dgm:pt modelId="{17A49702-0707-4AAD-9C79-E8CC5FA05B7A}" type="pres">
      <dgm:prSet presAssocID="{54BD18BB-37DC-460F-982F-32349F8D3BDF}" presName="spacing" presStyleCnt="0"/>
      <dgm:spPr/>
      <dgm:t>
        <a:bodyPr/>
        <a:lstStyle/>
        <a:p>
          <a:endParaRPr lang="ru-RU"/>
        </a:p>
      </dgm:t>
    </dgm:pt>
    <dgm:pt modelId="{1DD8862F-67D6-4154-865C-C381147DA531}" type="pres">
      <dgm:prSet presAssocID="{8968D472-25B2-4373-B2CB-35734DE2176A}" presName="linNode" presStyleCnt="0"/>
      <dgm:spPr/>
      <dgm:t>
        <a:bodyPr/>
        <a:lstStyle/>
        <a:p>
          <a:endParaRPr lang="ru-RU"/>
        </a:p>
      </dgm:t>
    </dgm:pt>
    <dgm:pt modelId="{F278A9BB-BC26-45F7-97EE-05272670AE7A}" type="pres">
      <dgm:prSet presAssocID="{8968D472-25B2-4373-B2CB-35734DE2176A}" presName="parentShp" presStyleLbl="node1" presStyleIdx="3" presStyleCnt="5" custScaleX="39101" custScaleY="168060" custLinFactNeighborX="107">
        <dgm:presLayoutVars>
          <dgm:bulletEnabled val="1"/>
        </dgm:presLayoutVars>
      </dgm:prSet>
      <dgm:spPr/>
      <dgm:t>
        <a:bodyPr/>
        <a:lstStyle/>
        <a:p>
          <a:endParaRPr lang="ru-RU"/>
        </a:p>
      </dgm:t>
    </dgm:pt>
    <dgm:pt modelId="{AE8993D9-E7A6-4489-8A4B-D6E1859C31CE}" type="pres">
      <dgm:prSet presAssocID="{8968D472-25B2-4373-B2CB-35734DE2176A}" presName="childShp" presStyleLbl="bgAccFollowNode1" presStyleIdx="3" presStyleCnt="5" custScaleX="136575" custScaleY="289806" custLinFactNeighborX="2378">
        <dgm:presLayoutVars>
          <dgm:bulletEnabled val="1"/>
        </dgm:presLayoutVars>
      </dgm:prSet>
      <dgm:spPr/>
      <dgm:t>
        <a:bodyPr/>
        <a:lstStyle/>
        <a:p>
          <a:endParaRPr lang="ru-RU"/>
        </a:p>
      </dgm:t>
    </dgm:pt>
    <dgm:pt modelId="{6554390A-34B3-4199-A065-C03A7C13FACF}" type="pres">
      <dgm:prSet presAssocID="{6388F0B5-8FA4-4C9B-8893-F944A0C5A1B0}" presName="spacing" presStyleCnt="0"/>
      <dgm:spPr/>
      <dgm:t>
        <a:bodyPr/>
        <a:lstStyle/>
        <a:p>
          <a:endParaRPr lang="ru-RU"/>
        </a:p>
      </dgm:t>
    </dgm:pt>
    <dgm:pt modelId="{59FE7901-1D00-4F6A-896C-298305767A2D}" type="pres">
      <dgm:prSet presAssocID="{B664E95C-5962-43C4-8EAC-9413D8882979}" presName="linNode" presStyleCnt="0"/>
      <dgm:spPr/>
      <dgm:t>
        <a:bodyPr/>
        <a:lstStyle/>
        <a:p>
          <a:endParaRPr lang="ru-RU"/>
        </a:p>
      </dgm:t>
    </dgm:pt>
    <dgm:pt modelId="{6F449E4A-2339-4E6A-99AD-85E539DEF16F}" type="pres">
      <dgm:prSet presAssocID="{B664E95C-5962-43C4-8EAC-9413D8882979}" presName="parentShp" presStyleLbl="node1" presStyleIdx="4" presStyleCnt="5" custScaleX="42860">
        <dgm:presLayoutVars>
          <dgm:bulletEnabled val="1"/>
        </dgm:presLayoutVars>
      </dgm:prSet>
      <dgm:spPr/>
      <dgm:t>
        <a:bodyPr/>
        <a:lstStyle/>
        <a:p>
          <a:endParaRPr lang="ru-RU"/>
        </a:p>
      </dgm:t>
    </dgm:pt>
    <dgm:pt modelId="{211324A1-4F24-44EF-A461-80B6FA2AF26F}" type="pres">
      <dgm:prSet presAssocID="{B664E95C-5962-43C4-8EAC-9413D8882979}" presName="childShp" presStyleLbl="bgAccFollowNode1" presStyleIdx="4" presStyleCnt="5" custScaleX="133447" custScaleY="131566">
        <dgm:presLayoutVars>
          <dgm:bulletEnabled val="1"/>
        </dgm:presLayoutVars>
      </dgm:prSet>
      <dgm:spPr/>
      <dgm:t>
        <a:bodyPr/>
        <a:lstStyle/>
        <a:p>
          <a:endParaRPr lang="ru-RU"/>
        </a:p>
      </dgm:t>
    </dgm:pt>
  </dgm:ptLst>
  <dgm:cxnLst>
    <dgm:cxn modelId="{783D8803-0A00-42D5-9B19-90941694AB76}" srcId="{9820C6ED-A3C0-49E8-8547-CEA5A1405994}" destId="{4A633133-77B2-4F0F-8DA6-4C9F665C507E}" srcOrd="2" destOrd="0" parTransId="{7F02FA5A-E76F-4088-9200-ABEF8A91A7C9}" sibTransId="{D22530BA-FA70-4141-AFA6-7D0BC990AB11}"/>
    <dgm:cxn modelId="{E0F581FE-DFE2-4190-8C32-C3B97F7930B2}" srcId="{14F6DAE2-737E-4E88-A945-E0FB0F591D86}" destId="{8E124314-F8A4-42B8-BAC2-CC1F9C0F4077}" srcOrd="1" destOrd="0" parTransId="{14A7C054-FF29-4BE8-B67F-0A92B1383138}" sibTransId="{B64FF487-9760-47AD-B743-2382F3C29373}"/>
    <dgm:cxn modelId="{667721C1-CBD9-438F-90CF-1B7C6C511D31}" type="presOf" srcId="{1A1914CB-D37F-45FD-8101-BDA1EA566066}" destId="{FE5A5CD6-38C8-4494-98A1-F1C95A1418B7}" srcOrd="0" destOrd="0" presId="urn:microsoft.com/office/officeart/2005/8/layout/vList6"/>
    <dgm:cxn modelId="{D590240C-AE82-48CC-B95E-3B5445F23E9B}" srcId="{8968D472-25B2-4373-B2CB-35734DE2176A}" destId="{2F198FE4-B915-4158-A4DE-B3BC85D5D557}" srcOrd="0" destOrd="0" parTransId="{B3F07C70-B708-4384-97F2-E7184999E3BF}" sibTransId="{5F324EA3-F88F-42FA-97F6-7D9CDD45B4E8}"/>
    <dgm:cxn modelId="{8A1BA294-08E1-4484-A2C8-72AA041B4E5F}" type="presOf" srcId="{EF3FDC98-961C-4BB5-97CB-D55187E6BE4D}" destId="{AE8993D9-E7A6-4489-8A4B-D6E1859C31CE}" srcOrd="0" destOrd="3" presId="urn:microsoft.com/office/officeart/2005/8/layout/vList6"/>
    <dgm:cxn modelId="{99746C7F-50FD-4E81-8FB3-97E98D8E08C1}" type="presOf" srcId="{671B2941-30D0-49CD-AC14-3165339A16C2}" destId="{211324A1-4F24-44EF-A461-80B6FA2AF26F}" srcOrd="0" destOrd="0" presId="urn:microsoft.com/office/officeart/2005/8/layout/vList6"/>
    <dgm:cxn modelId="{5763EEC1-28EE-4CF1-B1DF-2674400B3B63}" srcId="{9820C6ED-A3C0-49E8-8547-CEA5A1405994}" destId="{C60CFB8B-1B21-4D7E-878D-7B3AA374ABEA}" srcOrd="0" destOrd="0" parTransId="{9C10BA41-4E92-414B-93DB-7A15BDD07E1A}" sibTransId="{F6E67797-B03F-444E-A2B2-F740D3C31363}"/>
    <dgm:cxn modelId="{C38D11FD-5441-4C18-9ABD-50323962B294}" type="presOf" srcId="{8968D472-25B2-4373-B2CB-35734DE2176A}" destId="{F278A9BB-BC26-45F7-97EE-05272670AE7A}" srcOrd="0" destOrd="0" presId="urn:microsoft.com/office/officeart/2005/8/layout/vList6"/>
    <dgm:cxn modelId="{0F56DF54-C8AF-40CF-9138-1F87728C1E92}" type="presOf" srcId="{4A633133-77B2-4F0F-8DA6-4C9F665C507E}" destId="{F6973F6B-A260-4833-B7A1-C31F96AE2922}" srcOrd="0" destOrd="2" presId="urn:microsoft.com/office/officeart/2005/8/layout/vList6"/>
    <dgm:cxn modelId="{6932810E-4BE2-41C6-ACC6-CBB52C955251}" srcId="{C560FCE9-86B2-4806-9419-42CECE9D534E}" destId="{14F6DAE2-737E-4E88-A945-E0FB0F591D86}" srcOrd="2" destOrd="0" parTransId="{1BF4F92B-4C20-4104-ABA8-3962B163257D}" sibTransId="{54BD18BB-37DC-460F-982F-32349F8D3BDF}"/>
    <dgm:cxn modelId="{1EEFA83E-042E-420F-8817-210E57905FA3}" srcId="{9820C6ED-A3C0-49E8-8547-CEA5A1405994}" destId="{EEE9F722-EAE3-4F2D-BF56-8C36885BD3A7}" srcOrd="4" destOrd="0" parTransId="{BB5B0527-11C1-4CEC-A4A4-53ADFA5BCC60}" sibTransId="{BE517EAB-D1D2-4AF7-9361-B863C5E9145B}"/>
    <dgm:cxn modelId="{7EFDC7DB-7371-4426-8E24-BBBD9581C21C}" type="presOf" srcId="{14F6DAE2-737E-4E88-A945-E0FB0F591D86}" destId="{CEEE3E37-973F-4D2E-BCF1-4022D5007BC3}" srcOrd="0" destOrd="0" presId="urn:microsoft.com/office/officeart/2005/8/layout/vList6"/>
    <dgm:cxn modelId="{B2FE6043-ECDE-4456-BB5E-A64F4EF11428}" srcId="{C560FCE9-86B2-4806-9419-42CECE9D534E}" destId="{8968D472-25B2-4373-B2CB-35734DE2176A}" srcOrd="3" destOrd="0" parTransId="{97C143FC-1BCD-4121-9BE9-947EB12BB1B7}" sibTransId="{6388F0B5-8FA4-4C9B-8893-F944A0C5A1B0}"/>
    <dgm:cxn modelId="{B66BE254-BE3F-45C2-BD14-35C846B24C69}" type="presOf" srcId="{8D35B3CA-7FE8-4892-953B-1A76A0E4AC61}" destId="{AE8993D9-E7A6-4489-8A4B-D6E1859C31CE}" srcOrd="0" destOrd="1" presId="urn:microsoft.com/office/officeart/2005/8/layout/vList6"/>
    <dgm:cxn modelId="{EB65D92A-4A3B-4EB1-B2D3-5C51EF4D9A1E}" type="presOf" srcId="{97EDACA1-6CF8-4036-B9A7-525B154264DA}" destId="{A65BB6AB-8582-4FF2-B824-AC6DDD2D4E97}" srcOrd="0" destOrd="0" presId="urn:microsoft.com/office/officeart/2005/8/layout/vList6"/>
    <dgm:cxn modelId="{755F1F88-AD04-492D-85E3-165FB99618B8}" srcId="{B664E95C-5962-43C4-8EAC-9413D8882979}" destId="{671B2941-30D0-49CD-AC14-3165339A16C2}" srcOrd="0" destOrd="0" parTransId="{3841AA18-5543-453E-9CF6-8E3FA68E22C3}" sibTransId="{E8D9C6B9-A587-4BA5-9467-0785A287455E}"/>
    <dgm:cxn modelId="{173BED21-F218-4B98-A3AD-8552FD91CB5C}" srcId="{8968D472-25B2-4373-B2CB-35734DE2176A}" destId="{9B87AB0E-F5DF-4008-B3F4-17AA44EFB985}" srcOrd="2" destOrd="0" parTransId="{3A4D6424-6435-4FB1-A1AE-EB73D955EC7E}" sibTransId="{CA947243-4BA6-461A-BCF4-D661ED3BC017}"/>
    <dgm:cxn modelId="{E4CDC812-E01C-4F13-9A77-095D6235F6E9}" type="presOf" srcId="{9820C6ED-A3C0-49E8-8547-CEA5A1405994}" destId="{AC22ACA0-969D-4E96-B4B6-9DA193768211}" srcOrd="0" destOrd="0" presId="urn:microsoft.com/office/officeart/2005/8/layout/vList6"/>
    <dgm:cxn modelId="{12F5C000-F99D-4E52-8B73-C48D7C698A7A}" type="presOf" srcId="{EEE9F722-EAE3-4F2D-BF56-8C36885BD3A7}" destId="{F6973F6B-A260-4833-B7A1-C31F96AE2922}" srcOrd="0" destOrd="4" presId="urn:microsoft.com/office/officeart/2005/8/layout/vList6"/>
    <dgm:cxn modelId="{79BBF4CA-C7DB-4C54-AC79-9F5409F8AF3F}" type="presOf" srcId="{CD80AE5B-9F43-4ED0-B6CE-A0B49BFFB0A6}" destId="{A65BB6AB-8582-4FF2-B824-AC6DDD2D4E97}" srcOrd="0" destOrd="1" presId="urn:microsoft.com/office/officeart/2005/8/layout/vList6"/>
    <dgm:cxn modelId="{57A5B3CF-6C2B-46D4-8078-D9086BA88570}" srcId="{8968D472-25B2-4373-B2CB-35734DE2176A}" destId="{EF3FDC98-961C-4BB5-97CB-D55187E6BE4D}" srcOrd="3" destOrd="0" parTransId="{3BF93D5F-3E62-4CF9-B7A6-755B826F88F7}" sibTransId="{A90D4931-0C24-40B8-BB10-EAEFCA22BCDA}"/>
    <dgm:cxn modelId="{FBD5121F-6D2F-44D0-977A-2DE8AB0B63B1}" srcId="{8968D472-25B2-4373-B2CB-35734DE2176A}" destId="{E396EBA9-2F85-4E2F-9E4D-AE22A6977BAD}" srcOrd="4" destOrd="0" parTransId="{3050FAE3-E91B-444D-9147-0B255E3981C5}" sibTransId="{1F8EA642-A407-4095-829B-21F5A3D34EC2}"/>
    <dgm:cxn modelId="{80E937C0-B3C4-4D63-A92F-46BEB6A80FA1}" srcId="{B664E95C-5962-43C4-8EAC-9413D8882979}" destId="{4E3BA6FF-0082-4EF9-A6C3-55196D159DFA}" srcOrd="1" destOrd="0" parTransId="{D386BBE8-DC73-413E-868F-06B16BAF1A0F}" sibTransId="{ADCD2286-F0F2-4C48-AAAC-38626A851991}"/>
    <dgm:cxn modelId="{5A2BBE03-02B7-4D32-B8EC-778963CD6330}" type="presOf" srcId="{7277F8FC-A384-4E8B-8C4E-C5E9AF3A66CC}" destId="{F6973F6B-A260-4833-B7A1-C31F96AE2922}" srcOrd="0" destOrd="1" presId="urn:microsoft.com/office/officeart/2005/8/layout/vList6"/>
    <dgm:cxn modelId="{6271B049-8F84-466D-AB3A-391BD7C42192}" type="presOf" srcId="{C60CFB8B-1B21-4D7E-878D-7B3AA374ABEA}" destId="{F6973F6B-A260-4833-B7A1-C31F96AE2922}" srcOrd="0" destOrd="0" presId="urn:microsoft.com/office/officeart/2005/8/layout/vList6"/>
    <dgm:cxn modelId="{CED0978C-E15F-4895-9155-F813E20C6FED}" type="presOf" srcId="{D8BD8734-9C92-4D88-B401-D39067EB1678}" destId="{F6973F6B-A260-4833-B7A1-C31F96AE2922}" srcOrd="0" destOrd="3" presId="urn:microsoft.com/office/officeart/2005/8/layout/vList6"/>
    <dgm:cxn modelId="{F5F25A2E-AB3C-4C42-B486-CFF6E51A4D0F}" srcId="{C560FCE9-86B2-4806-9419-42CECE9D534E}" destId="{B664E95C-5962-43C4-8EAC-9413D8882979}" srcOrd="4" destOrd="0" parTransId="{D3246DA1-7F66-432F-A2D3-7B88C4A79DC8}" sibTransId="{BBC03301-C30A-4DCE-B603-AA6926187FFD}"/>
    <dgm:cxn modelId="{24FAD4E6-6411-4326-AF80-51462C6C921A}" type="presOf" srcId="{2F198FE4-B915-4158-A4DE-B3BC85D5D557}" destId="{AE8993D9-E7A6-4489-8A4B-D6E1859C31CE}" srcOrd="0" destOrd="0" presId="urn:microsoft.com/office/officeart/2005/8/layout/vList6"/>
    <dgm:cxn modelId="{752B9F43-4329-468F-ABB5-8ED834DB24B6}" srcId="{14F6DAE2-737E-4E88-A945-E0FB0F591D86}" destId="{6D68332A-FAE9-414E-A97A-C9A6CF24442B}" srcOrd="0" destOrd="0" parTransId="{039613A1-E2C0-4DE5-84B0-4C6F0691F885}" sibTransId="{90A341C6-D896-49B2-9B09-556DA0E913A4}"/>
    <dgm:cxn modelId="{536CA67B-6A07-4177-A549-7F74CBFC8DB4}" srcId="{9820C6ED-A3C0-49E8-8547-CEA5A1405994}" destId="{D8BD8734-9C92-4D88-B401-D39067EB1678}" srcOrd="3" destOrd="0" parTransId="{147D272D-94FA-4D3F-B7E9-C58729948C18}" sibTransId="{7F9E3BFB-0444-4BDE-8583-13DA4AA2E154}"/>
    <dgm:cxn modelId="{0F11EA48-EDD0-4254-9AC7-D7314A9440EF}" type="presOf" srcId="{9D60B8CA-E786-4914-81B2-E322744888F8}" destId="{AE8993D9-E7A6-4489-8A4B-D6E1859C31CE}" srcOrd="0" destOrd="5" presId="urn:microsoft.com/office/officeart/2005/8/layout/vList6"/>
    <dgm:cxn modelId="{D9A485D3-2D9E-48CA-B522-495F9490CFA4}" srcId="{9820C6ED-A3C0-49E8-8547-CEA5A1405994}" destId="{7277F8FC-A384-4E8B-8C4E-C5E9AF3A66CC}" srcOrd="1" destOrd="0" parTransId="{34E7F8B1-66E3-4F9B-830D-CE00D853CAA0}" sibTransId="{9AEE8C1D-35E9-4686-A4D8-663DDB62CCF7}"/>
    <dgm:cxn modelId="{2949B37B-ADD5-4B2B-B9DC-87559D701481}" type="presOf" srcId="{E396EBA9-2F85-4E2F-9E4D-AE22A6977BAD}" destId="{AE8993D9-E7A6-4489-8A4B-D6E1859C31CE}" srcOrd="0" destOrd="4" presId="urn:microsoft.com/office/officeart/2005/8/layout/vList6"/>
    <dgm:cxn modelId="{D0C0D0C5-25ED-4952-9DAC-08028FCCBD8E}" srcId="{8968D472-25B2-4373-B2CB-35734DE2176A}" destId="{9D60B8CA-E786-4914-81B2-E322744888F8}" srcOrd="5" destOrd="0" parTransId="{3122061E-D7E7-4C3D-BD04-97E79BA1FBAE}" sibTransId="{3DB233C7-DBB9-4FC6-8DB8-CBD5B154D9B3}"/>
    <dgm:cxn modelId="{46CC27A9-4B5F-423C-9814-0A700453A295}" type="presOf" srcId="{8E124314-F8A4-42B8-BAC2-CC1F9C0F4077}" destId="{5EF6FE75-623C-48CD-BB1B-706FF3B4585F}" srcOrd="0" destOrd="1" presId="urn:microsoft.com/office/officeart/2005/8/layout/vList6"/>
    <dgm:cxn modelId="{916DC1CB-2CA7-4EE0-AA06-17ECA96D967E}" type="presOf" srcId="{4E3BA6FF-0082-4EF9-A6C3-55196D159DFA}" destId="{211324A1-4F24-44EF-A461-80B6FA2AF26F}" srcOrd="0" destOrd="1" presId="urn:microsoft.com/office/officeart/2005/8/layout/vList6"/>
    <dgm:cxn modelId="{BD0FDF34-9B6D-45AB-B633-C00DFE5EA20D}" srcId="{C560FCE9-86B2-4806-9419-42CECE9D534E}" destId="{9820C6ED-A3C0-49E8-8547-CEA5A1405994}" srcOrd="1" destOrd="0" parTransId="{61696A13-4A40-4F1D-9814-FB854BC26906}" sibTransId="{711C1572-509B-4CA4-BAA5-ADC5A812C9F7}"/>
    <dgm:cxn modelId="{9EA1E1C1-37AB-4CEB-AE5F-A5DAC13893F8}" type="presOf" srcId="{B664E95C-5962-43C4-8EAC-9413D8882979}" destId="{6F449E4A-2339-4E6A-99AD-85E539DEF16F}" srcOrd="0" destOrd="0" presId="urn:microsoft.com/office/officeart/2005/8/layout/vList6"/>
    <dgm:cxn modelId="{C2784950-A854-4FCA-8C5A-7A9A4B90A082}" srcId="{1A1914CB-D37F-45FD-8101-BDA1EA566066}" destId="{97EDACA1-6CF8-4036-B9A7-525B154264DA}" srcOrd="0" destOrd="0" parTransId="{1BE5D415-890D-43C9-B5EF-6EE39A35FA51}" sibTransId="{07D28236-0F0F-4559-84E9-2A535D41705F}"/>
    <dgm:cxn modelId="{2FE7007B-18F3-465C-A181-FCABADDB2EA1}" type="presOf" srcId="{9B87AB0E-F5DF-4008-B3F4-17AA44EFB985}" destId="{AE8993D9-E7A6-4489-8A4B-D6E1859C31CE}" srcOrd="0" destOrd="2" presId="urn:microsoft.com/office/officeart/2005/8/layout/vList6"/>
    <dgm:cxn modelId="{17DB6EE8-9DEB-49E5-9F97-F8E703D16F7D}" type="presOf" srcId="{C560FCE9-86B2-4806-9419-42CECE9D534E}" destId="{FB28A021-0F9B-4917-8B50-E60F936EEA4E}" srcOrd="0" destOrd="0" presId="urn:microsoft.com/office/officeart/2005/8/layout/vList6"/>
    <dgm:cxn modelId="{C1898C7A-FCC7-475C-AEC6-4278E0BE9944}" srcId="{C560FCE9-86B2-4806-9419-42CECE9D534E}" destId="{1A1914CB-D37F-45FD-8101-BDA1EA566066}" srcOrd="0" destOrd="0" parTransId="{7024D57B-9D59-4935-92B1-5FE8F37DA791}" sibTransId="{9F7FE71D-F928-4EC4-BFC8-6535F22B62C1}"/>
    <dgm:cxn modelId="{995912A4-DBC0-4BF7-9E64-C4744CFB8ABC}" srcId="{8968D472-25B2-4373-B2CB-35734DE2176A}" destId="{8D35B3CA-7FE8-4892-953B-1A76A0E4AC61}" srcOrd="1" destOrd="0" parTransId="{6A9812D9-DF25-4DCC-AD80-5E81FD8C5E9B}" sibTransId="{A0A97735-FB88-4057-A8C2-12ECCBC98296}"/>
    <dgm:cxn modelId="{2B46E6FF-59E5-46EA-A3DE-B7E8914D4136}" type="presOf" srcId="{6D68332A-FAE9-414E-A97A-C9A6CF24442B}" destId="{5EF6FE75-623C-48CD-BB1B-706FF3B4585F}" srcOrd="0" destOrd="0" presId="urn:microsoft.com/office/officeart/2005/8/layout/vList6"/>
    <dgm:cxn modelId="{7C969F4B-3293-4402-8EF1-13192D1AFFD6}" srcId="{1A1914CB-D37F-45FD-8101-BDA1EA566066}" destId="{CD80AE5B-9F43-4ED0-B6CE-A0B49BFFB0A6}" srcOrd="1" destOrd="0" parTransId="{092315AF-3676-42A3-A192-60BDFD5D245D}" sibTransId="{50731157-CB2F-44B5-9F4A-E205CA8FE6C6}"/>
    <dgm:cxn modelId="{0FE3B407-40E9-4E3D-91D4-108FDA37488A}" type="presParOf" srcId="{FB28A021-0F9B-4917-8B50-E60F936EEA4E}" destId="{D43C1565-B866-46A0-82A4-C155FF15377A}" srcOrd="0" destOrd="0" presId="urn:microsoft.com/office/officeart/2005/8/layout/vList6"/>
    <dgm:cxn modelId="{8CC84667-68CA-486E-9BDF-2BB0224A2341}" type="presParOf" srcId="{D43C1565-B866-46A0-82A4-C155FF15377A}" destId="{FE5A5CD6-38C8-4494-98A1-F1C95A1418B7}" srcOrd="0" destOrd="0" presId="urn:microsoft.com/office/officeart/2005/8/layout/vList6"/>
    <dgm:cxn modelId="{84D494BD-80F8-4593-AB10-D2159CCCA482}" type="presParOf" srcId="{D43C1565-B866-46A0-82A4-C155FF15377A}" destId="{A65BB6AB-8582-4FF2-B824-AC6DDD2D4E97}" srcOrd="1" destOrd="0" presId="urn:microsoft.com/office/officeart/2005/8/layout/vList6"/>
    <dgm:cxn modelId="{EF8F31BC-7C01-48BB-9605-E60B209C44B4}" type="presParOf" srcId="{FB28A021-0F9B-4917-8B50-E60F936EEA4E}" destId="{ADEF91C9-9838-4874-A27D-7F64E1EF7172}" srcOrd="1" destOrd="0" presId="urn:microsoft.com/office/officeart/2005/8/layout/vList6"/>
    <dgm:cxn modelId="{1EF34E84-0FAE-4D87-87D4-354AF1F36B69}" type="presParOf" srcId="{FB28A021-0F9B-4917-8B50-E60F936EEA4E}" destId="{AFE700FE-7B55-476E-AF88-58F0DA25274C}" srcOrd="2" destOrd="0" presId="urn:microsoft.com/office/officeart/2005/8/layout/vList6"/>
    <dgm:cxn modelId="{05660826-D89A-4CC8-9949-2C72A08C8370}" type="presParOf" srcId="{AFE700FE-7B55-476E-AF88-58F0DA25274C}" destId="{AC22ACA0-969D-4E96-B4B6-9DA193768211}" srcOrd="0" destOrd="0" presId="urn:microsoft.com/office/officeart/2005/8/layout/vList6"/>
    <dgm:cxn modelId="{62F3F5D3-CE67-47CD-A1E3-D123ADC3FEC9}" type="presParOf" srcId="{AFE700FE-7B55-476E-AF88-58F0DA25274C}" destId="{F6973F6B-A260-4833-B7A1-C31F96AE2922}" srcOrd="1" destOrd="0" presId="urn:microsoft.com/office/officeart/2005/8/layout/vList6"/>
    <dgm:cxn modelId="{2F366E67-96A4-4350-93A7-74D3C426F4DF}" type="presParOf" srcId="{FB28A021-0F9B-4917-8B50-E60F936EEA4E}" destId="{8AF41B56-90FE-4347-A2BE-7493322E7C75}" srcOrd="3" destOrd="0" presId="urn:microsoft.com/office/officeart/2005/8/layout/vList6"/>
    <dgm:cxn modelId="{46C83F9D-FB0D-46BB-B47F-977BFA16BB51}" type="presParOf" srcId="{FB28A021-0F9B-4917-8B50-E60F936EEA4E}" destId="{D708C4F6-4FBB-41DE-9BE6-9B5EA864D6EB}" srcOrd="4" destOrd="0" presId="urn:microsoft.com/office/officeart/2005/8/layout/vList6"/>
    <dgm:cxn modelId="{81C9A25A-81AA-4F52-B050-FBF706D109B5}" type="presParOf" srcId="{D708C4F6-4FBB-41DE-9BE6-9B5EA864D6EB}" destId="{CEEE3E37-973F-4D2E-BCF1-4022D5007BC3}" srcOrd="0" destOrd="0" presId="urn:microsoft.com/office/officeart/2005/8/layout/vList6"/>
    <dgm:cxn modelId="{D64C3948-E9A7-4304-9942-669906715F8E}" type="presParOf" srcId="{D708C4F6-4FBB-41DE-9BE6-9B5EA864D6EB}" destId="{5EF6FE75-623C-48CD-BB1B-706FF3B4585F}" srcOrd="1" destOrd="0" presId="urn:microsoft.com/office/officeart/2005/8/layout/vList6"/>
    <dgm:cxn modelId="{9A5C4FD9-F426-4655-9ECA-768EC3A258A8}" type="presParOf" srcId="{FB28A021-0F9B-4917-8B50-E60F936EEA4E}" destId="{17A49702-0707-4AAD-9C79-E8CC5FA05B7A}" srcOrd="5" destOrd="0" presId="urn:microsoft.com/office/officeart/2005/8/layout/vList6"/>
    <dgm:cxn modelId="{BB05F1CB-D5B2-4F62-A577-04B0FAC0681A}" type="presParOf" srcId="{FB28A021-0F9B-4917-8B50-E60F936EEA4E}" destId="{1DD8862F-67D6-4154-865C-C381147DA531}" srcOrd="6" destOrd="0" presId="urn:microsoft.com/office/officeart/2005/8/layout/vList6"/>
    <dgm:cxn modelId="{779A16CA-F190-4C76-9F13-1BC68E30C3CC}" type="presParOf" srcId="{1DD8862F-67D6-4154-865C-C381147DA531}" destId="{F278A9BB-BC26-45F7-97EE-05272670AE7A}" srcOrd="0" destOrd="0" presId="urn:microsoft.com/office/officeart/2005/8/layout/vList6"/>
    <dgm:cxn modelId="{2EE233EB-038D-475F-AE51-6F3ACABE5C27}" type="presParOf" srcId="{1DD8862F-67D6-4154-865C-C381147DA531}" destId="{AE8993D9-E7A6-4489-8A4B-D6E1859C31CE}" srcOrd="1" destOrd="0" presId="urn:microsoft.com/office/officeart/2005/8/layout/vList6"/>
    <dgm:cxn modelId="{A6B9B33D-28BE-4938-9888-0595B762AFC8}" type="presParOf" srcId="{FB28A021-0F9B-4917-8B50-E60F936EEA4E}" destId="{6554390A-34B3-4199-A065-C03A7C13FACF}" srcOrd="7" destOrd="0" presId="urn:microsoft.com/office/officeart/2005/8/layout/vList6"/>
    <dgm:cxn modelId="{FA080709-2C19-4235-9A29-8D3D8D7D62FA}" type="presParOf" srcId="{FB28A021-0F9B-4917-8B50-E60F936EEA4E}" destId="{59FE7901-1D00-4F6A-896C-298305767A2D}" srcOrd="8" destOrd="0" presId="urn:microsoft.com/office/officeart/2005/8/layout/vList6"/>
    <dgm:cxn modelId="{8E277493-98D0-4300-8D1E-B457AA79A6FA}" type="presParOf" srcId="{59FE7901-1D00-4F6A-896C-298305767A2D}" destId="{6F449E4A-2339-4E6A-99AD-85E539DEF16F}" srcOrd="0" destOrd="0" presId="urn:microsoft.com/office/officeart/2005/8/layout/vList6"/>
    <dgm:cxn modelId="{D96C1F63-581D-40BD-A2F7-D298C8455DF8}" type="presParOf" srcId="{59FE7901-1D00-4F6A-896C-298305767A2D}" destId="{211324A1-4F24-44EF-A461-80B6FA2AF26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2A7C4-E42E-4666-9A02-78439A9CDC56}">
      <dsp:nvSpPr>
        <dsp:cNvPr id="0" name=""/>
        <dsp:cNvSpPr/>
      </dsp:nvSpPr>
      <dsp:spPr>
        <a:xfrm>
          <a:off x="786767" y="118113"/>
          <a:ext cx="4247746" cy="175905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1469" tIns="76200" rIns="76200" bIns="76200" numCol="1" spcCol="1270" anchor="ctr" anchorCtr="0">
          <a:noAutofit/>
        </a:bodyPr>
        <a:lstStyle/>
        <a:p>
          <a:pPr lvl="0" algn="l" defTabSz="889000">
            <a:lnSpc>
              <a:spcPct val="90000"/>
            </a:lnSpc>
            <a:spcBef>
              <a:spcPct val="0"/>
            </a:spcBef>
            <a:spcAft>
              <a:spcPct val="35000"/>
            </a:spcAft>
          </a:pPr>
          <a:r>
            <a:rPr lang="ru-RU" sz="2000" b="1" kern="1200" dirty="0" smtClean="0">
              <a:latin typeface="+mn-lt"/>
            </a:rPr>
            <a:t>Создание и  ведение информационных массивов</a:t>
          </a:r>
          <a:endParaRPr lang="ru-RU" sz="2000" kern="1200" dirty="0">
            <a:latin typeface="+mn-lt"/>
          </a:endParaRPr>
        </a:p>
      </dsp:txBody>
      <dsp:txXfrm>
        <a:off x="786767" y="118113"/>
        <a:ext cx="4247746" cy="1759058"/>
      </dsp:txXfrm>
    </dsp:sp>
    <dsp:sp modelId="{FC985489-1BA3-41D1-976A-54213D302A2D}">
      <dsp:nvSpPr>
        <dsp:cNvPr id="0" name=""/>
        <dsp:cNvSpPr/>
      </dsp:nvSpPr>
      <dsp:spPr>
        <a:xfrm>
          <a:off x="20417" y="362341"/>
          <a:ext cx="913716" cy="850382"/>
        </a:xfrm>
        <a:prstGeom prst="rect">
          <a:avLst/>
        </a:prstGeom>
        <a:blipFill rotWithShape="1">
          <a:blip xmlns:r="http://schemas.openxmlformats.org/officeDocument/2006/relationships" r:embed="rId1"/>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3E8EEE-0797-4B9F-83F3-2D7B497C9D11}">
      <dsp:nvSpPr>
        <dsp:cNvPr id="0" name=""/>
        <dsp:cNvSpPr/>
      </dsp:nvSpPr>
      <dsp:spPr>
        <a:xfrm>
          <a:off x="5387825" y="118113"/>
          <a:ext cx="5628987" cy="175905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1469" tIns="68580" rIns="68580" bIns="68580" numCol="1" spcCol="1270" anchor="ctr" anchorCtr="0">
          <a:noAutofit/>
        </a:bodyPr>
        <a:lstStyle/>
        <a:p>
          <a:pPr lvl="0" algn="l" defTabSz="800100">
            <a:lnSpc>
              <a:spcPct val="90000"/>
            </a:lnSpc>
            <a:spcBef>
              <a:spcPct val="0"/>
            </a:spcBef>
            <a:spcAft>
              <a:spcPct val="35000"/>
            </a:spcAft>
          </a:pPr>
          <a:r>
            <a:rPr lang="ru-RU" sz="1800" b="1" kern="1200" dirty="0" smtClean="0">
              <a:latin typeface="Myriad Pro" panose="020B0503030403020204" pitchFamily="34" charset="0"/>
            </a:rPr>
            <a:t>Подготовка справок </a:t>
          </a:r>
          <a:r>
            <a:rPr lang="ru-RU" sz="1800" b="0" kern="1200" dirty="0" smtClean="0">
              <a:latin typeface="Myriad Pro" panose="020B0503030403020204" pitchFamily="34" charset="0"/>
            </a:rPr>
            <a:t>о наличии (отсутствии) месторождений и проявлений полезных ископаемых, участков недр федерального значения под объектами  геологического изучения недр </a:t>
          </a:r>
          <a:endParaRPr lang="ru-RU" sz="1800" b="0" kern="1200" dirty="0">
            <a:latin typeface="Myriad Pro" panose="020B0503030403020204" pitchFamily="34" charset="0"/>
          </a:endParaRPr>
        </a:p>
      </dsp:txBody>
      <dsp:txXfrm>
        <a:off x="5387825" y="118113"/>
        <a:ext cx="5628987" cy="1759058"/>
      </dsp:txXfrm>
    </dsp:sp>
    <dsp:sp modelId="{4FD319EB-6E56-4906-B227-6C7126FE218C}">
      <dsp:nvSpPr>
        <dsp:cNvPr id="0" name=""/>
        <dsp:cNvSpPr/>
      </dsp:nvSpPr>
      <dsp:spPr>
        <a:xfrm>
          <a:off x="5348802" y="323526"/>
          <a:ext cx="840304" cy="928012"/>
        </a:xfrm>
        <a:prstGeom prst="rect">
          <a:avLst/>
        </a:prstGeom>
        <a:blipFill rotWithShape="1">
          <a:blip xmlns:r="http://schemas.openxmlformats.org/officeDocument/2006/relationships" r:embed="rId2"/>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9FB03B-7603-4E22-AA60-764B224D5433}">
      <dsp:nvSpPr>
        <dsp:cNvPr id="0" name=""/>
        <dsp:cNvSpPr/>
      </dsp:nvSpPr>
      <dsp:spPr>
        <a:xfrm>
          <a:off x="2747379" y="2078486"/>
          <a:ext cx="5628987" cy="175905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1469" tIns="53340" rIns="53340" bIns="53340" numCol="1" spcCol="1270" anchor="ctr" anchorCtr="0">
          <a:noAutofit/>
        </a:bodyPr>
        <a:lstStyle/>
        <a:p>
          <a:pPr lvl="0" algn="l" defTabSz="622300">
            <a:lnSpc>
              <a:spcPct val="90000"/>
            </a:lnSpc>
            <a:spcBef>
              <a:spcPct val="0"/>
            </a:spcBef>
            <a:spcAft>
              <a:spcPct val="35000"/>
            </a:spcAft>
          </a:pPr>
          <a:r>
            <a:rPr lang="ru-RU" sz="1400" b="1" kern="1200" dirty="0" smtClean="0"/>
            <a:t>Проверка материалов для формирования участков недр и последующему включению их в перечни участков недр </a:t>
          </a:r>
          <a:r>
            <a:rPr lang="ru-RU" sz="1400" b="0" kern="1200" dirty="0" smtClean="0"/>
            <a:t>по видам полезных ископаемых, предлагаемых для предоставления в пользование с целью проведения работ по разведке и добыче полезных ископаемых и геологическому изучению ( от 22.11.2019 г.  утв. </a:t>
          </a:r>
          <a:r>
            <a:rPr lang="ru-RU" sz="1400" b="0" kern="1200" dirty="0" err="1" smtClean="0"/>
            <a:t>и.о</a:t>
          </a:r>
          <a:r>
            <a:rPr lang="ru-RU" sz="1400" b="0" kern="1200" dirty="0" smtClean="0"/>
            <a:t>. руководителя Федерального агентства по недропользованию С.А. Аксеновым) </a:t>
          </a:r>
          <a:endParaRPr lang="ru-RU" sz="1400" b="0" kern="1200" dirty="0"/>
        </a:p>
      </dsp:txBody>
      <dsp:txXfrm>
        <a:off x="2747379" y="2078486"/>
        <a:ext cx="5628987" cy="1759058"/>
      </dsp:txXfrm>
    </dsp:sp>
    <dsp:sp modelId="{79F07CFC-56EA-4DE7-80F2-587CE9ABF5CA}">
      <dsp:nvSpPr>
        <dsp:cNvPr id="0" name=""/>
        <dsp:cNvSpPr/>
      </dsp:nvSpPr>
      <dsp:spPr>
        <a:xfrm>
          <a:off x="2660863" y="2246867"/>
          <a:ext cx="935289" cy="1002077"/>
        </a:xfrm>
        <a:prstGeom prst="rect">
          <a:avLst/>
        </a:prstGeom>
        <a:blipFill rotWithShape="1">
          <a:blip xmlns:r="http://schemas.openxmlformats.org/officeDocument/2006/relationships" r:embed="rId3"/>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1C33F9-1F20-4D41-84E3-6CA1421CA00E}">
      <dsp:nvSpPr>
        <dsp:cNvPr id="0" name=""/>
        <dsp:cNvSpPr/>
      </dsp:nvSpPr>
      <dsp:spPr>
        <a:xfrm>
          <a:off x="2761881" y="4038859"/>
          <a:ext cx="5628987" cy="1759058"/>
        </a:xfrm>
        <a:prstGeom prst="rect">
          <a:avLst/>
        </a:prstGeom>
        <a:solidFill>
          <a:schemeClr val="accent6">
            <a:alpha val="40000"/>
            <a:tint val="4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91469" tIns="49530" rIns="49530" bIns="49530" numCol="1" spcCol="1270" anchor="ctr" anchorCtr="0">
          <a:noAutofit/>
        </a:bodyPr>
        <a:lstStyle/>
        <a:p>
          <a:pPr lvl="0" algn="l" defTabSz="577850">
            <a:lnSpc>
              <a:spcPct val="90000"/>
            </a:lnSpc>
            <a:spcBef>
              <a:spcPct val="0"/>
            </a:spcBef>
            <a:spcAft>
              <a:spcPct val="35000"/>
            </a:spcAft>
          </a:pPr>
          <a:r>
            <a:rPr lang="ru-RU" sz="1300" b="1" kern="1200" dirty="0" smtClean="0"/>
            <a:t>Проверка материалов, поступающих в рамках Порядка рассмотрения заявок на получение права пользования недрами для геологического изучения недр, </a:t>
          </a:r>
          <a:r>
            <a:rPr lang="ru-RU" sz="1300" b="0" kern="1200" dirty="0" smtClean="0"/>
            <a:t>утвержденного приказом Минприроды России от 10.11.2016 </a:t>
          </a:r>
          <a:r>
            <a:rPr lang="ru-RU" sz="1300" b="0" kern="1200" dirty="0" err="1" smtClean="0"/>
            <a:t>No</a:t>
          </a:r>
          <a:r>
            <a:rPr lang="ru-RU" sz="1300" b="0" kern="1200" dirty="0" smtClean="0"/>
            <a:t> 583 (по запросу Федерального агентства по недропользованию)</a:t>
          </a:r>
          <a:endParaRPr lang="ru-RU" sz="1300" b="0" kern="1200" dirty="0"/>
        </a:p>
      </dsp:txBody>
      <dsp:txXfrm>
        <a:off x="2761881" y="4038859"/>
        <a:ext cx="5628987" cy="1759058"/>
      </dsp:txXfrm>
    </dsp:sp>
    <dsp:sp modelId="{DB813BFE-5DC4-4F10-A552-ED1A6339C098}">
      <dsp:nvSpPr>
        <dsp:cNvPr id="0" name=""/>
        <dsp:cNvSpPr/>
      </dsp:nvSpPr>
      <dsp:spPr>
        <a:xfrm>
          <a:off x="2646361" y="4192538"/>
          <a:ext cx="993298" cy="1031482"/>
        </a:xfrm>
        <a:prstGeom prst="rect">
          <a:avLst/>
        </a:prstGeom>
        <a:blipFill rotWithShape="1">
          <a:blip xmlns:r="http://schemas.openxmlformats.org/officeDocument/2006/relationships" r:embed="rId3"/>
          <a:stretch>
            <a:fillRect/>
          </a:stretch>
        </a:blip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A71B8-824C-4189-813C-1903AFB75F6E}">
      <dsp:nvSpPr>
        <dsp:cNvPr id="0" name=""/>
        <dsp:cNvSpPr/>
      </dsp:nvSpPr>
      <dsp:spPr>
        <a:xfrm>
          <a:off x="2552625" y="2709333"/>
          <a:ext cx="675382" cy="1286933"/>
        </a:xfrm>
        <a:custGeom>
          <a:avLst/>
          <a:gdLst/>
          <a:ahLst/>
          <a:cxnLst/>
          <a:rect l="0" t="0" r="0" b="0"/>
          <a:pathLst>
            <a:path>
              <a:moveTo>
                <a:pt x="0" y="0"/>
              </a:moveTo>
              <a:lnTo>
                <a:pt x="337691" y="0"/>
              </a:lnTo>
              <a:lnTo>
                <a:pt x="337691" y="1286933"/>
              </a:lnTo>
              <a:lnTo>
                <a:pt x="675382" y="12869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853982" y="3316465"/>
        <a:ext cx="72669" cy="72669"/>
      </dsp:txXfrm>
    </dsp:sp>
    <dsp:sp modelId="{5D334794-355F-4C77-8099-0C0F4F6263E8}">
      <dsp:nvSpPr>
        <dsp:cNvPr id="0" name=""/>
        <dsp:cNvSpPr/>
      </dsp:nvSpPr>
      <dsp:spPr>
        <a:xfrm>
          <a:off x="2552625" y="2663613"/>
          <a:ext cx="675382" cy="91440"/>
        </a:xfrm>
        <a:custGeom>
          <a:avLst/>
          <a:gdLst/>
          <a:ahLst/>
          <a:cxnLst/>
          <a:rect l="0" t="0" r="0" b="0"/>
          <a:pathLst>
            <a:path>
              <a:moveTo>
                <a:pt x="0" y="45720"/>
              </a:moveTo>
              <a:lnTo>
                <a:pt x="675382"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873432" y="2692448"/>
        <a:ext cx="33769" cy="33769"/>
      </dsp:txXfrm>
    </dsp:sp>
    <dsp:sp modelId="{EC171243-8FF5-46F7-94C0-92F782EF3C33}">
      <dsp:nvSpPr>
        <dsp:cNvPr id="0" name=""/>
        <dsp:cNvSpPr/>
      </dsp:nvSpPr>
      <dsp:spPr>
        <a:xfrm>
          <a:off x="2552625" y="1379550"/>
          <a:ext cx="607979" cy="1329783"/>
        </a:xfrm>
        <a:custGeom>
          <a:avLst/>
          <a:gdLst/>
          <a:ahLst/>
          <a:cxnLst/>
          <a:rect l="0" t="0" r="0" b="0"/>
          <a:pathLst>
            <a:path>
              <a:moveTo>
                <a:pt x="0" y="1329783"/>
              </a:moveTo>
              <a:lnTo>
                <a:pt x="303989" y="1329783"/>
              </a:lnTo>
              <a:lnTo>
                <a:pt x="303989" y="0"/>
              </a:lnTo>
              <a:lnTo>
                <a:pt x="60797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2820060" y="2007887"/>
        <a:ext cx="73108" cy="73108"/>
      </dsp:txXfrm>
    </dsp:sp>
    <dsp:sp modelId="{8D60FBBC-AD13-4374-9AC5-A32865E6FE0D}">
      <dsp:nvSpPr>
        <dsp:cNvPr id="0" name=""/>
        <dsp:cNvSpPr/>
      </dsp:nvSpPr>
      <dsp:spPr>
        <a:xfrm rot="16200000">
          <a:off x="-671481" y="2194560"/>
          <a:ext cx="5418667"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ru-RU" sz="6500" kern="1200" dirty="0" smtClean="0"/>
            <a:t>Приказ №583</a:t>
          </a:r>
          <a:endParaRPr lang="ru-RU" sz="6500" kern="1200" dirty="0"/>
        </a:p>
      </dsp:txBody>
      <dsp:txXfrm>
        <a:off x="-671481" y="2194560"/>
        <a:ext cx="5418667" cy="1029546"/>
      </dsp:txXfrm>
    </dsp:sp>
    <dsp:sp modelId="{8B595C43-5820-4947-A652-3CF407963A33}">
      <dsp:nvSpPr>
        <dsp:cNvPr id="0" name=""/>
        <dsp:cNvSpPr/>
      </dsp:nvSpPr>
      <dsp:spPr>
        <a:xfrm>
          <a:off x="3160604" y="864776"/>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ru-RU" sz="2600" b="1" kern="1200" dirty="0" smtClean="0">
              <a:solidFill>
                <a:schemeClr val="tx1"/>
              </a:solidFill>
              <a:effectLst/>
              <a:latin typeface="+mn-lt"/>
              <a:ea typeface="+mn-ea"/>
              <a:cs typeface="+mn-cs"/>
            </a:rPr>
            <a:t>Приказ Минприроды от 16.10.2017</a:t>
          </a:r>
          <a:r>
            <a:rPr lang="en-US" sz="2600" b="1" kern="1200" dirty="0" smtClean="0">
              <a:solidFill>
                <a:schemeClr val="tx1"/>
              </a:solidFill>
              <a:effectLst/>
              <a:latin typeface="+mn-lt"/>
              <a:ea typeface="+mn-ea"/>
              <a:cs typeface="+mn-cs"/>
            </a:rPr>
            <a:t>No566</a:t>
          </a:r>
          <a:endParaRPr lang="ru-RU" sz="2600" kern="1200" dirty="0"/>
        </a:p>
      </dsp:txBody>
      <dsp:txXfrm>
        <a:off x="3160604" y="864776"/>
        <a:ext cx="3376913" cy="1029546"/>
      </dsp:txXfrm>
    </dsp:sp>
    <dsp:sp modelId="{2F7F9C1A-7026-44DB-AAD2-2AF9531E6D80}">
      <dsp:nvSpPr>
        <dsp:cNvPr id="0" name=""/>
        <dsp:cNvSpPr/>
      </dsp:nvSpPr>
      <dsp:spPr>
        <a:xfrm>
          <a:off x="3228008" y="2194560"/>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ru-RU" sz="2800" b="1" kern="1200" dirty="0" smtClean="0">
              <a:solidFill>
                <a:schemeClr val="tx1"/>
              </a:solidFill>
              <a:effectLst/>
              <a:latin typeface="+mn-lt"/>
              <a:ea typeface="+mn-ea"/>
              <a:cs typeface="+mn-cs"/>
            </a:rPr>
            <a:t>Приказ Минприроды от 12.10.2018</a:t>
          </a:r>
          <a:r>
            <a:rPr lang="ru-RU" sz="2800" b="1" kern="1200" baseline="0" dirty="0" smtClean="0">
              <a:solidFill>
                <a:schemeClr val="tx1"/>
              </a:solidFill>
              <a:effectLst/>
              <a:latin typeface="+mn-lt"/>
              <a:ea typeface="+mn-ea"/>
              <a:cs typeface="+mn-cs"/>
            </a:rPr>
            <a:t> </a:t>
          </a:r>
          <a:r>
            <a:rPr lang="en-US" sz="2800" b="1" kern="1200" dirty="0" smtClean="0">
              <a:solidFill>
                <a:schemeClr val="tx1"/>
              </a:solidFill>
              <a:effectLst/>
              <a:latin typeface="+mn-lt"/>
              <a:ea typeface="+mn-ea"/>
              <a:cs typeface="+mn-cs"/>
            </a:rPr>
            <a:t>No5</a:t>
          </a:r>
          <a:r>
            <a:rPr lang="ru-RU" sz="2800" b="1" kern="1200" dirty="0" smtClean="0">
              <a:solidFill>
                <a:schemeClr val="tx1"/>
              </a:solidFill>
              <a:effectLst/>
              <a:latin typeface="+mn-lt"/>
              <a:ea typeface="+mn-ea"/>
              <a:cs typeface="+mn-cs"/>
            </a:rPr>
            <a:t>12</a:t>
          </a:r>
          <a:endParaRPr lang="ru-RU" sz="2800" kern="1200" dirty="0"/>
        </a:p>
      </dsp:txBody>
      <dsp:txXfrm>
        <a:off x="3228008" y="2194560"/>
        <a:ext cx="3376913" cy="1029546"/>
      </dsp:txXfrm>
    </dsp:sp>
    <dsp:sp modelId="{440E729E-09D3-4C7C-8CF8-B71F4804A439}">
      <dsp:nvSpPr>
        <dsp:cNvPr id="0" name=""/>
        <dsp:cNvSpPr/>
      </dsp:nvSpPr>
      <dsp:spPr>
        <a:xfrm>
          <a:off x="3228008" y="3481493"/>
          <a:ext cx="3376913" cy="102954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0">
            <a:lnSpc>
              <a:spcPct val="90000"/>
            </a:lnSpc>
            <a:spcBef>
              <a:spcPct val="0"/>
            </a:spcBef>
            <a:spcAft>
              <a:spcPct val="35000"/>
            </a:spcAft>
          </a:pPr>
          <a:r>
            <a:rPr lang="ru-RU" sz="2800" b="1" kern="1200" dirty="0" smtClean="0">
              <a:solidFill>
                <a:schemeClr val="tx1"/>
              </a:solidFill>
              <a:effectLst/>
              <a:latin typeface="+mn-lt"/>
              <a:ea typeface="+mn-ea"/>
              <a:cs typeface="+mn-cs"/>
            </a:rPr>
            <a:t>Приказ Минприроды от 14.05.2019</a:t>
          </a:r>
          <a:r>
            <a:rPr lang="ru-RU" sz="2800" b="1" kern="1200" baseline="0" dirty="0" smtClean="0">
              <a:solidFill>
                <a:schemeClr val="tx1"/>
              </a:solidFill>
              <a:effectLst/>
              <a:latin typeface="+mn-lt"/>
              <a:ea typeface="+mn-ea"/>
              <a:cs typeface="+mn-cs"/>
            </a:rPr>
            <a:t> </a:t>
          </a:r>
          <a:r>
            <a:rPr lang="en-US" sz="2800" b="1" kern="1200" dirty="0" smtClean="0">
              <a:solidFill>
                <a:schemeClr val="tx1"/>
              </a:solidFill>
              <a:effectLst/>
              <a:latin typeface="+mn-lt"/>
              <a:ea typeface="+mn-ea"/>
              <a:cs typeface="+mn-cs"/>
            </a:rPr>
            <a:t>No</a:t>
          </a:r>
          <a:r>
            <a:rPr lang="ru-RU" sz="2800" b="1" kern="1200" dirty="0" smtClean="0">
              <a:solidFill>
                <a:schemeClr val="tx1"/>
              </a:solidFill>
              <a:effectLst/>
              <a:latin typeface="+mn-lt"/>
              <a:ea typeface="+mn-ea"/>
              <a:cs typeface="+mn-cs"/>
            </a:rPr>
            <a:t>299</a:t>
          </a:r>
          <a:endParaRPr lang="ru-RU" sz="2800" kern="1200" dirty="0"/>
        </a:p>
      </dsp:txBody>
      <dsp:txXfrm>
        <a:off x="3228008" y="3481493"/>
        <a:ext cx="3376913" cy="10295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5BB6AB-8582-4FF2-B824-AC6DDD2D4E97}">
      <dsp:nvSpPr>
        <dsp:cNvPr id="0" name=""/>
        <dsp:cNvSpPr/>
      </dsp:nvSpPr>
      <dsp:spPr>
        <a:xfrm>
          <a:off x="2093266" y="2809"/>
          <a:ext cx="9316979" cy="659457"/>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endParaRPr lang="ru-RU" sz="1000" kern="1200" dirty="0"/>
        </a:p>
        <a:p>
          <a:pPr marL="114300" lvl="1" indent="-114300" algn="l" defTabSz="533400">
            <a:lnSpc>
              <a:spcPct val="90000"/>
            </a:lnSpc>
            <a:spcBef>
              <a:spcPct val="0"/>
            </a:spcBef>
            <a:spcAft>
              <a:spcPct val="15000"/>
            </a:spcAft>
            <a:buChar char="••"/>
          </a:pPr>
          <a:r>
            <a:rPr lang="ru-RU" sz="1200" kern="1200" dirty="0" smtClean="0"/>
            <a:t>некомплектность загруженных материалов (в соответствии с п. 2.5 «Методических рекомендаций…»);</a:t>
          </a:r>
          <a:endParaRPr lang="ru-RU" sz="1000" kern="1200" dirty="0"/>
        </a:p>
      </dsp:txBody>
      <dsp:txXfrm>
        <a:off x="2093266" y="85241"/>
        <a:ext cx="9069683" cy="494593"/>
      </dsp:txXfrm>
    </dsp:sp>
    <dsp:sp modelId="{FE5A5CD6-38C8-4494-98A1-F1C95A1418B7}">
      <dsp:nvSpPr>
        <dsp:cNvPr id="0" name=""/>
        <dsp:cNvSpPr/>
      </dsp:nvSpPr>
      <dsp:spPr>
        <a:xfrm>
          <a:off x="226058" y="6439"/>
          <a:ext cx="1867208" cy="652197"/>
        </a:xfrm>
        <a:prstGeom prst="roundRect">
          <a:avLst/>
        </a:prstGeom>
        <a:gradFill rotWithShape="0">
          <a:gsLst>
            <a:gs pos="0">
              <a:schemeClr val="accent6">
                <a:alpha val="90000"/>
                <a:hueOff val="0"/>
                <a:satOff val="0"/>
                <a:lumOff val="0"/>
                <a:alphaOff val="0"/>
                <a:satMod val="103000"/>
                <a:lumMod val="102000"/>
                <a:tint val="94000"/>
              </a:schemeClr>
            </a:gs>
            <a:gs pos="50000">
              <a:schemeClr val="accent6">
                <a:alpha val="90000"/>
                <a:hueOff val="0"/>
                <a:satOff val="0"/>
                <a:lumOff val="0"/>
                <a:alphaOff val="0"/>
                <a:satMod val="110000"/>
                <a:lumMod val="100000"/>
                <a:shade val="100000"/>
              </a:schemeClr>
            </a:gs>
            <a:gs pos="100000">
              <a:schemeClr val="accent6">
                <a:alpha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dirty="0" smtClean="0"/>
            <a:t>КОМПЛЕКТНОСТЬ</a:t>
          </a:r>
          <a:r>
            <a:rPr lang="ru-RU" sz="1000" kern="1200" dirty="0" smtClean="0"/>
            <a:t> </a:t>
          </a:r>
          <a:endParaRPr lang="ru-RU" sz="1000" kern="1200" dirty="0"/>
        </a:p>
      </dsp:txBody>
      <dsp:txXfrm>
        <a:off x="257896" y="38277"/>
        <a:ext cx="1803532" cy="588521"/>
      </dsp:txXfrm>
    </dsp:sp>
    <dsp:sp modelId="{F6973F6B-A260-4833-B7A1-C31F96AE2922}">
      <dsp:nvSpPr>
        <dsp:cNvPr id="0" name=""/>
        <dsp:cNvSpPr/>
      </dsp:nvSpPr>
      <dsp:spPr>
        <a:xfrm>
          <a:off x="2073189" y="728212"/>
          <a:ext cx="9307881" cy="746492"/>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ru-RU" sz="1200" kern="1200" dirty="0" smtClean="0"/>
            <a:t> несоответствие координат на карточке объекта в АСЛН контуру объекта на схеме расположения испрашиваемого участка;</a:t>
          </a:r>
          <a:endParaRPr lang="ru-RU" sz="1200" kern="1200" dirty="0"/>
        </a:p>
        <a:p>
          <a:pPr marL="114300" lvl="1" indent="-114300" algn="l" defTabSz="533400">
            <a:lnSpc>
              <a:spcPct val="90000"/>
            </a:lnSpc>
            <a:spcBef>
              <a:spcPct val="0"/>
            </a:spcBef>
            <a:spcAft>
              <a:spcPct val="15000"/>
            </a:spcAft>
            <a:buChar char="••"/>
          </a:pPr>
          <a:r>
            <a:rPr lang="ru-RU" sz="1200" kern="1200" dirty="0" smtClean="0"/>
            <a:t> несоответствие координат на карточке объекта в АСЛН координатам на схеме расположения испрашиваемого участка;</a:t>
          </a:r>
          <a:endParaRPr lang="ru-RU" sz="1200" kern="1200" dirty="0"/>
        </a:p>
        <a:p>
          <a:pPr marL="114300" lvl="1" indent="-114300" algn="l" defTabSz="533400">
            <a:lnSpc>
              <a:spcPct val="90000"/>
            </a:lnSpc>
            <a:spcBef>
              <a:spcPct val="0"/>
            </a:spcBef>
            <a:spcAft>
              <a:spcPct val="15000"/>
            </a:spcAft>
            <a:buChar char="••"/>
          </a:pPr>
          <a:r>
            <a:rPr lang="ru-RU" sz="1200" kern="1200" dirty="0" smtClean="0"/>
            <a:t> несоответствие координат на карточке объекта в АСЛН координатам в </a:t>
          </a:r>
          <a:r>
            <a:rPr lang="ru-RU" sz="1200" kern="1200" dirty="0" err="1" smtClean="0"/>
            <a:t>шейп</a:t>
          </a:r>
          <a:r>
            <a:rPr lang="ru-RU" sz="1200" kern="1200" dirty="0" smtClean="0"/>
            <a:t>-файле; </a:t>
          </a:r>
          <a:endParaRPr lang="ru-RU" sz="1200" kern="1200" dirty="0"/>
        </a:p>
        <a:p>
          <a:pPr marL="114300" lvl="1" indent="-114300" algn="l" defTabSz="533400">
            <a:lnSpc>
              <a:spcPct val="90000"/>
            </a:lnSpc>
            <a:spcBef>
              <a:spcPct val="0"/>
            </a:spcBef>
            <a:spcAft>
              <a:spcPct val="15000"/>
            </a:spcAft>
            <a:buChar char="••"/>
          </a:pPr>
          <a:endParaRPr lang="ru-RU" sz="1200" kern="1200" dirty="0"/>
        </a:p>
        <a:p>
          <a:pPr marL="114300" lvl="1" indent="-114300" algn="l" defTabSz="533400">
            <a:lnSpc>
              <a:spcPct val="90000"/>
            </a:lnSpc>
            <a:spcBef>
              <a:spcPct val="0"/>
            </a:spcBef>
            <a:spcAft>
              <a:spcPct val="15000"/>
            </a:spcAft>
            <a:buChar char="••"/>
          </a:pPr>
          <a:endParaRPr lang="ru-RU" sz="1200" kern="1200" dirty="0"/>
        </a:p>
      </dsp:txBody>
      <dsp:txXfrm>
        <a:off x="2073189" y="821524"/>
        <a:ext cx="9027947" cy="559869"/>
      </dsp:txXfrm>
    </dsp:sp>
    <dsp:sp modelId="{AC22ACA0-969D-4E96-B4B6-9DA193768211}">
      <dsp:nvSpPr>
        <dsp:cNvPr id="0" name=""/>
        <dsp:cNvSpPr/>
      </dsp:nvSpPr>
      <dsp:spPr>
        <a:xfrm>
          <a:off x="255234" y="771730"/>
          <a:ext cx="1817954" cy="659457"/>
        </a:xfrm>
        <a:prstGeom prst="roundRect">
          <a:avLst/>
        </a:prstGeom>
        <a:gradFill rotWithShape="0">
          <a:gsLst>
            <a:gs pos="0">
              <a:schemeClr val="accent6">
                <a:alpha val="90000"/>
                <a:hueOff val="0"/>
                <a:satOff val="0"/>
                <a:lumOff val="0"/>
                <a:alphaOff val="-10000"/>
                <a:satMod val="103000"/>
                <a:lumMod val="102000"/>
                <a:tint val="94000"/>
              </a:schemeClr>
            </a:gs>
            <a:gs pos="50000">
              <a:schemeClr val="accent6">
                <a:alpha val="90000"/>
                <a:hueOff val="0"/>
                <a:satOff val="0"/>
                <a:lumOff val="0"/>
                <a:alphaOff val="-10000"/>
                <a:satMod val="110000"/>
                <a:lumMod val="100000"/>
                <a:shade val="100000"/>
              </a:schemeClr>
            </a:gs>
            <a:gs pos="100000">
              <a:schemeClr val="accent6">
                <a:alpha val="90000"/>
                <a:hueOff val="0"/>
                <a:satOff val="0"/>
                <a:lumOff val="0"/>
                <a:alphaOff val="-1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dirty="0" smtClean="0"/>
            <a:t>СООТВЕТСВИЕ</a:t>
          </a:r>
          <a:r>
            <a:rPr lang="ru-RU" sz="1000" kern="1200" dirty="0" smtClean="0"/>
            <a:t> </a:t>
          </a:r>
          <a:r>
            <a:rPr lang="ru-RU" sz="1600" b="1" kern="1200" dirty="0" smtClean="0"/>
            <a:t>КООРДИНАТ</a:t>
          </a:r>
          <a:r>
            <a:rPr lang="ru-RU" sz="1000" kern="1200" dirty="0" smtClean="0"/>
            <a:t> </a:t>
          </a:r>
          <a:endParaRPr lang="ru-RU" sz="1000" kern="1200" dirty="0"/>
        </a:p>
      </dsp:txBody>
      <dsp:txXfrm>
        <a:off x="287426" y="803922"/>
        <a:ext cx="1753570" cy="595073"/>
      </dsp:txXfrm>
    </dsp:sp>
    <dsp:sp modelId="{5EF6FE75-623C-48CD-BB1B-706FF3B4585F}">
      <dsp:nvSpPr>
        <dsp:cNvPr id="0" name=""/>
        <dsp:cNvSpPr/>
      </dsp:nvSpPr>
      <dsp:spPr>
        <a:xfrm>
          <a:off x="2073189" y="1540651"/>
          <a:ext cx="9307881" cy="1144093"/>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ru-RU" sz="1200" kern="1200" dirty="0" smtClean="0"/>
            <a:t>несоответствие площади испрашиваемого участка на карточке объекта в АСЛН и площади, подсчитанной </a:t>
          </a:r>
          <a:r>
            <a:rPr lang="ru-RU" sz="1200" kern="1200" dirty="0" err="1" smtClean="0"/>
            <a:t>Росгеолфондом</a:t>
          </a:r>
          <a:r>
            <a:rPr lang="ru-RU" sz="1200" kern="1200" dirty="0" smtClean="0"/>
            <a:t> средствами </a:t>
          </a:r>
          <a:r>
            <a:rPr lang="ru-RU" sz="1200" kern="1200" dirty="0" err="1" smtClean="0"/>
            <a:t>ArcGis</a:t>
          </a:r>
          <a:r>
            <a:rPr lang="ru-RU" sz="1200" kern="1200" dirty="0" smtClean="0"/>
            <a:t>;</a:t>
          </a:r>
          <a:endParaRPr lang="ru-RU" sz="1200" kern="1200" dirty="0"/>
        </a:p>
        <a:p>
          <a:pPr marL="114300" lvl="1" indent="-114300" algn="l" defTabSz="533400">
            <a:lnSpc>
              <a:spcPct val="90000"/>
            </a:lnSpc>
            <a:spcBef>
              <a:spcPct val="0"/>
            </a:spcBef>
            <a:spcAft>
              <a:spcPct val="15000"/>
            </a:spcAft>
            <a:buChar char="••"/>
          </a:pPr>
          <a:r>
            <a:rPr lang="ru-RU" sz="1200" kern="1200" dirty="0" smtClean="0"/>
            <a:t>формирование полигона большой площади, размер которой не обоснован информацией о расположенных в его контуре прогнозных ресурсах и запасах полезных ископаемых;</a:t>
          </a:r>
          <a:endParaRPr lang="ru-RU" sz="1200" kern="1200" dirty="0"/>
        </a:p>
      </dsp:txBody>
      <dsp:txXfrm>
        <a:off x="2073189" y="1683663"/>
        <a:ext cx="8878846" cy="858069"/>
      </dsp:txXfrm>
    </dsp:sp>
    <dsp:sp modelId="{CEEE3E37-973F-4D2E-BCF1-4022D5007BC3}">
      <dsp:nvSpPr>
        <dsp:cNvPr id="0" name=""/>
        <dsp:cNvSpPr/>
      </dsp:nvSpPr>
      <dsp:spPr>
        <a:xfrm>
          <a:off x="255234" y="1782968"/>
          <a:ext cx="1817954" cy="659457"/>
        </a:xfrm>
        <a:prstGeom prst="roundRect">
          <a:avLst/>
        </a:prstGeom>
        <a:gradFill rotWithShape="0">
          <a:gsLst>
            <a:gs pos="0">
              <a:schemeClr val="accent6">
                <a:alpha val="90000"/>
                <a:hueOff val="0"/>
                <a:satOff val="0"/>
                <a:lumOff val="0"/>
                <a:alphaOff val="-20000"/>
                <a:satMod val="103000"/>
                <a:lumMod val="102000"/>
                <a:tint val="94000"/>
              </a:schemeClr>
            </a:gs>
            <a:gs pos="50000">
              <a:schemeClr val="accent6">
                <a:alpha val="90000"/>
                <a:hueOff val="0"/>
                <a:satOff val="0"/>
                <a:lumOff val="0"/>
                <a:alphaOff val="-20000"/>
                <a:satMod val="110000"/>
                <a:lumMod val="100000"/>
                <a:shade val="100000"/>
              </a:schemeClr>
            </a:gs>
            <a:gs pos="100000">
              <a:schemeClr val="accent6">
                <a:alpha val="90000"/>
                <a:hueOff val="0"/>
                <a:satOff val="0"/>
                <a:lumOff val="0"/>
                <a:alphaOff val="-2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dirty="0" smtClean="0"/>
            <a:t>СООТВЕТСТВИЕ ПЛОЩАДИ</a:t>
          </a:r>
          <a:endParaRPr lang="ru-RU" sz="1600" b="1" kern="1200" dirty="0"/>
        </a:p>
      </dsp:txBody>
      <dsp:txXfrm>
        <a:off x="287426" y="1815160"/>
        <a:ext cx="1753570" cy="595073"/>
      </dsp:txXfrm>
    </dsp:sp>
    <dsp:sp modelId="{AE8993D9-E7A6-4489-8A4B-D6E1859C31CE}">
      <dsp:nvSpPr>
        <dsp:cNvPr id="0" name=""/>
        <dsp:cNvSpPr/>
      </dsp:nvSpPr>
      <dsp:spPr>
        <a:xfrm>
          <a:off x="2074793" y="2750690"/>
          <a:ext cx="9526058" cy="1911147"/>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985" tIns="6985" rIns="6985" bIns="6985" numCol="1" spcCol="1270" anchor="t" anchorCtr="0">
          <a:noAutofit/>
        </a:bodyPr>
        <a:lstStyle/>
        <a:p>
          <a:pPr marL="57150" lvl="1" indent="-57150" algn="l" defTabSz="488950">
            <a:lnSpc>
              <a:spcPct val="90000"/>
            </a:lnSpc>
            <a:spcBef>
              <a:spcPct val="0"/>
            </a:spcBef>
            <a:spcAft>
              <a:spcPct val="15000"/>
            </a:spcAft>
            <a:buChar char="••"/>
          </a:pPr>
          <a:r>
            <a:rPr lang="ru-RU" sz="1100" kern="1200" dirty="0" smtClean="0"/>
            <a:t>несоответствие сведений о запасах и/или ресурсах полезных ископаемых на карточке объекта в АСЛН данным государственного баланса запасов полезных ископаемых и (или) соответствующих протоколов апробации (рассмотрения) прогнозных ресурсов;</a:t>
          </a:r>
          <a:endParaRPr lang="ru-RU" sz="1100" kern="1200" dirty="0"/>
        </a:p>
        <a:p>
          <a:pPr marL="57150" lvl="1" indent="-57150" algn="l" defTabSz="488950">
            <a:lnSpc>
              <a:spcPct val="90000"/>
            </a:lnSpc>
            <a:spcBef>
              <a:spcPct val="0"/>
            </a:spcBef>
            <a:spcAft>
              <a:spcPct val="15000"/>
            </a:spcAft>
            <a:buChar char="••"/>
          </a:pPr>
          <a:r>
            <a:rPr lang="ru-RU" sz="1100" kern="1200" dirty="0" smtClean="0"/>
            <a:t>несоответствие значений запасов/ресурсов, приводимых в справках, соответствующим протоколам и отсутствие пояснений по их изменению; </a:t>
          </a:r>
          <a:endParaRPr lang="ru-RU" sz="1100" kern="1200" dirty="0"/>
        </a:p>
        <a:p>
          <a:pPr marL="57150" lvl="1" indent="-57150" algn="l" defTabSz="488950">
            <a:lnSpc>
              <a:spcPct val="90000"/>
            </a:lnSpc>
            <a:spcBef>
              <a:spcPct val="0"/>
            </a:spcBef>
            <a:spcAft>
              <a:spcPct val="15000"/>
            </a:spcAft>
            <a:buChar char="••"/>
          </a:pPr>
          <a:r>
            <a:rPr lang="ru-RU" sz="1100" kern="1200" dirty="0" smtClean="0"/>
            <a:t>отсутствие информации о прогнозных ресурсах в справке ТФГИ. </a:t>
          </a:r>
          <a:endParaRPr lang="ru-RU" sz="1100" kern="1200" dirty="0"/>
        </a:p>
        <a:p>
          <a:pPr marL="57150" lvl="1" indent="-57150" algn="l" defTabSz="488950">
            <a:lnSpc>
              <a:spcPct val="90000"/>
            </a:lnSpc>
            <a:spcBef>
              <a:spcPct val="0"/>
            </a:spcBef>
            <a:spcAft>
              <a:spcPct val="15000"/>
            </a:spcAft>
            <a:buChar char="••"/>
          </a:pPr>
          <a:r>
            <a:rPr lang="ru-RU" sz="1100" kern="1200" dirty="0" smtClean="0"/>
            <a:t>отсутствие в АСЛН соответствующих протоколов утверждения запасов и/или апробации (рассмотрения) прогнозных ресурсов;</a:t>
          </a:r>
          <a:endParaRPr lang="ru-RU" sz="1100" kern="1200" dirty="0"/>
        </a:p>
        <a:p>
          <a:pPr marL="57150" lvl="1" indent="-57150" algn="l" defTabSz="488950">
            <a:lnSpc>
              <a:spcPct val="90000"/>
            </a:lnSpc>
            <a:spcBef>
              <a:spcPct val="0"/>
            </a:spcBef>
            <a:spcAft>
              <a:spcPct val="15000"/>
            </a:spcAft>
            <a:buChar char="••"/>
          </a:pPr>
          <a:r>
            <a:rPr lang="ru-RU" sz="1100" kern="1200" dirty="0" smtClean="0"/>
            <a:t>отсутствие на карточке объекта в АСЛН ссылок на соответствующие протоколы утверждения запасов и/или апробации (рассмотрения) прогнозных ресурсов;</a:t>
          </a:r>
          <a:endParaRPr lang="ru-RU" sz="1100" kern="1200" dirty="0"/>
        </a:p>
        <a:p>
          <a:pPr marL="57150" lvl="1" indent="-57150" algn="l" defTabSz="488950">
            <a:lnSpc>
              <a:spcPct val="90000"/>
            </a:lnSpc>
            <a:spcBef>
              <a:spcPct val="0"/>
            </a:spcBef>
            <a:spcAft>
              <a:spcPct val="15000"/>
            </a:spcAft>
            <a:buChar char="••"/>
          </a:pPr>
          <a:r>
            <a:rPr lang="ru-RU" sz="1100" kern="1200" dirty="0" smtClean="0"/>
            <a:t> неполное вхождение в контур испрашиваемого участка контуров передаваемых запасов и/или прогнозных ресурсов;</a:t>
          </a:r>
          <a:endParaRPr lang="ru-RU" sz="1100" kern="1200" dirty="0"/>
        </a:p>
      </dsp:txBody>
      <dsp:txXfrm>
        <a:off x="2074793" y="2989583"/>
        <a:ext cx="8809378" cy="1433361"/>
      </dsp:txXfrm>
    </dsp:sp>
    <dsp:sp modelId="{F278A9BB-BC26-45F7-97EE-05272670AE7A}">
      <dsp:nvSpPr>
        <dsp:cNvPr id="0" name=""/>
        <dsp:cNvSpPr/>
      </dsp:nvSpPr>
      <dsp:spPr>
        <a:xfrm>
          <a:off x="153492" y="3152121"/>
          <a:ext cx="1818187" cy="1108284"/>
        </a:xfrm>
        <a:prstGeom prst="roundRect">
          <a:avLst/>
        </a:prstGeom>
        <a:gradFill rotWithShape="0">
          <a:gsLst>
            <a:gs pos="0">
              <a:schemeClr val="accent6">
                <a:alpha val="90000"/>
                <a:hueOff val="0"/>
                <a:satOff val="0"/>
                <a:lumOff val="0"/>
                <a:alphaOff val="-30000"/>
                <a:satMod val="103000"/>
                <a:lumMod val="102000"/>
                <a:tint val="94000"/>
              </a:schemeClr>
            </a:gs>
            <a:gs pos="50000">
              <a:schemeClr val="accent6">
                <a:alpha val="90000"/>
                <a:hueOff val="0"/>
                <a:satOff val="0"/>
                <a:lumOff val="0"/>
                <a:alphaOff val="-30000"/>
                <a:satMod val="110000"/>
                <a:lumMod val="100000"/>
                <a:shade val="100000"/>
              </a:schemeClr>
            </a:gs>
            <a:gs pos="100000">
              <a:schemeClr val="accent6">
                <a:alpha val="90000"/>
                <a:hueOff val="0"/>
                <a:satOff val="0"/>
                <a:lumOff val="0"/>
                <a:alphaOff val="-3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ts val="0"/>
            </a:spcAft>
          </a:pPr>
          <a:r>
            <a:rPr lang="ru-RU" sz="1600" b="1" kern="1200" dirty="0" smtClean="0"/>
            <a:t>ИНФОРМАЦИЯ О ЗАПАСАХ/</a:t>
          </a:r>
        </a:p>
        <a:p>
          <a:pPr lvl="0" algn="ctr" defTabSz="711200">
            <a:lnSpc>
              <a:spcPct val="90000"/>
            </a:lnSpc>
            <a:spcBef>
              <a:spcPct val="0"/>
            </a:spcBef>
            <a:spcAft>
              <a:spcPts val="0"/>
            </a:spcAft>
          </a:pPr>
          <a:r>
            <a:rPr lang="ru-RU" sz="1600" b="1" kern="1200" dirty="0" smtClean="0"/>
            <a:t>РЕСУРСАХ</a:t>
          </a:r>
          <a:endParaRPr lang="ru-RU" sz="1600" b="1" kern="1200" dirty="0"/>
        </a:p>
      </dsp:txBody>
      <dsp:txXfrm>
        <a:off x="207594" y="3206223"/>
        <a:ext cx="1709983" cy="1000080"/>
      </dsp:txXfrm>
    </dsp:sp>
    <dsp:sp modelId="{211324A1-4F24-44EF-A461-80B6FA2AF26F}">
      <dsp:nvSpPr>
        <dsp:cNvPr id="0" name=""/>
        <dsp:cNvSpPr/>
      </dsp:nvSpPr>
      <dsp:spPr>
        <a:xfrm>
          <a:off x="2160701" y="4727783"/>
          <a:ext cx="9307881" cy="867622"/>
        </a:xfrm>
        <a:prstGeom prst="rightArrow">
          <a:avLst>
            <a:gd name="adj1" fmla="val 75000"/>
            <a:gd name="adj2" fmla="val 50000"/>
          </a:avLst>
        </a:prstGeom>
        <a:solidFill>
          <a:schemeClr val="accent6">
            <a:alpha val="90000"/>
            <a:tint val="4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ru-RU" sz="1200" kern="1200" dirty="0" smtClean="0"/>
            <a:t>наличие пересечений испрашиваемого участка с контурами действующих лицензий (при отсутствии согласования в материалах, загруженных в АСЛН);</a:t>
          </a:r>
          <a:endParaRPr lang="ru-RU" sz="1200" kern="1200" dirty="0"/>
        </a:p>
        <a:p>
          <a:pPr marL="114300" lvl="1" indent="-114300" algn="l" defTabSz="533400">
            <a:lnSpc>
              <a:spcPct val="90000"/>
            </a:lnSpc>
            <a:spcBef>
              <a:spcPct val="0"/>
            </a:spcBef>
            <a:spcAft>
              <a:spcPct val="15000"/>
            </a:spcAft>
            <a:buChar char="••"/>
          </a:pPr>
          <a:r>
            <a:rPr lang="ru-RU" sz="1200" kern="1200" dirty="0" smtClean="0"/>
            <a:t>наличие в контуре формируемого участка недр месторождений и проявлений иных полезных ископаемых.</a:t>
          </a:r>
          <a:endParaRPr lang="ru-RU" sz="1200" kern="1200" dirty="0"/>
        </a:p>
      </dsp:txBody>
      <dsp:txXfrm>
        <a:off x="2160701" y="4836236"/>
        <a:ext cx="8982523" cy="650716"/>
      </dsp:txXfrm>
    </dsp:sp>
    <dsp:sp modelId="{6F449E4A-2339-4E6A-99AD-85E539DEF16F}">
      <dsp:nvSpPr>
        <dsp:cNvPr id="0" name=""/>
        <dsp:cNvSpPr/>
      </dsp:nvSpPr>
      <dsp:spPr>
        <a:xfrm>
          <a:off x="167721" y="4831866"/>
          <a:ext cx="1992979" cy="659457"/>
        </a:xfrm>
        <a:prstGeom prst="roundRect">
          <a:avLst/>
        </a:prstGeom>
        <a:gradFill rotWithShape="0">
          <a:gsLst>
            <a:gs pos="0">
              <a:schemeClr val="accent6">
                <a:alpha val="90000"/>
                <a:hueOff val="0"/>
                <a:satOff val="0"/>
                <a:lumOff val="0"/>
                <a:alphaOff val="-40000"/>
                <a:satMod val="103000"/>
                <a:lumMod val="102000"/>
                <a:tint val="94000"/>
              </a:schemeClr>
            </a:gs>
            <a:gs pos="50000">
              <a:schemeClr val="accent6">
                <a:alpha val="90000"/>
                <a:hueOff val="0"/>
                <a:satOff val="0"/>
                <a:lumOff val="0"/>
                <a:alphaOff val="-40000"/>
                <a:satMod val="110000"/>
                <a:lumMod val="100000"/>
                <a:shade val="100000"/>
              </a:schemeClr>
            </a:gs>
            <a:gs pos="100000">
              <a:schemeClr val="accent6">
                <a:alpha val="90000"/>
                <a:hueOff val="0"/>
                <a:satOff val="0"/>
                <a:lumOff val="0"/>
                <a:alphaOff val="-4000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ru-RU" sz="1600" b="1" kern="1200" dirty="0" smtClean="0"/>
            <a:t>ПЕРЕСЕЧЕНИЯ С РФН/НРФН </a:t>
          </a:r>
          <a:endParaRPr lang="ru-RU" sz="1600" b="1" kern="1200" dirty="0"/>
        </a:p>
      </dsp:txBody>
      <dsp:txXfrm>
        <a:off x="199913" y="4864058"/>
        <a:ext cx="1928595" cy="595073"/>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14.jpeg"/></Relationships>
</file>

<file path=ppt/drawings/drawing1.xml><?xml version="1.0" encoding="utf-8"?>
<c:userShapes xmlns:c="http://schemas.openxmlformats.org/drawingml/2006/chart">
  <cdr:relSizeAnchor xmlns:cdr="http://schemas.openxmlformats.org/drawingml/2006/chartDrawing">
    <cdr:from>
      <cdr:x>0.73282</cdr:x>
      <cdr:y>0.42681</cdr:y>
    </cdr:from>
    <cdr:to>
      <cdr:x>0.98839</cdr:x>
      <cdr:y>0.90959</cdr:y>
    </cdr:to>
    <cdr:pic>
      <cdr:nvPicPr>
        <cdr:cNvPr id="2" name="Picture 6" descr="C:\!For_all\Untitled-4.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8369557" y="2255484"/>
          <a:ext cx="2918926" cy="2551234"/>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50444" y="0"/>
            <a:ext cx="2945659" cy="498055"/>
          </a:xfrm>
          <a:prstGeom prst="rect">
            <a:avLst/>
          </a:prstGeom>
        </p:spPr>
        <p:txBody>
          <a:bodyPr vert="horz" lIns="91440" tIns="45720" rIns="91440" bIns="45720" rtlCol="0"/>
          <a:lstStyle>
            <a:lvl1pPr algn="r">
              <a:defRPr sz="1200"/>
            </a:lvl1pPr>
          </a:lstStyle>
          <a:p>
            <a:fld id="{CB4A5316-1BCE-4FF7-B632-F53524811705}" type="datetimeFigureOut">
              <a:rPr lang="ru-RU" smtClean="0"/>
              <a:t>20.05.2021</a:t>
            </a:fld>
            <a:endParaRPr lang="ru-RU"/>
          </a:p>
        </p:txBody>
      </p:sp>
      <p:sp>
        <p:nvSpPr>
          <p:cNvPr id="4" name="Нижний колонтитул 3"/>
          <p:cNvSpPr>
            <a:spLocks noGrp="1"/>
          </p:cNvSpPr>
          <p:nvPr>
            <p:ph type="ftr" sz="quarter" idx="2"/>
          </p:nvPr>
        </p:nvSpPr>
        <p:spPr>
          <a:xfrm>
            <a:off x="1"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50444" y="9428584"/>
            <a:ext cx="2945659" cy="498055"/>
          </a:xfrm>
          <a:prstGeom prst="rect">
            <a:avLst/>
          </a:prstGeom>
        </p:spPr>
        <p:txBody>
          <a:bodyPr vert="horz" lIns="91440" tIns="45720" rIns="91440" bIns="45720" rtlCol="0" anchor="b"/>
          <a:lstStyle>
            <a:lvl1pPr algn="r">
              <a:defRPr sz="1200"/>
            </a:lvl1pPr>
          </a:lstStyle>
          <a:p>
            <a:fld id="{7D66CF64-6288-4AA8-97F7-65500333B9AC}" type="slidenum">
              <a:rPr lang="ru-RU" smtClean="0"/>
              <a:t>‹#›</a:t>
            </a:fld>
            <a:endParaRPr lang="ru-RU"/>
          </a:p>
        </p:txBody>
      </p:sp>
    </p:spTree>
    <p:extLst>
      <p:ext uri="{BB962C8B-B14F-4D97-AF65-F5344CB8AC3E}">
        <p14:creationId xmlns:p14="http://schemas.microsoft.com/office/powerpoint/2010/main" val="1067890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45659" cy="49805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4" y="0"/>
            <a:ext cx="2945659" cy="498055"/>
          </a:xfrm>
          <a:prstGeom prst="rect">
            <a:avLst/>
          </a:prstGeom>
        </p:spPr>
        <p:txBody>
          <a:bodyPr vert="horz" lIns="91440" tIns="45720" rIns="91440" bIns="45720" rtlCol="0"/>
          <a:lstStyle>
            <a:lvl1pPr algn="r">
              <a:defRPr sz="1200"/>
            </a:lvl1pPr>
          </a:lstStyle>
          <a:p>
            <a:fld id="{37B1C246-4605-4D1F-9498-5898EB9EA5BD}" type="datetimeFigureOut">
              <a:rPr lang="ru-RU" smtClean="0"/>
              <a:t>20.05.2021</a:t>
            </a:fld>
            <a:endParaRPr lang="ru-RU"/>
          </a:p>
        </p:txBody>
      </p:sp>
      <p:sp>
        <p:nvSpPr>
          <p:cNvPr id="4" name="Образ слайда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28584"/>
            <a:ext cx="2945659" cy="49805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4" y="9428584"/>
            <a:ext cx="2945659" cy="498055"/>
          </a:xfrm>
          <a:prstGeom prst="rect">
            <a:avLst/>
          </a:prstGeom>
        </p:spPr>
        <p:txBody>
          <a:bodyPr vert="horz" lIns="91440" tIns="45720" rIns="91440" bIns="45720" rtlCol="0" anchor="b"/>
          <a:lstStyle>
            <a:lvl1pPr algn="r">
              <a:defRPr sz="1200"/>
            </a:lvl1pPr>
          </a:lstStyle>
          <a:p>
            <a:fld id="{14306B5B-DAFD-4581-881D-BB64535D9BEC}" type="slidenum">
              <a:rPr lang="ru-RU" smtClean="0"/>
              <a:t>‹#›</a:t>
            </a:fld>
            <a:endParaRPr lang="ru-RU"/>
          </a:p>
        </p:txBody>
      </p:sp>
    </p:spTree>
    <p:extLst>
      <p:ext uri="{BB962C8B-B14F-4D97-AF65-F5344CB8AC3E}">
        <p14:creationId xmlns:p14="http://schemas.microsoft.com/office/powerpoint/2010/main" val="4231957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Начальный слайд</a:t>
            </a:r>
            <a:endParaRPr lang="ru-RU" dirty="0"/>
          </a:p>
        </p:txBody>
      </p:sp>
      <p:sp>
        <p:nvSpPr>
          <p:cNvPr id="4" name="Номер слайда 3"/>
          <p:cNvSpPr>
            <a:spLocks noGrp="1"/>
          </p:cNvSpPr>
          <p:nvPr>
            <p:ph type="sldNum" sz="quarter" idx="10"/>
          </p:nvPr>
        </p:nvSpPr>
        <p:spPr/>
        <p:txBody>
          <a:bodyPr/>
          <a:lstStyle/>
          <a:p>
            <a:fld id="{45E87A3D-BB68-4EAD-91E7-4A711CA723D8}" type="slidenum">
              <a:rPr lang="ru-RU" smtClean="0"/>
              <a:t>1</a:t>
            </a:fld>
            <a:endParaRPr lang="ru-RU"/>
          </a:p>
        </p:txBody>
      </p:sp>
    </p:spTree>
    <p:extLst>
      <p:ext uri="{BB962C8B-B14F-4D97-AF65-F5344CB8AC3E}">
        <p14:creationId xmlns:p14="http://schemas.microsoft.com/office/powerpoint/2010/main" val="34774668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latin typeface="+mn-lt"/>
                <a:ea typeface="+mn-ea"/>
                <a:cs typeface="+mn-cs"/>
              </a:rPr>
              <a:t>Основанием для начала</a:t>
            </a:r>
            <a:r>
              <a:rPr lang="ru-RU" sz="1200" b="1" kern="1200" baseline="0" dirty="0" smtClean="0">
                <a:solidFill>
                  <a:schemeClr val="tx1"/>
                </a:solidFill>
                <a:latin typeface="+mn-lt"/>
                <a:ea typeface="+mn-ea"/>
                <a:cs typeface="+mn-cs"/>
              </a:rPr>
              <a:t> процедуры формирования участка недр и включения его в перечень могу являться: </a:t>
            </a:r>
            <a:r>
              <a:rPr lang="ru-RU" sz="1200" b="1" kern="1200" dirty="0" smtClean="0">
                <a:solidFill>
                  <a:schemeClr val="tx1"/>
                </a:solidFill>
                <a:latin typeface="+mn-lt"/>
                <a:ea typeface="+mn-ea"/>
                <a:cs typeface="+mn-cs"/>
              </a:rPr>
              <a:t> </a:t>
            </a:r>
          </a:p>
          <a:p>
            <a:r>
              <a:rPr lang="ru-RU" sz="1200" b="0" kern="1200" dirty="0" smtClean="0">
                <a:solidFill>
                  <a:schemeClr val="tx1"/>
                </a:solidFill>
                <a:latin typeface="+mn-lt"/>
                <a:ea typeface="+mn-ea"/>
                <a:cs typeface="+mn-cs"/>
              </a:rPr>
              <a:t>Государство</a:t>
            </a:r>
            <a:r>
              <a:rPr lang="ru-RU" sz="1200" b="0" kern="1200" baseline="0" dirty="0" smtClean="0">
                <a:solidFill>
                  <a:schemeClr val="tx1"/>
                </a:solidFill>
                <a:latin typeface="+mn-lt"/>
                <a:ea typeface="+mn-ea"/>
                <a:cs typeface="+mn-cs"/>
              </a:rPr>
              <a:t> в лице…. </a:t>
            </a:r>
            <a:endParaRPr lang="ru-RU" sz="1200" b="0" kern="1200" dirty="0" smtClean="0">
              <a:solidFill>
                <a:schemeClr val="tx1"/>
              </a:solidFill>
              <a:latin typeface="+mn-lt"/>
              <a:ea typeface="+mn-ea"/>
              <a:cs typeface="+mn-cs"/>
            </a:endParaRPr>
          </a:p>
          <a:p>
            <a:r>
              <a:rPr lang="ru-RU" sz="1200" b="1" kern="1200" dirty="0" smtClean="0">
                <a:solidFill>
                  <a:schemeClr val="tx1"/>
                </a:solidFill>
                <a:latin typeface="+mn-lt"/>
                <a:ea typeface="+mn-ea"/>
                <a:cs typeface="+mn-cs"/>
              </a:rPr>
              <a:t>- поручения </a:t>
            </a:r>
            <a:r>
              <a:rPr lang="ru-RU" sz="1200" kern="1200" dirty="0" smtClean="0">
                <a:solidFill>
                  <a:schemeClr val="tx1"/>
                </a:solidFill>
                <a:latin typeface="+mn-lt"/>
                <a:ea typeface="+mn-ea"/>
                <a:cs typeface="+mn-cs"/>
              </a:rPr>
              <a:t>начальника</a:t>
            </a:r>
            <a:r>
              <a:rPr lang="ru-RU" sz="1200" b="1"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Управления геологии твердых полезных ископаемых Роснедр или Управления геологии нефти и газа, подземных вод и сооружений Роснедр;</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предложения </a:t>
            </a:r>
            <a:r>
              <a:rPr lang="ru-RU" sz="1200" kern="1200" dirty="0" smtClean="0">
                <a:solidFill>
                  <a:schemeClr val="tx1"/>
                </a:solidFill>
                <a:latin typeface="+mn-lt"/>
                <a:ea typeface="+mn-ea"/>
                <a:cs typeface="+mn-cs"/>
              </a:rPr>
              <a:t>территориальных органов Роснедр;</a:t>
            </a:r>
          </a:p>
          <a:p>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предложения </a:t>
            </a:r>
            <a:r>
              <a:rPr lang="ru-RU" sz="1200" kern="1200" dirty="0" smtClean="0">
                <a:solidFill>
                  <a:schemeClr val="tx1"/>
                </a:solidFill>
                <a:latin typeface="+mn-lt"/>
                <a:ea typeface="+mn-ea"/>
                <a:cs typeface="+mn-cs"/>
              </a:rPr>
              <a:t>органов государственной власти РФ и ее субъектов в отношении участков недр, находящихся на их территории;</a:t>
            </a:r>
          </a:p>
          <a:p>
            <a:r>
              <a:rPr lang="ru-RU" sz="1200" kern="1200" dirty="0" smtClean="0">
                <a:solidFill>
                  <a:schemeClr val="tx1"/>
                </a:solidFill>
                <a:latin typeface="+mn-lt"/>
                <a:ea typeface="+mn-ea"/>
                <a:cs typeface="+mn-cs"/>
              </a:rPr>
              <a:t>- о</a:t>
            </a:r>
            <a:r>
              <a:rPr lang="ru-RU" sz="1200" b="1" kern="1200" dirty="0" smtClean="0">
                <a:solidFill>
                  <a:schemeClr val="tx1"/>
                </a:solidFill>
                <a:latin typeface="+mn-lt"/>
                <a:ea typeface="+mn-ea"/>
                <a:cs typeface="+mn-cs"/>
              </a:rPr>
              <a:t>бращения </a:t>
            </a:r>
            <a:r>
              <a:rPr lang="ru-RU" sz="1200" kern="1200" dirty="0" smtClean="0">
                <a:solidFill>
                  <a:schemeClr val="tx1"/>
                </a:solidFill>
                <a:latin typeface="+mn-lt"/>
                <a:ea typeface="+mn-ea"/>
                <a:cs typeface="+mn-cs"/>
              </a:rPr>
              <a:t>субъектов предпринимательской деятельности.</a:t>
            </a:r>
          </a:p>
          <a:p>
            <a:r>
              <a:rPr lang="ru-RU" sz="1200" kern="1200" dirty="0" smtClean="0">
                <a:solidFill>
                  <a:schemeClr val="tx1"/>
                </a:solidFill>
                <a:latin typeface="+mn-lt"/>
                <a:ea typeface="+mn-ea"/>
                <a:cs typeface="+mn-cs"/>
              </a:rPr>
              <a:t>Или недропользователь</a:t>
            </a:r>
          </a:p>
          <a:p>
            <a:r>
              <a:rPr lang="ru-RU" sz="1200" kern="1200" baseline="0" dirty="0" smtClean="0">
                <a:solidFill>
                  <a:schemeClr val="tx1"/>
                </a:solidFill>
                <a:latin typeface="+mn-lt"/>
                <a:ea typeface="+mn-ea"/>
                <a:cs typeface="+mn-cs"/>
              </a:rPr>
              <a:t>Для включения участка недр в перечень предварительно необходимо сформировать  пакет, включающий пояснительную записку и приложения.</a:t>
            </a:r>
          </a:p>
          <a:p>
            <a:r>
              <a:rPr lang="ru-RU" sz="1200" kern="1200" baseline="0" dirty="0" smtClean="0">
                <a:solidFill>
                  <a:schemeClr val="tx1"/>
                </a:solidFill>
                <a:latin typeface="+mn-lt"/>
                <a:ea typeface="+mn-ea"/>
                <a:cs typeface="+mn-cs"/>
              </a:rPr>
              <a:t>Сроки </a:t>
            </a:r>
            <a:r>
              <a:rPr lang="ru-RU" sz="1200" kern="1200" baseline="0" dirty="0" err="1" smtClean="0">
                <a:solidFill>
                  <a:schemeClr val="tx1"/>
                </a:solidFill>
                <a:latin typeface="+mn-lt"/>
                <a:ea typeface="+mn-ea"/>
                <a:cs typeface="+mn-cs"/>
              </a:rPr>
              <a:t>формиирования</a:t>
            </a:r>
            <a:r>
              <a:rPr lang="ru-RU" sz="1200" kern="1200" baseline="0" dirty="0" smtClean="0">
                <a:solidFill>
                  <a:schemeClr val="tx1"/>
                </a:solidFill>
                <a:latin typeface="+mn-lt"/>
                <a:ea typeface="+mn-ea"/>
                <a:cs typeface="+mn-cs"/>
              </a:rPr>
              <a:t> для Департамента – не позднее 30 дней </a:t>
            </a:r>
          </a:p>
          <a:p>
            <a:r>
              <a:rPr lang="ru-RU" sz="1200" kern="1200" baseline="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14306B5B-DAFD-4581-881D-BB64535D9BEC}" type="slidenum">
              <a:rPr lang="ru-RU" smtClean="0"/>
              <a:t>10</a:t>
            </a:fld>
            <a:endParaRPr lang="ru-RU"/>
          </a:p>
        </p:txBody>
      </p:sp>
    </p:spTree>
    <p:extLst>
      <p:ext uri="{BB962C8B-B14F-4D97-AF65-F5344CB8AC3E}">
        <p14:creationId xmlns:p14="http://schemas.microsoft.com/office/powerpoint/2010/main" val="1863177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В течение 2020 года проведена проверка и подготовлены заключения по 420 объектам, из них 231 без замечаний (55,0 %). Всего с начала работ (2017 г.) ФГБУ «</a:t>
            </a:r>
            <a:r>
              <a:rPr lang="ru-RU" sz="1200" kern="1200" dirty="0" err="1" smtClean="0">
                <a:solidFill>
                  <a:schemeClr val="tx1"/>
                </a:solidFill>
                <a:effectLst/>
                <a:latin typeface="+mn-lt"/>
                <a:ea typeface="+mn-ea"/>
                <a:cs typeface="+mn-cs"/>
              </a:rPr>
              <a:t>Росгеолфонд</a:t>
            </a:r>
            <a:r>
              <a:rPr lang="ru-RU" sz="1200" kern="1200" dirty="0" smtClean="0">
                <a:solidFill>
                  <a:schemeClr val="tx1"/>
                </a:solidFill>
                <a:effectLst/>
                <a:latin typeface="+mn-lt"/>
                <a:ea typeface="+mn-ea"/>
                <a:cs typeface="+mn-cs"/>
              </a:rPr>
              <a:t>» получено для проверки 2661 участок недр.</a:t>
            </a:r>
          </a:p>
          <a:p>
            <a:pPr indent="450215" algn="just">
              <a:lnSpc>
                <a:spcPct val="150000"/>
              </a:lnSpc>
              <a:spcAft>
                <a:spcPts val="0"/>
              </a:spcAft>
            </a:pPr>
            <a:endParaRPr lang="ru-RU" dirty="0" smtClean="0">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4306B5B-DAFD-4581-881D-BB64535D9BEC}" type="slidenum">
              <a:rPr lang="ru-RU" smtClean="0"/>
              <a:t>11</a:t>
            </a:fld>
            <a:endParaRPr lang="ru-RU"/>
          </a:p>
        </p:txBody>
      </p:sp>
    </p:spTree>
    <p:extLst>
      <p:ext uri="{BB962C8B-B14F-4D97-AF65-F5344CB8AC3E}">
        <p14:creationId xmlns:p14="http://schemas.microsoft.com/office/powerpoint/2010/main" val="3319673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b="0" dirty="0" smtClean="0">
                <a:latin typeface="Times New Roman" panose="02020603050405020304" pitchFamily="18" charset="0"/>
                <a:ea typeface="Times New Roman" panose="02020603050405020304" pitchFamily="18" charset="0"/>
              </a:rPr>
              <a:t>В результате исправлений замечаний пакеты материалов направляются на повторную</a:t>
            </a:r>
            <a:r>
              <a:rPr lang="ru-RU" b="0" baseline="0" dirty="0" smtClean="0">
                <a:latin typeface="Times New Roman" panose="02020603050405020304" pitchFamily="18" charset="0"/>
                <a:ea typeface="Times New Roman" panose="02020603050405020304" pitchFamily="18" charset="0"/>
              </a:rPr>
              <a:t> проверку в </a:t>
            </a:r>
            <a:r>
              <a:rPr lang="ru-RU" b="0" baseline="0" dirty="0" err="1" smtClean="0">
                <a:latin typeface="Times New Roman" panose="02020603050405020304" pitchFamily="18" charset="0"/>
                <a:ea typeface="Times New Roman" panose="02020603050405020304" pitchFamily="18" charset="0"/>
              </a:rPr>
              <a:t>росгеолфонд</a:t>
            </a:r>
            <a:r>
              <a:rPr lang="ru-RU" b="0" baseline="0" dirty="0" smtClean="0">
                <a:latin typeface="Times New Roman" panose="02020603050405020304" pitchFamily="18" charset="0"/>
                <a:ea typeface="Times New Roman" panose="02020603050405020304" pitchFamily="18" charset="0"/>
              </a:rPr>
              <a:t>. </a:t>
            </a:r>
            <a:endParaRPr lang="ru-RU" b="0" baseline="0" dirty="0" smtClean="0">
              <a:latin typeface="+mn-lt"/>
              <a:ea typeface="+mn-ea"/>
            </a:endParaRPr>
          </a:p>
          <a:p>
            <a:pPr indent="450215" algn="just">
              <a:lnSpc>
                <a:spcPct val="150000"/>
              </a:lnSpc>
              <a:spcAft>
                <a:spcPts val="0"/>
              </a:spcAft>
            </a:pPr>
            <a:r>
              <a:rPr lang="ru-RU" b="0" baseline="0" dirty="0" smtClean="0">
                <a:latin typeface="+mn-lt"/>
                <a:ea typeface="+mn-ea"/>
              </a:rPr>
              <a:t>Согласование с 1-го раза происходит примерно для 30-ти процентов запросов, со 2-го – 24 % …согласование остальных 46% запросов происходит с 3-го и более раза. </a:t>
            </a:r>
          </a:p>
          <a:p>
            <a:pPr indent="450215" algn="just">
              <a:lnSpc>
                <a:spcPct val="150000"/>
              </a:lnSpc>
              <a:spcAft>
                <a:spcPts val="0"/>
              </a:spcAft>
            </a:pPr>
            <a:r>
              <a:rPr lang="ru-RU" b="0" baseline="0" dirty="0" smtClean="0">
                <a:latin typeface="+mn-lt"/>
                <a:ea typeface="+mn-ea"/>
              </a:rPr>
              <a:t>Однако статистика к концу года значительно улучшилась и в 2020 году мы ожидаем значительный рост показателей и уменьшение итераций проверки. </a:t>
            </a:r>
          </a:p>
          <a:p>
            <a:pPr indent="450215" algn="just">
              <a:lnSpc>
                <a:spcPct val="150000"/>
              </a:lnSpc>
              <a:spcAft>
                <a:spcPts val="0"/>
              </a:spcAft>
            </a:pPr>
            <a:r>
              <a:rPr lang="ru-RU" b="0" baseline="0" dirty="0" smtClean="0">
                <a:latin typeface="+mn-lt"/>
                <a:ea typeface="+mn-ea"/>
              </a:rPr>
              <a:t>Но и после второй проверки часто не всегда происходит согласование. На слайде приведена некоторая статистика по количеству.</a:t>
            </a:r>
          </a:p>
          <a:p>
            <a:pPr indent="450215" algn="just">
              <a:lnSpc>
                <a:spcPct val="150000"/>
              </a:lnSpc>
              <a:spcAft>
                <a:spcPts val="0"/>
              </a:spcAft>
            </a:pPr>
            <a:r>
              <a:rPr lang="ru-RU" b="0" baseline="0" dirty="0" smtClean="0">
                <a:latin typeface="+mn-lt"/>
                <a:ea typeface="+mn-ea"/>
              </a:rPr>
              <a:t>Также на слайде приведена статистика по видам ПИ. Безусловное большинство объектов  - на золото. Причем порядка 50% от всех </a:t>
            </a:r>
            <a:r>
              <a:rPr lang="ru-RU" b="0" baseline="0" dirty="0" err="1" smtClean="0">
                <a:latin typeface="+mn-lt"/>
                <a:ea typeface="+mn-ea"/>
              </a:rPr>
              <a:t>запрососв</a:t>
            </a:r>
            <a:r>
              <a:rPr lang="ru-RU" b="0" baseline="0" dirty="0" smtClean="0">
                <a:latin typeface="+mn-lt"/>
                <a:ea typeface="+mn-ea"/>
              </a:rPr>
              <a:t> -  россыпное </a:t>
            </a:r>
            <a:endParaRPr lang="ru-RU" baseline="0" dirty="0" smtClean="0">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4306B5B-DAFD-4581-881D-BB64535D9BEC}" type="slidenum">
              <a:rPr lang="ru-RU" smtClean="0"/>
              <a:t>12</a:t>
            </a:fld>
            <a:endParaRPr lang="ru-RU"/>
          </a:p>
        </p:txBody>
      </p:sp>
    </p:spTree>
    <p:extLst>
      <p:ext uri="{BB962C8B-B14F-4D97-AF65-F5344CB8AC3E}">
        <p14:creationId xmlns:p14="http://schemas.microsoft.com/office/powerpoint/2010/main" val="390270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Причины</a:t>
            </a:r>
            <a:r>
              <a:rPr lang="ru-RU" sz="1200" kern="1200" baseline="0" dirty="0" smtClean="0">
                <a:solidFill>
                  <a:schemeClr val="tx1"/>
                </a:solidFill>
                <a:effectLst/>
                <a:latin typeface="+mn-lt"/>
                <a:ea typeface="+mn-ea"/>
                <a:cs typeface="+mn-cs"/>
              </a:rPr>
              <a:t> приведены на слайде. </a:t>
            </a:r>
          </a:p>
          <a:p>
            <a:pPr marL="285750" indent="-285750">
              <a:buFont typeface="Arial" pitchFamily="34" charset="0"/>
              <a:buChar char="•"/>
            </a:pPr>
            <a:r>
              <a:rPr lang="ru-RU" b="0" dirty="0" smtClean="0"/>
              <a:t>Проверка представленного в разделе АСЛН материала базируется на двух принципах: это проверка идентичности</a:t>
            </a:r>
            <a:r>
              <a:rPr lang="ru-RU" b="0" baseline="0" dirty="0" smtClean="0"/>
              <a:t> координат в различных местах их присутствия и проверка достоверности и обоснованности контура и цифр запасов/ресурсов в нем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dirty="0" smtClean="0"/>
              <a:t>Как правило </a:t>
            </a:r>
            <a:r>
              <a:rPr lang="ru-RU" dirty="0" err="1" smtClean="0"/>
              <a:t>Росгеолфонд</a:t>
            </a:r>
            <a:r>
              <a:rPr lang="ru-RU" dirty="0" smtClean="0"/>
              <a:t> осуществляет</a:t>
            </a:r>
            <a:r>
              <a:rPr lang="ru-RU" baseline="0" dirty="0" smtClean="0"/>
              <a:t> проверку соответствия этих данных на схемах и в пояснительных записках тем документам и отчетным материалам, на основании которых осуществлено их формирования. Любое несоответствие или отсутствие соответствующего пояснения (будь то согласование с собственником лицензии, информация об отработке) может служить основанием отправить материал на доработку. </a:t>
            </a:r>
            <a:endParaRPr lang="ru-RU" dirty="0" smtClean="0"/>
          </a:p>
          <a:p>
            <a:endParaRPr lang="ru-RU" sz="1200" kern="1200" baseline="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14306B5B-DAFD-4581-881D-BB64535D9BEC}" type="slidenum">
              <a:rPr lang="ru-RU" smtClean="0"/>
              <a:t>13</a:t>
            </a:fld>
            <a:endParaRPr lang="ru-RU"/>
          </a:p>
        </p:txBody>
      </p:sp>
    </p:spTree>
    <p:extLst>
      <p:ext uri="{BB962C8B-B14F-4D97-AF65-F5344CB8AC3E}">
        <p14:creationId xmlns:p14="http://schemas.microsoft.com/office/powerpoint/2010/main" val="368425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200" kern="1200" dirty="0" smtClean="0">
                <a:solidFill>
                  <a:schemeClr val="tx1"/>
                </a:solidFill>
                <a:effectLst/>
                <a:latin typeface="+mn-lt"/>
                <a:ea typeface="+mn-ea"/>
                <a:cs typeface="+mn-cs"/>
              </a:rPr>
              <a:t>На слайде приведены некоторые ошибки, пара их них – типичная, из-за которой материал не проходит проверку и отправляется на доработку</a:t>
            </a:r>
          </a:p>
          <a:p>
            <a:pPr marL="0" marR="0" indent="450215" algn="just" defTabSz="914400" rtl="0" eaLnBrk="1" fontAlgn="auto" latinLnBrk="0" hangingPunct="1">
              <a:lnSpc>
                <a:spcPct val="15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Иногда формат и качество представленной информации не позволяет </a:t>
            </a:r>
            <a:r>
              <a:rPr lang="ru-RU" sz="1200" kern="1200" dirty="0" err="1" smtClean="0">
                <a:solidFill>
                  <a:schemeClr val="tx1"/>
                </a:solidFill>
                <a:effectLst/>
                <a:latin typeface="+mn-lt"/>
                <a:ea typeface="+mn-ea"/>
                <a:cs typeface="+mn-cs"/>
              </a:rPr>
              <a:t>Росгеолфонду</a:t>
            </a:r>
            <a:r>
              <a:rPr lang="ru-RU" sz="1200" kern="1200" dirty="0" smtClean="0">
                <a:solidFill>
                  <a:schemeClr val="tx1"/>
                </a:solidFill>
                <a:effectLst/>
                <a:latin typeface="+mn-lt"/>
                <a:ea typeface="+mn-ea"/>
                <a:cs typeface="+mn-cs"/>
              </a:rPr>
              <a:t> осуществлять ее проверку, а вынуждает проводить построение и экспертную оценку участков недр. В связи с этим Росгеолфонд для подготовки качественного и обоснованного заключения проводит дополнительные работы по поиску и анализу материалов геологических отчетов, сканированию бумажных материалов, построению ГИС-проектов, с привязкой отсканированных карт к топографической основе, с целью максимально достоверного определения расположения контуров запасов и прогнозных ресурсов твердых полезных ископаемых.</a:t>
            </a:r>
          </a:p>
          <a:p>
            <a:pPr indent="450215" algn="just">
              <a:lnSpc>
                <a:spcPct val="150000"/>
              </a:lnSpc>
              <a:spcAft>
                <a:spcPts val="0"/>
              </a:spcAft>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14</a:t>
            </a:fld>
            <a:endParaRPr lang="ru-RU"/>
          </a:p>
        </p:txBody>
      </p:sp>
    </p:spTree>
    <p:extLst>
      <p:ext uri="{BB962C8B-B14F-4D97-AF65-F5344CB8AC3E}">
        <p14:creationId xmlns:p14="http://schemas.microsoft.com/office/powerpoint/2010/main" val="3586469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b="1" smtClean="0"/>
              <a:t>Дать перечень того,</a:t>
            </a:r>
            <a:r>
              <a:rPr lang="ru-RU" b="1" baseline="0" smtClean="0"/>
              <a:t> что мы даем в рамках подготовки объектов к лицензированию</a:t>
            </a:r>
          </a:p>
          <a:p>
            <a:pPr indent="450215" algn="just">
              <a:lnSpc>
                <a:spcPct val="150000"/>
              </a:lnSpc>
              <a:spcAft>
                <a:spcPts val="0"/>
              </a:spcAft>
            </a:pPr>
            <a:r>
              <a:rPr lang="ru-RU" b="1" baseline="0" smtClean="0"/>
              <a:t>Дать инфу, что мы рассматриваем предложения недропользователей (по направлению РГЭ)</a:t>
            </a:r>
          </a:p>
          <a:p>
            <a:pPr indent="450215" algn="just">
              <a:lnSpc>
                <a:spcPct val="150000"/>
              </a:lnSpc>
              <a:spcAft>
                <a:spcPts val="0"/>
              </a:spcAft>
            </a:pPr>
            <a:r>
              <a:rPr lang="ru-RU" b="1" baseline="0" smtClean="0"/>
              <a:t>А также осущетсвляем консультирование недропольователей по формированию/исправлению границ </a:t>
            </a:r>
            <a:endParaRPr lang="ru-RU" b="1"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15</a:t>
            </a:fld>
            <a:endParaRPr lang="ru-RU"/>
          </a:p>
        </p:txBody>
      </p:sp>
    </p:spTree>
    <p:extLst>
      <p:ext uri="{BB962C8B-B14F-4D97-AF65-F5344CB8AC3E}">
        <p14:creationId xmlns:p14="http://schemas.microsoft.com/office/powerpoint/2010/main" val="499247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b="1" dirty="0" smtClean="0"/>
              <a:t>На слайде приведен</a:t>
            </a:r>
            <a:r>
              <a:rPr lang="ru-RU" b="1" baseline="0" dirty="0" smtClean="0"/>
              <a:t> пример выполненной работы по исправлению </a:t>
            </a:r>
            <a:r>
              <a:rPr lang="ru-RU" b="1" baseline="0" dirty="0" err="1" smtClean="0"/>
              <a:t>техничекой</a:t>
            </a:r>
            <a:r>
              <a:rPr lang="ru-RU" b="1" baseline="0" dirty="0" smtClean="0"/>
              <a:t> ошибки. </a:t>
            </a:r>
            <a:r>
              <a:rPr lang="ru-RU" b="1" baseline="0" dirty="0" err="1" smtClean="0"/>
              <a:t>Росгеолфонд</a:t>
            </a:r>
            <a:r>
              <a:rPr lang="ru-RU" b="1" baseline="0" dirty="0" smtClean="0"/>
              <a:t> осуществил проверку корректности предлагаемых </a:t>
            </a:r>
            <a:r>
              <a:rPr lang="ru-RU" b="1" baseline="0" dirty="0" err="1" smtClean="0"/>
              <a:t>недропользователем</a:t>
            </a:r>
            <a:r>
              <a:rPr lang="ru-RU" b="1" baseline="0" dirty="0" smtClean="0"/>
              <a:t> изменений </a:t>
            </a: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16</a:t>
            </a:fld>
            <a:endParaRPr lang="ru-RU"/>
          </a:p>
        </p:txBody>
      </p:sp>
    </p:spTree>
    <p:extLst>
      <p:ext uri="{BB962C8B-B14F-4D97-AF65-F5344CB8AC3E}">
        <p14:creationId xmlns:p14="http://schemas.microsoft.com/office/powerpoint/2010/main" val="1891240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17</a:t>
            </a:fld>
            <a:endParaRPr lang="ru-RU"/>
          </a:p>
        </p:txBody>
      </p:sp>
    </p:spTree>
    <p:extLst>
      <p:ext uri="{BB962C8B-B14F-4D97-AF65-F5344CB8AC3E}">
        <p14:creationId xmlns:p14="http://schemas.microsoft.com/office/powerpoint/2010/main" val="1030110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18</a:t>
            </a:fld>
            <a:endParaRPr lang="ru-RU"/>
          </a:p>
        </p:txBody>
      </p:sp>
    </p:spTree>
    <p:extLst>
      <p:ext uri="{BB962C8B-B14F-4D97-AF65-F5344CB8AC3E}">
        <p14:creationId xmlns:p14="http://schemas.microsoft.com/office/powerpoint/2010/main" val="35329351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buFont typeface="Arial" pitchFamily="34" charset="0"/>
              <a:buNone/>
            </a:pPr>
            <a:endParaRPr lang="ru-RU" baseline="0" dirty="0" smtClean="0"/>
          </a:p>
        </p:txBody>
      </p:sp>
      <p:sp>
        <p:nvSpPr>
          <p:cNvPr id="4" name="Номер слайда 3"/>
          <p:cNvSpPr>
            <a:spLocks noGrp="1"/>
          </p:cNvSpPr>
          <p:nvPr>
            <p:ph type="sldNum" sz="quarter" idx="10"/>
          </p:nvPr>
        </p:nvSpPr>
        <p:spPr/>
        <p:txBody>
          <a:bodyPr/>
          <a:lstStyle/>
          <a:p>
            <a:fld id="{45E87A3D-BB68-4EAD-91E7-4A711CA723D8}" type="slidenum">
              <a:rPr lang="ru-RU" smtClean="0"/>
              <a:t>19</a:t>
            </a:fld>
            <a:endParaRPr lang="ru-RU"/>
          </a:p>
        </p:txBody>
      </p:sp>
    </p:spTree>
    <p:extLst>
      <p:ext uri="{BB962C8B-B14F-4D97-AF65-F5344CB8AC3E}">
        <p14:creationId xmlns:p14="http://schemas.microsoft.com/office/powerpoint/2010/main" val="37586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b="1" dirty="0" smtClean="0"/>
              <a:t>РАЗЛИЧНЫЕ</a:t>
            </a:r>
            <a:r>
              <a:rPr lang="ru-RU" b="1" baseline="0" dirty="0" smtClean="0"/>
              <a:t> НАПРАВЛЕНИЯ ОБЕСПЕЧЕНИЯ ПРОЦЕССА ЛИЦЕНЗИРОВАНИЯ РОСГЕОЛФОНДОМ, КАК СО СТОРОНЫ ОРГАНОВ ГОСУДАРСТВЕННОЙ ВЛАСТИ, ТАК И НЕДПРОПОЛЬЗОВАТЕЛЕЙ</a:t>
            </a:r>
          </a:p>
          <a:p>
            <a:pPr indent="450215" algn="just">
              <a:lnSpc>
                <a:spcPct val="150000"/>
              </a:lnSpc>
              <a:spcAft>
                <a:spcPts val="0"/>
              </a:spcAft>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b="1" dirty="0" smtClean="0"/>
              <a:t>	</a:t>
            </a:r>
          </a:p>
        </p:txBody>
      </p:sp>
      <p:sp>
        <p:nvSpPr>
          <p:cNvPr id="4" name="Номер слайда 3"/>
          <p:cNvSpPr>
            <a:spLocks noGrp="1"/>
          </p:cNvSpPr>
          <p:nvPr>
            <p:ph type="sldNum" sz="quarter" idx="10"/>
          </p:nvPr>
        </p:nvSpPr>
        <p:spPr/>
        <p:txBody>
          <a:bodyPr/>
          <a:lstStyle/>
          <a:p>
            <a:fld id="{14306B5B-DAFD-4581-881D-BB64535D9BEC}" type="slidenum">
              <a:rPr lang="ru-RU" smtClean="0"/>
              <a:t>2</a:t>
            </a:fld>
            <a:endParaRPr lang="ru-RU"/>
          </a:p>
        </p:txBody>
      </p:sp>
    </p:spTree>
    <p:extLst>
      <p:ext uri="{BB962C8B-B14F-4D97-AF65-F5344CB8AC3E}">
        <p14:creationId xmlns:p14="http://schemas.microsoft.com/office/powerpoint/2010/main" val="208332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ГБЗ ПИ полно и достоверно отражает их размещение, количество, качество, степень промышленного освоения, добычу, потери при добыче, обеспеченность промышленности разведанными запасами. В издаваемых выпусках и отчётных балансах содержатся:</a:t>
            </a:r>
          </a:p>
          <a:p>
            <a:r>
              <a:rPr lang="ru-RU" sz="1200" kern="1200" dirty="0" smtClean="0">
                <a:solidFill>
                  <a:schemeClr val="tx1"/>
                </a:solidFill>
                <a:effectLst/>
                <a:latin typeface="+mn-lt"/>
                <a:ea typeface="+mn-ea"/>
                <a:cs typeface="+mn-cs"/>
              </a:rPr>
              <a:t>– количественная и качественная характеристика разведанных в недрах запасах полезных ископаемых, отражается их состояние и движение;</a:t>
            </a:r>
          </a:p>
          <a:p>
            <a:r>
              <a:rPr lang="ru-RU" sz="1200" kern="1200" dirty="0" smtClean="0">
                <a:solidFill>
                  <a:schemeClr val="tx1"/>
                </a:solidFill>
                <a:effectLst/>
                <a:latin typeface="+mn-lt"/>
                <a:ea typeface="+mn-ea"/>
                <a:cs typeface="+mn-cs"/>
              </a:rPr>
              <a:t>– основные результаты ГРР и технико-экономические показатели деятельности добывающих предприятий и обогатительных фабрик, данные об их ресурсном потенциале.</a:t>
            </a:r>
          </a:p>
          <a:p>
            <a:r>
              <a:rPr lang="ru-RU" sz="1200" kern="1200" dirty="0" smtClean="0">
                <a:solidFill>
                  <a:schemeClr val="tx1"/>
                </a:solidFill>
                <a:effectLst/>
                <a:latin typeface="+mn-lt"/>
                <a:ea typeface="+mn-ea"/>
                <a:cs typeface="+mn-cs"/>
              </a:rPr>
              <a:t>Данные</a:t>
            </a:r>
            <a:r>
              <a:rPr lang="ru-RU" sz="1200" kern="1200" baseline="0" dirty="0" smtClean="0">
                <a:solidFill>
                  <a:schemeClr val="tx1"/>
                </a:solidFill>
                <a:effectLst/>
                <a:latin typeface="+mn-lt"/>
                <a:ea typeface="+mn-ea"/>
                <a:cs typeface="+mn-cs"/>
              </a:rPr>
              <a:t> государственного баланса являются основной лицензирования в части количества и качества запасов, а значит и последующего расчета стартового платежа</a:t>
            </a:r>
            <a:endParaRPr lang="ru-RU"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3</a:t>
            </a:fld>
            <a:endParaRPr lang="ru-RU"/>
          </a:p>
        </p:txBody>
      </p:sp>
    </p:spTree>
    <p:extLst>
      <p:ext uri="{BB962C8B-B14F-4D97-AF65-F5344CB8AC3E}">
        <p14:creationId xmlns:p14="http://schemas.microsoft.com/office/powerpoint/2010/main" val="814002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b="1" i="1" dirty="0" smtClean="0"/>
              <a:t>Состояние прогнозных ресурсов твердых и твердых горючих (уголь) полезных ископаемых на 01.01.2020 г.</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4</a:t>
            </a:fld>
            <a:endParaRPr lang="ru-RU"/>
          </a:p>
        </p:txBody>
      </p:sp>
    </p:spTree>
    <p:extLst>
      <p:ext uri="{BB962C8B-B14F-4D97-AF65-F5344CB8AC3E}">
        <p14:creationId xmlns:p14="http://schemas.microsoft.com/office/powerpoint/2010/main" val="1887795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b="1" dirty="0" smtClean="0"/>
              <a:t>Вставить из презентации </a:t>
            </a:r>
            <a:r>
              <a:rPr lang="ru-RU" b="1" dirty="0" err="1" smtClean="0"/>
              <a:t>грушина</a:t>
            </a:r>
            <a:r>
              <a:rPr lang="ru-RU" b="1" baseline="0" dirty="0" smtClean="0"/>
              <a:t> материал, а также кое что из ответов Тихомирова когда вы мы готовим эти данные </a:t>
            </a: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5</a:t>
            </a:fld>
            <a:endParaRPr lang="ru-RU"/>
          </a:p>
        </p:txBody>
      </p:sp>
    </p:spTree>
    <p:extLst>
      <p:ext uri="{BB962C8B-B14F-4D97-AF65-F5344CB8AC3E}">
        <p14:creationId xmlns:p14="http://schemas.microsoft.com/office/powerpoint/2010/main" val="798345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b="1" dirty="0" smtClean="0"/>
              <a:t>ГКМ – главный источник</a:t>
            </a:r>
            <a:r>
              <a:rPr lang="ru-RU" b="1" baseline="0" dirty="0" smtClean="0"/>
              <a:t> информации о перспективном объекте. Кроме того, согласно </a:t>
            </a: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6</a:t>
            </a:fld>
            <a:endParaRPr lang="ru-RU"/>
          </a:p>
        </p:txBody>
      </p:sp>
    </p:spTree>
    <p:extLst>
      <p:ext uri="{BB962C8B-B14F-4D97-AF65-F5344CB8AC3E}">
        <p14:creationId xmlns:p14="http://schemas.microsoft.com/office/powerpoint/2010/main" val="3382280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Нормативно-правовой</a:t>
            </a:r>
            <a:r>
              <a:rPr lang="ru-RU" baseline="0" dirty="0" smtClean="0"/>
              <a:t> базой рассмотрения заявок на получение права пользования недрами по заявительному принципу является приказ </a:t>
            </a:r>
            <a:r>
              <a:rPr lang="ru-RU" baseline="0" dirty="0" err="1" smtClean="0"/>
              <a:t>минприроды</a:t>
            </a:r>
            <a:r>
              <a:rPr lang="ru-RU" baseline="0" dirty="0" smtClean="0"/>
              <a:t> № 583 от 10 ноября 2016 года . </a:t>
            </a:r>
          </a:p>
          <a:p>
            <a:r>
              <a:rPr lang="ru-RU" dirty="0" smtClean="0"/>
              <a:t>Об утверждении Порядка рассмотрения заявок на получение права пользования недрами для геологического изучения недр за исключением недр на участках недр федерального значения и участках недр местного значения).Приказ</a:t>
            </a:r>
            <a:r>
              <a:rPr lang="ru-RU" baseline="0" dirty="0" smtClean="0"/>
              <a:t> является действующим. За три года его работы было внесено три поправки: </a:t>
            </a:r>
          </a:p>
          <a:p>
            <a:endParaRPr lang="ru-RU" dirty="0" smtClean="0"/>
          </a:p>
          <a:p>
            <a:r>
              <a:rPr lang="ru-RU" dirty="0" smtClean="0"/>
              <a:t>1. </a:t>
            </a:r>
            <a:r>
              <a:rPr lang="ru-RU" sz="1200" b="1" kern="1200" dirty="0" smtClean="0">
                <a:solidFill>
                  <a:schemeClr val="tx1"/>
                </a:solidFill>
                <a:effectLst/>
                <a:latin typeface="+mn-lt"/>
                <a:ea typeface="+mn-ea"/>
                <a:cs typeface="+mn-cs"/>
              </a:rPr>
              <a:t>Поправки, внесенные приказом Минприроды от 16.10.2017</a:t>
            </a:r>
            <a:r>
              <a:rPr lang="en-US" sz="1200" b="1" kern="1200" dirty="0" smtClean="0">
                <a:solidFill>
                  <a:schemeClr val="tx1"/>
                </a:solidFill>
                <a:effectLst/>
                <a:latin typeface="+mn-lt"/>
                <a:ea typeface="+mn-ea"/>
                <a:cs typeface="+mn-cs"/>
              </a:rPr>
              <a:t>No566</a:t>
            </a:r>
            <a:endParaRPr lang="ru-RU" b="1" dirty="0" smtClean="0"/>
          </a:p>
          <a:p>
            <a:pPr marL="285750" indent="-285750">
              <a:buFont typeface="Arial" panose="020B0604020202020204" pitchFamily="34" charset="0"/>
              <a:buChar char="•"/>
            </a:pPr>
            <a:r>
              <a:rPr lang="ru-RU" dirty="0" smtClean="0">
                <a:latin typeface="Arial" panose="020B0604020202020204" pitchFamily="34" charset="0"/>
              </a:rPr>
              <a:t>В качестве критерия применимости механизма «флангов» для лицензий на разведку и добычу (типа ТЭ, БЭ, НЭ) предусматривается сам факт наличия «добычной» лицензии(исключается необходимость обоснования наличия разведываемого и (или) разрабатываемого месторождения).</a:t>
            </a:r>
          </a:p>
          <a:p>
            <a:pPr marL="285750" indent="-285750">
              <a:buFont typeface="Arial" panose="020B0604020202020204" pitchFamily="34" charset="0"/>
              <a:buChar char="•"/>
            </a:pPr>
            <a:r>
              <a:rPr lang="ru-RU" dirty="0" smtClean="0">
                <a:latin typeface="Arial" panose="020B0604020202020204" pitchFamily="34" charset="0"/>
              </a:rPr>
              <a:t>Закрепляется механизм получения согласия пользователей недр на пересекающихся «флангах», что делает возможным предоставление в пользование «пересекающихся флангов» как через перечни объектов, так и по иным механизмам.</a:t>
            </a:r>
          </a:p>
          <a:p>
            <a:pPr marL="285750" indent="-285750">
              <a:buFont typeface="Arial" panose="020B0604020202020204" pitchFamily="34" charset="0"/>
              <a:buChar char="•"/>
            </a:pPr>
            <a:r>
              <a:rPr lang="ru-RU" dirty="0" smtClean="0">
                <a:latin typeface="Arial" panose="020B0604020202020204" pitchFamily="34" charset="0"/>
              </a:rPr>
              <a:t>Перечень полезных ископаемых и территорий, в отношении которых не применяется «заявительный механизм», закрепляется непосредственно в приказе</a:t>
            </a:r>
          </a:p>
          <a:p>
            <a:pPr marL="285750" indent="-285750">
              <a:buFont typeface="Arial" panose="020B0604020202020204" pitchFamily="34" charset="0"/>
              <a:buChar char="•"/>
            </a:pP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2. </a:t>
            </a:r>
            <a:r>
              <a:rPr lang="ru-RU" sz="1200" b="1" kern="1200" dirty="0" smtClean="0">
                <a:solidFill>
                  <a:schemeClr val="tx1"/>
                </a:solidFill>
                <a:effectLst/>
                <a:latin typeface="+mn-lt"/>
                <a:ea typeface="+mn-ea"/>
                <a:cs typeface="+mn-cs"/>
              </a:rPr>
              <a:t>Поправки, внесенные приказом Минприроды от 12.10.2018</a:t>
            </a:r>
            <a:r>
              <a:rPr lang="ru-RU"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No5</a:t>
            </a:r>
            <a:r>
              <a:rPr lang="ru-RU" sz="1200" b="1" kern="1200" dirty="0" smtClean="0">
                <a:solidFill>
                  <a:schemeClr val="tx1"/>
                </a:solidFill>
                <a:effectLst/>
                <a:latin typeface="+mn-lt"/>
                <a:ea typeface="+mn-ea"/>
                <a:cs typeface="+mn-cs"/>
              </a:rPr>
              <a:t>12</a:t>
            </a:r>
            <a:endParaRPr lang="ru-RU" b="1" dirty="0" smtClean="0"/>
          </a:p>
          <a:p>
            <a:r>
              <a:rPr lang="ru-RU" dirty="0" smtClean="0"/>
              <a:t>Скорректирован порядок рассмотрения заявок на получение права пользования недрами для геологического изучения</a:t>
            </a:r>
          </a:p>
          <a:p>
            <a:r>
              <a:rPr lang="ru-RU" sz="1200" kern="1200" dirty="0" smtClean="0">
                <a:solidFill>
                  <a:schemeClr val="tx1"/>
                </a:solidFill>
                <a:effectLst/>
                <a:latin typeface="+mn-lt"/>
                <a:ea typeface="+mn-ea"/>
                <a:cs typeface="+mn-cs"/>
              </a:rPr>
              <a:t>Четко обозначен единый источник информации по прогнозным ресурсам, а именно в пункт 1.8 приказа №583 внесены следующие поправки: «данные о наличии прогнозных ресурсов полезных ископаемых определяются на дату подачи заявки на получение права пользования недрами на основании сведений государственного кадастра месторождений и проявлений». </a:t>
            </a:r>
          </a:p>
          <a:p>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3.</a:t>
            </a:r>
            <a:r>
              <a:rPr lang="ru-RU" baseline="0" dirty="0" smtClean="0"/>
              <a:t> </a:t>
            </a:r>
            <a:r>
              <a:rPr lang="ru-RU" sz="1200" b="1" kern="1200" dirty="0" smtClean="0">
                <a:solidFill>
                  <a:schemeClr val="tx1"/>
                </a:solidFill>
                <a:effectLst/>
                <a:latin typeface="+mn-lt"/>
                <a:ea typeface="+mn-ea"/>
                <a:cs typeface="+mn-cs"/>
              </a:rPr>
              <a:t>Поправки, внесенные приказом Минприроды от 14.05.2019</a:t>
            </a:r>
            <a:r>
              <a:rPr lang="ru-RU"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No</a:t>
            </a:r>
            <a:r>
              <a:rPr lang="ru-RU" sz="1200" b="1" kern="1200" dirty="0" smtClean="0">
                <a:solidFill>
                  <a:schemeClr val="tx1"/>
                </a:solidFill>
                <a:effectLst/>
                <a:latin typeface="+mn-lt"/>
                <a:ea typeface="+mn-ea"/>
                <a:cs typeface="+mn-cs"/>
              </a:rPr>
              <a:t>299</a:t>
            </a:r>
            <a:endParaRPr lang="ru-RU" b="1" dirty="0" smtClean="0"/>
          </a:p>
          <a:p>
            <a:r>
              <a:rPr lang="ru-RU" dirty="0" smtClean="0"/>
              <a:t>Минприроды уточнило порядок рассмотрения заявок на получение права пользования недрами для геологического изучения недр и установило:</a:t>
            </a:r>
          </a:p>
          <a:p>
            <a:r>
              <a:rPr lang="ru-RU" dirty="0" smtClean="0"/>
              <a:t>- дополнительные ограничения по количеству, размерам и характеристикам участков;</a:t>
            </a:r>
          </a:p>
          <a:p>
            <a:r>
              <a:rPr lang="ru-RU" dirty="0" smtClean="0"/>
              <a:t>- перечень территорий, в отношении которых допускается подача заявок на получение права пользования участками недр, по которым отсутствуют данные о наличии запасов твердых полезных ископаемых.</a:t>
            </a:r>
          </a:p>
          <a:p>
            <a:endParaRPr lang="ru-RU" dirty="0"/>
          </a:p>
        </p:txBody>
      </p:sp>
      <p:sp>
        <p:nvSpPr>
          <p:cNvPr id="4" name="Номер слайда 3"/>
          <p:cNvSpPr>
            <a:spLocks noGrp="1"/>
          </p:cNvSpPr>
          <p:nvPr>
            <p:ph type="sldNum" sz="quarter" idx="10"/>
          </p:nvPr>
        </p:nvSpPr>
        <p:spPr/>
        <p:txBody>
          <a:bodyPr/>
          <a:lstStyle/>
          <a:p>
            <a:fld id="{14306B5B-DAFD-4581-881D-BB64535D9BEC}" type="slidenum">
              <a:rPr lang="ru-RU" smtClean="0"/>
              <a:t>7</a:t>
            </a:fld>
            <a:endParaRPr lang="ru-RU"/>
          </a:p>
        </p:txBody>
      </p:sp>
    </p:spTree>
    <p:extLst>
      <p:ext uri="{BB962C8B-B14F-4D97-AF65-F5344CB8AC3E}">
        <p14:creationId xmlns:p14="http://schemas.microsoft.com/office/powerpoint/2010/main" val="1223822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50000"/>
              </a:lnSpc>
              <a:spcAft>
                <a:spcPts val="0"/>
              </a:spcAft>
            </a:pPr>
            <a:r>
              <a:rPr lang="ru-RU" sz="1200" kern="1200" dirty="0" smtClean="0">
                <a:solidFill>
                  <a:schemeClr val="tx1"/>
                </a:solidFill>
                <a:effectLst/>
                <a:latin typeface="+mn-lt"/>
                <a:ea typeface="+mn-ea"/>
                <a:cs typeface="+mn-cs"/>
              </a:rPr>
              <a:t>в рамках подготовки для включения в перечни участков недр, предлагаемых для предоставления в пользование в целях геологического изучения за счет собственных (в том числе привлеченных) средств </a:t>
            </a:r>
            <a:r>
              <a:rPr lang="ru-RU" sz="1200" kern="1200" dirty="0" err="1" smtClean="0">
                <a:solidFill>
                  <a:schemeClr val="tx1"/>
                </a:solidFill>
                <a:effectLst/>
                <a:latin typeface="+mn-lt"/>
                <a:ea typeface="+mn-ea"/>
                <a:cs typeface="+mn-cs"/>
              </a:rPr>
              <a:t>недропользователей</a:t>
            </a:r>
            <a:r>
              <a:rPr lang="ru-RU" sz="1200" kern="1200" baseline="0" dirty="0" smtClean="0">
                <a:solidFill>
                  <a:schemeClr val="tx1"/>
                </a:solidFill>
                <a:effectLst/>
                <a:latin typeface="+mn-lt"/>
                <a:ea typeface="+mn-ea"/>
                <a:cs typeface="+mn-cs"/>
              </a:rPr>
              <a:t> ФГБУ </a:t>
            </a:r>
            <a:r>
              <a:rPr lang="ru-RU" sz="1200" kern="1200" baseline="0" dirty="0" err="1" smtClean="0">
                <a:solidFill>
                  <a:schemeClr val="tx1"/>
                </a:solidFill>
                <a:effectLst/>
                <a:latin typeface="+mn-lt"/>
                <a:ea typeface="+mn-ea"/>
                <a:cs typeface="+mn-cs"/>
              </a:rPr>
              <a:t>росгеолфонд</a:t>
            </a:r>
            <a:r>
              <a:rPr lang="ru-RU" sz="1200" kern="1200" baseline="0" dirty="0" smtClean="0">
                <a:solidFill>
                  <a:schemeClr val="tx1"/>
                </a:solidFill>
                <a:effectLst/>
                <a:latin typeface="+mn-lt"/>
                <a:ea typeface="+mn-ea"/>
                <a:cs typeface="+mn-cs"/>
              </a:rPr>
              <a:t> по запросу </a:t>
            </a:r>
            <a:r>
              <a:rPr lang="ru-RU" sz="1200" kern="1200" baseline="0" dirty="0" err="1" smtClean="0">
                <a:solidFill>
                  <a:schemeClr val="tx1"/>
                </a:solidFill>
                <a:effectLst/>
                <a:latin typeface="+mn-lt"/>
                <a:ea typeface="+mn-ea"/>
                <a:cs typeface="+mn-cs"/>
              </a:rPr>
              <a:t>Роснедр</a:t>
            </a:r>
            <a:r>
              <a:rPr lang="ru-RU" sz="1200" kern="1200" baseline="0" dirty="0" smtClean="0">
                <a:solidFill>
                  <a:schemeClr val="tx1"/>
                </a:solidFill>
                <a:effectLst/>
                <a:latin typeface="+mn-lt"/>
                <a:ea typeface="+mn-ea"/>
                <a:cs typeface="+mn-cs"/>
              </a:rPr>
              <a:t> предоставляет следующую информацию (представлена на слайде). Данная информация предоставляется как федеральному агентству по недропользованию. Аналогичную информацию ФГБУ «</a:t>
            </a:r>
            <a:r>
              <a:rPr lang="ru-RU" sz="1200" kern="1200" baseline="0" dirty="0" err="1" smtClean="0">
                <a:solidFill>
                  <a:schemeClr val="tx1"/>
                </a:solidFill>
                <a:effectLst/>
                <a:latin typeface="+mn-lt"/>
                <a:ea typeface="+mn-ea"/>
                <a:cs typeface="+mn-cs"/>
              </a:rPr>
              <a:t>Росгеолфонд</a:t>
            </a:r>
            <a:r>
              <a:rPr lang="ru-RU" sz="1200" kern="1200" baseline="0" dirty="0" smtClean="0">
                <a:solidFill>
                  <a:schemeClr val="tx1"/>
                </a:solidFill>
                <a:effectLst/>
                <a:latin typeface="+mn-lt"/>
                <a:ea typeface="+mn-ea"/>
                <a:cs typeface="+mn-cs"/>
              </a:rPr>
              <a:t>» в случае обращения </a:t>
            </a:r>
            <a:r>
              <a:rPr lang="ru-RU" sz="1200" kern="1200" baseline="0" dirty="0" err="1" smtClean="0">
                <a:solidFill>
                  <a:schemeClr val="tx1"/>
                </a:solidFill>
                <a:effectLst/>
                <a:latin typeface="+mn-lt"/>
                <a:ea typeface="+mn-ea"/>
                <a:cs typeface="+mn-cs"/>
              </a:rPr>
              <a:t>недропользователей</a:t>
            </a:r>
            <a:r>
              <a:rPr lang="ru-RU" sz="1200" kern="1200" baseline="0" dirty="0" smtClean="0">
                <a:solidFill>
                  <a:schemeClr val="tx1"/>
                </a:solidFill>
                <a:effectLst/>
                <a:latin typeface="+mn-lt"/>
                <a:ea typeface="+mn-ea"/>
                <a:cs typeface="+mn-cs"/>
              </a:rPr>
              <a:t> на договорной основе предоставляет и </a:t>
            </a:r>
            <a:r>
              <a:rPr lang="ru-RU" sz="1200" kern="1200" baseline="0" dirty="0" err="1" smtClean="0">
                <a:solidFill>
                  <a:schemeClr val="tx1"/>
                </a:solidFill>
                <a:effectLst/>
                <a:latin typeface="+mn-lt"/>
                <a:ea typeface="+mn-ea"/>
                <a:cs typeface="+mn-cs"/>
              </a:rPr>
              <a:t>недропользователям</a:t>
            </a:r>
            <a:r>
              <a:rPr lang="ru-RU" sz="1200" kern="1200" baseline="0" dirty="0" smtClean="0">
                <a:solidFill>
                  <a:schemeClr val="tx1"/>
                </a:solidFill>
                <a:effectLst/>
                <a:latin typeface="+mn-lt"/>
                <a:ea typeface="+mn-ea"/>
                <a:cs typeface="+mn-cs"/>
              </a:rPr>
              <a:t>.  </a:t>
            </a:r>
            <a:endParaRPr lang="ru-RU" b="1" dirty="0" smtClean="0"/>
          </a:p>
        </p:txBody>
      </p:sp>
      <p:sp>
        <p:nvSpPr>
          <p:cNvPr id="4" name="Номер слайда 3"/>
          <p:cNvSpPr>
            <a:spLocks noGrp="1"/>
          </p:cNvSpPr>
          <p:nvPr>
            <p:ph type="sldNum" sz="quarter" idx="10"/>
          </p:nvPr>
        </p:nvSpPr>
        <p:spPr/>
        <p:txBody>
          <a:bodyPr/>
          <a:lstStyle/>
          <a:p>
            <a:fld id="{14306B5B-DAFD-4581-881D-BB64535D9BEC}" type="slidenum">
              <a:rPr lang="ru-RU" smtClean="0"/>
              <a:t>8</a:t>
            </a:fld>
            <a:endParaRPr lang="ru-RU"/>
          </a:p>
        </p:txBody>
      </p:sp>
    </p:spTree>
    <p:extLst>
      <p:ext uri="{BB962C8B-B14F-4D97-AF65-F5344CB8AC3E}">
        <p14:creationId xmlns:p14="http://schemas.microsoft.com/office/powerpoint/2010/main" val="2347838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lvl="0"/>
            <a:r>
              <a:rPr lang="ru-RU" sz="1200" b="0" dirty="0" smtClean="0"/>
              <a:t>Приказ Роснедра от 28.09.2015 N 614</a:t>
            </a:r>
          </a:p>
          <a:p>
            <a:r>
              <a:rPr lang="ru-RU" sz="1200" b="0" dirty="0" smtClean="0"/>
              <a:t>"Об утверждении требований к формированию перечней участков недр,  предлагаемых для предоставления в пользование, </a:t>
            </a:r>
          </a:p>
          <a:p>
            <a:r>
              <a:rPr lang="ru-RU" sz="1200" b="0" dirty="0" smtClean="0"/>
              <a:t>за исключением участков недр федерального значения и участков недр местного значения"</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b="0" dirty="0" smtClean="0"/>
              <a:t>В целях повышения качестве и эффективности исполнения </a:t>
            </a:r>
            <a:r>
              <a:rPr lang="ru-RU" b="0" dirty="0" err="1" smtClean="0"/>
              <a:t>Роснедрами</a:t>
            </a:r>
            <a:r>
              <a:rPr lang="ru-RU" b="0" dirty="0" smtClean="0"/>
              <a:t> полномочий в сфере организации</a:t>
            </a:r>
            <a:r>
              <a:rPr lang="ru-RU" b="0" baseline="0" dirty="0" smtClean="0"/>
              <a:t> государственной системы лицензирования </a:t>
            </a:r>
            <a:r>
              <a:rPr lang="ru-RU" sz="1200" b="0" dirty="0" smtClean="0"/>
              <a:t>28.09.2015 был принят приказ N 614</a:t>
            </a:r>
            <a:endParaRPr lang="ru-RU" b="0" dirty="0" smtClean="0"/>
          </a:p>
          <a:p>
            <a:pPr marL="0" indent="0">
              <a:buFont typeface="Arial" pitchFamily="34" charset="0"/>
              <a:buNone/>
            </a:pPr>
            <a:r>
              <a:rPr lang="ru-RU" dirty="0" smtClean="0"/>
              <a:t>В данном приказе территориальный фонды геологической информации должны были</a:t>
            </a:r>
            <a:r>
              <a:rPr lang="ru-RU" baseline="0" dirty="0" smtClean="0"/>
              <a:t> предоставлять информацию по части соответствия координат предлагаемого участка недр паспорту месторождения/проявления </a:t>
            </a:r>
          </a:p>
          <a:p>
            <a:pPr marL="285750" indent="-285750">
              <a:buFont typeface="Arial" pitchFamily="34" charset="0"/>
              <a:buChar char="•"/>
            </a:pPr>
            <a:endParaRPr lang="ru-RU" dirty="0" smtClean="0"/>
          </a:p>
          <a:p>
            <a:pPr marL="285750" indent="-285750">
              <a:buFont typeface="Arial" pitchFamily="34" charset="0"/>
              <a:buChar char="•"/>
            </a:pPr>
            <a:r>
              <a:rPr lang="ru-RU" dirty="0" smtClean="0"/>
              <a:t>Приказом Федерального агентства по недропользованию от 18.10.2016 г. № 620 на Росгеолфонд была возложена проверка материалов, подготовленных территориальными фондами геологической информации.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200" kern="1200" dirty="0" smtClean="0">
                <a:solidFill>
                  <a:schemeClr val="tx1"/>
                </a:solidFill>
                <a:effectLst/>
                <a:latin typeface="+mn-lt"/>
                <a:ea typeface="+mn-ea"/>
                <a:cs typeface="+mn-cs"/>
              </a:rPr>
              <a:t>Пункт 2.8.</a:t>
            </a:r>
            <a:r>
              <a:rPr lang="ru-RU" sz="1200" kern="1200" baseline="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б) приказа 614 в федеральный фонд геологической информации - в части проверки сведений, представленных территориальным фондом геологической информации в соответствии с абзацем восьмым пункта 2.4 настоящих Требований (по участкам недр, содержащим твердые полезные ископаемые);";</a:t>
            </a:r>
          </a:p>
          <a:p>
            <a:pPr marL="285750" indent="-285750">
              <a:buFont typeface="Arial" pitchFamily="34" charset="0"/>
              <a:buChar char="•"/>
            </a:pPr>
            <a:endParaRPr lang="ru-RU" dirty="0" smtClean="0"/>
          </a:p>
          <a:p>
            <a:pPr marL="285750" indent="-285750">
              <a:buFont typeface="Arial" pitchFamily="34" charset="0"/>
              <a:buChar char="•"/>
            </a:pPr>
            <a:endParaRPr lang="ru-RU" dirty="0" smtClean="0"/>
          </a:p>
          <a:p>
            <a:pPr marL="285750" indent="-285750">
              <a:buFont typeface="Arial" pitchFamily="34" charset="0"/>
              <a:buChar char="•"/>
            </a:pPr>
            <a:r>
              <a:rPr lang="ru-RU" dirty="0" smtClean="0"/>
              <a:t>Приказ Роснедр от 1.02.2017 г. № 47 признал утратившими силу приказ Федерального агентства по недропользованию от 28 сентября 2015 года № 614, с изменениями, внесенными приказом Роснедр от 19 октября 2016 года № 620.</a:t>
            </a:r>
          </a:p>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ru-RU" sz="1200" b="0" dirty="0" smtClean="0"/>
              <a:t>В</a:t>
            </a:r>
            <a:r>
              <a:rPr lang="ru-RU" sz="1200" b="0" baseline="0" dirty="0" smtClean="0"/>
              <a:t> данном приказе за </a:t>
            </a:r>
            <a:r>
              <a:rPr lang="ru-RU" sz="1200" b="0" baseline="0" dirty="0" err="1" smtClean="0"/>
              <a:t>Росгеолфондом</a:t>
            </a:r>
            <a:r>
              <a:rPr lang="ru-RU" sz="1200" b="0" baseline="0" dirty="0" smtClean="0"/>
              <a:t> закреплена проверка сведений, представленных территориальным фондами геологической информации в соответствии с перечнем пункта 2.4. Требований </a:t>
            </a:r>
            <a:endParaRPr lang="ru-RU" b="0" dirty="0" smtClean="0"/>
          </a:p>
          <a:p>
            <a:pPr marL="285750" indent="-285750">
              <a:buFont typeface="Arial" pitchFamily="34" charset="0"/>
              <a:buChar char="•"/>
            </a:pPr>
            <a:endParaRPr lang="ru-RU" dirty="0" smtClean="0"/>
          </a:p>
          <a:p>
            <a:pPr marL="285750" indent="-285750">
              <a:buFont typeface="Arial" pitchFamily="34" charset="0"/>
              <a:buChar char="•"/>
            </a:pPr>
            <a:r>
              <a:rPr lang="ru-RU" dirty="0" smtClean="0"/>
              <a:t>Приказ Федерального агентства по недропользованию от 02.02.2018 г. № 35  отменил действие Приказа № 47.</a:t>
            </a:r>
          </a:p>
          <a:p>
            <a:pPr marL="285750" indent="-285750">
              <a:buFont typeface="Arial" pitchFamily="34" charset="0"/>
              <a:buChar char="•"/>
            </a:pPr>
            <a:endParaRPr lang="ru-RU" dirty="0" smtClean="0"/>
          </a:p>
          <a:p>
            <a:pPr marL="285750" indent="-285750">
              <a:buFont typeface="Arial" pitchFamily="34" charset="0"/>
              <a:buChar char="•"/>
            </a:pPr>
            <a:r>
              <a:rPr lang="ru-RU" b="0" dirty="0" smtClean="0"/>
              <a:t>Сегодня</a:t>
            </a:r>
            <a:r>
              <a:rPr lang="ru-RU" b="0" baseline="0" dirty="0" smtClean="0"/>
              <a:t> работы по формированию участков недр и последующему включению их в перечень участков недр  </a:t>
            </a:r>
            <a:r>
              <a:rPr lang="ru-RU" dirty="0" smtClean="0"/>
              <a:t>ФГБУ «Росгеолфонд» в настоящее время осуществляет в соответствии с требованиями «Методических рекомендаций по формированию участков недр…. утвержденными 26.01.2018 г. Заместителем Министра природных ресурсов и экологии Российской Федерации - руководителем Федерального агентства по недропользованию Е.А. Киселевым.</a:t>
            </a:r>
          </a:p>
          <a:p>
            <a:pPr marL="457200" lvl="1" indent="0">
              <a:buFont typeface="Arial" pitchFamily="34" charset="0"/>
              <a:buNone/>
            </a:pPr>
            <a:endParaRPr lang="ru-RU" dirty="0" smtClean="0"/>
          </a:p>
          <a:p>
            <a:pPr marL="457200" lvl="1" indent="0">
              <a:buFont typeface="Arial" pitchFamily="34" charset="0"/>
              <a:buNone/>
            </a:pPr>
            <a:endParaRPr lang="ru-RU" dirty="0" smtClean="0"/>
          </a:p>
          <a:p>
            <a:pPr marL="457200" lvl="1" indent="0">
              <a:buFont typeface="Arial" pitchFamily="34" charset="0"/>
              <a:buNone/>
            </a:pPr>
            <a:r>
              <a:rPr lang="ru-RU" dirty="0" smtClean="0"/>
              <a:t>Методическ</a:t>
            </a:r>
            <a:r>
              <a:rPr lang="ru-RU" baseline="0" dirty="0" smtClean="0"/>
              <a:t>ие рекомендации по формированию участков недр и последующему включению их в перечни участков недр по видам полезных ископаемых, предлагаемых для предоставления в пользование с целью проведения работ по разведке и добыче ПИ и геол. Изучению от 22.11.2019 г.  Утв. </a:t>
            </a:r>
            <a:r>
              <a:rPr lang="ru-RU" baseline="0" dirty="0" err="1" smtClean="0"/>
              <a:t>И.о</a:t>
            </a:r>
            <a:r>
              <a:rPr lang="ru-RU" baseline="0" dirty="0" smtClean="0"/>
              <a:t>. руководителя Федерального агентства по недропользованию С.А. Аксеновым. </a:t>
            </a:r>
            <a:endParaRPr lang="ru-RU" dirty="0" smtClean="0"/>
          </a:p>
          <a:p>
            <a:pPr marL="285750" indent="-285750">
              <a:buFont typeface="Arial" pitchFamily="34" charset="0"/>
              <a:buChar char="•"/>
            </a:pPr>
            <a:endParaRPr lang="ru-RU" dirty="0" smtClean="0"/>
          </a:p>
          <a:p>
            <a:endParaRPr lang="ru-RU" dirty="0"/>
          </a:p>
        </p:txBody>
      </p:sp>
      <p:sp>
        <p:nvSpPr>
          <p:cNvPr id="4" name="Номер слайда 3"/>
          <p:cNvSpPr>
            <a:spLocks noGrp="1"/>
          </p:cNvSpPr>
          <p:nvPr>
            <p:ph type="sldNum" sz="quarter" idx="10"/>
          </p:nvPr>
        </p:nvSpPr>
        <p:spPr/>
        <p:txBody>
          <a:bodyPr/>
          <a:lstStyle/>
          <a:p>
            <a:fld id="{14306B5B-DAFD-4581-881D-BB64535D9BEC}" type="slidenum">
              <a:rPr lang="ru-RU" smtClean="0"/>
              <a:t>9</a:t>
            </a:fld>
            <a:endParaRPr lang="ru-RU"/>
          </a:p>
        </p:txBody>
      </p:sp>
    </p:spTree>
    <p:extLst>
      <p:ext uri="{BB962C8B-B14F-4D97-AF65-F5344CB8AC3E}">
        <p14:creationId xmlns:p14="http://schemas.microsoft.com/office/powerpoint/2010/main" val="867518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4289428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2811672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2554276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1818883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617769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6163A8C-E448-40F1-A751-326F259E562F}" type="datetimeFigureOut">
              <a:rPr lang="ru-RU" smtClean="0"/>
              <a:t>20.05.2021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30158273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6163A8C-E448-40F1-A751-326F259E562F}" type="datetimeFigureOut">
              <a:rPr lang="ru-RU" smtClean="0"/>
              <a:t>20.05.2021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236918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6163A8C-E448-40F1-A751-326F259E562F}" type="datetimeFigureOut">
              <a:rPr lang="ru-RU" smtClean="0"/>
              <a:t>20.05.2021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413472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6163A8C-E448-40F1-A751-326F259E562F}" type="datetimeFigureOut">
              <a:rPr lang="ru-RU" smtClean="0"/>
              <a:t>20.05.2021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30090047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163A8C-E448-40F1-A751-326F259E562F}" type="datetimeFigureOut">
              <a:rPr lang="ru-RU" smtClean="0"/>
              <a:t>20.05.2021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2953864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6163A8C-E448-40F1-A751-326F259E562F}" type="datetimeFigureOut">
              <a:rPr lang="ru-RU" smtClean="0"/>
              <a:t>20.05.2021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08CB58C-E98A-4B68-BDC1-27D72D05BE2F}" type="slidenum">
              <a:rPr lang="ru-RU" smtClean="0"/>
              <a:t>‹#›</a:t>
            </a:fld>
            <a:endParaRPr lang="ru-RU"/>
          </a:p>
        </p:txBody>
      </p:sp>
    </p:spTree>
    <p:extLst>
      <p:ext uri="{BB962C8B-B14F-4D97-AF65-F5344CB8AC3E}">
        <p14:creationId xmlns:p14="http://schemas.microsoft.com/office/powerpoint/2010/main" val="631016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63A8C-E448-40F1-A751-326F259E562F}" type="datetimeFigureOut">
              <a:rPr lang="ru-RU" smtClean="0"/>
              <a:t>20.05.2021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8CB58C-E98A-4B68-BDC1-27D72D05BE2F}" type="slidenum">
              <a:rPr lang="ru-RU" smtClean="0"/>
              <a:t>‹#›</a:t>
            </a:fld>
            <a:endParaRPr lang="ru-RU"/>
          </a:p>
        </p:txBody>
      </p:sp>
    </p:spTree>
    <p:extLst>
      <p:ext uri="{BB962C8B-B14F-4D97-AF65-F5344CB8AC3E}">
        <p14:creationId xmlns:p14="http://schemas.microsoft.com/office/powerpoint/2010/main" val="18699958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chart" Target="../charts/chart1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chart" Target="../charts/chart16.xml"/><Relationship Id="rId5" Type="http://schemas.microsoft.com/office/2007/relationships/hdphoto" Target="../media/hdphoto1.wdp"/><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chart" Target="../charts/chart20.xml"/><Relationship Id="rId3" Type="http://schemas.openxmlformats.org/officeDocument/2006/relationships/image" Target="../media/image9.jpg"/><Relationship Id="rId7" Type="http://schemas.openxmlformats.org/officeDocument/2006/relationships/chart" Target="../charts/chart19.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jp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9.jpg"/><Relationship Id="rId7"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3.xml"/><Relationship Id="rId11" Type="http://schemas.openxmlformats.org/officeDocument/2006/relationships/chart" Target="../charts/chart8.xml"/><Relationship Id="rId5" Type="http://schemas.openxmlformats.org/officeDocument/2006/relationships/chart" Target="../charts/chart2.xml"/><Relationship Id="rId10" Type="http://schemas.openxmlformats.org/officeDocument/2006/relationships/chart" Target="../charts/chart7.xml"/><Relationship Id="rId4" Type="http://schemas.openxmlformats.org/officeDocument/2006/relationships/chart" Target="../charts/chart1.xml"/><Relationship Id="rId9" Type="http://schemas.openxmlformats.org/officeDocument/2006/relationships/chart" Target="../charts/chart6.xml"/></Relationships>
</file>

<file path=ppt/slides/_rels/slide5.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image" Target="../media/image9.jpg"/><Relationship Id="rId7" Type="http://schemas.openxmlformats.org/officeDocument/2006/relationships/chart" Target="../charts/chart1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jpg"/><Relationship Id="rId7" Type="http://schemas.openxmlformats.org/officeDocument/2006/relationships/diagramLayout" Target="../diagrams/layout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6.png"/><Relationship Id="rId10" Type="http://schemas.microsoft.com/office/2007/relationships/diagramDrawing" Target="../diagrams/drawing2.xml"/><Relationship Id="rId4" Type="http://schemas.openxmlformats.org/officeDocument/2006/relationships/image" Target="../media/image15.jpg"/><Relationship Id="rId9" Type="http://schemas.openxmlformats.org/officeDocument/2006/relationships/diagramColors" Target="../diagrams/colors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5.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p:cNvPicPr>
          <p:nvPr/>
        </p:nvPicPr>
        <p:blipFill rotWithShape="1">
          <a:blip r:embed="rId3">
            <a:extLst>
              <a:ext uri="{28A0092B-C50C-407E-A947-70E740481C1C}">
                <a14:useLocalDpi xmlns:a14="http://schemas.microsoft.com/office/drawing/2010/main" val="0"/>
              </a:ext>
            </a:extLst>
          </a:blip>
          <a:srcRect b="49444"/>
          <a:stretch/>
        </p:blipFill>
        <p:spPr>
          <a:xfrm>
            <a:off x="-12700" y="-2"/>
            <a:ext cx="12204700" cy="4063095"/>
          </a:xfrm>
          <a:prstGeom prst="rect">
            <a:avLst/>
          </a:prstGeom>
        </p:spPr>
      </p:pic>
      <p:sp>
        <p:nvSpPr>
          <p:cNvPr id="21" name="Прямоугольник 20"/>
          <p:cNvSpPr/>
          <p:nvPr/>
        </p:nvSpPr>
        <p:spPr>
          <a:xfrm>
            <a:off x="431072" y="5741981"/>
            <a:ext cx="2894404" cy="900246"/>
          </a:xfrm>
          <a:prstGeom prst="rect">
            <a:avLst/>
          </a:prstGeom>
        </p:spPr>
        <p:txBody>
          <a:bodyPr wrap="square">
            <a:spAutoFit/>
          </a:bodyPr>
          <a:lstStyle/>
          <a:p>
            <a:pPr algn="ctr"/>
            <a:r>
              <a:rPr lang="ru-RU" sz="1050" dirty="0">
                <a:solidFill>
                  <a:schemeClr val="tx2">
                    <a:lumMod val="75000"/>
                  </a:schemeClr>
                </a:solidFill>
                <a:latin typeface="Arial" panose="020B0604020202020204" pitchFamily="34" charset="0"/>
                <a:cs typeface="Arial" panose="020B0604020202020204" pitchFamily="34" charset="0"/>
              </a:rPr>
              <a:t>ФЕДЕРАЛЬНОЕ ГОСУДАРСТВЕННОЕ</a:t>
            </a:r>
            <a:br>
              <a:rPr lang="ru-RU" sz="1050" dirty="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БЮДЖЕТНОЕ </a:t>
            </a:r>
            <a:r>
              <a:rPr lang="ru-RU" sz="1050" dirty="0" smtClean="0">
                <a:solidFill>
                  <a:schemeClr val="tx2">
                    <a:lumMod val="75000"/>
                  </a:schemeClr>
                </a:solidFill>
                <a:latin typeface="Arial" panose="020B0604020202020204" pitchFamily="34" charset="0"/>
                <a:cs typeface="Arial" panose="020B0604020202020204" pitchFamily="34" charset="0"/>
              </a:rPr>
              <a:t>УЧРЕЖДЕНИЕ</a:t>
            </a:r>
            <a:br>
              <a:rPr lang="ru-RU" sz="1050" dirty="0" smtClean="0">
                <a:solidFill>
                  <a:schemeClr val="tx2">
                    <a:lumMod val="75000"/>
                  </a:schemeClr>
                </a:solidFill>
                <a:latin typeface="Arial" panose="020B0604020202020204" pitchFamily="34" charset="0"/>
                <a:cs typeface="Arial" panose="020B0604020202020204" pitchFamily="34" charset="0"/>
              </a:rPr>
            </a:br>
            <a:r>
              <a:rPr lang="ru-RU" sz="1050" dirty="0">
                <a:solidFill>
                  <a:schemeClr val="tx2">
                    <a:lumMod val="75000"/>
                  </a:schemeClr>
                </a:solidFill>
                <a:latin typeface="Arial" panose="020B0604020202020204" pitchFamily="34" charset="0"/>
                <a:cs typeface="Arial" panose="020B0604020202020204" pitchFamily="34" charset="0"/>
              </a:rPr>
              <a:t/>
            </a:r>
            <a:br>
              <a:rPr lang="ru-RU" sz="1050"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«РОССИЙСКИЙ ФЕДЕРАЛЬНЫЙ</a:t>
            </a:r>
            <a:br>
              <a:rPr lang="ru-RU" sz="1050" b="1" dirty="0">
                <a:solidFill>
                  <a:schemeClr val="tx2">
                    <a:lumMod val="75000"/>
                  </a:schemeClr>
                </a:solidFill>
                <a:latin typeface="Arial" panose="020B0604020202020204" pitchFamily="34" charset="0"/>
                <a:cs typeface="Arial" panose="020B0604020202020204" pitchFamily="34" charset="0"/>
              </a:rPr>
            </a:br>
            <a:r>
              <a:rPr lang="ru-RU" sz="1050" b="1" dirty="0">
                <a:solidFill>
                  <a:schemeClr val="tx2">
                    <a:lumMod val="75000"/>
                  </a:schemeClr>
                </a:solidFill>
                <a:latin typeface="Arial" panose="020B0604020202020204" pitchFamily="34" charset="0"/>
                <a:cs typeface="Arial" panose="020B0604020202020204" pitchFamily="34" charset="0"/>
              </a:rPr>
              <a:t>ГЕОЛОГИЧЕСКИЙ ФОНД»</a:t>
            </a:r>
            <a:endParaRPr lang="ru-RU" sz="1050" dirty="0">
              <a:solidFill>
                <a:schemeClr val="tx2">
                  <a:lumMod val="75000"/>
                </a:schemeClr>
              </a:solidFill>
              <a:latin typeface="Arial" panose="020B0604020202020204" pitchFamily="34" charset="0"/>
              <a:cs typeface="Arial" panose="020B0604020202020204" pitchFamily="34" charset="0"/>
            </a:endParaRPr>
          </a:p>
        </p:txBody>
      </p:sp>
      <p:sp>
        <p:nvSpPr>
          <p:cNvPr id="8" name="Прямоугольник 7"/>
          <p:cNvSpPr/>
          <p:nvPr/>
        </p:nvSpPr>
        <p:spPr>
          <a:xfrm>
            <a:off x="3934233" y="4592409"/>
            <a:ext cx="210645" cy="167746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Прямоугольник 21"/>
          <p:cNvSpPr/>
          <p:nvPr/>
        </p:nvSpPr>
        <p:spPr>
          <a:xfrm>
            <a:off x="4832961" y="4725539"/>
            <a:ext cx="6025211" cy="1015663"/>
          </a:xfrm>
          <a:prstGeom prst="rect">
            <a:avLst/>
          </a:prstGeom>
        </p:spPr>
        <p:txBody>
          <a:bodyPr wrap="square">
            <a:spAutoFit/>
          </a:bodyPr>
          <a:lstStyle/>
          <a:p>
            <a:r>
              <a:rPr lang="ru-RU" sz="2000" b="1" dirty="0" smtClean="0">
                <a:solidFill>
                  <a:schemeClr val="tx2">
                    <a:lumMod val="75000"/>
                  </a:schemeClr>
                </a:solidFill>
                <a:latin typeface="Arial" panose="020B0604020202020204" pitchFamily="34" charset="0"/>
                <a:cs typeface="Arial" panose="020B0604020202020204" pitchFamily="34" charset="0"/>
              </a:rPr>
              <a:t>Работы ФГБУ «</a:t>
            </a:r>
            <a:r>
              <a:rPr lang="ru-RU" sz="2000" b="1" dirty="0" err="1" smtClean="0">
                <a:solidFill>
                  <a:schemeClr val="tx2">
                    <a:lumMod val="75000"/>
                  </a:schemeClr>
                </a:solidFill>
                <a:latin typeface="Arial" panose="020B0604020202020204" pitchFamily="34" charset="0"/>
                <a:cs typeface="Arial" panose="020B0604020202020204" pitchFamily="34" charset="0"/>
              </a:rPr>
              <a:t>Росгеолфонд</a:t>
            </a:r>
            <a:r>
              <a:rPr lang="ru-RU" sz="2000" b="1" dirty="0" smtClean="0">
                <a:solidFill>
                  <a:schemeClr val="tx2">
                    <a:lumMod val="75000"/>
                  </a:schemeClr>
                </a:solidFill>
                <a:latin typeface="Arial" panose="020B0604020202020204" pitchFamily="34" charset="0"/>
                <a:cs typeface="Arial" panose="020B0604020202020204" pitchFamily="34" charset="0"/>
              </a:rPr>
              <a:t>» в процессе лицензирования пользования недрами </a:t>
            </a:r>
          </a:p>
          <a:p>
            <a:r>
              <a:rPr lang="ru-RU" sz="2000" b="1" dirty="0" smtClean="0">
                <a:solidFill>
                  <a:schemeClr val="tx2">
                    <a:lumMod val="75000"/>
                  </a:schemeClr>
                </a:solidFill>
                <a:latin typeface="Arial" panose="020B0604020202020204" pitchFamily="34" charset="0"/>
                <a:cs typeface="Arial" panose="020B0604020202020204" pitchFamily="34" charset="0"/>
              </a:rPr>
              <a:t>(в части твердых полезных ископаемых)</a:t>
            </a:r>
            <a:endParaRPr lang="ru-RU" sz="2000" b="1" dirty="0">
              <a:ln w="0"/>
              <a:solidFill>
                <a:schemeClr val="tx2">
                  <a:lumMod val="75000"/>
                </a:schemeClr>
              </a:solidFill>
              <a:latin typeface="Arial" panose="020B0604020202020204" pitchFamily="34" charset="0"/>
              <a:ea typeface="Myriad Pro" charset="0"/>
              <a:cs typeface="Arial" panose="020B0604020202020204" pitchFamily="34" charset="0"/>
            </a:endParaRPr>
          </a:p>
        </p:txBody>
      </p:sp>
      <p:grpSp>
        <p:nvGrpSpPr>
          <p:cNvPr id="3" name="Группа 2"/>
          <p:cNvGrpSpPr/>
          <p:nvPr/>
        </p:nvGrpSpPr>
        <p:grpSpPr>
          <a:xfrm>
            <a:off x="1285186" y="4494428"/>
            <a:ext cx="1081403" cy="1247553"/>
            <a:chOff x="2862573" y="3845318"/>
            <a:chExt cx="1081403" cy="1247553"/>
          </a:xfrm>
        </p:grpSpPr>
        <p:sp>
          <p:nvSpPr>
            <p:cNvPr id="28" name="Freeform 5"/>
            <p:cNvSpPr>
              <a:spLocks/>
            </p:cNvSpPr>
            <p:nvPr/>
          </p:nvSpPr>
          <p:spPr bwMode="auto">
            <a:xfrm>
              <a:off x="3079728" y="4248295"/>
              <a:ext cx="647093" cy="532687"/>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29" name="Freeform 6"/>
            <p:cNvSpPr>
              <a:spLocks noEditPoints="1"/>
            </p:cNvSpPr>
            <p:nvPr/>
          </p:nvSpPr>
          <p:spPr bwMode="auto">
            <a:xfrm>
              <a:off x="2862573" y="4010736"/>
              <a:ext cx="1081403" cy="108213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0" name="Freeform 7"/>
            <p:cNvSpPr>
              <a:spLocks noEditPoints="1"/>
            </p:cNvSpPr>
            <p:nvPr/>
          </p:nvSpPr>
          <p:spPr bwMode="auto">
            <a:xfrm>
              <a:off x="2877876" y="3849691"/>
              <a:ext cx="67041" cy="92546"/>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1" name="Freeform 8"/>
            <p:cNvSpPr>
              <a:spLocks noEditPoints="1"/>
            </p:cNvSpPr>
            <p:nvPr/>
          </p:nvSpPr>
          <p:spPr bwMode="auto">
            <a:xfrm>
              <a:off x="2960220" y="3848233"/>
              <a:ext cx="95461"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2" name="Freeform 9"/>
            <p:cNvSpPr>
              <a:spLocks/>
            </p:cNvSpPr>
            <p:nvPr/>
          </p:nvSpPr>
          <p:spPr bwMode="auto">
            <a:xfrm>
              <a:off x="3072441" y="3848233"/>
              <a:ext cx="85259" cy="9546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3" name="Freeform 10"/>
            <p:cNvSpPr>
              <a:spLocks/>
            </p:cNvSpPr>
            <p:nvPr/>
          </p:nvSpPr>
          <p:spPr bwMode="auto">
            <a:xfrm>
              <a:off x="3165716" y="3849691"/>
              <a:ext cx="56839" cy="92546"/>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4" name="Freeform 11"/>
            <p:cNvSpPr>
              <a:spLocks/>
            </p:cNvSpPr>
            <p:nvPr/>
          </p:nvSpPr>
          <p:spPr bwMode="auto">
            <a:xfrm>
              <a:off x="3240773" y="3849691"/>
              <a:ext cx="59754" cy="92546"/>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5" name="Freeform 12"/>
            <p:cNvSpPr>
              <a:spLocks noEditPoints="1"/>
            </p:cNvSpPr>
            <p:nvPr/>
          </p:nvSpPr>
          <p:spPr bwMode="auto">
            <a:xfrm>
              <a:off x="331072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6" name="Freeform 13"/>
            <p:cNvSpPr>
              <a:spLocks/>
            </p:cNvSpPr>
            <p:nvPr/>
          </p:nvSpPr>
          <p:spPr bwMode="auto">
            <a:xfrm>
              <a:off x="3417849" y="3849691"/>
              <a:ext cx="79429" cy="92546"/>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7" name="Freeform 14"/>
            <p:cNvSpPr>
              <a:spLocks noEditPoints="1"/>
            </p:cNvSpPr>
            <p:nvPr/>
          </p:nvSpPr>
          <p:spPr bwMode="auto">
            <a:xfrm>
              <a:off x="3516953" y="3845318"/>
              <a:ext cx="104205" cy="98376"/>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8" name="Freeform 15"/>
            <p:cNvSpPr>
              <a:spLocks noEditPoints="1"/>
            </p:cNvSpPr>
            <p:nvPr/>
          </p:nvSpPr>
          <p:spPr bwMode="auto">
            <a:xfrm>
              <a:off x="3637919" y="3848233"/>
              <a:ext cx="94732" cy="9546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39" name="Freeform 16"/>
            <p:cNvSpPr>
              <a:spLocks/>
            </p:cNvSpPr>
            <p:nvPr/>
          </p:nvSpPr>
          <p:spPr bwMode="auto">
            <a:xfrm>
              <a:off x="3754512" y="3849691"/>
              <a:ext cx="77972" cy="92546"/>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sp>
          <p:nvSpPr>
            <p:cNvPr id="40" name="Freeform 17"/>
            <p:cNvSpPr>
              <a:spLocks noEditPoints="1"/>
            </p:cNvSpPr>
            <p:nvPr/>
          </p:nvSpPr>
          <p:spPr bwMode="auto">
            <a:xfrm>
              <a:off x="3850701" y="3849691"/>
              <a:ext cx="93275" cy="109307"/>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rgbClr val="002060"/>
            </a:solidFill>
            <a:ln>
              <a:noFill/>
            </a:ln>
            <a:extLst/>
          </p:spPr>
          <p:txBody>
            <a:bodyPr vert="horz" wrap="square" lIns="91440" tIns="45720" rIns="91440" bIns="45720" numCol="1" anchor="t" anchorCtr="0" compatLnSpc="1">
              <a:prstTxWarp prst="textNoShape">
                <a:avLst/>
              </a:prstTxWarp>
            </a:bodyPr>
            <a:lstStyle/>
            <a:p>
              <a:endParaRPr lang="ru-RU"/>
            </a:p>
          </p:txBody>
        </p:sp>
      </p:gr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76" y="-7243"/>
            <a:ext cx="3708912" cy="2091195"/>
          </a:xfrm>
          <a:prstGeom prst="rect">
            <a:avLst/>
          </a:prstGeom>
          <a:ln>
            <a:noFill/>
          </a:ln>
          <a:effectLst>
            <a:softEdge rad="112500"/>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40" y="2118202"/>
            <a:ext cx="3716354" cy="1944891"/>
          </a:xfrm>
          <a:prstGeom prst="rect">
            <a:avLst/>
          </a:prstGeom>
          <a:ln>
            <a:noFill/>
          </a:ln>
          <a:effectLst>
            <a:softEdge rad="112500"/>
          </a:effectLst>
        </p:spPr>
      </p:pic>
      <p:pic>
        <p:nvPicPr>
          <p:cNvPr id="7" name="Рисунок 6"/>
          <p:cNvPicPr>
            <a:picLocks noChangeAspect="1"/>
          </p:cNvPicPr>
          <p:nvPr/>
        </p:nvPicPr>
        <p:blipFill rotWithShape="1">
          <a:blip r:embed="rId6" cstate="print">
            <a:extLst>
              <a:ext uri="{28A0092B-C50C-407E-A947-70E740481C1C}">
                <a14:useLocalDpi xmlns:a14="http://schemas.microsoft.com/office/drawing/2010/main" val="0"/>
              </a:ext>
            </a:extLst>
          </a:blip>
          <a:srcRect t="16389" b="5592"/>
          <a:stretch/>
        </p:blipFill>
        <p:spPr>
          <a:xfrm>
            <a:off x="8178135" y="-40097"/>
            <a:ext cx="3919688" cy="2036738"/>
          </a:xfrm>
          <a:prstGeom prst="rect">
            <a:avLst/>
          </a:prstGeom>
          <a:ln>
            <a:noFill/>
          </a:ln>
          <a:effectLst>
            <a:softEdge rad="112500"/>
          </a:effectLst>
        </p:spPr>
      </p:pic>
      <p:pic>
        <p:nvPicPr>
          <p:cNvPr id="15" name="Рисунок 14"/>
          <p:cNvPicPr>
            <a:picLocks noChangeAspect="1"/>
          </p:cNvPicPr>
          <p:nvPr/>
        </p:nvPicPr>
        <p:blipFill rotWithShape="1">
          <a:blip r:embed="rId7"/>
          <a:srcRect l="10238" t="19283" r="33572" b="30459"/>
          <a:stretch/>
        </p:blipFill>
        <p:spPr>
          <a:xfrm>
            <a:off x="8159445" y="1905000"/>
            <a:ext cx="3938378" cy="2102547"/>
          </a:xfrm>
          <a:prstGeom prst="rect">
            <a:avLst/>
          </a:prstGeom>
          <a:ln>
            <a:noFill/>
          </a:ln>
          <a:effectLst>
            <a:softEdge rad="112500"/>
          </a:effectLst>
        </p:spPr>
      </p:pic>
      <p:pic>
        <p:nvPicPr>
          <p:cNvPr id="20" name="Рисунок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5268" y="952992"/>
            <a:ext cx="4497032" cy="2529265"/>
          </a:xfrm>
          <a:prstGeom prst="ellipse">
            <a:avLst/>
          </a:prstGeom>
          <a:ln>
            <a:noFill/>
          </a:ln>
          <a:effectLst>
            <a:softEdge rad="112500"/>
          </a:effectLst>
        </p:spPr>
      </p:pic>
      <p:pic>
        <p:nvPicPr>
          <p:cNvPr id="24" name="Рисунок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84429">
            <a:off x="7388370" y="569529"/>
            <a:ext cx="883001" cy="644315"/>
          </a:xfrm>
          <a:prstGeom prst="rect">
            <a:avLst/>
          </a:prstGeom>
        </p:spPr>
      </p:pic>
      <p:pic>
        <p:nvPicPr>
          <p:cNvPr id="42" name="Рисунок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848749">
            <a:off x="3714044" y="3115641"/>
            <a:ext cx="861668" cy="613088"/>
          </a:xfrm>
          <a:prstGeom prst="rect">
            <a:avLst/>
          </a:prstGeom>
        </p:spPr>
      </p:pic>
      <p:pic>
        <p:nvPicPr>
          <p:cNvPr id="43" name="Рисунок 4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3284366">
            <a:off x="3757241" y="684040"/>
            <a:ext cx="883001" cy="644315"/>
          </a:xfrm>
          <a:prstGeom prst="rect">
            <a:avLst/>
          </a:prstGeom>
        </p:spPr>
      </p:pic>
      <p:pic>
        <p:nvPicPr>
          <p:cNvPr id="44" name="Рисунок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381093">
            <a:off x="7404067" y="3106748"/>
            <a:ext cx="883001" cy="644315"/>
          </a:xfrm>
          <a:prstGeom prst="rect">
            <a:avLst/>
          </a:prstGeom>
        </p:spPr>
      </p:pic>
      <p:sp>
        <p:nvSpPr>
          <p:cNvPr id="41" name="Прямоугольник 40"/>
          <p:cNvSpPr/>
          <p:nvPr/>
        </p:nvSpPr>
        <p:spPr>
          <a:xfrm>
            <a:off x="4832961" y="6192104"/>
            <a:ext cx="6025211" cy="400110"/>
          </a:xfrm>
          <a:prstGeom prst="rect">
            <a:avLst/>
          </a:prstGeom>
        </p:spPr>
        <p:txBody>
          <a:bodyPr wrap="square">
            <a:spAutoFit/>
          </a:bodyPr>
          <a:lstStyle/>
          <a:p>
            <a:r>
              <a:rPr lang="ru-RU" sz="2000" b="1" dirty="0" smtClean="0">
                <a:solidFill>
                  <a:schemeClr val="tx2">
                    <a:lumMod val="75000"/>
                  </a:schemeClr>
                </a:solidFill>
                <a:latin typeface="Arial" panose="020B0604020202020204" pitchFamily="34" charset="0"/>
                <a:cs typeface="Arial" panose="020B0604020202020204" pitchFamily="34" charset="0"/>
              </a:rPr>
              <a:t>Анисимова А.Б. </a:t>
            </a:r>
            <a:endParaRPr lang="ru-RU" sz="2000" b="1" dirty="0">
              <a:ln w="0"/>
              <a:solidFill>
                <a:schemeClr val="tx2">
                  <a:lumMod val="75000"/>
                </a:schemeClr>
              </a:solidFill>
              <a:latin typeface="Arial" panose="020B0604020202020204" pitchFamily="34" charset="0"/>
              <a:ea typeface="Myriad Pro" charset="0"/>
              <a:cs typeface="Arial" panose="020B0604020202020204" pitchFamily="34" charset="0"/>
            </a:endParaRPr>
          </a:p>
        </p:txBody>
      </p:sp>
    </p:spTree>
    <p:extLst>
      <p:ext uri="{BB962C8B-B14F-4D97-AF65-F5344CB8AC3E}">
        <p14:creationId xmlns:p14="http://schemas.microsoft.com/office/powerpoint/2010/main" val="14182719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500"/>
                            </p:stCondLst>
                            <p:childTnLst>
                              <p:par>
                                <p:cTn id="15" presetID="2" presetClass="entr" presetSubtype="4" fill="hold" grpId="0"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2" presetClass="entr" presetSubtype="4" fill="hold" grpId="0"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ppt_x"/>
                                          </p:val>
                                        </p:tav>
                                        <p:tav tm="100000">
                                          <p:val>
                                            <p:strVal val="#ppt_x"/>
                                          </p:val>
                                        </p:tav>
                                      </p:tavLst>
                                    </p:anim>
                                    <p:anim calcmode="lin" valueType="num">
                                      <p:cBhvr additive="base">
                                        <p:cTn id="2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animBg="1"/>
      <p:bldP spid="22" grpId="0"/>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104103" y="2185"/>
            <a:ext cx="10082812" cy="888205"/>
            <a:chOff x="2500762" y="1"/>
            <a:chExt cx="9691238" cy="888205"/>
          </a:xfrm>
          <a:solidFill>
            <a:schemeClr val="accent1">
              <a:lumMod val="75000"/>
            </a:schemeClr>
          </a:solidFill>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58" name="Группа 257"/>
          <p:cNvGrpSpPr/>
          <p:nvPr/>
        </p:nvGrpSpPr>
        <p:grpSpPr>
          <a:xfrm>
            <a:off x="120689" y="103110"/>
            <a:ext cx="522793" cy="598343"/>
            <a:chOff x="344228" y="212571"/>
            <a:chExt cx="522793" cy="598343"/>
          </a:xfrm>
          <a:solidFill>
            <a:schemeClr val="tx1"/>
          </a:solidFill>
        </p:grpSpPr>
        <p:sp>
          <p:nvSpPr>
            <p:cNvPr id="259"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5"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6"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7"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8"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69"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0"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1"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sp>
          <p:nvSpPr>
            <p:cNvPr id="27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grpFill/>
            <a:ln>
              <a:noFill/>
            </a:ln>
          </p:spPr>
          <p:txBody>
            <a:bodyPr vert="horz" wrap="square" lIns="91440" tIns="45720" rIns="91440" bIns="45720" numCol="1" anchor="t" anchorCtr="0" compatLnSpc="1">
              <a:prstTxWarp prst="textNoShape">
                <a:avLst/>
              </a:prstTxWarp>
            </a:bodyPr>
            <a:lstStyle/>
            <a:p>
              <a:endParaRPr lang="ru-RU"/>
            </a:p>
          </p:txBody>
        </p:sp>
      </p:grpSp>
      <p:sp>
        <p:nvSpPr>
          <p:cNvPr id="257" name="Rectangle 84">
            <a:extLst>
              <a:ext uri="{FF2B5EF4-FFF2-40B4-BE49-F238E27FC236}">
                <a16:creationId xmlns:a16="http://schemas.microsoft.com/office/drawing/2014/main" id="{25221B07-02CD-4C94-989C-BD709485F372}"/>
              </a:ext>
            </a:extLst>
          </p:cNvPr>
          <p:cNvSpPr/>
          <p:nvPr/>
        </p:nvSpPr>
        <p:spPr>
          <a:xfrm>
            <a:off x="454880" y="1372120"/>
            <a:ext cx="3289110" cy="42922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280160" rIns="274320" rtlCol="0" anchor="t"/>
          <a:lstStyle/>
          <a:p>
            <a:r>
              <a:rPr lang="ru-RU" sz="1300" dirty="0" smtClean="0">
                <a:solidFill>
                  <a:schemeClr val="tx1"/>
                </a:solidFill>
                <a:latin typeface="+mj-lt"/>
              </a:rPr>
              <a:t>- </a:t>
            </a:r>
            <a:r>
              <a:rPr lang="ru-RU" sz="1300" b="1" dirty="0" smtClean="0">
                <a:solidFill>
                  <a:schemeClr val="tx1"/>
                </a:solidFill>
                <a:latin typeface="+mj-lt"/>
              </a:rPr>
              <a:t>поручения </a:t>
            </a:r>
            <a:r>
              <a:rPr lang="ru-RU" sz="1300" dirty="0">
                <a:solidFill>
                  <a:schemeClr val="tx1"/>
                </a:solidFill>
                <a:latin typeface="+mj-lt"/>
              </a:rPr>
              <a:t>начальника</a:t>
            </a:r>
            <a:r>
              <a:rPr lang="ru-RU" sz="1300" b="1" dirty="0">
                <a:solidFill>
                  <a:schemeClr val="tx1"/>
                </a:solidFill>
                <a:latin typeface="+mj-lt"/>
              </a:rPr>
              <a:t> </a:t>
            </a:r>
            <a:r>
              <a:rPr lang="ru-RU" sz="1300" dirty="0">
                <a:solidFill>
                  <a:schemeClr val="tx1"/>
                </a:solidFill>
                <a:latin typeface="+mj-lt"/>
              </a:rPr>
              <a:t>Управления геологии твердых полезных ископаемых </a:t>
            </a:r>
            <a:r>
              <a:rPr lang="ru-RU" sz="1300" dirty="0" smtClean="0">
                <a:solidFill>
                  <a:schemeClr val="tx1"/>
                </a:solidFill>
                <a:latin typeface="+mj-lt"/>
              </a:rPr>
              <a:t>Роснедр или Управления </a:t>
            </a:r>
            <a:r>
              <a:rPr lang="ru-RU" sz="1300" dirty="0">
                <a:solidFill>
                  <a:schemeClr val="tx1"/>
                </a:solidFill>
                <a:latin typeface="+mj-lt"/>
              </a:rPr>
              <a:t>геологии нефти и газа, подземных вод и сооружений </a:t>
            </a:r>
            <a:r>
              <a:rPr lang="ru-RU" sz="1300" dirty="0" smtClean="0">
                <a:solidFill>
                  <a:schemeClr val="tx1"/>
                </a:solidFill>
                <a:latin typeface="+mj-lt"/>
              </a:rPr>
              <a:t>Роснедр;</a:t>
            </a:r>
            <a:endParaRPr lang="ru-RU" sz="1300" dirty="0">
              <a:solidFill>
                <a:schemeClr val="tx1"/>
              </a:solidFill>
              <a:latin typeface="+mj-lt"/>
            </a:endParaRPr>
          </a:p>
          <a:p>
            <a:r>
              <a:rPr lang="ru-RU" sz="1300" dirty="0">
                <a:solidFill>
                  <a:schemeClr val="tx1"/>
                </a:solidFill>
                <a:latin typeface="+mj-lt"/>
              </a:rPr>
              <a:t>- </a:t>
            </a:r>
            <a:r>
              <a:rPr lang="ru-RU" sz="1300" b="1" dirty="0">
                <a:solidFill>
                  <a:schemeClr val="tx1"/>
                </a:solidFill>
                <a:latin typeface="+mj-lt"/>
              </a:rPr>
              <a:t>предложения </a:t>
            </a:r>
            <a:r>
              <a:rPr lang="ru-RU" sz="1300" dirty="0" smtClean="0">
                <a:solidFill>
                  <a:schemeClr val="tx1"/>
                </a:solidFill>
                <a:latin typeface="+mj-lt"/>
              </a:rPr>
              <a:t>территориальных органов Роснедр;</a:t>
            </a:r>
            <a:endParaRPr lang="ru-RU" sz="1300" dirty="0">
              <a:solidFill>
                <a:schemeClr val="tx1"/>
              </a:solidFill>
              <a:latin typeface="+mj-lt"/>
            </a:endParaRPr>
          </a:p>
          <a:p>
            <a:r>
              <a:rPr lang="ru-RU" sz="1300" dirty="0">
                <a:solidFill>
                  <a:schemeClr val="tx1"/>
                </a:solidFill>
                <a:latin typeface="+mj-lt"/>
              </a:rPr>
              <a:t>- </a:t>
            </a:r>
            <a:r>
              <a:rPr lang="ru-RU" sz="1300" b="1" dirty="0">
                <a:solidFill>
                  <a:schemeClr val="tx1"/>
                </a:solidFill>
                <a:latin typeface="+mj-lt"/>
              </a:rPr>
              <a:t>предложения </a:t>
            </a:r>
            <a:r>
              <a:rPr lang="ru-RU" sz="1300" dirty="0">
                <a:solidFill>
                  <a:schemeClr val="tx1"/>
                </a:solidFill>
                <a:latin typeface="+mj-lt"/>
              </a:rPr>
              <a:t>органов государственной власти </a:t>
            </a:r>
            <a:r>
              <a:rPr lang="ru-RU" sz="1300" dirty="0" smtClean="0">
                <a:solidFill>
                  <a:schemeClr val="tx1"/>
                </a:solidFill>
                <a:latin typeface="+mj-lt"/>
              </a:rPr>
              <a:t>РФ и ее субъектов в </a:t>
            </a:r>
            <a:r>
              <a:rPr lang="ru-RU" sz="1300" dirty="0">
                <a:solidFill>
                  <a:schemeClr val="tx1"/>
                </a:solidFill>
                <a:latin typeface="+mj-lt"/>
              </a:rPr>
              <a:t>отношении участков недр, находящихся на их территории;</a:t>
            </a:r>
          </a:p>
          <a:p>
            <a:r>
              <a:rPr lang="ru-RU" sz="1300" dirty="0">
                <a:solidFill>
                  <a:schemeClr val="tx1"/>
                </a:solidFill>
                <a:latin typeface="+mj-lt"/>
              </a:rPr>
              <a:t>-</a:t>
            </a:r>
            <a:r>
              <a:rPr lang="ru-RU" sz="1300" b="1" dirty="0">
                <a:solidFill>
                  <a:schemeClr val="tx1"/>
                </a:solidFill>
                <a:latin typeface="+mj-lt"/>
              </a:rPr>
              <a:t> обращения </a:t>
            </a:r>
            <a:r>
              <a:rPr lang="ru-RU" sz="1300" dirty="0">
                <a:solidFill>
                  <a:schemeClr val="tx1"/>
                </a:solidFill>
                <a:latin typeface="+mj-lt"/>
              </a:rPr>
              <a:t>субъектов предпринимательской деятельности.</a:t>
            </a:r>
          </a:p>
          <a:p>
            <a:r>
              <a:rPr lang="ru-RU" sz="1300" b="1" dirty="0">
                <a:solidFill>
                  <a:schemeClr val="tx1"/>
                </a:solidFill>
                <a:latin typeface="+mj-lt"/>
              </a:rPr>
              <a:t> </a:t>
            </a:r>
            <a:endParaRPr lang="ru-RU" sz="1300" dirty="0">
              <a:solidFill>
                <a:schemeClr val="tx1"/>
              </a:solidFill>
              <a:effectLst/>
              <a:latin typeface="+mj-lt"/>
            </a:endParaRPr>
          </a:p>
        </p:txBody>
      </p:sp>
      <p:sp>
        <p:nvSpPr>
          <p:cNvPr id="260" name="Rectangle 86">
            <a:extLst>
              <a:ext uri="{FF2B5EF4-FFF2-40B4-BE49-F238E27FC236}">
                <a16:creationId xmlns:a16="http://schemas.microsoft.com/office/drawing/2014/main" id="{1E4048F0-006C-40A9-8D29-F0BF32DA52C2}"/>
              </a:ext>
            </a:extLst>
          </p:cNvPr>
          <p:cNvSpPr/>
          <p:nvPr/>
        </p:nvSpPr>
        <p:spPr>
          <a:xfrm>
            <a:off x="4169617" y="1372120"/>
            <a:ext cx="3289110" cy="429222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280160" rIns="274320" rtlCol="0" anchor="t"/>
          <a:lstStyle/>
          <a:p>
            <a:pPr algn="just"/>
            <a:r>
              <a:rPr lang="ru-RU" sz="1600" dirty="0" smtClean="0">
                <a:solidFill>
                  <a:schemeClr val="tx1"/>
                </a:solidFill>
              </a:rPr>
              <a:t>Участок недр по</a:t>
            </a:r>
            <a:endParaRPr lang="ru-RU" sz="1600" dirty="0">
              <a:solidFill>
                <a:schemeClr val="tx1"/>
              </a:solidFill>
            </a:endParaRPr>
          </a:p>
          <a:p>
            <a:pPr algn="just"/>
            <a:r>
              <a:rPr lang="ru-RU" sz="1600" dirty="0">
                <a:solidFill>
                  <a:schemeClr val="tx1"/>
                </a:solidFill>
              </a:rPr>
              <a:t>к</a:t>
            </a:r>
            <a:r>
              <a:rPr lang="ru-RU" sz="1600" dirty="0" smtClean="0">
                <a:solidFill>
                  <a:schemeClr val="tx1"/>
                </a:solidFill>
              </a:rPr>
              <a:t>аждой группе (ТПИ и УВС)  необходимо сопровождать самостоятельной</a:t>
            </a:r>
            <a:endParaRPr lang="ru-RU" sz="1600" dirty="0">
              <a:solidFill>
                <a:schemeClr val="tx1"/>
              </a:solidFill>
            </a:endParaRPr>
          </a:p>
          <a:p>
            <a:pPr algn="just"/>
            <a:r>
              <a:rPr lang="ru-RU" sz="1600" b="1" dirty="0" smtClean="0">
                <a:solidFill>
                  <a:schemeClr val="tx1"/>
                </a:solidFill>
              </a:rPr>
              <a:t>Пояснительной запиской и</a:t>
            </a:r>
            <a:endParaRPr lang="ru-RU" sz="1600" b="1" dirty="0">
              <a:solidFill>
                <a:schemeClr val="tx1"/>
              </a:solidFill>
            </a:endParaRPr>
          </a:p>
          <a:p>
            <a:pPr algn="just"/>
            <a:r>
              <a:rPr lang="ru-RU" sz="1600" b="1" dirty="0" smtClean="0">
                <a:solidFill>
                  <a:schemeClr val="tx1"/>
                </a:solidFill>
              </a:rPr>
              <a:t>приложениями</a:t>
            </a:r>
            <a:r>
              <a:rPr lang="ru-RU" sz="1600" dirty="0" smtClean="0">
                <a:solidFill>
                  <a:schemeClr val="tx1"/>
                </a:solidFill>
              </a:rPr>
              <a:t>, предусмотренными </a:t>
            </a:r>
            <a:endParaRPr lang="ru-RU" sz="1600" dirty="0">
              <a:solidFill>
                <a:schemeClr val="tx1"/>
              </a:solidFill>
            </a:endParaRPr>
          </a:p>
          <a:p>
            <a:pPr algn="just"/>
            <a:r>
              <a:rPr lang="ru-RU" sz="1600" dirty="0" err="1">
                <a:solidFill>
                  <a:schemeClr val="tx1"/>
                </a:solidFill>
              </a:rPr>
              <a:t>п</a:t>
            </a:r>
            <a:r>
              <a:rPr lang="ru-RU" sz="1600" dirty="0" err="1" smtClean="0">
                <a:solidFill>
                  <a:schemeClr val="tx1"/>
                </a:solidFill>
              </a:rPr>
              <a:t>п</a:t>
            </a:r>
            <a:r>
              <a:rPr lang="ru-RU" sz="1600" dirty="0" smtClean="0">
                <a:solidFill>
                  <a:schemeClr val="tx1"/>
                </a:solidFill>
              </a:rPr>
              <a:t>. 2.4</a:t>
            </a:r>
            <a:r>
              <a:rPr lang="ru-RU" sz="1600" dirty="0">
                <a:solidFill>
                  <a:schemeClr val="tx1"/>
                </a:solidFill>
              </a:rPr>
              <a:t>, 2.5, 2.6</a:t>
            </a:r>
          </a:p>
          <a:p>
            <a:pPr algn="just"/>
            <a:r>
              <a:rPr lang="ru-RU" sz="1600" dirty="0" smtClean="0">
                <a:solidFill>
                  <a:schemeClr val="tx1"/>
                </a:solidFill>
              </a:rPr>
              <a:t>Методических </a:t>
            </a:r>
            <a:r>
              <a:rPr lang="ru-RU" sz="1600" dirty="0">
                <a:solidFill>
                  <a:schemeClr val="tx1"/>
                </a:solidFill>
              </a:rPr>
              <a:t>рекомендаций.</a:t>
            </a:r>
            <a:endParaRPr lang="en-US" sz="1600" noProof="1">
              <a:solidFill>
                <a:schemeClr val="tx1"/>
              </a:solidFill>
            </a:endParaRPr>
          </a:p>
        </p:txBody>
      </p:sp>
      <p:sp>
        <p:nvSpPr>
          <p:cNvPr id="261" name="Rectangle 88">
            <a:extLst>
              <a:ext uri="{FF2B5EF4-FFF2-40B4-BE49-F238E27FC236}">
                <a16:creationId xmlns:a16="http://schemas.microsoft.com/office/drawing/2014/main" id="{DC6890B2-7AD9-4A5A-AB00-289E98B16D16}"/>
              </a:ext>
            </a:extLst>
          </p:cNvPr>
          <p:cNvSpPr/>
          <p:nvPr/>
        </p:nvSpPr>
        <p:spPr>
          <a:xfrm>
            <a:off x="7848548" y="1372120"/>
            <a:ext cx="3289110" cy="42922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280160" rIns="274320" rtlCol="0" anchor="t"/>
          <a:lstStyle/>
          <a:p>
            <a:pPr algn="just">
              <a:spcAft>
                <a:spcPts val="1200"/>
              </a:spcAft>
            </a:pPr>
            <a:r>
              <a:rPr lang="ru-RU" sz="1600" noProof="1" smtClean="0">
                <a:solidFill>
                  <a:schemeClr val="bg1"/>
                </a:solidFill>
              </a:rPr>
              <a:t>Департамент (отдел)</a:t>
            </a:r>
          </a:p>
          <a:p>
            <a:pPr algn="just">
              <a:spcAft>
                <a:spcPts val="1200"/>
              </a:spcAft>
            </a:pPr>
            <a:r>
              <a:rPr lang="ru-RU" dirty="0" smtClean="0"/>
              <a:t>ФГБУ «</a:t>
            </a:r>
            <a:r>
              <a:rPr lang="ru-RU" sz="1600" noProof="1" smtClean="0">
                <a:solidFill>
                  <a:schemeClr val="bg1"/>
                </a:solidFill>
              </a:rPr>
              <a:t>ТФГИ» </a:t>
            </a:r>
          </a:p>
          <a:p>
            <a:pPr algn="just">
              <a:spcAft>
                <a:spcPts val="1200"/>
              </a:spcAft>
            </a:pPr>
            <a:r>
              <a:rPr lang="ru-RU" dirty="0" smtClean="0"/>
              <a:t>ФГБУ «</a:t>
            </a:r>
            <a:r>
              <a:rPr lang="ru-RU" sz="1600" noProof="1" smtClean="0">
                <a:solidFill>
                  <a:schemeClr val="bg1"/>
                </a:solidFill>
              </a:rPr>
              <a:t>Росгеолфонд» </a:t>
            </a:r>
          </a:p>
          <a:p>
            <a:pPr algn="just">
              <a:spcAft>
                <a:spcPts val="1200"/>
              </a:spcAft>
            </a:pPr>
            <a:r>
              <a:rPr lang="ru-RU" sz="1600" noProof="1" smtClean="0">
                <a:solidFill>
                  <a:schemeClr val="bg1"/>
                </a:solidFill>
              </a:rPr>
              <a:t>ФГКУ «Росгеолэкспертиза» </a:t>
            </a:r>
          </a:p>
          <a:p>
            <a:pPr algn="just">
              <a:spcAft>
                <a:spcPts val="1200"/>
              </a:spcAft>
            </a:pPr>
            <a:r>
              <a:rPr lang="ru-RU" sz="1600" noProof="1" smtClean="0">
                <a:solidFill>
                  <a:schemeClr val="bg1"/>
                </a:solidFill>
              </a:rPr>
              <a:t>Роснедра </a:t>
            </a:r>
          </a:p>
          <a:p>
            <a:pPr algn="just">
              <a:spcAft>
                <a:spcPts val="1200"/>
              </a:spcAft>
            </a:pPr>
            <a:r>
              <a:rPr lang="ru-RU" sz="1600" noProof="1">
                <a:solidFill>
                  <a:schemeClr val="bg1"/>
                </a:solidFill>
              </a:rPr>
              <a:t>+</a:t>
            </a:r>
            <a:endParaRPr lang="ru-RU" sz="1600" noProof="1" smtClean="0">
              <a:solidFill>
                <a:schemeClr val="bg1"/>
              </a:solidFill>
            </a:endParaRPr>
          </a:p>
          <a:p>
            <a:pPr algn="just">
              <a:spcAft>
                <a:spcPts val="1200"/>
              </a:spcAft>
            </a:pPr>
            <a:r>
              <a:rPr lang="ru-RU" sz="1600" i="1" noProof="1" smtClean="0">
                <a:solidFill>
                  <a:schemeClr val="bg1"/>
                </a:solidFill>
              </a:rPr>
              <a:t>ФГБУ «ВНИГНИ» (для УВС) </a:t>
            </a:r>
          </a:p>
          <a:p>
            <a:pPr algn="just">
              <a:spcAft>
                <a:spcPts val="1200"/>
              </a:spcAft>
            </a:pPr>
            <a:endParaRPr lang="en-US" sz="1600" noProof="1">
              <a:solidFill>
                <a:schemeClr val="bg1"/>
              </a:solidFill>
            </a:endParaRPr>
          </a:p>
        </p:txBody>
      </p:sp>
      <p:sp>
        <p:nvSpPr>
          <p:cNvPr id="262" name="Freeform: Shape 100">
            <a:extLst>
              <a:ext uri="{FF2B5EF4-FFF2-40B4-BE49-F238E27FC236}">
                <a16:creationId xmlns:a16="http://schemas.microsoft.com/office/drawing/2014/main" id="{5384E718-60AD-477A-81CD-7DADEAFDD4DB}"/>
              </a:ext>
            </a:extLst>
          </p:cNvPr>
          <p:cNvSpPr/>
          <p:nvPr/>
        </p:nvSpPr>
        <p:spPr>
          <a:xfrm>
            <a:off x="460904" y="5653962"/>
            <a:ext cx="4159977" cy="1054434"/>
          </a:xfrm>
          <a:custGeom>
            <a:avLst/>
            <a:gdLst>
              <a:gd name="connsiteX0" fmla="*/ 3283086 w 4159977"/>
              <a:gd name="connsiteY0" fmla="*/ 0 h 1054434"/>
              <a:gd name="connsiteX1" fmla="*/ 4159977 w 4159977"/>
              <a:gd name="connsiteY1" fmla="*/ 1054434 h 1054434"/>
              <a:gd name="connsiteX2" fmla="*/ 868260 w 4159977"/>
              <a:gd name="connsiteY2" fmla="*/ 1054434 h 1054434"/>
              <a:gd name="connsiteX3" fmla="*/ 0 w 4159977"/>
              <a:gd name="connsiteY3" fmla="*/ 10379 h 1054434"/>
              <a:gd name="connsiteX4" fmla="*/ 3283087 w 4159977"/>
              <a:gd name="connsiteY4" fmla="*/ 10379 h 105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977" h="1054434">
                <a:moveTo>
                  <a:pt x="3283086" y="0"/>
                </a:moveTo>
                <a:lnTo>
                  <a:pt x="4159977" y="1054434"/>
                </a:lnTo>
                <a:lnTo>
                  <a:pt x="868260" y="1054434"/>
                </a:lnTo>
                <a:lnTo>
                  <a:pt x="0" y="10379"/>
                </a:lnTo>
                <a:lnTo>
                  <a:pt x="3283087" y="10379"/>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3" name="Freeform: Shape 103">
            <a:extLst>
              <a:ext uri="{FF2B5EF4-FFF2-40B4-BE49-F238E27FC236}">
                <a16:creationId xmlns:a16="http://schemas.microsoft.com/office/drawing/2014/main" id="{3FD7B890-F329-447C-B9DA-8C4638EA80C3}"/>
              </a:ext>
            </a:extLst>
          </p:cNvPr>
          <p:cNvSpPr/>
          <p:nvPr/>
        </p:nvSpPr>
        <p:spPr>
          <a:xfrm>
            <a:off x="4169619" y="5653962"/>
            <a:ext cx="4159975" cy="1054434"/>
          </a:xfrm>
          <a:custGeom>
            <a:avLst/>
            <a:gdLst>
              <a:gd name="connsiteX0" fmla="*/ 3283085 w 4159975"/>
              <a:gd name="connsiteY0" fmla="*/ 0 h 1054434"/>
              <a:gd name="connsiteX1" fmla="*/ 4159975 w 4159975"/>
              <a:gd name="connsiteY1" fmla="*/ 1054434 h 1054434"/>
              <a:gd name="connsiteX2" fmla="*/ 868259 w 4159975"/>
              <a:gd name="connsiteY2" fmla="*/ 1054434 h 1054434"/>
              <a:gd name="connsiteX3" fmla="*/ 0 w 4159975"/>
              <a:gd name="connsiteY3" fmla="*/ 10380 h 1054434"/>
              <a:gd name="connsiteX4" fmla="*/ 3283085 w 4159975"/>
              <a:gd name="connsiteY4" fmla="*/ 10379 h 105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9975" h="1054434">
                <a:moveTo>
                  <a:pt x="3283085" y="0"/>
                </a:moveTo>
                <a:lnTo>
                  <a:pt x="4159975" y="1054434"/>
                </a:lnTo>
                <a:lnTo>
                  <a:pt x="868259" y="1054434"/>
                </a:lnTo>
                <a:lnTo>
                  <a:pt x="0" y="10380"/>
                </a:lnTo>
                <a:lnTo>
                  <a:pt x="3283085" y="10379"/>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4" name="Freeform: Shape 106">
            <a:extLst>
              <a:ext uri="{FF2B5EF4-FFF2-40B4-BE49-F238E27FC236}">
                <a16:creationId xmlns:a16="http://schemas.microsoft.com/office/drawing/2014/main" id="{1D29D968-C411-418A-A019-43E5FDB423B9}"/>
              </a:ext>
            </a:extLst>
          </p:cNvPr>
          <p:cNvSpPr/>
          <p:nvPr/>
        </p:nvSpPr>
        <p:spPr>
          <a:xfrm>
            <a:off x="7848549" y="5653963"/>
            <a:ext cx="4032987" cy="1054433"/>
          </a:xfrm>
          <a:custGeom>
            <a:avLst/>
            <a:gdLst>
              <a:gd name="connsiteX0" fmla="*/ 3283087 w 4032987"/>
              <a:gd name="connsiteY0" fmla="*/ 0 h 1054433"/>
              <a:gd name="connsiteX1" fmla="*/ 4032987 w 4032987"/>
              <a:gd name="connsiteY1" fmla="*/ 901733 h 1054433"/>
              <a:gd name="connsiteX2" fmla="*/ 4032987 w 4032987"/>
              <a:gd name="connsiteY2" fmla="*/ 1054433 h 1054433"/>
              <a:gd name="connsiteX3" fmla="*/ 868259 w 4032987"/>
              <a:gd name="connsiteY3" fmla="*/ 1054433 h 1054433"/>
              <a:gd name="connsiteX4" fmla="*/ 0 w 4032987"/>
              <a:gd name="connsiteY4" fmla="*/ 10379 h 1054433"/>
              <a:gd name="connsiteX5" fmla="*/ 3283087 w 4032987"/>
              <a:gd name="connsiteY5" fmla="*/ 10378 h 105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2987" h="1054433">
                <a:moveTo>
                  <a:pt x="3283087" y="0"/>
                </a:moveTo>
                <a:lnTo>
                  <a:pt x="4032987" y="901733"/>
                </a:lnTo>
                <a:lnTo>
                  <a:pt x="4032987" y="1054433"/>
                </a:lnTo>
                <a:lnTo>
                  <a:pt x="868259" y="1054433"/>
                </a:lnTo>
                <a:lnTo>
                  <a:pt x="0" y="10379"/>
                </a:lnTo>
                <a:lnTo>
                  <a:pt x="3283087" y="10378"/>
                </a:lnTo>
                <a:close/>
              </a:path>
            </a:pathLst>
          </a:cu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7" name="Rectangle 107">
            <a:extLst>
              <a:ext uri="{FF2B5EF4-FFF2-40B4-BE49-F238E27FC236}">
                <a16:creationId xmlns:a16="http://schemas.microsoft.com/office/drawing/2014/main" id="{92395A65-BB7A-44B4-8097-5E8FB9533CB5}"/>
              </a:ext>
            </a:extLst>
          </p:cNvPr>
          <p:cNvSpPr/>
          <p:nvPr/>
        </p:nvSpPr>
        <p:spPr>
          <a:xfrm>
            <a:off x="743075" y="1646810"/>
            <a:ext cx="2712720" cy="780189"/>
          </a:xfrm>
          <a:prstGeom prst="rect">
            <a:avLst/>
          </a:prstGeom>
          <a:solidFill>
            <a:schemeClr val="bg1">
              <a:lumMod val="95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800" b="1" cap="all" dirty="0" smtClean="0">
                <a:solidFill>
                  <a:prstClr val="black"/>
                </a:solidFill>
              </a:rPr>
              <a:t>Основание </a:t>
            </a:r>
          </a:p>
          <a:p>
            <a:pPr lvl="0" algn="ctr"/>
            <a:r>
              <a:rPr lang="ru-RU" sz="1200" b="1" cap="all" dirty="0" smtClean="0">
                <a:solidFill>
                  <a:prstClr val="black"/>
                </a:solidFill>
              </a:rPr>
              <a:t>для  формирования участка недр и включения его в перечень  </a:t>
            </a:r>
            <a:endParaRPr lang="en-US" sz="1200" b="1" cap="all" dirty="0">
              <a:solidFill>
                <a:prstClr val="black"/>
              </a:solidFill>
            </a:endParaRPr>
          </a:p>
        </p:txBody>
      </p:sp>
      <p:sp>
        <p:nvSpPr>
          <p:cNvPr id="278" name="Rectangle 110">
            <a:extLst>
              <a:ext uri="{FF2B5EF4-FFF2-40B4-BE49-F238E27FC236}">
                <a16:creationId xmlns:a16="http://schemas.microsoft.com/office/drawing/2014/main" id="{27CD6C72-A471-4A8D-8233-17C3D471D887}"/>
              </a:ext>
            </a:extLst>
          </p:cNvPr>
          <p:cNvSpPr/>
          <p:nvPr/>
        </p:nvSpPr>
        <p:spPr>
          <a:xfrm>
            <a:off x="4418559" y="1617220"/>
            <a:ext cx="2712720" cy="780189"/>
          </a:xfrm>
          <a:prstGeom prst="rect">
            <a:avLst/>
          </a:prstGeom>
          <a:solidFill>
            <a:schemeClr val="bg1">
              <a:lumMod val="95000"/>
            </a:schemeClr>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800" b="1" cap="all" dirty="0" smtClean="0">
                <a:solidFill>
                  <a:prstClr val="black"/>
                </a:solidFill>
              </a:rPr>
              <a:t>Документы </a:t>
            </a:r>
            <a:endParaRPr lang="en-US" sz="2800" b="1" cap="all" dirty="0">
              <a:solidFill>
                <a:prstClr val="black"/>
              </a:solidFill>
            </a:endParaRPr>
          </a:p>
        </p:txBody>
      </p:sp>
      <p:sp>
        <p:nvSpPr>
          <p:cNvPr id="279" name="Rectangle 111">
            <a:extLst>
              <a:ext uri="{FF2B5EF4-FFF2-40B4-BE49-F238E27FC236}">
                <a16:creationId xmlns:a16="http://schemas.microsoft.com/office/drawing/2014/main" id="{EBB3525F-6536-419C-8C94-5CC1D3D804B3}"/>
              </a:ext>
            </a:extLst>
          </p:cNvPr>
          <p:cNvSpPr/>
          <p:nvPr/>
        </p:nvSpPr>
        <p:spPr>
          <a:xfrm>
            <a:off x="8136743" y="1646810"/>
            <a:ext cx="2712720" cy="780189"/>
          </a:xfrm>
          <a:prstGeom prst="rect">
            <a:avLst/>
          </a:prstGeom>
          <a:solidFill>
            <a:schemeClr val="bg1">
              <a:lumMod val="95000"/>
            </a:schemeClr>
          </a:solid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2800" b="1" cap="all" dirty="0" smtClean="0">
                <a:solidFill>
                  <a:prstClr val="black"/>
                </a:solidFill>
              </a:rPr>
              <a:t>Участники</a:t>
            </a:r>
            <a:endParaRPr lang="en-US" sz="2800" b="1" cap="all" dirty="0">
              <a:solidFill>
                <a:prstClr val="black"/>
              </a:solidFill>
            </a:endParaRPr>
          </a:p>
        </p:txBody>
      </p:sp>
      <p:sp>
        <p:nvSpPr>
          <p:cNvPr id="365" name="Прямоугольник 364"/>
          <p:cNvSpPr/>
          <p:nvPr/>
        </p:nvSpPr>
        <p:spPr>
          <a:xfrm>
            <a:off x="2097013" y="-16193"/>
            <a:ext cx="441821" cy="9140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42" name="Прямоугольник 241"/>
          <p:cNvSpPr/>
          <p:nvPr/>
        </p:nvSpPr>
        <p:spPr>
          <a:xfrm>
            <a:off x="2583357" y="-68926"/>
            <a:ext cx="8817792" cy="954107"/>
          </a:xfrm>
          <a:prstGeom prst="rect">
            <a:avLst/>
          </a:prstGeom>
        </p:spPr>
        <p:txBody>
          <a:bodyPr wrap="square">
            <a:spAutoFit/>
          </a:bodyPr>
          <a:lstStyle/>
          <a:p>
            <a:pPr lvl="0"/>
            <a:r>
              <a:rPr lang="ru-RU" sz="1400" b="1" dirty="0"/>
              <a:t>Проверка материалов для формирования участков недр и последующему включению их в перечни участков недр по видам полезных ископаемых, предлагаемых для предоставления в пользование с целью проведения работ по разведке и добыче полезных ископаемых и геологическому изучению ( от 22.11.2019 г.  утв. </a:t>
            </a:r>
            <a:r>
              <a:rPr lang="ru-RU" sz="1400" b="1" dirty="0" err="1"/>
              <a:t>и.о</a:t>
            </a:r>
            <a:r>
              <a:rPr lang="ru-RU" sz="1400" b="1" dirty="0"/>
              <a:t>. руководителя Федерального агентства по недропользованию С.А. Аксеновым) </a:t>
            </a:r>
          </a:p>
        </p:txBody>
      </p:sp>
    </p:spTree>
    <p:extLst>
      <p:ext uri="{BB962C8B-B14F-4D97-AF65-F5344CB8AC3E}">
        <p14:creationId xmlns:p14="http://schemas.microsoft.com/office/powerpoint/2010/main" val="41140939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489547" y="1673"/>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TextBox 1"/>
          <p:cNvSpPr txBox="1"/>
          <p:nvPr/>
        </p:nvSpPr>
        <p:spPr>
          <a:xfrm>
            <a:off x="3999319" y="1393287"/>
            <a:ext cx="4818380" cy="36517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400" b="1" dirty="0">
              <a:solidFill>
                <a:srgbClr val="0070C0"/>
              </a:solidFill>
            </a:endParaRPr>
          </a:p>
        </p:txBody>
      </p:sp>
      <p:pic>
        <p:nvPicPr>
          <p:cNvPr id="237" name="Рисунок 236"/>
          <p:cNvPicPr>
            <a:picLocks noChangeAspect="1"/>
          </p:cNvPicPr>
          <p:nvPr/>
        </p:nvPicPr>
        <p:blipFill>
          <a:blip r:embed="rId4" cstate="print">
            <a:extLst>
              <a:ext uri="{BEBA8EAE-BF5A-486C-A8C5-ECC9F3942E4B}">
                <a14:imgProps xmlns:a14="http://schemas.microsoft.com/office/drawing/2010/main">
                  <a14:imgLayer r:embed="rId5">
                    <a14:imgEffect>
                      <a14:artisticChalkSketch/>
                    </a14:imgEffect>
                  </a14:imgLayer>
                </a14:imgProps>
              </a:ext>
              <a:ext uri="{28A0092B-C50C-407E-A947-70E740481C1C}">
                <a14:useLocalDpi xmlns:a14="http://schemas.microsoft.com/office/drawing/2010/main" val="0"/>
              </a:ext>
            </a:extLst>
          </a:blip>
          <a:stretch>
            <a:fillRect/>
          </a:stretch>
        </p:blipFill>
        <p:spPr>
          <a:xfrm>
            <a:off x="2369303" y="1575874"/>
            <a:ext cx="8309463" cy="4847186"/>
          </a:xfrm>
          <a:prstGeom prst="rect">
            <a:avLst/>
          </a:prstGeom>
        </p:spPr>
      </p:pic>
      <p:sp>
        <p:nvSpPr>
          <p:cNvPr id="238" name="Rectangle 81">
            <a:extLst>
              <a:ext uri="{FF2B5EF4-FFF2-40B4-BE49-F238E27FC236}">
                <a16:creationId xmlns:a16="http://schemas.microsoft.com/office/drawing/2014/main" id="{5478FE29-F72B-4393-8653-82A0FCEB1017}"/>
              </a:ext>
            </a:extLst>
          </p:cNvPr>
          <p:cNvSpPr/>
          <p:nvPr/>
        </p:nvSpPr>
        <p:spPr>
          <a:xfrm>
            <a:off x="6932997" y="1068643"/>
            <a:ext cx="3745769" cy="400110"/>
          </a:xfrm>
          <a:prstGeom prst="rect">
            <a:avLst/>
          </a:prstGeom>
        </p:spPr>
        <p:txBody>
          <a:bodyPr wrap="none" anchor="ctr">
            <a:spAutoFit/>
          </a:bodyPr>
          <a:lstStyle/>
          <a:p>
            <a:pPr algn="ctr"/>
            <a:r>
              <a:rPr lang="ru-RU" sz="2000" b="1" dirty="0">
                <a:solidFill>
                  <a:schemeClr val="bg2">
                    <a:lumMod val="10000"/>
                  </a:schemeClr>
                </a:solidFill>
              </a:rPr>
              <a:t>Распределение объектов по ФО</a:t>
            </a:r>
            <a:endParaRPr lang="en-US" sz="2000" b="1" dirty="0">
              <a:solidFill>
                <a:schemeClr val="bg2">
                  <a:lumMod val="10000"/>
                </a:schemeClr>
              </a:solidFill>
            </a:endParaRPr>
          </a:p>
        </p:txBody>
      </p:sp>
      <p:sp>
        <p:nvSpPr>
          <p:cNvPr id="243" name="Прямоугольник 242"/>
          <p:cNvSpPr/>
          <p:nvPr/>
        </p:nvSpPr>
        <p:spPr>
          <a:xfrm>
            <a:off x="2497521" y="0"/>
            <a:ext cx="466230" cy="9140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graphicFrame>
        <p:nvGraphicFramePr>
          <p:cNvPr id="242" name="Диаграмма 241"/>
          <p:cNvGraphicFramePr>
            <a:graphicFrameLocks/>
          </p:cNvGraphicFramePr>
          <p:nvPr>
            <p:extLst>
              <p:ext uri="{D42A27DB-BD31-4B8C-83A1-F6EECF244321}">
                <p14:modId xmlns:p14="http://schemas.microsoft.com/office/powerpoint/2010/main" val="3589540385"/>
              </p:ext>
            </p:extLst>
          </p:nvPr>
        </p:nvGraphicFramePr>
        <p:xfrm>
          <a:off x="-108740" y="2049691"/>
          <a:ext cx="5849672" cy="4253181"/>
        </p:xfrm>
        <a:graphic>
          <a:graphicData uri="http://schemas.openxmlformats.org/drawingml/2006/chart">
            <c:chart xmlns:c="http://schemas.openxmlformats.org/drawingml/2006/chart" xmlns:r="http://schemas.openxmlformats.org/officeDocument/2006/relationships" r:id="rId6"/>
          </a:graphicData>
        </a:graphic>
      </p:graphicFrame>
      <p:sp>
        <p:nvSpPr>
          <p:cNvPr id="2" name="Прямоугольник 1"/>
          <p:cNvSpPr/>
          <p:nvPr/>
        </p:nvSpPr>
        <p:spPr>
          <a:xfrm>
            <a:off x="-269557" y="1102058"/>
            <a:ext cx="6096000" cy="769441"/>
          </a:xfrm>
          <a:prstGeom prst="rect">
            <a:avLst/>
          </a:prstGeom>
        </p:spPr>
        <p:txBody>
          <a:bodyPr>
            <a:spAutoFit/>
          </a:bodyPr>
          <a:lstStyle/>
          <a:p>
            <a:pPr algn="ctr">
              <a:defRPr sz="2200" b="1" i="0" u="none" strike="noStrike" kern="1200" cap="all" spc="50" baseline="0">
                <a:solidFill>
                  <a:prstClr val="black">
                    <a:lumMod val="65000"/>
                    <a:lumOff val="35000"/>
                  </a:prstClr>
                </a:solidFill>
                <a:latin typeface="+mn-lt"/>
                <a:ea typeface="+mn-ea"/>
                <a:cs typeface="+mn-cs"/>
              </a:defRPr>
            </a:pPr>
            <a:r>
              <a:rPr lang="ru-RU" dirty="0"/>
              <a:t>Количество подготовленных заключений </a:t>
            </a:r>
            <a:r>
              <a:rPr lang="ru-RU" dirty="0" smtClean="0"/>
              <a:t>(2018-2021)</a:t>
            </a:r>
            <a:endParaRPr lang="ru-RU" dirty="0"/>
          </a:p>
        </p:txBody>
      </p:sp>
      <p:sp>
        <p:nvSpPr>
          <p:cNvPr id="101" name="Прямоугольник 100"/>
          <p:cNvSpPr/>
          <p:nvPr/>
        </p:nvSpPr>
        <p:spPr>
          <a:xfrm>
            <a:off x="3069510" y="-14371"/>
            <a:ext cx="8968344" cy="954107"/>
          </a:xfrm>
          <a:prstGeom prst="rect">
            <a:avLst/>
          </a:prstGeom>
        </p:spPr>
        <p:txBody>
          <a:bodyPr wrap="square">
            <a:spAutoFit/>
          </a:bodyPr>
          <a:lstStyle/>
          <a:p>
            <a:pPr lvl="0"/>
            <a:r>
              <a:rPr lang="ru-RU" sz="1400" b="1" dirty="0"/>
              <a:t>Проверка материалов для формирования участков недр и последующему включению их в перечни участков недр по видам полезных ископаемых, предлагаемых для предоставления в пользование с целью проведения работ по разведке и добыче полезных ископаемых и геологическому изучению ( от 22.11.2019 г.  утв. </a:t>
            </a:r>
            <a:r>
              <a:rPr lang="ru-RU" sz="1400" b="1" dirty="0" err="1"/>
              <a:t>и.о</a:t>
            </a:r>
            <a:r>
              <a:rPr lang="ru-RU" sz="1400" b="1" dirty="0"/>
              <a:t>. руководителя Федерального агентства по недропользованию С.А. Аксеновым) </a:t>
            </a:r>
          </a:p>
        </p:txBody>
      </p:sp>
      <p:graphicFrame>
        <p:nvGraphicFramePr>
          <p:cNvPr id="247" name="Диаграмма 246"/>
          <p:cNvGraphicFramePr>
            <a:graphicFrameLocks/>
          </p:cNvGraphicFramePr>
          <p:nvPr>
            <p:extLst>
              <p:ext uri="{D42A27DB-BD31-4B8C-83A1-F6EECF244321}">
                <p14:modId xmlns:p14="http://schemas.microsoft.com/office/powerpoint/2010/main" val="247581991"/>
              </p:ext>
            </p:extLst>
          </p:nvPr>
        </p:nvGraphicFramePr>
        <p:xfrm>
          <a:off x="7051886" y="1598278"/>
          <a:ext cx="4708940" cy="419292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0440089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27056" y="6914"/>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86" name="Прямоугольник 285"/>
          <p:cNvSpPr/>
          <p:nvPr/>
        </p:nvSpPr>
        <p:spPr>
          <a:xfrm>
            <a:off x="2419548" y="-5988"/>
            <a:ext cx="466230" cy="901107"/>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87" name="TextBox 286">
            <a:extLst>
              <a:ext uri="{FF2B5EF4-FFF2-40B4-BE49-F238E27FC236}">
                <a16:creationId xmlns:a16="http://schemas.microsoft.com/office/drawing/2014/main" id="{A3EF56A7-0373-4A7F-8E78-BD5345C754C2}"/>
              </a:ext>
            </a:extLst>
          </p:cNvPr>
          <p:cNvSpPr txBox="1"/>
          <p:nvPr/>
        </p:nvSpPr>
        <p:spPr>
          <a:xfrm>
            <a:off x="2981689" y="88306"/>
            <a:ext cx="9366106" cy="707886"/>
          </a:xfrm>
          <a:prstGeom prst="rect">
            <a:avLst/>
          </a:prstGeom>
          <a:noFill/>
        </p:spPr>
        <p:txBody>
          <a:bodyPr wrap="square" lIns="0" rIns="0" rtlCol="0" anchor="b">
            <a:spAutoFit/>
          </a:bodyPr>
          <a:lstStyle/>
          <a:p>
            <a:r>
              <a:rPr lang="ru-RU" sz="2000" b="1" cap="all" dirty="0" smtClean="0"/>
              <a:t>Количество объектов по различным </a:t>
            </a:r>
            <a:r>
              <a:rPr lang="ru-RU" sz="2000" b="1" cap="all" dirty="0" err="1" smtClean="0"/>
              <a:t>тпи</a:t>
            </a:r>
            <a:endParaRPr lang="ru-RU" sz="2000" b="1" cap="all" dirty="0" smtClean="0"/>
          </a:p>
          <a:p>
            <a:r>
              <a:rPr lang="ru-RU" sz="2000" b="1" cap="all" dirty="0" smtClean="0"/>
              <a:t>Соотношение положительных заключений и новых объектов (</a:t>
            </a:r>
            <a:r>
              <a:rPr lang="ru-RU" sz="2000" b="1" dirty="0" smtClean="0"/>
              <a:t>перечни)</a:t>
            </a:r>
          </a:p>
        </p:txBody>
      </p:sp>
      <p:sp>
        <p:nvSpPr>
          <p:cNvPr id="226" name="Прямоугольник 225"/>
          <p:cNvSpPr/>
          <p:nvPr/>
        </p:nvSpPr>
        <p:spPr>
          <a:xfrm>
            <a:off x="7169785" y="1067805"/>
            <a:ext cx="5221109" cy="646331"/>
          </a:xfrm>
          <a:prstGeom prst="rect">
            <a:avLst/>
          </a:prstGeom>
        </p:spPr>
        <p:txBody>
          <a:bodyPr wrap="none">
            <a:spAutoFit/>
          </a:bodyPr>
          <a:lstStyle/>
          <a:p>
            <a:r>
              <a:rPr lang="ru-RU" b="1" cap="all" dirty="0" smtClean="0"/>
              <a:t>Распределение количества положительных </a:t>
            </a:r>
          </a:p>
          <a:p>
            <a:pPr algn="ctr"/>
            <a:r>
              <a:rPr lang="ru-RU" b="1" cap="all" dirty="0" smtClean="0"/>
              <a:t>заключений  </a:t>
            </a:r>
            <a:endParaRPr lang="ru-RU" b="1" cap="all" dirty="0"/>
          </a:p>
        </p:txBody>
      </p:sp>
      <p:sp>
        <p:nvSpPr>
          <p:cNvPr id="227" name="Прямоугольник 226"/>
          <p:cNvSpPr/>
          <p:nvPr/>
        </p:nvSpPr>
        <p:spPr>
          <a:xfrm>
            <a:off x="1192719" y="1112221"/>
            <a:ext cx="5062540" cy="369332"/>
          </a:xfrm>
          <a:prstGeom prst="rect">
            <a:avLst/>
          </a:prstGeom>
        </p:spPr>
        <p:txBody>
          <a:bodyPr wrap="none">
            <a:spAutoFit/>
          </a:bodyPr>
          <a:lstStyle/>
          <a:p>
            <a:r>
              <a:rPr lang="ru-RU" b="1" cap="all" dirty="0"/>
              <a:t>РАСПРЕДЕЛЕНИЕ ПО ВИДАМ </a:t>
            </a:r>
            <a:r>
              <a:rPr lang="ru-RU" b="1" cap="all" dirty="0" smtClean="0"/>
              <a:t>ТПИ (2020-2021 ГГ.) </a:t>
            </a:r>
            <a:endParaRPr lang="en-US" b="1" cap="all" dirty="0"/>
          </a:p>
        </p:txBody>
      </p:sp>
      <p:graphicFrame>
        <p:nvGraphicFramePr>
          <p:cNvPr id="337" name="Диаграмма 336"/>
          <p:cNvGraphicFramePr>
            <a:graphicFrameLocks/>
          </p:cNvGraphicFramePr>
          <p:nvPr>
            <p:extLst>
              <p:ext uri="{D42A27DB-BD31-4B8C-83A1-F6EECF244321}">
                <p14:modId xmlns:p14="http://schemas.microsoft.com/office/powerpoint/2010/main" val="3790762980"/>
              </p:ext>
            </p:extLst>
          </p:nvPr>
        </p:nvGraphicFramePr>
        <p:xfrm>
          <a:off x="298589" y="1350068"/>
          <a:ext cx="4694077" cy="3497116"/>
        </p:xfrm>
        <a:graphic>
          <a:graphicData uri="http://schemas.openxmlformats.org/drawingml/2006/chart">
            <c:chart xmlns:c="http://schemas.openxmlformats.org/drawingml/2006/chart" xmlns:r="http://schemas.openxmlformats.org/officeDocument/2006/relationships" r:id="rId4"/>
          </a:graphicData>
        </a:graphic>
      </p:graphicFrame>
      <p:pic>
        <p:nvPicPr>
          <p:cNvPr id="242" name="Рисунок 241"/>
          <p:cNvPicPr>
            <a:picLocks noChangeAspect="1"/>
          </p:cNvPicPr>
          <p:nvPr/>
        </p:nvPicPr>
        <p:blipFill>
          <a:blip r:embed="rId5" cstate="print">
            <a:extLst>
              <a:ext uri="{BEBA8EAE-BF5A-486C-A8C5-ECC9F3942E4B}">
                <a14:imgProps xmlns:a14="http://schemas.microsoft.com/office/drawing/2010/main">
                  <a14:imgLayer r:embed="rId6">
                    <a14:imgEffect>
                      <a14:artisticChalkSketch/>
                    </a14:imgEffect>
                  </a14:imgLayer>
                </a14:imgProps>
              </a:ext>
              <a:ext uri="{28A0092B-C50C-407E-A947-70E740481C1C}">
                <a14:useLocalDpi xmlns:a14="http://schemas.microsoft.com/office/drawing/2010/main" val="0"/>
              </a:ext>
            </a:extLst>
          </a:blip>
          <a:stretch>
            <a:fillRect/>
          </a:stretch>
        </p:blipFill>
        <p:spPr>
          <a:xfrm>
            <a:off x="1529950" y="716049"/>
            <a:ext cx="9054652" cy="5281879"/>
          </a:xfrm>
          <a:prstGeom prst="rect">
            <a:avLst/>
          </a:prstGeom>
        </p:spPr>
      </p:pic>
      <p:graphicFrame>
        <p:nvGraphicFramePr>
          <p:cNvPr id="241" name="Диаграмма 240"/>
          <p:cNvGraphicFramePr>
            <a:graphicFrameLocks/>
          </p:cNvGraphicFramePr>
          <p:nvPr>
            <p:extLst>
              <p:ext uri="{D42A27DB-BD31-4B8C-83A1-F6EECF244321}">
                <p14:modId xmlns:p14="http://schemas.microsoft.com/office/powerpoint/2010/main" val="3669226257"/>
              </p:ext>
            </p:extLst>
          </p:nvPr>
        </p:nvGraphicFramePr>
        <p:xfrm>
          <a:off x="-539" y="965326"/>
          <a:ext cx="7082023" cy="480968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43" name="Диаграмма 242"/>
          <p:cNvGraphicFramePr>
            <a:graphicFrameLocks/>
          </p:cNvGraphicFramePr>
          <p:nvPr>
            <p:extLst>
              <p:ext uri="{D42A27DB-BD31-4B8C-83A1-F6EECF244321}">
                <p14:modId xmlns:p14="http://schemas.microsoft.com/office/powerpoint/2010/main" val="2613330086"/>
              </p:ext>
            </p:extLst>
          </p:nvPr>
        </p:nvGraphicFramePr>
        <p:xfrm>
          <a:off x="6680980" y="1303577"/>
          <a:ext cx="5837720" cy="3873084"/>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2" name="Таблица 101"/>
          <p:cNvGraphicFramePr>
            <a:graphicFrameLocks noGrp="1"/>
          </p:cNvGraphicFramePr>
          <p:nvPr>
            <p:extLst>
              <p:ext uri="{D42A27DB-BD31-4B8C-83A1-F6EECF244321}">
                <p14:modId xmlns:p14="http://schemas.microsoft.com/office/powerpoint/2010/main" val="3089818977"/>
              </p:ext>
            </p:extLst>
          </p:nvPr>
        </p:nvGraphicFramePr>
        <p:xfrm>
          <a:off x="5667901" y="4526791"/>
          <a:ext cx="6571673" cy="2331209"/>
        </p:xfrm>
        <a:graphic>
          <a:graphicData uri="http://schemas.openxmlformats.org/drawingml/2006/table">
            <a:tbl>
              <a:tblPr>
                <a:tableStyleId>{5C22544A-7EE6-4342-B048-85BDC9FD1C3A}</a:tableStyleId>
              </a:tblPr>
              <a:tblGrid>
                <a:gridCol w="2220546">
                  <a:extLst>
                    <a:ext uri="{9D8B030D-6E8A-4147-A177-3AD203B41FA5}">
                      <a16:colId xmlns:a16="http://schemas.microsoft.com/office/drawing/2014/main" val="1026254145"/>
                    </a:ext>
                  </a:extLst>
                </a:gridCol>
                <a:gridCol w="1452953">
                  <a:extLst>
                    <a:ext uri="{9D8B030D-6E8A-4147-A177-3AD203B41FA5}">
                      <a16:colId xmlns:a16="http://schemas.microsoft.com/office/drawing/2014/main" val="2958114947"/>
                    </a:ext>
                  </a:extLst>
                </a:gridCol>
                <a:gridCol w="2898174">
                  <a:extLst>
                    <a:ext uri="{9D8B030D-6E8A-4147-A177-3AD203B41FA5}">
                      <a16:colId xmlns:a16="http://schemas.microsoft.com/office/drawing/2014/main" val="3373004911"/>
                    </a:ext>
                  </a:extLst>
                </a:gridCol>
              </a:tblGrid>
              <a:tr h="563369">
                <a:tc>
                  <a:txBody>
                    <a:bodyPr/>
                    <a:lstStyle/>
                    <a:p>
                      <a:pPr algn="ctr" fontAlgn="t"/>
                      <a:r>
                        <a:rPr lang="ru-RU" sz="1400" b="1" u="none" strike="noStrike" dirty="0">
                          <a:solidFill>
                            <a:schemeClr val="accent5">
                              <a:lumMod val="75000"/>
                            </a:schemeClr>
                          </a:solidFill>
                          <a:effectLst/>
                        </a:rPr>
                        <a:t> </a:t>
                      </a:r>
                      <a:endParaRPr lang="ru-RU" sz="1400" b="1" i="0" u="none" strike="noStrike" dirty="0">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Всего запросов</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Распределение количества положительных заключений</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3628854060"/>
                  </a:ext>
                </a:extLst>
              </a:tr>
              <a:tr h="211817">
                <a:tc>
                  <a:txBody>
                    <a:bodyPr/>
                    <a:lstStyle/>
                    <a:p>
                      <a:pPr algn="ctr" fontAlgn="t"/>
                      <a:r>
                        <a:rPr lang="ru-RU" sz="1400" b="1" u="none" strike="noStrike">
                          <a:solidFill>
                            <a:schemeClr val="accent5">
                              <a:lumMod val="75000"/>
                            </a:schemeClr>
                          </a:solidFill>
                          <a:effectLst/>
                        </a:rPr>
                        <a:t>с 1-го раза</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366</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173</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2812859816"/>
                  </a:ext>
                </a:extLst>
              </a:tr>
              <a:tr h="211817">
                <a:tc>
                  <a:txBody>
                    <a:bodyPr/>
                    <a:lstStyle/>
                    <a:p>
                      <a:pPr algn="ctr" fontAlgn="t"/>
                      <a:r>
                        <a:rPr lang="ru-RU" sz="1400" b="1" u="none" strike="noStrike">
                          <a:solidFill>
                            <a:schemeClr val="accent5">
                              <a:lumMod val="75000"/>
                            </a:schemeClr>
                          </a:solidFill>
                          <a:effectLst/>
                        </a:rPr>
                        <a:t>со 2-го</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176</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108</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1702874749"/>
                  </a:ext>
                </a:extLst>
              </a:tr>
              <a:tr h="211817">
                <a:tc>
                  <a:txBody>
                    <a:bodyPr/>
                    <a:lstStyle/>
                    <a:p>
                      <a:pPr algn="ctr" fontAlgn="t"/>
                      <a:r>
                        <a:rPr lang="ru-RU" sz="1400" b="1" u="none" strike="noStrike">
                          <a:solidFill>
                            <a:schemeClr val="accent5">
                              <a:lumMod val="75000"/>
                            </a:schemeClr>
                          </a:solidFill>
                          <a:effectLst/>
                        </a:rPr>
                        <a:t>с 3-го</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62</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40</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4184351734"/>
                  </a:ext>
                </a:extLst>
              </a:tr>
              <a:tr h="211817">
                <a:tc>
                  <a:txBody>
                    <a:bodyPr/>
                    <a:lstStyle/>
                    <a:p>
                      <a:pPr algn="ctr" fontAlgn="t"/>
                      <a:r>
                        <a:rPr lang="ru-RU" sz="1400" b="1" u="none" strike="noStrike">
                          <a:solidFill>
                            <a:schemeClr val="accent5">
                              <a:lumMod val="75000"/>
                            </a:schemeClr>
                          </a:solidFill>
                          <a:effectLst/>
                        </a:rPr>
                        <a:t>с 4-го</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19</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18</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1796949461"/>
                  </a:ext>
                </a:extLst>
              </a:tr>
              <a:tr h="211817">
                <a:tc>
                  <a:txBody>
                    <a:bodyPr/>
                    <a:lstStyle/>
                    <a:p>
                      <a:pPr algn="ctr" fontAlgn="t"/>
                      <a:r>
                        <a:rPr lang="ru-RU" sz="1400" b="1" u="none" strike="noStrike">
                          <a:solidFill>
                            <a:schemeClr val="accent5">
                              <a:lumMod val="75000"/>
                            </a:schemeClr>
                          </a:solidFill>
                          <a:effectLst/>
                        </a:rPr>
                        <a:t>5-ый</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8</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4</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435093942"/>
                  </a:ext>
                </a:extLst>
              </a:tr>
              <a:tr h="211817">
                <a:tc>
                  <a:txBody>
                    <a:bodyPr/>
                    <a:lstStyle/>
                    <a:p>
                      <a:pPr algn="ctr" fontAlgn="t"/>
                      <a:r>
                        <a:rPr lang="ru-RU" sz="1400" b="1" u="none" strike="noStrike">
                          <a:solidFill>
                            <a:schemeClr val="accent5">
                              <a:lumMod val="75000"/>
                            </a:schemeClr>
                          </a:solidFill>
                          <a:effectLst/>
                        </a:rPr>
                        <a:t>6-ой</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3</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2</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588892820"/>
                  </a:ext>
                </a:extLst>
              </a:tr>
              <a:tr h="211817">
                <a:tc>
                  <a:txBody>
                    <a:bodyPr/>
                    <a:lstStyle/>
                    <a:p>
                      <a:pPr algn="ctr" fontAlgn="t"/>
                      <a:r>
                        <a:rPr lang="ru-RU" sz="1400" b="1" u="none" strike="noStrike">
                          <a:solidFill>
                            <a:schemeClr val="accent5">
                              <a:lumMod val="75000"/>
                            </a:schemeClr>
                          </a:solidFill>
                          <a:effectLst/>
                        </a:rPr>
                        <a:t>7-ой</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1</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2627116374"/>
                  </a:ext>
                </a:extLst>
              </a:tr>
              <a:tr h="211817">
                <a:tc>
                  <a:txBody>
                    <a:bodyPr/>
                    <a:lstStyle/>
                    <a:p>
                      <a:pPr algn="ctr" fontAlgn="t"/>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a:solidFill>
                            <a:schemeClr val="accent5">
                              <a:lumMod val="75000"/>
                            </a:schemeClr>
                          </a:solidFill>
                          <a:effectLst/>
                        </a:rPr>
                        <a:t>635</a:t>
                      </a:r>
                      <a:endParaRPr lang="ru-RU" sz="1400" b="1" i="0" u="none" strike="noStrike">
                        <a:solidFill>
                          <a:schemeClr val="accent5">
                            <a:lumMod val="75000"/>
                          </a:schemeClr>
                        </a:solidFill>
                        <a:effectLst/>
                        <a:latin typeface="Arial" panose="020B0604020202020204" pitchFamily="34" charset="0"/>
                      </a:endParaRPr>
                    </a:p>
                  </a:txBody>
                  <a:tcPr marL="7620" marR="7620" marT="7620" marB="0">
                    <a:noFill/>
                  </a:tcPr>
                </a:tc>
                <a:tc>
                  <a:txBody>
                    <a:bodyPr/>
                    <a:lstStyle/>
                    <a:p>
                      <a:pPr algn="ctr" fontAlgn="t"/>
                      <a:r>
                        <a:rPr lang="ru-RU" sz="1400" b="1" u="none" strike="noStrike" dirty="0">
                          <a:solidFill>
                            <a:schemeClr val="accent5">
                              <a:lumMod val="75000"/>
                            </a:schemeClr>
                          </a:solidFill>
                          <a:effectLst/>
                        </a:rPr>
                        <a:t>346</a:t>
                      </a:r>
                      <a:endParaRPr lang="ru-RU" sz="1400" b="1" i="0" u="none" strike="noStrike" dirty="0">
                        <a:solidFill>
                          <a:schemeClr val="accent5">
                            <a:lumMod val="75000"/>
                          </a:schemeClr>
                        </a:solidFill>
                        <a:effectLst/>
                        <a:latin typeface="Arial" panose="020B0604020202020204" pitchFamily="34" charset="0"/>
                      </a:endParaRPr>
                    </a:p>
                  </a:txBody>
                  <a:tcPr marL="7620" marR="7620" marT="7620" marB="0">
                    <a:noFill/>
                  </a:tcPr>
                </a:tc>
                <a:extLst>
                  <a:ext uri="{0D108BD9-81ED-4DB2-BD59-A6C34878D82A}">
                    <a16:rowId xmlns:a16="http://schemas.microsoft.com/office/drawing/2014/main" val="3110727709"/>
                  </a:ext>
                </a:extLst>
              </a:tr>
            </a:tbl>
          </a:graphicData>
        </a:graphic>
      </p:graphicFrame>
    </p:spTree>
    <p:extLst>
      <p:ext uri="{BB962C8B-B14F-4D97-AF65-F5344CB8AC3E}">
        <p14:creationId xmlns:p14="http://schemas.microsoft.com/office/powerpoint/2010/main" val="34677170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477978" y="-7111"/>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2560792" y="122146"/>
            <a:ext cx="8764001" cy="553998"/>
          </a:xfrm>
          <a:prstGeom prst="rect">
            <a:avLst/>
          </a:prstGeom>
        </p:spPr>
        <p:txBody>
          <a:bodyPr wrap="square">
            <a:spAutoFit/>
          </a:bodyPr>
          <a:lstStyle/>
          <a:p>
            <a:pPr indent="450215" algn="just">
              <a:lnSpc>
                <a:spcPct val="150000"/>
              </a:lnSpc>
              <a:spcAft>
                <a:spcPts val="0"/>
              </a:spcAft>
            </a:pPr>
            <a:r>
              <a:rPr lang="ru-RU" sz="2000" b="1" dirty="0" smtClean="0">
                <a:solidFill>
                  <a:schemeClr val="tx2">
                    <a:lumMod val="75000"/>
                  </a:schemeClr>
                </a:solidFill>
                <a:latin typeface="Myriad Pro" panose="020B0503030403020204" pitchFamily="34" charset="0"/>
              </a:rPr>
              <a:t>ПРИЧИНЫ ОТПРАВКИ МАТЕРИАЛОВ НА ДОРАБОТКУ</a:t>
            </a:r>
            <a:endParaRPr lang="ru-RU" sz="2000" dirty="0">
              <a:latin typeface="Times New Roman" panose="02020603050405020304" pitchFamily="18" charset="0"/>
              <a:ea typeface="Times New Roman" panose="02020603050405020304" pitchFamily="18" charset="0"/>
            </a:endParaRPr>
          </a:p>
        </p:txBody>
      </p:sp>
      <p:graphicFrame>
        <p:nvGraphicFramePr>
          <p:cNvPr id="227" name="Схема 226"/>
          <p:cNvGraphicFramePr/>
          <p:nvPr>
            <p:extLst>
              <p:ext uri="{D42A27DB-BD31-4B8C-83A1-F6EECF244321}">
                <p14:modId xmlns:p14="http://schemas.microsoft.com/office/powerpoint/2010/main" val="1297327330"/>
              </p:ext>
            </p:extLst>
          </p:nvPr>
        </p:nvGraphicFramePr>
        <p:xfrm>
          <a:off x="301612" y="1004734"/>
          <a:ext cx="11636305" cy="559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74" name="Прямоугольник 273"/>
          <p:cNvSpPr/>
          <p:nvPr/>
        </p:nvSpPr>
        <p:spPr>
          <a:xfrm>
            <a:off x="2419548" y="-5988"/>
            <a:ext cx="466230" cy="914009"/>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697853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7" y="-5988"/>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3003888" y="273408"/>
            <a:ext cx="8764001" cy="400110"/>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ГРАФИЧЕСКИЕ ПРИМЕРЫ ОШИБОК, ПОВЛЕКШИХ ДОРАБОТКИ </a:t>
            </a:r>
            <a:endParaRPr lang="ru-RU" sz="2000" b="1" dirty="0">
              <a:solidFill>
                <a:schemeClr val="tx2">
                  <a:lumMod val="75000"/>
                </a:schemeClr>
              </a:solidFill>
              <a:latin typeface="Myriad Pro" panose="020B0503030403020204" pitchFamily="34" charset="0"/>
            </a:endParaRPr>
          </a:p>
        </p:txBody>
      </p:sp>
      <p:pic>
        <p:nvPicPr>
          <p:cNvPr id="240" name="Picture 2" descr="Низовая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870" t="932" r="8966" b="1659"/>
          <a:stretch/>
        </p:blipFill>
        <p:spPr bwMode="auto">
          <a:xfrm>
            <a:off x="43830" y="1215851"/>
            <a:ext cx="3619500" cy="5305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 name="Рисунок 2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6774" y="1498547"/>
            <a:ext cx="5403465" cy="3411612"/>
          </a:xfrm>
          <a:prstGeom prst="rect">
            <a:avLst/>
          </a:prstGeom>
        </p:spPr>
      </p:pic>
      <p:pic>
        <p:nvPicPr>
          <p:cNvPr id="229" name="Рисунок 228"/>
          <p:cNvPicPr>
            <a:picLocks noChangeAspect="1"/>
          </p:cNvPicPr>
          <p:nvPr/>
        </p:nvPicPr>
        <p:blipFill rotWithShape="1">
          <a:blip r:embed="rId6" cstate="print">
            <a:extLst>
              <a:ext uri="{28A0092B-C50C-407E-A947-70E740481C1C}">
                <a14:useLocalDpi xmlns:a14="http://schemas.microsoft.com/office/drawing/2010/main" val="0"/>
              </a:ext>
            </a:extLst>
          </a:blip>
          <a:srcRect l="14188" t="3147" r="4697" b="22038"/>
          <a:stretch/>
        </p:blipFill>
        <p:spPr>
          <a:xfrm>
            <a:off x="8873384" y="1498589"/>
            <a:ext cx="3267880" cy="4258785"/>
          </a:xfrm>
          <a:prstGeom prst="rect">
            <a:avLst/>
          </a:prstGeom>
        </p:spPr>
      </p:pic>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 name="Прямоугольник 1"/>
          <p:cNvSpPr/>
          <p:nvPr/>
        </p:nvSpPr>
        <p:spPr>
          <a:xfrm>
            <a:off x="220897" y="1528744"/>
            <a:ext cx="1103870" cy="17403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8" name="Прямоугольник 237"/>
          <p:cNvSpPr/>
          <p:nvPr/>
        </p:nvSpPr>
        <p:spPr>
          <a:xfrm>
            <a:off x="5656916" y="1615763"/>
            <a:ext cx="1103870" cy="2282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9" name="Прямоугольник 238"/>
          <p:cNvSpPr/>
          <p:nvPr/>
        </p:nvSpPr>
        <p:spPr>
          <a:xfrm>
            <a:off x="10883436" y="1698589"/>
            <a:ext cx="1103870" cy="9121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1" name="Прямоугольник 240"/>
          <p:cNvSpPr/>
          <p:nvPr/>
        </p:nvSpPr>
        <p:spPr>
          <a:xfrm>
            <a:off x="4474845" y="4340524"/>
            <a:ext cx="1125818" cy="17813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2" name="Прямоугольник 241"/>
          <p:cNvSpPr/>
          <p:nvPr/>
        </p:nvSpPr>
        <p:spPr>
          <a:xfrm>
            <a:off x="192774" y="789604"/>
            <a:ext cx="1103870" cy="17403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3" name="Прямоугольник 242"/>
          <p:cNvSpPr/>
          <p:nvPr/>
        </p:nvSpPr>
        <p:spPr>
          <a:xfrm>
            <a:off x="2389656" y="5916275"/>
            <a:ext cx="1125818" cy="761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5184053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34" name="Прямоугольник 233"/>
          <p:cNvSpPr/>
          <p:nvPr/>
        </p:nvSpPr>
        <p:spPr>
          <a:xfrm>
            <a:off x="2973975" y="55935"/>
            <a:ext cx="9527360" cy="923330"/>
          </a:xfrm>
          <a:prstGeom prst="rect">
            <a:avLst/>
          </a:prstGeom>
        </p:spPr>
        <p:txBody>
          <a:bodyPr wrap="square">
            <a:spAutoFit/>
          </a:bodyPr>
          <a:lstStyle/>
          <a:p>
            <a:r>
              <a:rPr lang="ru-RU" b="1" i="1" dirty="0" smtClean="0">
                <a:latin typeface="Times New Roman" panose="02020603050405020304" pitchFamily="18" charset="0"/>
                <a:ea typeface="MS Mincho"/>
              </a:rPr>
              <a:t>ПОДГОТОВКА СПРАВОК О НАЛИЧИИ (ОТСУТСТВИИ) МЕСТОРОЖДЕНИЙ И ПРОЯВЛЕНИЙ ПОЛЕЗНЫХ ИСКОПАЕМЫХ, УЧАСТКОВ НЕДР ФЕДЕРАЛЬНОГО ЗНАЧЕНИЯ ПОД ОБЪЕКТАМИ ГИН</a:t>
            </a:r>
            <a:endParaRPr lang="ru-RU" dirty="0"/>
          </a:p>
        </p:txBody>
      </p:sp>
      <p:sp>
        <p:nvSpPr>
          <p:cNvPr id="2" name="Прямоугольник 1"/>
          <p:cNvSpPr/>
          <p:nvPr/>
        </p:nvSpPr>
        <p:spPr>
          <a:xfrm>
            <a:off x="620572" y="1000617"/>
            <a:ext cx="10806876" cy="5909310"/>
          </a:xfrm>
          <a:prstGeom prst="rect">
            <a:avLst/>
          </a:prstGeom>
        </p:spPr>
        <p:txBody>
          <a:bodyPr wrap="square">
            <a:spAutoFit/>
          </a:bodyPr>
          <a:lstStyle/>
          <a:p>
            <a:pPr indent="450215" algn="just">
              <a:lnSpc>
                <a:spcPct val="150000"/>
              </a:lnSpc>
              <a:spcAft>
                <a:spcPts val="0"/>
              </a:spcAft>
            </a:pPr>
            <a:r>
              <a:rPr lang="ru-RU" spc="15" dirty="0">
                <a:latin typeface="Times New Roman" panose="02020603050405020304" pitchFamily="18" charset="0"/>
                <a:ea typeface="Times New Roman" panose="02020603050405020304" pitchFamily="18" charset="0"/>
                <a:cs typeface="Times New Roman" panose="02020603050405020304" pitchFamily="18" charset="0"/>
              </a:rPr>
              <a:t>1. Определение границ участка недр (предложения по границам участка недр с указанием географических координат угловых точек контура участка недр и подсчитанной площадью, предложения по ограничению по глубине участка недр, наличие действующих лицензий и объектов нераспределенного фонда недр на участке недр с указанием их границ);</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2. </a:t>
            </a:r>
            <a:r>
              <a:rPr lang="ru-RU" spc="15" dirty="0">
                <a:latin typeface="Times New Roman" panose="02020603050405020304" pitchFamily="18" charset="0"/>
                <a:ea typeface="Times New Roman" panose="02020603050405020304" pitchFamily="18" charset="0"/>
                <a:cs typeface="Times New Roman" panose="02020603050405020304" pitchFamily="18" charset="0"/>
              </a:rPr>
              <a:t>Сведения о запасах и/или ресурсах на участке недр, с указанием документов (орган, дата, номер), которыми утверждены запасы и/или ресурсы;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spc="15" dirty="0">
                <a:latin typeface="Times New Roman" panose="02020603050405020304" pitchFamily="18" charset="0"/>
                <a:ea typeface="Times New Roman" panose="02020603050405020304" pitchFamily="18" charset="0"/>
                <a:cs typeface="Times New Roman" panose="02020603050405020304" pitchFamily="18" charset="0"/>
              </a:rPr>
              <a:t>3. Графические приложения - схема участка недр на топографической основе с нанесенными угловыми точками и их номерами, а также с нанесенными действующими лицензиями (в случае их наличия); геологическая карта с нанесенными блоками подсчета запасов (или ресурсов); геологическая карта - разрез, с указанием границ участка недр по глубине (по абсолютной отметке);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50000"/>
              </a:lnSpc>
              <a:spcAft>
                <a:spcPts val="0"/>
              </a:spcAft>
            </a:pPr>
            <a:r>
              <a:rPr lang="ru-RU" spc="15" dirty="0">
                <a:latin typeface="Times New Roman" panose="02020603050405020304" pitchFamily="18" charset="0"/>
                <a:ea typeface="Times New Roman" panose="02020603050405020304" pitchFamily="18" charset="0"/>
                <a:cs typeface="Times New Roman" panose="02020603050405020304" pitchFamily="18" charset="0"/>
              </a:rPr>
              <a:t>4. Копии паспорта ГКМ, копия протокола ГКЗ, ТКЗ (иного ведомства) об утверждении ТЭО разведочных кондиций на месторождении, копия протокола ГКЗ, ТКЗ об утверждении запасов, копия протокола НТС об апробации (принятии) прогнозных ресурсов, </a:t>
            </a:r>
            <a:r>
              <a:rPr lang="ru-RU" spc="15" dirty="0" err="1">
                <a:latin typeface="Times New Roman" panose="02020603050405020304" pitchFamily="18" charset="0"/>
                <a:ea typeface="Times New Roman" panose="02020603050405020304" pitchFamily="18" charset="0"/>
                <a:cs typeface="Times New Roman" panose="02020603050405020304" pitchFamily="18" charset="0"/>
              </a:rPr>
              <a:t>выкопировка</a:t>
            </a:r>
            <a:r>
              <a:rPr lang="ru-RU" spc="15" dirty="0">
                <a:latin typeface="Times New Roman" panose="02020603050405020304" pitchFamily="18" charset="0"/>
                <a:ea typeface="Times New Roman" panose="02020603050405020304" pitchFamily="18" charset="0"/>
                <a:cs typeface="Times New Roman" panose="02020603050405020304" pitchFamily="18" charset="0"/>
              </a:rPr>
              <a:t> из Государственного баланса по всем видам полезных ископаемых, содержащихся на участке недр.</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6553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3003888" y="273408"/>
            <a:ext cx="8764001" cy="400110"/>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ПРИМЕРЫ ВЫПОЛНЕННЫХ РАБОТ (РОСГЕОЛЭКСПЕРТИЗА)</a:t>
            </a:r>
            <a:endParaRPr lang="ru-RU" sz="2000" b="1" dirty="0">
              <a:solidFill>
                <a:schemeClr val="tx2">
                  <a:lumMod val="75000"/>
                </a:schemeClr>
              </a:solidFill>
              <a:latin typeface="Myriad Pro" panose="020B0503030403020204" pitchFamily="34" charset="0"/>
            </a:endParaRPr>
          </a:p>
        </p:txBody>
      </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pic>
        <p:nvPicPr>
          <p:cNvPr id="2" name="Рисунок 1"/>
          <p:cNvPicPr>
            <a:picLocks noChangeAspect="1"/>
          </p:cNvPicPr>
          <p:nvPr/>
        </p:nvPicPr>
        <p:blipFill rotWithShape="1">
          <a:blip r:embed="rId4">
            <a:extLst>
              <a:ext uri="{28A0092B-C50C-407E-A947-70E740481C1C}">
                <a14:useLocalDpi xmlns:a14="http://schemas.microsoft.com/office/drawing/2010/main" val="0"/>
              </a:ext>
            </a:extLst>
          </a:blip>
          <a:srcRect l="2822" t="7572" r="3521" b="2386"/>
          <a:stretch/>
        </p:blipFill>
        <p:spPr>
          <a:xfrm>
            <a:off x="260420" y="1195242"/>
            <a:ext cx="5560620" cy="3783158"/>
          </a:xfrm>
          <a:prstGeom prst="rect">
            <a:avLst/>
          </a:prstGeom>
        </p:spPr>
      </p:pic>
      <p:pic>
        <p:nvPicPr>
          <p:cNvPr id="101" name="Рисунок 100"/>
          <p:cNvPicPr>
            <a:picLocks noChangeAspect="1"/>
          </p:cNvPicPr>
          <p:nvPr/>
        </p:nvPicPr>
        <p:blipFill rotWithShape="1">
          <a:blip r:embed="rId5" cstate="print">
            <a:extLst>
              <a:ext uri="{28A0092B-C50C-407E-A947-70E740481C1C}">
                <a14:useLocalDpi xmlns:a14="http://schemas.microsoft.com/office/drawing/2010/main" val="0"/>
              </a:ext>
            </a:extLst>
          </a:blip>
          <a:srcRect t="8764"/>
          <a:stretch/>
        </p:blipFill>
        <p:spPr>
          <a:xfrm>
            <a:off x="5984689" y="2782381"/>
            <a:ext cx="5997945" cy="3872420"/>
          </a:xfrm>
          <a:prstGeom prst="rect">
            <a:avLst/>
          </a:prstGeom>
        </p:spPr>
      </p:pic>
      <p:sp>
        <p:nvSpPr>
          <p:cNvPr id="237" name="Прямоугольник 236"/>
          <p:cNvSpPr/>
          <p:nvPr/>
        </p:nvSpPr>
        <p:spPr>
          <a:xfrm>
            <a:off x="1684183" y="1429496"/>
            <a:ext cx="828166" cy="2016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0" name="Прямоугольник 239"/>
          <p:cNvSpPr/>
          <p:nvPr/>
        </p:nvSpPr>
        <p:spPr>
          <a:xfrm>
            <a:off x="650817" y="1429496"/>
            <a:ext cx="1828880" cy="135288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1" name="Прямоугольник 240"/>
          <p:cNvSpPr/>
          <p:nvPr/>
        </p:nvSpPr>
        <p:spPr>
          <a:xfrm>
            <a:off x="2870094" y="1475111"/>
            <a:ext cx="2626149" cy="17387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2" name="Прямоугольник 241"/>
          <p:cNvSpPr/>
          <p:nvPr/>
        </p:nvSpPr>
        <p:spPr>
          <a:xfrm>
            <a:off x="720244" y="1798241"/>
            <a:ext cx="1960381" cy="8094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6" name="Прямоугольник 245"/>
          <p:cNvSpPr/>
          <p:nvPr/>
        </p:nvSpPr>
        <p:spPr>
          <a:xfrm>
            <a:off x="8112251" y="2945099"/>
            <a:ext cx="816538" cy="10084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7" name="Прямоугольник 246"/>
          <p:cNvSpPr/>
          <p:nvPr/>
        </p:nvSpPr>
        <p:spPr>
          <a:xfrm>
            <a:off x="4726996" y="1356356"/>
            <a:ext cx="820174" cy="1187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8" name="Прямоугольник 247"/>
          <p:cNvSpPr/>
          <p:nvPr/>
        </p:nvSpPr>
        <p:spPr>
          <a:xfrm>
            <a:off x="8918546" y="2864057"/>
            <a:ext cx="1117938" cy="1610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9" name="Прямоугольник 248"/>
          <p:cNvSpPr/>
          <p:nvPr/>
        </p:nvSpPr>
        <p:spPr>
          <a:xfrm>
            <a:off x="6709883" y="5730240"/>
            <a:ext cx="2097454" cy="2667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0" name="Прямоугольник 249"/>
          <p:cNvSpPr/>
          <p:nvPr/>
        </p:nvSpPr>
        <p:spPr>
          <a:xfrm>
            <a:off x="8259820" y="6248503"/>
            <a:ext cx="2520005" cy="20066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2" name="Прямоугольник 251"/>
          <p:cNvSpPr/>
          <p:nvPr/>
        </p:nvSpPr>
        <p:spPr>
          <a:xfrm>
            <a:off x="8391768" y="5981802"/>
            <a:ext cx="437518" cy="21579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3" name="Прямоугольник 252"/>
          <p:cNvSpPr/>
          <p:nvPr/>
        </p:nvSpPr>
        <p:spPr>
          <a:xfrm>
            <a:off x="10083352" y="5528555"/>
            <a:ext cx="934985" cy="3439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dirty="0"/>
          </a:p>
        </p:txBody>
      </p:sp>
      <p:sp>
        <p:nvSpPr>
          <p:cNvPr id="254" name="Прямоугольник 253"/>
          <p:cNvSpPr/>
          <p:nvPr/>
        </p:nvSpPr>
        <p:spPr>
          <a:xfrm>
            <a:off x="9186368" y="5693664"/>
            <a:ext cx="934985" cy="2024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5" name="Прямоугольник 254"/>
          <p:cNvSpPr/>
          <p:nvPr/>
        </p:nvSpPr>
        <p:spPr>
          <a:xfrm>
            <a:off x="10030446" y="5896097"/>
            <a:ext cx="1404924" cy="35240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6" name="Прямоугольник 255"/>
          <p:cNvSpPr/>
          <p:nvPr/>
        </p:nvSpPr>
        <p:spPr>
          <a:xfrm>
            <a:off x="9174480" y="5981803"/>
            <a:ext cx="855966" cy="24627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7" name="Прямоугольник 256"/>
          <p:cNvSpPr/>
          <p:nvPr/>
        </p:nvSpPr>
        <p:spPr>
          <a:xfrm>
            <a:off x="6959958" y="6400532"/>
            <a:ext cx="828166" cy="9726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59" name="Прямоугольник 258"/>
          <p:cNvSpPr/>
          <p:nvPr/>
        </p:nvSpPr>
        <p:spPr>
          <a:xfrm>
            <a:off x="10228501" y="4863402"/>
            <a:ext cx="988842" cy="2588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60" name="Прямоугольник 259"/>
          <p:cNvSpPr/>
          <p:nvPr/>
        </p:nvSpPr>
        <p:spPr>
          <a:xfrm>
            <a:off x="10328492" y="4344051"/>
            <a:ext cx="910799" cy="21778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35563476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pic>
        <p:nvPicPr>
          <p:cNvPr id="101" name="Рисунок 100"/>
          <p:cNvPicPr>
            <a:picLocks noChangeAspect="1"/>
          </p:cNvPicPr>
          <p:nvPr/>
        </p:nvPicPr>
        <p:blipFill rotWithShape="1">
          <a:blip r:embed="rId4" cstate="print">
            <a:extLst>
              <a:ext uri="{28A0092B-C50C-407E-A947-70E740481C1C}">
                <a14:useLocalDpi xmlns:a14="http://schemas.microsoft.com/office/drawing/2010/main" val="0"/>
              </a:ext>
            </a:extLst>
          </a:blip>
          <a:srcRect l="2448" t="10370" r="8942" b="21037"/>
          <a:stretch/>
        </p:blipFill>
        <p:spPr>
          <a:xfrm>
            <a:off x="274519" y="1122104"/>
            <a:ext cx="5736428" cy="3139440"/>
          </a:xfrm>
          <a:prstGeom prst="rect">
            <a:avLst/>
          </a:prstGeom>
        </p:spPr>
      </p:pic>
      <p:pic>
        <p:nvPicPr>
          <p:cNvPr id="102" name="Рисунок 101"/>
          <p:cNvPicPr>
            <a:picLocks noChangeAspect="1"/>
          </p:cNvPicPr>
          <p:nvPr/>
        </p:nvPicPr>
        <p:blipFill rotWithShape="1">
          <a:blip r:embed="rId5" cstate="print">
            <a:extLst>
              <a:ext uri="{28A0092B-C50C-407E-A947-70E740481C1C}">
                <a14:useLocalDpi xmlns:a14="http://schemas.microsoft.com/office/drawing/2010/main" val="0"/>
              </a:ext>
            </a:extLst>
          </a:blip>
          <a:srcRect t="823"/>
          <a:stretch/>
        </p:blipFill>
        <p:spPr>
          <a:xfrm>
            <a:off x="6060575" y="2302934"/>
            <a:ext cx="6056240" cy="4250390"/>
          </a:xfrm>
          <a:prstGeom prst="rect">
            <a:avLst/>
          </a:prstGeom>
        </p:spPr>
      </p:pic>
      <p:sp>
        <p:nvSpPr>
          <p:cNvPr id="237" name="Прямоугольник 236"/>
          <p:cNvSpPr/>
          <p:nvPr/>
        </p:nvSpPr>
        <p:spPr>
          <a:xfrm>
            <a:off x="10628066" y="2490059"/>
            <a:ext cx="1138004" cy="9312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8" name="Прямоугольник 237"/>
          <p:cNvSpPr/>
          <p:nvPr/>
        </p:nvSpPr>
        <p:spPr>
          <a:xfrm>
            <a:off x="6286091" y="5555743"/>
            <a:ext cx="3179717" cy="6164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9" name="Прямоугольник 238"/>
          <p:cNvSpPr/>
          <p:nvPr/>
        </p:nvSpPr>
        <p:spPr>
          <a:xfrm>
            <a:off x="3258466" y="183830"/>
            <a:ext cx="8764001" cy="400110"/>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ПРИМЕРЫ ВЫПОЛНЕННЫХ РАБОТ (РОСНЕДРА)</a:t>
            </a:r>
            <a:endParaRPr lang="ru-RU" sz="2000" b="1" dirty="0">
              <a:solidFill>
                <a:schemeClr val="tx2">
                  <a:lumMod val="75000"/>
                </a:schemeClr>
              </a:solidFill>
              <a:latin typeface="Myriad Pro" panose="020B0503030403020204" pitchFamily="34" charset="0"/>
            </a:endParaRPr>
          </a:p>
        </p:txBody>
      </p:sp>
    </p:spTree>
    <p:extLst>
      <p:ext uri="{BB962C8B-B14F-4D97-AF65-F5344CB8AC3E}">
        <p14:creationId xmlns:p14="http://schemas.microsoft.com/office/powerpoint/2010/main" val="34301968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2943515" y="-6686"/>
            <a:ext cx="8764001" cy="1015663"/>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ВЫВОДЫ. </a:t>
            </a:r>
          </a:p>
          <a:p>
            <a:r>
              <a:rPr lang="ru-RU" sz="2000" b="1" dirty="0" smtClean="0">
                <a:solidFill>
                  <a:schemeClr val="tx2">
                    <a:lumMod val="75000"/>
                  </a:schemeClr>
                </a:solidFill>
                <a:latin typeface="Myriad Pro" panose="020B0503030403020204" pitchFamily="34" charset="0"/>
              </a:rPr>
              <a:t>МИНИМАЛЬНЫЙ ПЕРЕЧЕНЬ РАБОТ ФГБУ «РОСГЕОЛФОНД» В РАМКАХ ЛИЦЕНЗИРОВАНИЯ </a:t>
            </a:r>
            <a:endParaRPr lang="ru-RU" sz="2000" b="1" dirty="0">
              <a:solidFill>
                <a:schemeClr val="tx2">
                  <a:lumMod val="75000"/>
                </a:schemeClr>
              </a:solidFill>
              <a:latin typeface="Myriad Pro" panose="020B0503030403020204" pitchFamily="34" charset="0"/>
            </a:endParaRPr>
          </a:p>
        </p:txBody>
      </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 name="Прямоугольник 1"/>
          <p:cNvSpPr/>
          <p:nvPr/>
        </p:nvSpPr>
        <p:spPr>
          <a:xfrm>
            <a:off x="1589734" y="1735918"/>
            <a:ext cx="9445454" cy="4119076"/>
          </a:xfrm>
          <a:prstGeom prst="rect">
            <a:avLst/>
          </a:prstGeom>
        </p:spPr>
        <p:txBody>
          <a:bodyPr wrap="square">
            <a:spAutoFit/>
          </a:bodyPr>
          <a:lstStyle/>
          <a:p>
            <a:pPr>
              <a:spcBef>
                <a:spcPts val="500"/>
              </a:spcBef>
              <a:spcAft>
                <a:spcPts val="500"/>
              </a:spcAft>
            </a:pPr>
            <a:r>
              <a:rPr lang="ru-RU" sz="2000" dirty="0"/>
              <a:t>- </a:t>
            </a:r>
            <a:r>
              <a:rPr lang="ru-RU" sz="2000" b="1" dirty="0"/>
              <a:t>корректировка/формирование полигона</a:t>
            </a:r>
            <a:r>
              <a:rPr lang="ru-RU" sz="2000" dirty="0"/>
              <a:t>, в пределы которого будут входить все тела и полезные ископаемые по испрашиваемой территории; </a:t>
            </a:r>
          </a:p>
          <a:p>
            <a:pPr>
              <a:spcBef>
                <a:spcPts val="500"/>
              </a:spcBef>
              <a:spcAft>
                <a:spcPts val="500"/>
              </a:spcAft>
            </a:pPr>
            <a:r>
              <a:rPr lang="ru-RU" sz="2000" dirty="0"/>
              <a:t>- п</a:t>
            </a:r>
            <a:r>
              <a:rPr lang="ru-RU" sz="2000" dirty="0" smtClean="0"/>
              <a:t>редложения по </a:t>
            </a:r>
            <a:r>
              <a:rPr lang="ru-RU" sz="2000" b="1" dirty="0" smtClean="0"/>
              <a:t>площади </a:t>
            </a:r>
            <a:r>
              <a:rPr lang="ru-RU" sz="2000" b="1" dirty="0"/>
              <a:t>полигона </a:t>
            </a:r>
            <a:r>
              <a:rPr lang="ru-RU" sz="2000" dirty="0"/>
              <a:t>по </a:t>
            </a:r>
            <a:r>
              <a:rPr lang="ru-RU" sz="2000" dirty="0" smtClean="0"/>
              <a:t>испрашиваемому/предлагаемому </a:t>
            </a:r>
            <a:r>
              <a:rPr lang="ru-RU" sz="2000" dirty="0"/>
              <a:t>участку; </a:t>
            </a:r>
          </a:p>
          <a:p>
            <a:pPr>
              <a:spcBef>
                <a:spcPts val="500"/>
              </a:spcBef>
              <a:spcAft>
                <a:spcPts val="500"/>
              </a:spcAft>
            </a:pPr>
            <a:r>
              <a:rPr lang="ru-RU" sz="2000" dirty="0"/>
              <a:t>- информация по месторождениям и проявлениям иных полезных </a:t>
            </a:r>
            <a:r>
              <a:rPr lang="ru-RU" sz="2000" dirty="0" smtClean="0"/>
              <a:t>ископаемых (с указанием данных по геологическому документу);</a:t>
            </a:r>
            <a:endParaRPr lang="ru-RU" sz="2000" dirty="0"/>
          </a:p>
          <a:p>
            <a:pPr>
              <a:spcBef>
                <a:spcPts val="500"/>
              </a:spcBef>
              <a:spcAft>
                <a:spcPts val="500"/>
              </a:spcAft>
            </a:pPr>
            <a:r>
              <a:rPr lang="ru-RU" sz="2000" dirty="0"/>
              <a:t>- информация об </a:t>
            </a:r>
            <a:r>
              <a:rPr lang="ru-RU" sz="2000" b="1" dirty="0"/>
              <a:t>ограничениях </a:t>
            </a:r>
            <a:r>
              <a:rPr lang="ru-RU" sz="2000" dirty="0"/>
              <a:t>в части распределенного фонда недр и необходимости согласования;</a:t>
            </a:r>
          </a:p>
          <a:p>
            <a:pPr>
              <a:spcBef>
                <a:spcPts val="500"/>
              </a:spcBef>
              <a:spcAft>
                <a:spcPts val="500"/>
              </a:spcAft>
            </a:pPr>
            <a:r>
              <a:rPr lang="ru-RU" sz="2000" dirty="0" smtClean="0"/>
              <a:t>- информация </a:t>
            </a:r>
            <a:r>
              <a:rPr lang="ru-RU" sz="2000" dirty="0"/>
              <a:t>о </a:t>
            </a:r>
            <a:r>
              <a:rPr lang="ru-RU" sz="2000" b="1" dirty="0"/>
              <a:t>значении запасов/ресурсов</a:t>
            </a:r>
            <a:r>
              <a:rPr lang="ru-RU" sz="2000" dirty="0"/>
              <a:t>, по данным источников, имеющихся в РГФ (без учета материалов, имеющихся на хранении только в ТФГИ), с приложением копий данных </a:t>
            </a:r>
            <a:r>
              <a:rPr lang="ru-RU" sz="2000" dirty="0" smtClean="0"/>
              <a:t>документов; </a:t>
            </a:r>
          </a:p>
          <a:p>
            <a:pPr>
              <a:spcBef>
                <a:spcPts val="500"/>
              </a:spcBef>
              <a:spcAft>
                <a:spcPts val="500"/>
              </a:spcAft>
            </a:pPr>
            <a:r>
              <a:rPr lang="ru-RU" sz="2000" dirty="0" smtClean="0"/>
              <a:t>- анализ материалов </a:t>
            </a:r>
            <a:r>
              <a:rPr lang="ru-RU" sz="2000" dirty="0" err="1" smtClean="0"/>
              <a:t>недропользователей</a:t>
            </a:r>
            <a:r>
              <a:rPr lang="ru-RU" sz="2000" dirty="0" smtClean="0"/>
              <a:t> (в случае получения). </a:t>
            </a:r>
            <a:endParaRPr lang="ru-RU" sz="2000" dirty="0"/>
          </a:p>
        </p:txBody>
      </p:sp>
    </p:spTree>
    <p:extLst>
      <p:ext uri="{BB962C8B-B14F-4D97-AF65-F5344CB8AC3E}">
        <p14:creationId xmlns:p14="http://schemas.microsoft.com/office/powerpoint/2010/main" val="9718988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astelsSmooth/>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 y="-17942"/>
            <a:ext cx="12223897" cy="6875942"/>
          </a:xfrm>
          <a:prstGeom prst="rect">
            <a:avLst/>
          </a:prstGeom>
          <a:ln>
            <a:noFill/>
          </a:ln>
          <a:effectLst>
            <a:softEdge rad="112500"/>
          </a:effectLst>
        </p:spPr>
      </p:pic>
      <p:sp>
        <p:nvSpPr>
          <p:cNvPr id="26" name="TextBox 1"/>
          <p:cNvSpPr txBox="1">
            <a:spLocks noChangeArrowheads="1"/>
          </p:cNvSpPr>
          <p:nvPr/>
        </p:nvSpPr>
        <p:spPr bwMode="auto">
          <a:xfrm>
            <a:off x="520870" y="275047"/>
            <a:ext cx="109466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ru-RU" altLang="ru-RU" sz="4800" b="1" dirty="0" smtClean="0"/>
              <a:t>Благодарю за внимание! </a:t>
            </a:r>
          </a:p>
        </p:txBody>
      </p:sp>
      <p:sp>
        <p:nvSpPr>
          <p:cNvPr id="6" name="TextBox 1"/>
          <p:cNvSpPr txBox="1">
            <a:spLocks noChangeArrowheads="1"/>
          </p:cNvSpPr>
          <p:nvPr/>
        </p:nvSpPr>
        <p:spPr bwMode="auto">
          <a:xfrm>
            <a:off x="724875" y="5644989"/>
            <a:ext cx="109466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Times New Roman" panose="02020603050405020304" pitchFamily="18" charset="0"/>
              </a:defRPr>
            </a:lvl1pPr>
            <a:lvl2pPr marL="742950" indent="-285750" eaLnBrk="0" hangingPunct="0">
              <a:defRPr sz="1400">
                <a:solidFill>
                  <a:schemeClr val="tx1"/>
                </a:solidFill>
                <a:latin typeface="Times New Roman" panose="02020603050405020304" pitchFamily="18" charset="0"/>
              </a:defRPr>
            </a:lvl2pPr>
            <a:lvl3pPr marL="1143000" indent="-228600" eaLnBrk="0" hangingPunct="0">
              <a:defRPr sz="1400">
                <a:solidFill>
                  <a:schemeClr val="tx1"/>
                </a:solidFill>
                <a:latin typeface="Times New Roman" panose="02020603050405020304" pitchFamily="18" charset="0"/>
              </a:defRPr>
            </a:lvl3pPr>
            <a:lvl4pPr marL="1600200" indent="-228600" eaLnBrk="0" hangingPunct="0">
              <a:defRPr sz="1400">
                <a:solidFill>
                  <a:schemeClr val="tx1"/>
                </a:solidFill>
                <a:latin typeface="Times New Roman" panose="02020603050405020304" pitchFamily="18" charset="0"/>
              </a:defRPr>
            </a:lvl4pPr>
            <a:lvl5pPr marL="2057400" indent="-228600" eaLnBrk="0" hangingPunct="0">
              <a:defRPr sz="1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defRPr>
            </a:lvl9pPr>
          </a:lstStyle>
          <a:p>
            <a:pPr algn="ctr" eaLnBrk="1" hangingPunct="1"/>
            <a:r>
              <a:rPr lang="ru-RU" altLang="ru-RU" sz="4800" b="1" dirty="0" smtClean="0"/>
              <a:t>вопросы </a:t>
            </a:r>
            <a:endParaRPr lang="ru-RU" altLang="ru-RU" sz="4800" b="1" dirty="0"/>
          </a:p>
        </p:txBody>
      </p:sp>
    </p:spTree>
    <p:extLst>
      <p:ext uri="{BB962C8B-B14F-4D97-AF65-F5344CB8AC3E}">
        <p14:creationId xmlns:p14="http://schemas.microsoft.com/office/powerpoint/2010/main" val="343496240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0" y="-5988"/>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3416650" y="214345"/>
            <a:ext cx="8764001" cy="461665"/>
          </a:xfrm>
          <a:prstGeom prst="rect">
            <a:avLst/>
          </a:prstGeom>
        </p:spPr>
        <p:txBody>
          <a:bodyPr wrap="square">
            <a:spAutoFit/>
          </a:bodyPr>
          <a:lstStyle/>
          <a:p>
            <a:r>
              <a:rPr lang="ru-RU" sz="2400" b="1" dirty="0" smtClean="0">
                <a:solidFill>
                  <a:schemeClr val="tx2">
                    <a:lumMod val="75000"/>
                  </a:schemeClr>
                </a:solidFill>
                <a:latin typeface="Myriad Pro" panose="020B0503030403020204" pitchFamily="34" charset="0"/>
              </a:rPr>
              <a:t>НАПРАВЛЕНИЯ РАБОТ В РАМКАХ ЛИЦЕНЗИРОВАНИЯ </a:t>
            </a:r>
            <a:endParaRPr lang="ru-RU" sz="2400" b="1" dirty="0">
              <a:solidFill>
                <a:schemeClr val="tx2">
                  <a:lumMod val="75000"/>
                </a:schemeClr>
              </a:solidFill>
              <a:latin typeface="Myriad Pro" panose="020B0503030403020204" pitchFamily="34" charset="0"/>
            </a:endParaRPr>
          </a:p>
        </p:txBody>
      </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graphicFrame>
        <p:nvGraphicFramePr>
          <p:cNvPr id="220" name="Схема 219"/>
          <p:cNvGraphicFramePr/>
          <p:nvPr>
            <p:extLst>
              <p:ext uri="{D42A27DB-BD31-4B8C-83A1-F6EECF244321}">
                <p14:modId xmlns:p14="http://schemas.microsoft.com/office/powerpoint/2010/main" val="1712303354"/>
              </p:ext>
            </p:extLst>
          </p:nvPr>
        </p:nvGraphicFramePr>
        <p:xfrm>
          <a:off x="728838" y="941969"/>
          <a:ext cx="11037231" cy="591603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9469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496493" y="1101523"/>
            <a:ext cx="10115305" cy="461665"/>
          </a:xfrm>
          <a:prstGeom prst="rect">
            <a:avLst/>
          </a:prstGeom>
        </p:spPr>
        <p:txBody>
          <a:bodyPr wrap="square">
            <a:spAutoFit/>
          </a:bodyPr>
          <a:lstStyle/>
          <a:p>
            <a:r>
              <a:rPr lang="ru-RU" sz="2400" b="1" dirty="0" smtClean="0">
                <a:solidFill>
                  <a:schemeClr val="tx2">
                    <a:lumMod val="75000"/>
                  </a:schemeClr>
                </a:solidFill>
                <a:latin typeface="Myriad Pro" panose="020B0503030403020204" pitchFamily="34" charset="0"/>
              </a:rPr>
              <a:t>ГОСУДАРСТВЕННЫЙ БАЛАНС ЗАПАСОВ ПОЛЕЗНЫХ ИСКОПАЕМЫХ РФ  </a:t>
            </a:r>
            <a:endParaRPr lang="ru-RU" sz="2400" b="1" dirty="0">
              <a:solidFill>
                <a:schemeClr val="tx2">
                  <a:lumMod val="75000"/>
                </a:schemeClr>
              </a:solidFill>
              <a:latin typeface="Myriad Pro" panose="020B0503030403020204" pitchFamily="34" charset="0"/>
            </a:endParaRPr>
          </a:p>
        </p:txBody>
      </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101" name="Прямоугольник 100"/>
          <p:cNvSpPr/>
          <p:nvPr/>
        </p:nvSpPr>
        <p:spPr>
          <a:xfrm>
            <a:off x="549440" y="1974948"/>
            <a:ext cx="9698796" cy="4760278"/>
          </a:xfrm>
          <a:prstGeom prst="rect">
            <a:avLst/>
          </a:prstGeom>
        </p:spPr>
        <p:txBody>
          <a:bodyPr wrap="square">
            <a:spAutoFit/>
          </a:bodyPr>
          <a:lstStyle/>
          <a:p>
            <a:pPr>
              <a:spcBef>
                <a:spcPts val="500"/>
              </a:spcBef>
            </a:pPr>
            <a:r>
              <a:rPr lang="ru-RU" b="1" dirty="0" smtClean="0"/>
              <a:t>Выпуски</a:t>
            </a:r>
            <a:r>
              <a:rPr lang="ru-RU" dirty="0" smtClean="0"/>
              <a:t> </a:t>
            </a:r>
          </a:p>
          <a:p>
            <a:pPr>
              <a:spcBef>
                <a:spcPts val="500"/>
              </a:spcBef>
            </a:pPr>
            <a:r>
              <a:rPr lang="ru-RU" dirty="0" smtClean="0"/>
              <a:t>- углеводородное сырье,</a:t>
            </a:r>
            <a:endParaRPr lang="ru-RU" sz="2400" dirty="0"/>
          </a:p>
          <a:p>
            <a:pPr>
              <a:spcBef>
                <a:spcPts val="500"/>
              </a:spcBef>
            </a:pPr>
            <a:r>
              <a:rPr lang="ru-RU" dirty="0"/>
              <a:t> </a:t>
            </a:r>
            <a:r>
              <a:rPr lang="ru-RU" dirty="0" smtClean="0"/>
              <a:t>- твердые полезные  ископаемые,</a:t>
            </a:r>
            <a:endParaRPr lang="ru-RU" sz="2400" dirty="0"/>
          </a:p>
          <a:p>
            <a:pPr>
              <a:spcBef>
                <a:spcPts val="500"/>
              </a:spcBef>
            </a:pPr>
            <a:r>
              <a:rPr lang="ru-RU" dirty="0"/>
              <a:t> </a:t>
            </a:r>
            <a:r>
              <a:rPr lang="ru-RU" dirty="0" smtClean="0"/>
              <a:t>- твердые горючие полезные ископаемые,</a:t>
            </a:r>
            <a:endParaRPr lang="ru-RU" sz="2400" dirty="0"/>
          </a:p>
          <a:p>
            <a:pPr>
              <a:spcBef>
                <a:spcPts val="500"/>
              </a:spcBef>
            </a:pPr>
            <a:r>
              <a:rPr lang="ru-RU" dirty="0"/>
              <a:t> </a:t>
            </a:r>
            <a:r>
              <a:rPr lang="ru-RU" dirty="0" smtClean="0"/>
              <a:t>- подземные воды </a:t>
            </a:r>
            <a:r>
              <a:rPr lang="ru-RU" dirty="0"/>
              <a:t>(в составе питьевых и технических, минеральных, </a:t>
            </a:r>
            <a:endParaRPr lang="ru-RU" dirty="0" smtClean="0"/>
          </a:p>
          <a:p>
            <a:pPr>
              <a:spcBef>
                <a:spcPts val="500"/>
              </a:spcBef>
            </a:pPr>
            <a:r>
              <a:rPr lang="ru-RU" dirty="0" smtClean="0"/>
              <a:t>теплоэнергетических </a:t>
            </a:r>
            <a:r>
              <a:rPr lang="ru-RU" dirty="0"/>
              <a:t>подземных вод),</a:t>
            </a:r>
            <a:endParaRPr lang="ru-RU" sz="2400" dirty="0"/>
          </a:p>
          <a:p>
            <a:pPr>
              <a:spcBef>
                <a:spcPts val="500"/>
              </a:spcBef>
            </a:pPr>
            <a:r>
              <a:rPr lang="ru-RU" dirty="0"/>
              <a:t> </a:t>
            </a:r>
            <a:r>
              <a:rPr lang="ru-RU" dirty="0" smtClean="0"/>
              <a:t>- лечебные грязи;</a:t>
            </a:r>
            <a:endParaRPr lang="ru-RU" sz="2400" dirty="0"/>
          </a:p>
          <a:p>
            <a:pPr>
              <a:spcBef>
                <a:spcPts val="500"/>
              </a:spcBef>
            </a:pPr>
            <a:r>
              <a:rPr lang="ru-RU" dirty="0" smtClean="0"/>
              <a:t>- общераспространенные полезные ископаемые.</a:t>
            </a:r>
          </a:p>
          <a:p>
            <a:pPr>
              <a:spcBef>
                <a:spcPts val="500"/>
              </a:spcBef>
            </a:pPr>
            <a:endParaRPr lang="ru-RU" dirty="0" smtClean="0"/>
          </a:p>
          <a:p>
            <a:endParaRPr lang="ru-RU" dirty="0" smtClean="0"/>
          </a:p>
          <a:p>
            <a:r>
              <a:rPr lang="ru-RU" b="1" dirty="0" smtClean="0"/>
              <a:t>Комплексный</a:t>
            </a:r>
            <a:r>
              <a:rPr lang="ru-RU" dirty="0" smtClean="0"/>
              <a:t> Государственный баланс </a:t>
            </a:r>
            <a:r>
              <a:rPr lang="ru-RU" dirty="0"/>
              <a:t>запасов твердых полезных ископаемых Российской Федерации;</a:t>
            </a:r>
            <a:endParaRPr lang="ru-RU" sz="2400" dirty="0"/>
          </a:p>
          <a:p>
            <a:r>
              <a:rPr lang="ru-RU" dirty="0"/>
              <a:t/>
            </a:r>
            <a:br>
              <a:rPr lang="ru-RU" dirty="0"/>
            </a:br>
            <a:r>
              <a:rPr lang="ru-RU" dirty="0" smtClean="0"/>
              <a:t>Сборник </a:t>
            </a:r>
            <a:r>
              <a:rPr lang="ru-RU" dirty="0"/>
              <a:t>сводных материалов о запасах общераспространенных полезных ископаемых Российской </a:t>
            </a:r>
            <a:r>
              <a:rPr lang="ru-RU" dirty="0" smtClean="0"/>
              <a:t>Федерации</a:t>
            </a:r>
            <a:endParaRPr lang="ru-RU" sz="2400" dirty="0"/>
          </a:p>
        </p:txBody>
      </p:sp>
      <p:pic>
        <p:nvPicPr>
          <p:cNvPr id="237" name="Рисунок 236"/>
          <p:cNvPicPr/>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60835" t="21103" r="6383" b="49301"/>
          <a:stretch/>
        </p:blipFill>
        <p:spPr bwMode="auto">
          <a:xfrm>
            <a:off x="8426887" y="1920442"/>
            <a:ext cx="3175295" cy="2410332"/>
          </a:xfrm>
          <a:prstGeom prst="rect">
            <a:avLst/>
          </a:prstGeom>
          <a:ln>
            <a:noFill/>
          </a:ln>
          <a:effectLst>
            <a:softEdge rad="112500"/>
          </a:effectLst>
          <a:extLst>
            <a:ext uri="{53640926-AAD7-44D8-BBD7-CCE9431645EC}">
              <a14:shadowObscured xmlns:a14="http://schemas.microsoft.com/office/drawing/2010/main"/>
            </a:ext>
          </a:extLst>
        </p:spPr>
      </p:pic>
      <p:sp>
        <p:nvSpPr>
          <p:cNvPr id="2" name="Прямоугольник 1"/>
          <p:cNvSpPr/>
          <p:nvPr/>
        </p:nvSpPr>
        <p:spPr>
          <a:xfrm>
            <a:off x="3133500" y="227977"/>
            <a:ext cx="7794826" cy="461665"/>
          </a:xfrm>
          <a:prstGeom prst="rect">
            <a:avLst/>
          </a:prstGeom>
        </p:spPr>
        <p:txBody>
          <a:bodyPr wrap="none">
            <a:spAutoFit/>
          </a:bodyPr>
          <a:lstStyle/>
          <a:p>
            <a:pPr lvl="0"/>
            <a:r>
              <a:rPr lang="ru-RU" sz="2400" b="1" dirty="0" smtClean="0">
                <a:solidFill>
                  <a:schemeClr val="accent5">
                    <a:lumMod val="75000"/>
                  </a:schemeClr>
                </a:solidFill>
              </a:rPr>
              <a:t>СОЗДАНИЕ И  ВЕДЕНИЕ ИНФОРМАЦИОННЫХ МАССИВОВ</a:t>
            </a:r>
            <a:endParaRPr lang="ru-RU" sz="2400" dirty="0">
              <a:solidFill>
                <a:schemeClr val="accent5">
                  <a:lumMod val="75000"/>
                </a:schemeClr>
              </a:solidFill>
            </a:endParaRPr>
          </a:p>
        </p:txBody>
      </p:sp>
    </p:spTree>
    <p:extLst>
      <p:ext uri="{BB962C8B-B14F-4D97-AF65-F5344CB8AC3E}">
        <p14:creationId xmlns:p14="http://schemas.microsoft.com/office/powerpoint/2010/main" val="1548395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7" y="-8548"/>
            <a:ext cx="12192000" cy="6854653"/>
          </a:xfrm>
          <a:prstGeom prst="rect">
            <a:avLst/>
          </a:prstGeom>
        </p:spPr>
      </p:pic>
      <p:grpSp>
        <p:nvGrpSpPr>
          <p:cNvPr id="4" name="Группа 3"/>
          <p:cNvGrpSpPr/>
          <p:nvPr/>
        </p:nvGrpSpPr>
        <p:grpSpPr>
          <a:xfrm>
            <a:off x="2512349" y="-86102"/>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66" name="Прямоугольник 265"/>
          <p:cNvSpPr/>
          <p:nvPr/>
        </p:nvSpPr>
        <p:spPr>
          <a:xfrm>
            <a:off x="3718469" y="706560"/>
            <a:ext cx="8764001" cy="400110"/>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СБОРНИКИ ПРОГНОЗНЫХ РЕСУРСОВ ПР РФ (01.01.2020)</a:t>
            </a:r>
            <a:endParaRPr lang="ru-RU" sz="2000" b="1" dirty="0">
              <a:solidFill>
                <a:schemeClr val="tx2">
                  <a:lumMod val="75000"/>
                </a:schemeClr>
              </a:solidFill>
              <a:latin typeface="Myriad Pro" panose="020B0503030403020204" pitchFamily="34" charset="0"/>
            </a:endParaRPr>
          </a:p>
        </p:txBody>
      </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35"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8"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9"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0"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1"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2"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3"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4"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5"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1"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2"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3"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4"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5"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6"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7"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9"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0"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1"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2"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3"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4"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5"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7"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8"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9"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0"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1"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3"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4"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5"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6"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7"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6"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7"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8"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9"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0"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3"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4"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5"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6"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7"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8"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9"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0"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11"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2"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3"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4"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5"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6" name="Прямоугольник 315"/>
          <p:cNvSpPr/>
          <p:nvPr/>
        </p:nvSpPr>
        <p:spPr>
          <a:xfrm>
            <a:off x="2379232" y="1047721"/>
            <a:ext cx="1339237" cy="388696"/>
          </a:xfrm>
          <a:prstGeom prst="rect">
            <a:avLst/>
          </a:prstGeom>
        </p:spPr>
        <p:txBody>
          <a:bodyPr wrap="square">
            <a:spAutoFit/>
          </a:bodyPr>
          <a:lstStyle/>
          <a:p>
            <a:pPr algn="ctr">
              <a:lnSpc>
                <a:spcPct val="107000"/>
              </a:lnSpc>
              <a:spcAft>
                <a:spcPts val="1200"/>
              </a:spcAft>
            </a:pPr>
            <a:r>
              <a:rPr lang="ru-RU" b="1" i="1" dirty="0" smtClean="0"/>
              <a:t>Выпуск 1</a:t>
            </a:r>
            <a:endParaRPr lang="ru-RU" b="1" i="1" dirty="0"/>
          </a:p>
        </p:txBody>
      </p:sp>
      <p:sp>
        <p:nvSpPr>
          <p:cNvPr id="317" name="Прямоугольник 316"/>
          <p:cNvSpPr/>
          <p:nvPr/>
        </p:nvSpPr>
        <p:spPr>
          <a:xfrm>
            <a:off x="8881148" y="1000505"/>
            <a:ext cx="1607527" cy="838948"/>
          </a:xfrm>
          <a:prstGeom prst="rect">
            <a:avLst/>
          </a:prstGeom>
        </p:spPr>
        <p:txBody>
          <a:bodyPr wrap="square">
            <a:spAutoFit/>
          </a:bodyPr>
          <a:lstStyle/>
          <a:p>
            <a:pPr algn="ctr">
              <a:lnSpc>
                <a:spcPct val="107000"/>
              </a:lnSpc>
              <a:spcAft>
                <a:spcPts val="1200"/>
              </a:spcAft>
            </a:pPr>
            <a:r>
              <a:rPr lang="ru-RU" b="1" i="1" dirty="0" smtClean="0"/>
              <a:t>Выпуск 2</a:t>
            </a:r>
          </a:p>
          <a:p>
            <a:pPr algn="ctr">
              <a:lnSpc>
                <a:spcPct val="107000"/>
              </a:lnSpc>
              <a:spcAft>
                <a:spcPts val="1200"/>
              </a:spcAft>
            </a:pPr>
            <a:endParaRPr lang="ru-RU" b="1" i="1" dirty="0"/>
          </a:p>
        </p:txBody>
      </p:sp>
      <p:graphicFrame>
        <p:nvGraphicFramePr>
          <p:cNvPr id="318" name="Диаграмма 317"/>
          <p:cNvGraphicFramePr>
            <a:graphicFrameLocks/>
          </p:cNvGraphicFramePr>
          <p:nvPr>
            <p:extLst/>
          </p:nvPr>
        </p:nvGraphicFramePr>
        <p:xfrm>
          <a:off x="456664" y="1383344"/>
          <a:ext cx="4331831" cy="15202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9" name="Диаграмма 318"/>
          <p:cNvGraphicFramePr>
            <a:graphicFrameLocks/>
          </p:cNvGraphicFramePr>
          <p:nvPr>
            <p:extLst/>
          </p:nvPr>
        </p:nvGraphicFramePr>
        <p:xfrm>
          <a:off x="4886768" y="1383344"/>
          <a:ext cx="1397221" cy="149910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0" name="Диаграмма 319"/>
          <p:cNvGraphicFramePr>
            <a:graphicFrameLocks/>
          </p:cNvGraphicFramePr>
          <p:nvPr>
            <p:extLst/>
          </p:nvPr>
        </p:nvGraphicFramePr>
        <p:xfrm>
          <a:off x="446193" y="2982152"/>
          <a:ext cx="5837796" cy="185017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21" name="Диаграмма 320"/>
          <p:cNvGraphicFramePr>
            <a:graphicFrameLocks/>
          </p:cNvGraphicFramePr>
          <p:nvPr>
            <p:extLst/>
          </p:nvPr>
        </p:nvGraphicFramePr>
        <p:xfrm>
          <a:off x="449736" y="4882132"/>
          <a:ext cx="1611966" cy="1822791"/>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2" name="Диаграмма 321"/>
          <p:cNvGraphicFramePr>
            <a:graphicFrameLocks/>
          </p:cNvGraphicFramePr>
          <p:nvPr>
            <p:extLst/>
          </p:nvPr>
        </p:nvGraphicFramePr>
        <p:xfrm>
          <a:off x="2157544" y="4868912"/>
          <a:ext cx="4126445" cy="1877551"/>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3" name="Диаграмма 322"/>
          <p:cNvGraphicFramePr>
            <a:graphicFrameLocks/>
          </p:cNvGraphicFramePr>
          <p:nvPr>
            <p:extLst/>
          </p:nvPr>
        </p:nvGraphicFramePr>
        <p:xfrm>
          <a:off x="6498544" y="1367574"/>
          <a:ext cx="5471457" cy="27432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24" name="Диаграмма 323"/>
          <p:cNvGraphicFramePr>
            <a:graphicFrameLocks/>
          </p:cNvGraphicFramePr>
          <p:nvPr>
            <p:extLst/>
          </p:nvPr>
        </p:nvGraphicFramePr>
        <p:xfrm>
          <a:off x="6513707" y="4180808"/>
          <a:ext cx="2881903" cy="2565655"/>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25" name="Диаграмма 324"/>
          <p:cNvGraphicFramePr>
            <a:graphicFrameLocks/>
          </p:cNvGraphicFramePr>
          <p:nvPr>
            <p:extLst/>
          </p:nvPr>
        </p:nvGraphicFramePr>
        <p:xfrm>
          <a:off x="9526649" y="4180808"/>
          <a:ext cx="2443351" cy="2565655"/>
        </p:xfrm>
        <a:graphic>
          <a:graphicData uri="http://schemas.openxmlformats.org/drawingml/2006/chart">
            <c:chart xmlns:c="http://schemas.openxmlformats.org/drawingml/2006/chart" xmlns:r="http://schemas.openxmlformats.org/officeDocument/2006/relationships" r:id="rId11"/>
          </a:graphicData>
        </a:graphic>
      </p:graphicFrame>
      <p:sp>
        <p:nvSpPr>
          <p:cNvPr id="326" name="Прямоугольник 325"/>
          <p:cNvSpPr/>
          <p:nvPr/>
        </p:nvSpPr>
        <p:spPr>
          <a:xfrm>
            <a:off x="3096004" y="97925"/>
            <a:ext cx="7794826" cy="461665"/>
          </a:xfrm>
          <a:prstGeom prst="rect">
            <a:avLst/>
          </a:prstGeom>
        </p:spPr>
        <p:txBody>
          <a:bodyPr wrap="none">
            <a:spAutoFit/>
          </a:bodyPr>
          <a:lstStyle/>
          <a:p>
            <a:pPr lvl="0"/>
            <a:r>
              <a:rPr lang="ru-RU" sz="2400" b="1" dirty="0" smtClean="0">
                <a:solidFill>
                  <a:schemeClr val="accent5">
                    <a:lumMod val="75000"/>
                  </a:schemeClr>
                </a:solidFill>
              </a:rPr>
              <a:t>СОЗДАНИЕ И  ВЕДЕНИЕ ИНФОРМАЦИОННЫХ МАССИВОВ</a:t>
            </a:r>
            <a:endParaRPr lang="ru-RU" sz="2400" dirty="0">
              <a:solidFill>
                <a:schemeClr val="accent5">
                  <a:lumMod val="75000"/>
                </a:schemeClr>
              </a:solidFill>
            </a:endParaRPr>
          </a:p>
        </p:txBody>
      </p:sp>
    </p:spTree>
    <p:extLst>
      <p:ext uri="{BB962C8B-B14F-4D97-AF65-F5344CB8AC3E}">
        <p14:creationId xmlns:p14="http://schemas.microsoft.com/office/powerpoint/2010/main" val="40949551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34"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5"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7"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8"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39"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0"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1"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2"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3"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5"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6"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7"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8"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49"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0"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1"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2"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3"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4"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5"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6"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7"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8"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59"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0"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1"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2"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3"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4"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5"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7"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8"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69"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0"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1"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2"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3"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4"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5"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6"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77"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6"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7"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8"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89"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0"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3"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4"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95"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6"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7"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8"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9"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0"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1"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7"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8"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09"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0"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1"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2"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13" name="Прямоугольник 312"/>
          <p:cNvSpPr/>
          <p:nvPr/>
        </p:nvSpPr>
        <p:spPr>
          <a:xfrm>
            <a:off x="4249719" y="1173859"/>
            <a:ext cx="1579802" cy="364395"/>
          </a:xfrm>
          <a:prstGeom prst="rect">
            <a:avLst/>
          </a:prstGeom>
        </p:spPr>
        <p:txBody>
          <a:bodyPr wrap="square">
            <a:spAutoFit/>
          </a:bodyPr>
          <a:lstStyle/>
          <a:p>
            <a:pPr algn="ctr">
              <a:lnSpc>
                <a:spcPct val="107000"/>
              </a:lnSpc>
              <a:spcAft>
                <a:spcPts val="1200"/>
              </a:spcAft>
            </a:pPr>
            <a:r>
              <a:rPr lang="ru-RU" b="1" i="1" dirty="0" smtClean="0"/>
              <a:t>Выпуск 3</a:t>
            </a:r>
            <a:endParaRPr lang="ru-RU" b="1" i="1" dirty="0"/>
          </a:p>
        </p:txBody>
      </p:sp>
      <p:graphicFrame>
        <p:nvGraphicFramePr>
          <p:cNvPr id="314" name="Диаграмма 313"/>
          <p:cNvGraphicFramePr>
            <a:graphicFrameLocks/>
          </p:cNvGraphicFramePr>
          <p:nvPr>
            <p:extLst>
              <p:ext uri="{D42A27DB-BD31-4B8C-83A1-F6EECF244321}">
                <p14:modId xmlns:p14="http://schemas.microsoft.com/office/powerpoint/2010/main" val="3772301666"/>
              </p:ext>
            </p:extLst>
          </p:nvPr>
        </p:nvGraphicFramePr>
        <p:xfrm>
          <a:off x="253646" y="1635810"/>
          <a:ext cx="4572000" cy="23145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15" name="Диаграмма 314"/>
          <p:cNvGraphicFramePr>
            <a:graphicFrameLocks/>
          </p:cNvGraphicFramePr>
          <p:nvPr>
            <p:extLst/>
          </p:nvPr>
        </p:nvGraphicFramePr>
        <p:xfrm>
          <a:off x="5236997" y="1630876"/>
          <a:ext cx="4572000" cy="23431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16" name="Диаграмма 315"/>
          <p:cNvGraphicFramePr>
            <a:graphicFrameLocks/>
          </p:cNvGraphicFramePr>
          <p:nvPr>
            <p:extLst>
              <p:ext uri="{D42A27DB-BD31-4B8C-83A1-F6EECF244321}">
                <p14:modId xmlns:p14="http://schemas.microsoft.com/office/powerpoint/2010/main" val="2613939359"/>
              </p:ext>
            </p:extLst>
          </p:nvPr>
        </p:nvGraphicFramePr>
        <p:xfrm>
          <a:off x="202907" y="4123695"/>
          <a:ext cx="7236957" cy="234315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7" name="Диаграмма 316"/>
          <p:cNvGraphicFramePr>
            <a:graphicFrameLocks/>
          </p:cNvGraphicFramePr>
          <p:nvPr>
            <p:extLst/>
          </p:nvPr>
        </p:nvGraphicFramePr>
        <p:xfrm>
          <a:off x="7895774" y="4103127"/>
          <a:ext cx="1905000" cy="2343150"/>
        </p:xfrm>
        <a:graphic>
          <a:graphicData uri="http://schemas.openxmlformats.org/drawingml/2006/chart">
            <c:chart xmlns:c="http://schemas.openxmlformats.org/drawingml/2006/chart" xmlns:r="http://schemas.openxmlformats.org/officeDocument/2006/relationships" r:id="rId7"/>
          </a:graphicData>
        </a:graphic>
      </p:graphicFrame>
      <p:sp>
        <p:nvSpPr>
          <p:cNvPr id="318" name="Прямоугольник 317"/>
          <p:cNvSpPr/>
          <p:nvPr/>
        </p:nvSpPr>
        <p:spPr>
          <a:xfrm>
            <a:off x="10427855" y="1161709"/>
            <a:ext cx="1287866" cy="388696"/>
          </a:xfrm>
          <a:prstGeom prst="rect">
            <a:avLst/>
          </a:prstGeom>
        </p:spPr>
        <p:txBody>
          <a:bodyPr wrap="square">
            <a:spAutoFit/>
          </a:bodyPr>
          <a:lstStyle/>
          <a:p>
            <a:pPr algn="ctr">
              <a:lnSpc>
                <a:spcPct val="107000"/>
              </a:lnSpc>
              <a:spcAft>
                <a:spcPts val="1200"/>
              </a:spcAft>
            </a:pPr>
            <a:r>
              <a:rPr lang="ru-RU" b="1" i="1" dirty="0" smtClean="0"/>
              <a:t>Выпуск 4</a:t>
            </a:r>
            <a:endParaRPr lang="ru-RU" b="1" i="1" dirty="0"/>
          </a:p>
        </p:txBody>
      </p:sp>
      <p:graphicFrame>
        <p:nvGraphicFramePr>
          <p:cNvPr id="319" name="Диаграмма 318"/>
          <p:cNvGraphicFramePr>
            <a:graphicFrameLocks/>
          </p:cNvGraphicFramePr>
          <p:nvPr>
            <p:extLst/>
          </p:nvPr>
        </p:nvGraphicFramePr>
        <p:xfrm>
          <a:off x="10054083" y="1630875"/>
          <a:ext cx="1990725" cy="4815401"/>
        </p:xfrm>
        <a:graphic>
          <a:graphicData uri="http://schemas.openxmlformats.org/drawingml/2006/chart">
            <c:chart xmlns:c="http://schemas.openxmlformats.org/drawingml/2006/chart" xmlns:r="http://schemas.openxmlformats.org/officeDocument/2006/relationships" r:id="rId8"/>
          </a:graphicData>
        </a:graphic>
      </p:graphicFrame>
      <p:sp>
        <p:nvSpPr>
          <p:cNvPr id="320" name="Прямоугольник 319"/>
          <p:cNvSpPr/>
          <p:nvPr/>
        </p:nvSpPr>
        <p:spPr>
          <a:xfrm>
            <a:off x="3660046" y="881182"/>
            <a:ext cx="8764001" cy="400110"/>
          </a:xfrm>
          <a:prstGeom prst="rect">
            <a:avLst/>
          </a:prstGeom>
        </p:spPr>
        <p:txBody>
          <a:bodyPr wrap="square">
            <a:spAutoFit/>
          </a:bodyPr>
          <a:lstStyle/>
          <a:p>
            <a:r>
              <a:rPr lang="ru-RU" sz="2000" b="1" dirty="0" smtClean="0">
                <a:solidFill>
                  <a:schemeClr val="tx2">
                    <a:lumMod val="75000"/>
                  </a:schemeClr>
                </a:solidFill>
                <a:latin typeface="Myriad Pro" panose="020B0503030403020204" pitchFamily="34" charset="0"/>
              </a:rPr>
              <a:t>СБОРНИКИ ПРОГНОЗНЫХ РЕСУРСОВ ПР РФ (01.01.2020)</a:t>
            </a:r>
            <a:endParaRPr lang="ru-RU" sz="2000" b="1" dirty="0">
              <a:solidFill>
                <a:schemeClr val="tx2">
                  <a:lumMod val="75000"/>
                </a:schemeClr>
              </a:solidFill>
              <a:latin typeface="Myriad Pro" panose="020B0503030403020204" pitchFamily="34" charset="0"/>
            </a:endParaRPr>
          </a:p>
        </p:txBody>
      </p:sp>
      <p:sp>
        <p:nvSpPr>
          <p:cNvPr id="323" name="Прямоугольник 322"/>
          <p:cNvSpPr/>
          <p:nvPr/>
        </p:nvSpPr>
        <p:spPr>
          <a:xfrm>
            <a:off x="3096004" y="97925"/>
            <a:ext cx="7794826" cy="461665"/>
          </a:xfrm>
          <a:prstGeom prst="rect">
            <a:avLst/>
          </a:prstGeom>
        </p:spPr>
        <p:txBody>
          <a:bodyPr wrap="none">
            <a:spAutoFit/>
          </a:bodyPr>
          <a:lstStyle/>
          <a:p>
            <a:pPr lvl="0"/>
            <a:r>
              <a:rPr lang="ru-RU" sz="2400" b="1" dirty="0" smtClean="0">
                <a:solidFill>
                  <a:schemeClr val="accent5">
                    <a:lumMod val="75000"/>
                  </a:schemeClr>
                </a:solidFill>
              </a:rPr>
              <a:t>СОЗДАНИЕ И  ВЕДЕНИЕ ИНФОРМАЦИОННЫХ МАССИВОВ</a:t>
            </a:r>
            <a:endParaRPr lang="ru-RU" sz="2400" dirty="0">
              <a:solidFill>
                <a:schemeClr val="accent5">
                  <a:lumMod val="75000"/>
                </a:schemeClr>
              </a:solidFill>
            </a:endParaRPr>
          </a:p>
        </p:txBody>
      </p:sp>
    </p:spTree>
    <p:extLst>
      <p:ext uri="{BB962C8B-B14F-4D97-AF65-F5344CB8AC3E}">
        <p14:creationId xmlns:p14="http://schemas.microsoft.com/office/powerpoint/2010/main" val="2603195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34" name="Прямоугольник 233"/>
          <p:cNvSpPr/>
          <p:nvPr/>
        </p:nvSpPr>
        <p:spPr>
          <a:xfrm>
            <a:off x="2673801" y="1008118"/>
            <a:ext cx="8764001" cy="400110"/>
          </a:xfrm>
          <a:prstGeom prst="rect">
            <a:avLst/>
          </a:prstGeom>
        </p:spPr>
        <p:txBody>
          <a:bodyPr wrap="square">
            <a:spAutoFit/>
          </a:bodyPr>
          <a:lstStyle/>
          <a:p>
            <a:endParaRPr lang="ru-RU" sz="2000" b="1" dirty="0">
              <a:solidFill>
                <a:schemeClr val="tx2">
                  <a:lumMod val="75000"/>
                </a:schemeClr>
              </a:solidFill>
              <a:latin typeface="Myriad Pro" panose="020B0503030403020204" pitchFamily="34" charset="0"/>
            </a:endParaRPr>
          </a:p>
        </p:txBody>
      </p:sp>
      <p:graphicFrame>
        <p:nvGraphicFramePr>
          <p:cNvPr id="237" name="Диаграмма 236"/>
          <p:cNvGraphicFramePr>
            <a:graphicFrameLocks/>
          </p:cNvGraphicFramePr>
          <p:nvPr>
            <p:extLst>
              <p:ext uri="{D42A27DB-BD31-4B8C-83A1-F6EECF244321}">
                <p14:modId xmlns:p14="http://schemas.microsoft.com/office/powerpoint/2010/main" val="869097984"/>
              </p:ext>
            </p:extLst>
          </p:nvPr>
        </p:nvGraphicFramePr>
        <p:xfrm>
          <a:off x="1053276" y="1767726"/>
          <a:ext cx="10762610" cy="4976408"/>
        </p:xfrm>
        <a:graphic>
          <a:graphicData uri="http://schemas.openxmlformats.org/drawingml/2006/chart">
            <c:chart xmlns:c="http://schemas.openxmlformats.org/drawingml/2006/chart" xmlns:r="http://schemas.openxmlformats.org/officeDocument/2006/relationships" r:id="rId4"/>
          </a:graphicData>
        </a:graphic>
      </p:graphicFrame>
      <p:sp>
        <p:nvSpPr>
          <p:cNvPr id="238" name="Прямоугольник 237"/>
          <p:cNvSpPr/>
          <p:nvPr/>
        </p:nvSpPr>
        <p:spPr>
          <a:xfrm>
            <a:off x="772832" y="936729"/>
            <a:ext cx="10270222" cy="707886"/>
          </a:xfrm>
          <a:prstGeom prst="rect">
            <a:avLst/>
          </a:prstGeom>
        </p:spPr>
        <p:txBody>
          <a:bodyPr wrap="square">
            <a:spAutoFit/>
          </a:bodyPr>
          <a:lstStyle/>
          <a:p>
            <a:pPr algn="ctr"/>
            <a:r>
              <a:rPr lang="ru-RU" sz="2000" b="1" dirty="0" smtClean="0"/>
              <a:t>Государственный кадастр месторождений и проявлений полезных ископаемых Российской Федерации</a:t>
            </a:r>
            <a:endParaRPr lang="ru-RU" sz="2000" b="1" dirty="0">
              <a:solidFill>
                <a:prstClr val="white"/>
              </a:solidFill>
            </a:endParaRPr>
          </a:p>
        </p:txBody>
      </p:sp>
      <p:sp>
        <p:nvSpPr>
          <p:cNvPr id="239" name="Прямоугольник 238"/>
          <p:cNvSpPr/>
          <p:nvPr/>
        </p:nvSpPr>
        <p:spPr>
          <a:xfrm>
            <a:off x="3096004" y="97925"/>
            <a:ext cx="7794826" cy="461665"/>
          </a:xfrm>
          <a:prstGeom prst="rect">
            <a:avLst/>
          </a:prstGeom>
        </p:spPr>
        <p:txBody>
          <a:bodyPr wrap="none">
            <a:spAutoFit/>
          </a:bodyPr>
          <a:lstStyle/>
          <a:p>
            <a:pPr lvl="0"/>
            <a:r>
              <a:rPr lang="ru-RU" sz="2400" b="1" dirty="0" smtClean="0">
                <a:solidFill>
                  <a:schemeClr val="accent5">
                    <a:lumMod val="75000"/>
                  </a:schemeClr>
                </a:solidFill>
              </a:rPr>
              <a:t>СОЗДАНИЕ И  ВЕДЕНИЕ ИНФОРМАЦИОННЫХ МАССИВОВ</a:t>
            </a:r>
            <a:endParaRPr lang="ru-RU" sz="2400" dirty="0">
              <a:solidFill>
                <a:schemeClr val="accent5">
                  <a:lumMod val="75000"/>
                </a:schemeClr>
              </a:solidFill>
            </a:endParaRPr>
          </a:p>
        </p:txBody>
      </p:sp>
    </p:spTree>
    <p:extLst>
      <p:ext uri="{BB962C8B-B14F-4D97-AF65-F5344CB8AC3E}">
        <p14:creationId xmlns:p14="http://schemas.microsoft.com/office/powerpoint/2010/main" val="17685597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495677" y="2185"/>
            <a:ext cx="9691238" cy="888205"/>
            <a:chOff x="2500762" y="1"/>
            <a:chExt cx="9691238" cy="888205"/>
          </a:xfrm>
          <a:solidFill>
            <a:schemeClr val="accent1">
              <a:lumMod val="75000"/>
            </a:schemeClr>
          </a:solidFill>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grp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86" name="Группа 285"/>
          <p:cNvGrpSpPr/>
          <p:nvPr/>
        </p:nvGrpSpPr>
        <p:grpSpPr>
          <a:xfrm>
            <a:off x="351003" y="210386"/>
            <a:ext cx="522793" cy="598343"/>
            <a:chOff x="344228" y="212571"/>
            <a:chExt cx="522793" cy="598343"/>
          </a:xfrm>
        </p:grpSpPr>
        <p:sp>
          <p:nvSpPr>
            <p:cNvPr id="287"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88"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89"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0"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3"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4"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5"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6"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7"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8"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9"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300"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301"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pic>
        <p:nvPicPr>
          <p:cNvPr id="225" name="Рисунок 224"/>
          <p:cNvPicPr>
            <a:picLocks noChangeAspect="1"/>
          </p:cNvPicPr>
          <p:nvPr/>
        </p:nvPicPr>
        <p:blipFill rotWithShape="1">
          <a:blip r:embed="rId4">
            <a:extLst>
              <a:ext uri="{28A0092B-C50C-407E-A947-70E740481C1C}">
                <a14:useLocalDpi xmlns:a14="http://schemas.microsoft.com/office/drawing/2010/main" val="0"/>
              </a:ext>
            </a:extLst>
          </a:blip>
          <a:srcRect l="44893" t="627" r="11901" b="811"/>
          <a:stretch/>
        </p:blipFill>
        <p:spPr>
          <a:xfrm>
            <a:off x="0" y="2185"/>
            <a:ext cx="3098544" cy="6844929"/>
          </a:xfrm>
          <a:prstGeom prst="rect">
            <a:avLst/>
          </a:prstGeom>
        </p:spPr>
      </p:pic>
      <p:grpSp>
        <p:nvGrpSpPr>
          <p:cNvPr id="258" name="Группа 257"/>
          <p:cNvGrpSpPr/>
          <p:nvPr/>
        </p:nvGrpSpPr>
        <p:grpSpPr>
          <a:xfrm>
            <a:off x="120689" y="103110"/>
            <a:ext cx="522793" cy="598343"/>
            <a:chOff x="344228" y="212571"/>
            <a:chExt cx="522793" cy="598343"/>
          </a:xfrm>
        </p:grpSpPr>
        <p:sp>
          <p:nvSpPr>
            <p:cNvPr id="259"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5"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6"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7"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8"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9"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0"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1"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pic>
        <p:nvPicPr>
          <p:cNvPr id="253" name="Рисунок 25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9040" y="2782539"/>
            <a:ext cx="2166783" cy="2172425"/>
          </a:xfrm>
          <a:prstGeom prst="rect">
            <a:avLst/>
          </a:prstGeom>
        </p:spPr>
      </p:pic>
      <p:graphicFrame>
        <p:nvGraphicFramePr>
          <p:cNvPr id="237" name="Схема 236"/>
          <p:cNvGraphicFramePr/>
          <p:nvPr>
            <p:extLst>
              <p:ext uri="{D42A27DB-BD31-4B8C-83A1-F6EECF244321}">
                <p14:modId xmlns:p14="http://schemas.microsoft.com/office/powerpoint/2010/main" val="2715004874"/>
              </p:ext>
            </p:extLst>
          </p:nvPr>
        </p:nvGraphicFramePr>
        <p:xfrm>
          <a:off x="4643757" y="1213779"/>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Прямоугольник 2"/>
          <p:cNvSpPr/>
          <p:nvPr/>
        </p:nvSpPr>
        <p:spPr>
          <a:xfrm>
            <a:off x="3058404" y="-78107"/>
            <a:ext cx="9115499" cy="1077218"/>
          </a:xfrm>
          <a:prstGeom prst="rect">
            <a:avLst/>
          </a:prstGeom>
        </p:spPr>
        <p:txBody>
          <a:bodyPr wrap="square">
            <a:spAutoFit/>
          </a:bodyPr>
          <a:lstStyle/>
          <a:p>
            <a:pPr algn="just">
              <a:defRPr/>
            </a:pPr>
            <a:r>
              <a:rPr lang="ru-RU" sz="1600" b="1" dirty="0" smtClean="0"/>
              <a:t>Проверка материалов, поступающих в рамках Порядка рассмотрения заявок на получение права пользования недрами для геологического изучения недр (за исключением недр на участках недр федерального значения), утвержденного приказом Минприроды России от 10.11.2016 </a:t>
            </a:r>
            <a:r>
              <a:rPr lang="ru-RU" sz="1600" b="1" dirty="0" err="1" smtClean="0"/>
              <a:t>No</a:t>
            </a:r>
            <a:r>
              <a:rPr lang="ru-RU" sz="1600" b="1" dirty="0" smtClean="0"/>
              <a:t> 583 (по запросу Федерального агентства по недропользованию)</a:t>
            </a:r>
            <a:endParaRPr lang="ru-RU" sz="1600" b="1" dirty="0"/>
          </a:p>
        </p:txBody>
      </p:sp>
    </p:spTree>
    <p:extLst>
      <p:ext uri="{BB962C8B-B14F-4D97-AF65-F5344CB8AC3E}">
        <p14:creationId xmlns:p14="http://schemas.microsoft.com/office/powerpoint/2010/main" val="3551957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512349" y="29360"/>
            <a:ext cx="9691238" cy="888205"/>
            <a:chOff x="2500762" y="1"/>
            <a:chExt cx="9691238" cy="888205"/>
          </a:xfrm>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solidFill>
              <a:schemeClr val="tx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p>
              <a:endParaRPr lang="ru-RU" b="1"/>
            </a:p>
          </p:txBody>
        </p:sp>
      </p:gr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78" name="Group 4"/>
          <p:cNvGrpSpPr>
            <a:grpSpLocks noChangeAspect="1"/>
          </p:cNvGrpSpPr>
          <p:nvPr/>
        </p:nvGrpSpPr>
        <p:grpSpPr bwMode="auto">
          <a:xfrm>
            <a:off x="262086" y="260260"/>
            <a:ext cx="510746" cy="589113"/>
            <a:chOff x="1" y="0"/>
            <a:chExt cx="1486" cy="1714"/>
          </a:xfrm>
        </p:grpSpPr>
        <p:sp>
          <p:nvSpPr>
            <p:cNvPr id="279" name="AutoShape 3"/>
            <p:cNvSpPr>
              <a:spLocks noChangeAspect="1" noChangeArrowheads="1" noTextEdit="1"/>
            </p:cNvSpPr>
            <p:nvPr/>
          </p:nvSpPr>
          <p:spPr bwMode="auto">
            <a:xfrm>
              <a:off x="1" y="0"/>
              <a:ext cx="1486" cy="1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0" name="Freeform 5"/>
            <p:cNvSpPr>
              <a:spLocks/>
            </p:cNvSpPr>
            <p:nvPr/>
          </p:nvSpPr>
          <p:spPr bwMode="auto">
            <a:xfrm>
              <a:off x="301" y="555"/>
              <a:ext cx="888" cy="731"/>
            </a:xfrm>
            <a:custGeom>
              <a:avLst/>
              <a:gdLst>
                <a:gd name="T0" fmla="*/ 296 w 423"/>
                <a:gd name="T1" fmla="*/ 0 h 348"/>
                <a:gd name="T2" fmla="*/ 266 w 423"/>
                <a:gd name="T3" fmla="*/ 25 h 348"/>
                <a:gd name="T4" fmla="*/ 313 w 423"/>
                <a:gd name="T5" fmla="*/ 82 h 348"/>
                <a:gd name="T6" fmla="*/ 212 w 423"/>
                <a:gd name="T7" fmla="*/ 167 h 348"/>
                <a:gd name="T8" fmla="*/ 110 w 423"/>
                <a:gd name="T9" fmla="*/ 81 h 348"/>
                <a:gd name="T10" fmla="*/ 158 w 423"/>
                <a:gd name="T11" fmla="*/ 25 h 348"/>
                <a:gd name="T12" fmla="*/ 128 w 423"/>
                <a:gd name="T13" fmla="*/ 0 h 348"/>
                <a:gd name="T14" fmla="*/ 50 w 423"/>
                <a:gd name="T15" fmla="*/ 79 h 348"/>
                <a:gd name="T16" fmla="*/ 0 w 423"/>
                <a:gd name="T17" fmla="*/ 190 h 348"/>
                <a:gd name="T18" fmla="*/ 11 w 423"/>
                <a:gd name="T19" fmla="*/ 199 h 348"/>
                <a:gd name="T20" fmla="*/ 85 w 423"/>
                <a:gd name="T21" fmla="*/ 112 h 348"/>
                <a:gd name="T22" fmla="*/ 181 w 423"/>
                <a:gd name="T23" fmla="*/ 192 h 348"/>
                <a:gd name="T24" fmla="*/ 31 w 423"/>
                <a:gd name="T25" fmla="*/ 318 h 348"/>
                <a:gd name="T26" fmla="*/ 57 w 423"/>
                <a:gd name="T27" fmla="*/ 348 h 348"/>
                <a:gd name="T28" fmla="*/ 212 w 423"/>
                <a:gd name="T29" fmla="*/ 218 h 348"/>
                <a:gd name="T30" fmla="*/ 367 w 423"/>
                <a:gd name="T31" fmla="*/ 348 h 348"/>
                <a:gd name="T32" fmla="*/ 393 w 423"/>
                <a:gd name="T33" fmla="*/ 318 h 348"/>
                <a:gd name="T34" fmla="*/ 243 w 423"/>
                <a:gd name="T35" fmla="*/ 192 h 348"/>
                <a:gd name="T36" fmla="*/ 338 w 423"/>
                <a:gd name="T37" fmla="*/ 112 h 348"/>
                <a:gd name="T38" fmla="*/ 412 w 423"/>
                <a:gd name="T39" fmla="*/ 199 h 348"/>
                <a:gd name="T40" fmla="*/ 423 w 423"/>
                <a:gd name="T41" fmla="*/ 190 h 348"/>
                <a:gd name="T42" fmla="*/ 373 w 423"/>
                <a:gd name="T43" fmla="*/ 79 h 348"/>
                <a:gd name="T44" fmla="*/ 296 w 423"/>
                <a:gd name="T45" fmla="*/ 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3" h="348">
                  <a:moveTo>
                    <a:pt x="296" y="0"/>
                  </a:moveTo>
                  <a:cubicBezTo>
                    <a:pt x="266" y="25"/>
                    <a:pt x="266" y="25"/>
                    <a:pt x="266" y="25"/>
                  </a:cubicBezTo>
                  <a:cubicBezTo>
                    <a:pt x="313" y="82"/>
                    <a:pt x="313" y="82"/>
                    <a:pt x="313" y="82"/>
                  </a:cubicBezTo>
                  <a:cubicBezTo>
                    <a:pt x="212" y="167"/>
                    <a:pt x="212" y="167"/>
                    <a:pt x="212" y="167"/>
                  </a:cubicBezTo>
                  <a:cubicBezTo>
                    <a:pt x="110" y="81"/>
                    <a:pt x="110" y="81"/>
                    <a:pt x="110" y="81"/>
                  </a:cubicBezTo>
                  <a:cubicBezTo>
                    <a:pt x="158" y="25"/>
                    <a:pt x="158" y="25"/>
                    <a:pt x="158" y="25"/>
                  </a:cubicBezTo>
                  <a:cubicBezTo>
                    <a:pt x="128" y="0"/>
                    <a:pt x="128" y="0"/>
                    <a:pt x="128" y="0"/>
                  </a:cubicBezTo>
                  <a:cubicBezTo>
                    <a:pt x="128" y="0"/>
                    <a:pt x="86" y="31"/>
                    <a:pt x="50" y="79"/>
                  </a:cubicBezTo>
                  <a:cubicBezTo>
                    <a:pt x="15" y="128"/>
                    <a:pt x="0" y="190"/>
                    <a:pt x="0" y="190"/>
                  </a:cubicBezTo>
                  <a:cubicBezTo>
                    <a:pt x="11" y="199"/>
                    <a:pt x="11" y="199"/>
                    <a:pt x="11" y="199"/>
                  </a:cubicBezTo>
                  <a:cubicBezTo>
                    <a:pt x="85" y="112"/>
                    <a:pt x="85" y="112"/>
                    <a:pt x="85" y="112"/>
                  </a:cubicBezTo>
                  <a:cubicBezTo>
                    <a:pt x="181" y="192"/>
                    <a:pt x="181" y="192"/>
                    <a:pt x="181" y="192"/>
                  </a:cubicBezTo>
                  <a:cubicBezTo>
                    <a:pt x="31" y="318"/>
                    <a:pt x="31" y="318"/>
                    <a:pt x="31" y="318"/>
                  </a:cubicBezTo>
                  <a:cubicBezTo>
                    <a:pt x="57" y="348"/>
                    <a:pt x="57" y="348"/>
                    <a:pt x="57" y="348"/>
                  </a:cubicBezTo>
                  <a:cubicBezTo>
                    <a:pt x="212" y="218"/>
                    <a:pt x="212" y="218"/>
                    <a:pt x="212" y="218"/>
                  </a:cubicBezTo>
                  <a:cubicBezTo>
                    <a:pt x="367" y="348"/>
                    <a:pt x="367" y="348"/>
                    <a:pt x="367" y="348"/>
                  </a:cubicBezTo>
                  <a:cubicBezTo>
                    <a:pt x="393" y="318"/>
                    <a:pt x="393" y="318"/>
                    <a:pt x="393" y="318"/>
                  </a:cubicBezTo>
                  <a:cubicBezTo>
                    <a:pt x="243" y="192"/>
                    <a:pt x="243" y="192"/>
                    <a:pt x="243" y="192"/>
                  </a:cubicBezTo>
                  <a:cubicBezTo>
                    <a:pt x="338" y="112"/>
                    <a:pt x="338" y="112"/>
                    <a:pt x="338" y="112"/>
                  </a:cubicBezTo>
                  <a:cubicBezTo>
                    <a:pt x="412" y="199"/>
                    <a:pt x="412" y="199"/>
                    <a:pt x="412" y="199"/>
                  </a:cubicBezTo>
                  <a:cubicBezTo>
                    <a:pt x="423" y="190"/>
                    <a:pt x="423" y="190"/>
                    <a:pt x="423" y="190"/>
                  </a:cubicBezTo>
                  <a:cubicBezTo>
                    <a:pt x="423" y="190"/>
                    <a:pt x="408" y="128"/>
                    <a:pt x="373" y="79"/>
                  </a:cubicBezTo>
                  <a:cubicBezTo>
                    <a:pt x="338" y="31"/>
                    <a:pt x="296" y="0"/>
                    <a:pt x="296"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1" name="Freeform 6"/>
            <p:cNvSpPr>
              <a:spLocks noEditPoints="1"/>
            </p:cNvSpPr>
            <p:nvPr/>
          </p:nvSpPr>
          <p:spPr bwMode="auto">
            <a:xfrm>
              <a:off x="3" y="229"/>
              <a:ext cx="1484" cy="1485"/>
            </a:xfrm>
            <a:custGeom>
              <a:avLst/>
              <a:gdLst>
                <a:gd name="T0" fmla="*/ 403 w 707"/>
                <a:gd name="T1" fmla="*/ 44 h 707"/>
                <a:gd name="T2" fmla="*/ 354 w 707"/>
                <a:gd name="T3" fmla="*/ 83 h 707"/>
                <a:gd name="T4" fmla="*/ 305 w 707"/>
                <a:gd name="T5" fmla="*/ 44 h 707"/>
                <a:gd name="T6" fmla="*/ 181 w 707"/>
                <a:gd name="T7" fmla="*/ 0 h 707"/>
                <a:gd name="T8" fmla="*/ 0 w 707"/>
                <a:gd name="T9" fmla="*/ 0 h 707"/>
                <a:gd name="T10" fmla="*/ 0 w 707"/>
                <a:gd name="T11" fmla="*/ 599 h 707"/>
                <a:gd name="T12" fmla="*/ 151 w 707"/>
                <a:gd name="T13" fmla="*/ 599 h 707"/>
                <a:gd name="T14" fmla="*/ 275 w 707"/>
                <a:gd name="T15" fmla="*/ 643 h 707"/>
                <a:gd name="T16" fmla="*/ 354 w 707"/>
                <a:gd name="T17" fmla="*/ 707 h 707"/>
                <a:gd name="T18" fmla="*/ 432 w 707"/>
                <a:gd name="T19" fmla="*/ 643 h 707"/>
                <a:gd name="T20" fmla="*/ 556 w 707"/>
                <a:gd name="T21" fmla="*/ 599 h 707"/>
                <a:gd name="T22" fmla="*/ 707 w 707"/>
                <a:gd name="T23" fmla="*/ 599 h 707"/>
                <a:gd name="T24" fmla="*/ 707 w 707"/>
                <a:gd name="T25" fmla="*/ 0 h 707"/>
                <a:gd name="T26" fmla="*/ 526 w 707"/>
                <a:gd name="T27" fmla="*/ 0 h 707"/>
                <a:gd name="T28" fmla="*/ 403 w 707"/>
                <a:gd name="T29" fmla="*/ 44 h 707"/>
                <a:gd name="T30" fmla="*/ 668 w 707"/>
                <a:gd name="T31" fmla="*/ 560 h 707"/>
                <a:gd name="T32" fmla="*/ 556 w 707"/>
                <a:gd name="T33" fmla="*/ 560 h 707"/>
                <a:gd name="T34" fmla="*/ 407 w 707"/>
                <a:gd name="T35" fmla="*/ 613 h 707"/>
                <a:gd name="T36" fmla="*/ 354 w 707"/>
                <a:gd name="T37" fmla="*/ 657 h 707"/>
                <a:gd name="T38" fmla="*/ 300 w 707"/>
                <a:gd name="T39" fmla="*/ 613 h 707"/>
                <a:gd name="T40" fmla="*/ 151 w 707"/>
                <a:gd name="T41" fmla="*/ 560 h 707"/>
                <a:gd name="T42" fmla="*/ 39 w 707"/>
                <a:gd name="T43" fmla="*/ 560 h 707"/>
                <a:gd name="T44" fmla="*/ 39 w 707"/>
                <a:gd name="T45" fmla="*/ 39 h 707"/>
                <a:gd name="T46" fmla="*/ 181 w 707"/>
                <a:gd name="T47" fmla="*/ 39 h 707"/>
                <a:gd name="T48" fmla="*/ 280 w 707"/>
                <a:gd name="T49" fmla="*/ 74 h 707"/>
                <a:gd name="T50" fmla="*/ 329 w 707"/>
                <a:gd name="T51" fmla="*/ 114 h 707"/>
                <a:gd name="T52" fmla="*/ 354 w 707"/>
                <a:gd name="T53" fmla="*/ 134 h 707"/>
                <a:gd name="T54" fmla="*/ 378 w 707"/>
                <a:gd name="T55" fmla="*/ 114 h 707"/>
                <a:gd name="T56" fmla="*/ 428 w 707"/>
                <a:gd name="T57" fmla="*/ 74 h 707"/>
                <a:gd name="T58" fmla="*/ 526 w 707"/>
                <a:gd name="T59" fmla="*/ 39 h 707"/>
                <a:gd name="T60" fmla="*/ 668 w 707"/>
                <a:gd name="T61" fmla="*/ 39 h 707"/>
                <a:gd name="T62" fmla="*/ 668 w 707"/>
                <a:gd name="T63" fmla="*/ 560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7" h="707">
                  <a:moveTo>
                    <a:pt x="403" y="44"/>
                  </a:moveTo>
                  <a:cubicBezTo>
                    <a:pt x="354" y="83"/>
                    <a:pt x="354" y="83"/>
                    <a:pt x="354" y="83"/>
                  </a:cubicBezTo>
                  <a:cubicBezTo>
                    <a:pt x="305" y="44"/>
                    <a:pt x="305" y="44"/>
                    <a:pt x="305" y="44"/>
                  </a:cubicBezTo>
                  <a:cubicBezTo>
                    <a:pt x="270" y="15"/>
                    <a:pt x="226" y="0"/>
                    <a:pt x="181" y="0"/>
                  </a:cubicBezTo>
                  <a:cubicBezTo>
                    <a:pt x="0" y="0"/>
                    <a:pt x="0" y="0"/>
                    <a:pt x="0" y="0"/>
                  </a:cubicBezTo>
                  <a:cubicBezTo>
                    <a:pt x="0" y="599"/>
                    <a:pt x="0" y="599"/>
                    <a:pt x="0" y="599"/>
                  </a:cubicBezTo>
                  <a:cubicBezTo>
                    <a:pt x="151" y="599"/>
                    <a:pt x="151" y="599"/>
                    <a:pt x="151" y="599"/>
                  </a:cubicBezTo>
                  <a:cubicBezTo>
                    <a:pt x="196" y="599"/>
                    <a:pt x="240" y="615"/>
                    <a:pt x="275" y="643"/>
                  </a:cubicBezTo>
                  <a:cubicBezTo>
                    <a:pt x="354" y="707"/>
                    <a:pt x="354" y="707"/>
                    <a:pt x="354" y="707"/>
                  </a:cubicBezTo>
                  <a:cubicBezTo>
                    <a:pt x="432" y="643"/>
                    <a:pt x="432" y="643"/>
                    <a:pt x="432" y="643"/>
                  </a:cubicBezTo>
                  <a:cubicBezTo>
                    <a:pt x="467" y="615"/>
                    <a:pt x="511" y="599"/>
                    <a:pt x="556" y="599"/>
                  </a:cubicBezTo>
                  <a:cubicBezTo>
                    <a:pt x="707" y="599"/>
                    <a:pt x="707" y="599"/>
                    <a:pt x="707" y="599"/>
                  </a:cubicBezTo>
                  <a:cubicBezTo>
                    <a:pt x="707" y="0"/>
                    <a:pt x="707" y="0"/>
                    <a:pt x="707" y="0"/>
                  </a:cubicBezTo>
                  <a:cubicBezTo>
                    <a:pt x="526" y="0"/>
                    <a:pt x="526" y="0"/>
                    <a:pt x="526" y="0"/>
                  </a:cubicBezTo>
                  <a:cubicBezTo>
                    <a:pt x="481" y="0"/>
                    <a:pt x="438" y="15"/>
                    <a:pt x="403" y="44"/>
                  </a:cubicBezTo>
                  <a:close/>
                  <a:moveTo>
                    <a:pt x="668" y="560"/>
                  </a:moveTo>
                  <a:cubicBezTo>
                    <a:pt x="556" y="560"/>
                    <a:pt x="556" y="560"/>
                    <a:pt x="556" y="560"/>
                  </a:cubicBezTo>
                  <a:cubicBezTo>
                    <a:pt x="502" y="560"/>
                    <a:pt x="449" y="579"/>
                    <a:pt x="407" y="613"/>
                  </a:cubicBezTo>
                  <a:cubicBezTo>
                    <a:pt x="354" y="657"/>
                    <a:pt x="354" y="657"/>
                    <a:pt x="354" y="657"/>
                  </a:cubicBezTo>
                  <a:cubicBezTo>
                    <a:pt x="300" y="613"/>
                    <a:pt x="300" y="613"/>
                    <a:pt x="300" y="613"/>
                  </a:cubicBezTo>
                  <a:cubicBezTo>
                    <a:pt x="258" y="579"/>
                    <a:pt x="205" y="560"/>
                    <a:pt x="151" y="560"/>
                  </a:cubicBezTo>
                  <a:cubicBezTo>
                    <a:pt x="39" y="560"/>
                    <a:pt x="39" y="560"/>
                    <a:pt x="39" y="560"/>
                  </a:cubicBezTo>
                  <a:cubicBezTo>
                    <a:pt x="39" y="39"/>
                    <a:pt x="39" y="39"/>
                    <a:pt x="39" y="39"/>
                  </a:cubicBezTo>
                  <a:cubicBezTo>
                    <a:pt x="181" y="39"/>
                    <a:pt x="181" y="39"/>
                    <a:pt x="181" y="39"/>
                  </a:cubicBezTo>
                  <a:cubicBezTo>
                    <a:pt x="217" y="39"/>
                    <a:pt x="252" y="51"/>
                    <a:pt x="280" y="74"/>
                  </a:cubicBezTo>
                  <a:cubicBezTo>
                    <a:pt x="329" y="114"/>
                    <a:pt x="329" y="114"/>
                    <a:pt x="329" y="114"/>
                  </a:cubicBezTo>
                  <a:cubicBezTo>
                    <a:pt x="354" y="134"/>
                    <a:pt x="354" y="134"/>
                    <a:pt x="354" y="134"/>
                  </a:cubicBezTo>
                  <a:cubicBezTo>
                    <a:pt x="378" y="114"/>
                    <a:pt x="378" y="114"/>
                    <a:pt x="378" y="114"/>
                  </a:cubicBezTo>
                  <a:cubicBezTo>
                    <a:pt x="428" y="74"/>
                    <a:pt x="428" y="74"/>
                    <a:pt x="428" y="74"/>
                  </a:cubicBezTo>
                  <a:cubicBezTo>
                    <a:pt x="455" y="51"/>
                    <a:pt x="491" y="39"/>
                    <a:pt x="526" y="39"/>
                  </a:cubicBezTo>
                  <a:cubicBezTo>
                    <a:pt x="668" y="39"/>
                    <a:pt x="668" y="39"/>
                    <a:pt x="668" y="39"/>
                  </a:cubicBezTo>
                  <a:cubicBezTo>
                    <a:pt x="668" y="560"/>
                    <a:pt x="668" y="560"/>
                    <a:pt x="668" y="56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2" name="Freeform 7"/>
            <p:cNvSpPr>
              <a:spLocks noEditPoints="1"/>
            </p:cNvSpPr>
            <p:nvPr/>
          </p:nvSpPr>
          <p:spPr bwMode="auto">
            <a:xfrm>
              <a:off x="24" y="8"/>
              <a:ext cx="92" cy="127"/>
            </a:xfrm>
            <a:custGeom>
              <a:avLst/>
              <a:gdLst>
                <a:gd name="T0" fmla="*/ 0 w 44"/>
                <a:gd name="T1" fmla="*/ 0 h 60"/>
                <a:gd name="T2" fmla="*/ 25 w 44"/>
                <a:gd name="T3" fmla="*/ 0 h 60"/>
                <a:gd name="T4" fmla="*/ 44 w 44"/>
                <a:gd name="T5" fmla="*/ 20 h 60"/>
                <a:gd name="T6" fmla="*/ 25 w 44"/>
                <a:gd name="T7" fmla="*/ 41 h 60"/>
                <a:gd name="T8" fmla="*/ 14 w 44"/>
                <a:gd name="T9" fmla="*/ 41 h 60"/>
                <a:gd name="T10" fmla="*/ 14 w 44"/>
                <a:gd name="T11" fmla="*/ 60 h 60"/>
                <a:gd name="T12" fmla="*/ 0 w 44"/>
                <a:gd name="T13" fmla="*/ 60 h 60"/>
                <a:gd name="T14" fmla="*/ 0 w 44"/>
                <a:gd name="T15" fmla="*/ 0 h 60"/>
                <a:gd name="T16" fmla="*/ 22 w 44"/>
                <a:gd name="T17" fmla="*/ 29 h 60"/>
                <a:gd name="T18" fmla="*/ 29 w 44"/>
                <a:gd name="T19" fmla="*/ 20 h 60"/>
                <a:gd name="T20" fmla="*/ 22 w 44"/>
                <a:gd name="T21" fmla="*/ 12 h 60"/>
                <a:gd name="T22" fmla="*/ 14 w 44"/>
                <a:gd name="T23" fmla="*/ 12 h 60"/>
                <a:gd name="T24" fmla="*/ 14 w 44"/>
                <a:gd name="T25" fmla="*/ 29 h 60"/>
                <a:gd name="T26" fmla="*/ 22 w 44"/>
                <a:gd name="T27" fmla="*/ 2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60">
                  <a:moveTo>
                    <a:pt x="0" y="0"/>
                  </a:moveTo>
                  <a:cubicBezTo>
                    <a:pt x="25" y="0"/>
                    <a:pt x="25" y="0"/>
                    <a:pt x="25" y="0"/>
                  </a:cubicBezTo>
                  <a:cubicBezTo>
                    <a:pt x="36" y="0"/>
                    <a:pt x="44" y="8"/>
                    <a:pt x="44" y="20"/>
                  </a:cubicBezTo>
                  <a:cubicBezTo>
                    <a:pt x="44" y="32"/>
                    <a:pt x="36" y="41"/>
                    <a:pt x="25" y="41"/>
                  </a:cubicBezTo>
                  <a:cubicBezTo>
                    <a:pt x="14" y="41"/>
                    <a:pt x="14" y="41"/>
                    <a:pt x="14" y="41"/>
                  </a:cubicBezTo>
                  <a:cubicBezTo>
                    <a:pt x="14" y="60"/>
                    <a:pt x="14" y="60"/>
                    <a:pt x="14" y="60"/>
                  </a:cubicBezTo>
                  <a:cubicBezTo>
                    <a:pt x="0" y="60"/>
                    <a:pt x="0" y="60"/>
                    <a:pt x="0" y="60"/>
                  </a:cubicBezTo>
                  <a:cubicBezTo>
                    <a:pt x="0" y="0"/>
                    <a:pt x="0" y="0"/>
                    <a:pt x="0" y="0"/>
                  </a:cubicBezTo>
                  <a:close/>
                  <a:moveTo>
                    <a:pt x="22" y="29"/>
                  </a:moveTo>
                  <a:cubicBezTo>
                    <a:pt x="27" y="29"/>
                    <a:pt x="29" y="25"/>
                    <a:pt x="29" y="20"/>
                  </a:cubicBezTo>
                  <a:cubicBezTo>
                    <a:pt x="29" y="16"/>
                    <a:pt x="27" y="12"/>
                    <a:pt x="22" y="12"/>
                  </a:cubicBezTo>
                  <a:cubicBezTo>
                    <a:pt x="14" y="12"/>
                    <a:pt x="14" y="12"/>
                    <a:pt x="14" y="12"/>
                  </a:cubicBezTo>
                  <a:cubicBezTo>
                    <a:pt x="14" y="29"/>
                    <a:pt x="14" y="29"/>
                    <a:pt x="14" y="29"/>
                  </a:cubicBezTo>
                  <a:cubicBezTo>
                    <a:pt x="22" y="29"/>
                    <a:pt x="22" y="29"/>
                    <a:pt x="22" y="29"/>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3" name="Freeform 8"/>
            <p:cNvSpPr>
              <a:spLocks noEditPoints="1"/>
            </p:cNvSpPr>
            <p:nvPr/>
          </p:nvSpPr>
          <p:spPr bwMode="auto">
            <a:xfrm>
              <a:off x="137" y="6"/>
              <a:ext cx="131"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4" name="Freeform 9"/>
            <p:cNvSpPr>
              <a:spLocks/>
            </p:cNvSpPr>
            <p:nvPr/>
          </p:nvSpPr>
          <p:spPr bwMode="auto">
            <a:xfrm>
              <a:off x="291" y="6"/>
              <a:ext cx="117" cy="131"/>
            </a:xfrm>
            <a:custGeom>
              <a:avLst/>
              <a:gdLst>
                <a:gd name="T0" fmla="*/ 32 w 56"/>
                <a:gd name="T1" fmla="*/ 0 h 62"/>
                <a:gd name="T2" fmla="*/ 54 w 56"/>
                <a:gd name="T3" fmla="*/ 8 h 62"/>
                <a:gd name="T4" fmla="*/ 47 w 56"/>
                <a:gd name="T5" fmla="*/ 19 h 62"/>
                <a:gd name="T6" fmla="*/ 32 w 56"/>
                <a:gd name="T7" fmla="*/ 13 h 62"/>
                <a:gd name="T8" fmla="*/ 16 w 56"/>
                <a:gd name="T9" fmla="*/ 30 h 62"/>
                <a:gd name="T10" fmla="*/ 32 w 56"/>
                <a:gd name="T11" fmla="*/ 48 h 62"/>
                <a:gd name="T12" fmla="*/ 48 w 56"/>
                <a:gd name="T13" fmla="*/ 41 h 62"/>
                <a:gd name="T14" fmla="*/ 56 w 56"/>
                <a:gd name="T15" fmla="*/ 52 h 62"/>
                <a:gd name="T16" fmla="*/ 32 w 56"/>
                <a:gd name="T17" fmla="*/ 62 h 62"/>
                <a:gd name="T18" fmla="*/ 0 w 56"/>
                <a:gd name="T19" fmla="*/ 31 h 62"/>
                <a:gd name="T20" fmla="*/ 32 w 56"/>
                <a:gd name="T2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62">
                  <a:moveTo>
                    <a:pt x="32" y="0"/>
                  </a:moveTo>
                  <a:cubicBezTo>
                    <a:pt x="40" y="0"/>
                    <a:pt x="48" y="3"/>
                    <a:pt x="54" y="8"/>
                  </a:cubicBezTo>
                  <a:cubicBezTo>
                    <a:pt x="47" y="19"/>
                    <a:pt x="47" y="19"/>
                    <a:pt x="47" y="19"/>
                  </a:cubicBezTo>
                  <a:cubicBezTo>
                    <a:pt x="44" y="16"/>
                    <a:pt x="38" y="13"/>
                    <a:pt x="32" y="13"/>
                  </a:cubicBezTo>
                  <a:cubicBezTo>
                    <a:pt x="20" y="13"/>
                    <a:pt x="16" y="22"/>
                    <a:pt x="16" y="30"/>
                  </a:cubicBezTo>
                  <a:cubicBezTo>
                    <a:pt x="16" y="39"/>
                    <a:pt x="21" y="48"/>
                    <a:pt x="32" y="48"/>
                  </a:cubicBezTo>
                  <a:cubicBezTo>
                    <a:pt x="38" y="48"/>
                    <a:pt x="44" y="45"/>
                    <a:pt x="48" y="41"/>
                  </a:cubicBezTo>
                  <a:cubicBezTo>
                    <a:pt x="56" y="52"/>
                    <a:pt x="56" y="52"/>
                    <a:pt x="56" y="52"/>
                  </a:cubicBezTo>
                  <a:cubicBezTo>
                    <a:pt x="51" y="57"/>
                    <a:pt x="43" y="62"/>
                    <a:pt x="32" y="62"/>
                  </a:cubicBezTo>
                  <a:cubicBezTo>
                    <a:pt x="13" y="62"/>
                    <a:pt x="0" y="48"/>
                    <a:pt x="0" y="31"/>
                  </a:cubicBezTo>
                  <a:cubicBezTo>
                    <a:pt x="0" y="13"/>
                    <a:pt x="13" y="0"/>
                    <a:pt x="32" y="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85" name="Freeform 10"/>
            <p:cNvSpPr>
              <a:spLocks/>
            </p:cNvSpPr>
            <p:nvPr/>
          </p:nvSpPr>
          <p:spPr bwMode="auto">
            <a:xfrm>
              <a:off x="419" y="8"/>
              <a:ext cx="78" cy="127"/>
            </a:xfrm>
            <a:custGeom>
              <a:avLst/>
              <a:gdLst>
                <a:gd name="T0" fmla="*/ 0 w 78"/>
                <a:gd name="T1" fmla="*/ 0 h 127"/>
                <a:gd name="T2" fmla="*/ 78 w 78"/>
                <a:gd name="T3" fmla="*/ 0 h 127"/>
                <a:gd name="T4" fmla="*/ 78 w 78"/>
                <a:gd name="T5" fmla="*/ 26 h 127"/>
                <a:gd name="T6" fmla="*/ 32 w 78"/>
                <a:gd name="T7" fmla="*/ 26 h 127"/>
                <a:gd name="T8" fmla="*/ 32 w 78"/>
                <a:gd name="T9" fmla="*/ 127 h 127"/>
                <a:gd name="T10" fmla="*/ 0 w 78"/>
                <a:gd name="T11" fmla="*/ 127 h 127"/>
                <a:gd name="T12" fmla="*/ 0 w 78"/>
                <a:gd name="T13" fmla="*/ 0 h 127"/>
                <a:gd name="T14" fmla="*/ 0 w 78"/>
                <a:gd name="T15" fmla="*/ 0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27">
                  <a:moveTo>
                    <a:pt x="0" y="0"/>
                  </a:moveTo>
                  <a:lnTo>
                    <a:pt x="78" y="0"/>
                  </a:lnTo>
                  <a:lnTo>
                    <a:pt x="78" y="26"/>
                  </a:lnTo>
                  <a:lnTo>
                    <a:pt x="32" y="26"/>
                  </a:lnTo>
                  <a:lnTo>
                    <a:pt x="3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1" name="Freeform 11"/>
            <p:cNvSpPr>
              <a:spLocks/>
            </p:cNvSpPr>
            <p:nvPr/>
          </p:nvSpPr>
          <p:spPr bwMode="auto">
            <a:xfrm>
              <a:off x="522" y="8"/>
              <a:ext cx="82" cy="127"/>
            </a:xfrm>
            <a:custGeom>
              <a:avLst/>
              <a:gdLst>
                <a:gd name="T0" fmla="*/ 0 w 82"/>
                <a:gd name="T1" fmla="*/ 0 h 127"/>
                <a:gd name="T2" fmla="*/ 78 w 82"/>
                <a:gd name="T3" fmla="*/ 0 h 127"/>
                <a:gd name="T4" fmla="*/ 78 w 82"/>
                <a:gd name="T5" fmla="*/ 26 h 127"/>
                <a:gd name="T6" fmla="*/ 32 w 82"/>
                <a:gd name="T7" fmla="*/ 26 h 127"/>
                <a:gd name="T8" fmla="*/ 32 w 82"/>
                <a:gd name="T9" fmla="*/ 49 h 127"/>
                <a:gd name="T10" fmla="*/ 69 w 82"/>
                <a:gd name="T11" fmla="*/ 49 h 127"/>
                <a:gd name="T12" fmla="*/ 69 w 82"/>
                <a:gd name="T13" fmla="*/ 76 h 127"/>
                <a:gd name="T14" fmla="*/ 32 w 82"/>
                <a:gd name="T15" fmla="*/ 76 h 127"/>
                <a:gd name="T16" fmla="*/ 32 w 82"/>
                <a:gd name="T17" fmla="*/ 99 h 127"/>
                <a:gd name="T18" fmla="*/ 82 w 82"/>
                <a:gd name="T19" fmla="*/ 99 h 127"/>
                <a:gd name="T20" fmla="*/ 82 w 82"/>
                <a:gd name="T21" fmla="*/ 127 h 127"/>
                <a:gd name="T22" fmla="*/ 0 w 82"/>
                <a:gd name="T23" fmla="*/ 127 h 127"/>
                <a:gd name="T24" fmla="*/ 0 w 82"/>
                <a:gd name="T25" fmla="*/ 0 h 127"/>
                <a:gd name="T26" fmla="*/ 0 w 82"/>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27">
                  <a:moveTo>
                    <a:pt x="0" y="0"/>
                  </a:moveTo>
                  <a:lnTo>
                    <a:pt x="78" y="0"/>
                  </a:lnTo>
                  <a:lnTo>
                    <a:pt x="78" y="26"/>
                  </a:lnTo>
                  <a:lnTo>
                    <a:pt x="32" y="26"/>
                  </a:lnTo>
                  <a:lnTo>
                    <a:pt x="32" y="49"/>
                  </a:lnTo>
                  <a:lnTo>
                    <a:pt x="69" y="49"/>
                  </a:lnTo>
                  <a:lnTo>
                    <a:pt x="69" y="76"/>
                  </a:lnTo>
                  <a:lnTo>
                    <a:pt x="32" y="76"/>
                  </a:lnTo>
                  <a:lnTo>
                    <a:pt x="32" y="99"/>
                  </a:lnTo>
                  <a:lnTo>
                    <a:pt x="82" y="99"/>
                  </a:lnTo>
                  <a:lnTo>
                    <a:pt x="82"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92" name="Freeform 12"/>
            <p:cNvSpPr>
              <a:spLocks noEditPoints="1"/>
            </p:cNvSpPr>
            <p:nvPr/>
          </p:nvSpPr>
          <p:spPr bwMode="auto">
            <a:xfrm>
              <a:off x="618"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2" name="Freeform 13"/>
            <p:cNvSpPr>
              <a:spLocks/>
            </p:cNvSpPr>
            <p:nvPr/>
          </p:nvSpPr>
          <p:spPr bwMode="auto">
            <a:xfrm>
              <a:off x="765" y="8"/>
              <a:ext cx="109" cy="127"/>
            </a:xfrm>
            <a:custGeom>
              <a:avLst/>
              <a:gdLst>
                <a:gd name="T0" fmla="*/ 12 w 52"/>
                <a:gd name="T1" fmla="*/ 20 h 60"/>
                <a:gd name="T2" fmla="*/ 12 w 52"/>
                <a:gd name="T3" fmla="*/ 0 h 60"/>
                <a:gd name="T4" fmla="*/ 52 w 52"/>
                <a:gd name="T5" fmla="*/ 0 h 60"/>
                <a:gd name="T6" fmla="*/ 52 w 52"/>
                <a:gd name="T7" fmla="*/ 60 h 60"/>
                <a:gd name="T8" fmla="*/ 37 w 52"/>
                <a:gd name="T9" fmla="*/ 60 h 60"/>
                <a:gd name="T10" fmla="*/ 37 w 52"/>
                <a:gd name="T11" fmla="*/ 12 h 60"/>
                <a:gd name="T12" fmla="*/ 26 w 52"/>
                <a:gd name="T13" fmla="*/ 12 h 60"/>
                <a:gd name="T14" fmla="*/ 26 w 52"/>
                <a:gd name="T15" fmla="*/ 20 h 60"/>
                <a:gd name="T16" fmla="*/ 0 w 52"/>
                <a:gd name="T17" fmla="*/ 60 h 60"/>
                <a:gd name="T18" fmla="*/ 0 w 52"/>
                <a:gd name="T19" fmla="*/ 47 h 60"/>
                <a:gd name="T20" fmla="*/ 12 w 52"/>
                <a:gd name="T21" fmla="*/ 2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 h="60">
                  <a:moveTo>
                    <a:pt x="12" y="20"/>
                  </a:moveTo>
                  <a:cubicBezTo>
                    <a:pt x="12" y="0"/>
                    <a:pt x="12" y="0"/>
                    <a:pt x="12" y="0"/>
                  </a:cubicBezTo>
                  <a:cubicBezTo>
                    <a:pt x="52" y="0"/>
                    <a:pt x="52" y="0"/>
                    <a:pt x="52" y="0"/>
                  </a:cubicBezTo>
                  <a:cubicBezTo>
                    <a:pt x="52" y="60"/>
                    <a:pt x="52" y="60"/>
                    <a:pt x="52" y="60"/>
                  </a:cubicBezTo>
                  <a:cubicBezTo>
                    <a:pt x="37" y="60"/>
                    <a:pt x="37" y="60"/>
                    <a:pt x="37" y="60"/>
                  </a:cubicBezTo>
                  <a:cubicBezTo>
                    <a:pt x="37" y="12"/>
                    <a:pt x="37" y="12"/>
                    <a:pt x="37" y="12"/>
                  </a:cubicBezTo>
                  <a:cubicBezTo>
                    <a:pt x="26" y="12"/>
                    <a:pt x="26" y="12"/>
                    <a:pt x="26" y="12"/>
                  </a:cubicBezTo>
                  <a:cubicBezTo>
                    <a:pt x="26" y="20"/>
                    <a:pt x="26" y="20"/>
                    <a:pt x="26" y="20"/>
                  </a:cubicBezTo>
                  <a:cubicBezTo>
                    <a:pt x="26" y="49"/>
                    <a:pt x="17" y="60"/>
                    <a:pt x="0" y="60"/>
                  </a:cubicBezTo>
                  <a:cubicBezTo>
                    <a:pt x="0" y="47"/>
                    <a:pt x="0" y="47"/>
                    <a:pt x="0" y="47"/>
                  </a:cubicBezTo>
                  <a:cubicBezTo>
                    <a:pt x="7" y="46"/>
                    <a:pt x="12" y="41"/>
                    <a:pt x="12" y="20"/>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3" name="Freeform 14"/>
            <p:cNvSpPr>
              <a:spLocks noEditPoints="1"/>
            </p:cNvSpPr>
            <p:nvPr/>
          </p:nvSpPr>
          <p:spPr bwMode="auto">
            <a:xfrm>
              <a:off x="901" y="2"/>
              <a:ext cx="143" cy="135"/>
            </a:xfrm>
            <a:custGeom>
              <a:avLst/>
              <a:gdLst>
                <a:gd name="T0" fmla="*/ 27 w 68"/>
                <a:gd name="T1" fmla="*/ 6 h 64"/>
                <a:gd name="T2" fmla="*/ 27 w 68"/>
                <a:gd name="T3" fmla="*/ 0 h 64"/>
                <a:gd name="T4" fmla="*/ 42 w 68"/>
                <a:gd name="T5" fmla="*/ 0 h 64"/>
                <a:gd name="T6" fmla="*/ 42 w 68"/>
                <a:gd name="T7" fmla="*/ 6 h 64"/>
                <a:gd name="T8" fmla="*/ 68 w 68"/>
                <a:gd name="T9" fmla="*/ 31 h 64"/>
                <a:gd name="T10" fmla="*/ 42 w 68"/>
                <a:gd name="T11" fmla="*/ 56 h 64"/>
                <a:gd name="T12" fmla="*/ 42 w 68"/>
                <a:gd name="T13" fmla="*/ 64 h 64"/>
                <a:gd name="T14" fmla="*/ 27 w 68"/>
                <a:gd name="T15" fmla="*/ 64 h 64"/>
                <a:gd name="T16" fmla="*/ 27 w 68"/>
                <a:gd name="T17" fmla="*/ 56 h 64"/>
                <a:gd name="T18" fmla="*/ 0 w 68"/>
                <a:gd name="T19" fmla="*/ 31 h 64"/>
                <a:gd name="T20" fmla="*/ 27 w 68"/>
                <a:gd name="T21" fmla="*/ 6 h 64"/>
                <a:gd name="T22" fmla="*/ 27 w 68"/>
                <a:gd name="T23" fmla="*/ 44 h 64"/>
                <a:gd name="T24" fmla="*/ 27 w 68"/>
                <a:gd name="T25" fmla="*/ 18 h 64"/>
                <a:gd name="T26" fmla="*/ 15 w 68"/>
                <a:gd name="T27" fmla="*/ 31 h 64"/>
                <a:gd name="T28" fmla="*/ 27 w 68"/>
                <a:gd name="T29" fmla="*/ 44 h 64"/>
                <a:gd name="T30" fmla="*/ 54 w 68"/>
                <a:gd name="T31" fmla="*/ 31 h 64"/>
                <a:gd name="T32" fmla="*/ 42 w 68"/>
                <a:gd name="T33" fmla="*/ 18 h 64"/>
                <a:gd name="T34" fmla="*/ 42 w 68"/>
                <a:gd name="T35" fmla="*/ 44 h 64"/>
                <a:gd name="T36" fmla="*/ 54 w 68"/>
                <a:gd name="T37"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64">
                  <a:moveTo>
                    <a:pt x="27" y="6"/>
                  </a:moveTo>
                  <a:cubicBezTo>
                    <a:pt x="27" y="0"/>
                    <a:pt x="27" y="0"/>
                    <a:pt x="27" y="0"/>
                  </a:cubicBezTo>
                  <a:cubicBezTo>
                    <a:pt x="42" y="0"/>
                    <a:pt x="42" y="0"/>
                    <a:pt x="42" y="0"/>
                  </a:cubicBezTo>
                  <a:cubicBezTo>
                    <a:pt x="42" y="6"/>
                    <a:pt x="42" y="6"/>
                    <a:pt x="42" y="6"/>
                  </a:cubicBezTo>
                  <a:cubicBezTo>
                    <a:pt x="58" y="6"/>
                    <a:pt x="68" y="17"/>
                    <a:pt x="68" y="31"/>
                  </a:cubicBezTo>
                  <a:cubicBezTo>
                    <a:pt x="68" y="45"/>
                    <a:pt x="58" y="56"/>
                    <a:pt x="42" y="56"/>
                  </a:cubicBezTo>
                  <a:cubicBezTo>
                    <a:pt x="42" y="64"/>
                    <a:pt x="42" y="64"/>
                    <a:pt x="42" y="64"/>
                  </a:cubicBezTo>
                  <a:cubicBezTo>
                    <a:pt x="27" y="64"/>
                    <a:pt x="27" y="64"/>
                    <a:pt x="27" y="64"/>
                  </a:cubicBezTo>
                  <a:cubicBezTo>
                    <a:pt x="27" y="56"/>
                    <a:pt x="27" y="56"/>
                    <a:pt x="27" y="56"/>
                  </a:cubicBezTo>
                  <a:cubicBezTo>
                    <a:pt x="11" y="56"/>
                    <a:pt x="0" y="45"/>
                    <a:pt x="0" y="31"/>
                  </a:cubicBezTo>
                  <a:cubicBezTo>
                    <a:pt x="0" y="17"/>
                    <a:pt x="11" y="6"/>
                    <a:pt x="27" y="6"/>
                  </a:cubicBezTo>
                  <a:close/>
                  <a:moveTo>
                    <a:pt x="27" y="44"/>
                  </a:moveTo>
                  <a:cubicBezTo>
                    <a:pt x="27" y="18"/>
                    <a:pt x="27" y="18"/>
                    <a:pt x="27" y="18"/>
                  </a:cubicBezTo>
                  <a:cubicBezTo>
                    <a:pt x="20" y="18"/>
                    <a:pt x="15" y="24"/>
                    <a:pt x="15" y="31"/>
                  </a:cubicBezTo>
                  <a:cubicBezTo>
                    <a:pt x="15" y="38"/>
                    <a:pt x="20" y="44"/>
                    <a:pt x="27" y="44"/>
                  </a:cubicBezTo>
                  <a:close/>
                  <a:moveTo>
                    <a:pt x="54" y="31"/>
                  </a:moveTo>
                  <a:cubicBezTo>
                    <a:pt x="54" y="24"/>
                    <a:pt x="49" y="18"/>
                    <a:pt x="42" y="18"/>
                  </a:cubicBezTo>
                  <a:cubicBezTo>
                    <a:pt x="42" y="44"/>
                    <a:pt x="42" y="44"/>
                    <a:pt x="42" y="44"/>
                  </a:cubicBezTo>
                  <a:cubicBezTo>
                    <a:pt x="49" y="44"/>
                    <a:pt x="54" y="38"/>
                    <a:pt x="54" y="31"/>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4" name="Freeform 15"/>
            <p:cNvSpPr>
              <a:spLocks noEditPoints="1"/>
            </p:cNvSpPr>
            <p:nvPr/>
          </p:nvSpPr>
          <p:spPr bwMode="auto">
            <a:xfrm>
              <a:off x="1067" y="6"/>
              <a:ext cx="130" cy="131"/>
            </a:xfrm>
            <a:custGeom>
              <a:avLst/>
              <a:gdLst>
                <a:gd name="T0" fmla="*/ 31 w 62"/>
                <a:gd name="T1" fmla="*/ 0 h 62"/>
                <a:gd name="T2" fmla="*/ 62 w 62"/>
                <a:gd name="T3" fmla="*/ 30 h 62"/>
                <a:gd name="T4" fmla="*/ 31 w 62"/>
                <a:gd name="T5" fmla="*/ 62 h 62"/>
                <a:gd name="T6" fmla="*/ 0 w 62"/>
                <a:gd name="T7" fmla="*/ 30 h 62"/>
                <a:gd name="T8" fmla="*/ 31 w 62"/>
                <a:gd name="T9" fmla="*/ 0 h 62"/>
                <a:gd name="T10" fmla="*/ 31 w 62"/>
                <a:gd name="T11" fmla="*/ 48 h 62"/>
                <a:gd name="T12" fmla="*/ 47 w 62"/>
                <a:gd name="T13" fmla="*/ 30 h 62"/>
                <a:gd name="T14" fmla="*/ 31 w 62"/>
                <a:gd name="T15" fmla="*/ 13 h 62"/>
                <a:gd name="T16" fmla="*/ 15 w 62"/>
                <a:gd name="T17" fmla="*/ 30 h 62"/>
                <a:gd name="T18" fmla="*/ 31 w 62"/>
                <a:gd name="T19" fmla="*/ 4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2">
                  <a:moveTo>
                    <a:pt x="31" y="0"/>
                  </a:moveTo>
                  <a:cubicBezTo>
                    <a:pt x="49" y="0"/>
                    <a:pt x="62" y="13"/>
                    <a:pt x="62" y="30"/>
                  </a:cubicBezTo>
                  <a:cubicBezTo>
                    <a:pt x="62" y="48"/>
                    <a:pt x="49" y="62"/>
                    <a:pt x="31" y="62"/>
                  </a:cubicBezTo>
                  <a:cubicBezTo>
                    <a:pt x="13" y="62"/>
                    <a:pt x="0" y="48"/>
                    <a:pt x="0" y="30"/>
                  </a:cubicBezTo>
                  <a:cubicBezTo>
                    <a:pt x="0" y="13"/>
                    <a:pt x="13" y="0"/>
                    <a:pt x="31" y="0"/>
                  </a:cubicBezTo>
                  <a:close/>
                  <a:moveTo>
                    <a:pt x="31" y="48"/>
                  </a:moveTo>
                  <a:cubicBezTo>
                    <a:pt x="40" y="48"/>
                    <a:pt x="47" y="41"/>
                    <a:pt x="47" y="30"/>
                  </a:cubicBezTo>
                  <a:cubicBezTo>
                    <a:pt x="47" y="21"/>
                    <a:pt x="40" y="13"/>
                    <a:pt x="31" y="13"/>
                  </a:cubicBezTo>
                  <a:cubicBezTo>
                    <a:pt x="22" y="13"/>
                    <a:pt x="15" y="21"/>
                    <a:pt x="15" y="30"/>
                  </a:cubicBezTo>
                  <a:cubicBezTo>
                    <a:pt x="15" y="41"/>
                    <a:pt x="22" y="48"/>
                    <a:pt x="31" y="48"/>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5" name="Freeform 16"/>
            <p:cNvSpPr>
              <a:spLocks/>
            </p:cNvSpPr>
            <p:nvPr/>
          </p:nvSpPr>
          <p:spPr bwMode="auto">
            <a:xfrm>
              <a:off x="1227" y="8"/>
              <a:ext cx="107" cy="127"/>
            </a:xfrm>
            <a:custGeom>
              <a:avLst/>
              <a:gdLst>
                <a:gd name="T0" fmla="*/ 0 w 107"/>
                <a:gd name="T1" fmla="*/ 0 h 127"/>
                <a:gd name="T2" fmla="*/ 31 w 107"/>
                <a:gd name="T3" fmla="*/ 0 h 127"/>
                <a:gd name="T4" fmla="*/ 31 w 107"/>
                <a:gd name="T5" fmla="*/ 51 h 127"/>
                <a:gd name="T6" fmla="*/ 77 w 107"/>
                <a:gd name="T7" fmla="*/ 51 h 127"/>
                <a:gd name="T8" fmla="*/ 77 w 107"/>
                <a:gd name="T9" fmla="*/ 0 h 127"/>
                <a:gd name="T10" fmla="*/ 107 w 107"/>
                <a:gd name="T11" fmla="*/ 0 h 127"/>
                <a:gd name="T12" fmla="*/ 107 w 107"/>
                <a:gd name="T13" fmla="*/ 127 h 127"/>
                <a:gd name="T14" fmla="*/ 77 w 107"/>
                <a:gd name="T15" fmla="*/ 127 h 127"/>
                <a:gd name="T16" fmla="*/ 77 w 107"/>
                <a:gd name="T17" fmla="*/ 76 h 127"/>
                <a:gd name="T18" fmla="*/ 31 w 107"/>
                <a:gd name="T19" fmla="*/ 76 h 127"/>
                <a:gd name="T20" fmla="*/ 31 w 107"/>
                <a:gd name="T21" fmla="*/ 127 h 127"/>
                <a:gd name="T22" fmla="*/ 0 w 107"/>
                <a:gd name="T23" fmla="*/ 127 h 127"/>
                <a:gd name="T24" fmla="*/ 0 w 107"/>
                <a:gd name="T25" fmla="*/ 0 h 127"/>
                <a:gd name="T26" fmla="*/ 0 w 107"/>
                <a:gd name="T27" fmla="*/ 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7" h="127">
                  <a:moveTo>
                    <a:pt x="0" y="0"/>
                  </a:moveTo>
                  <a:lnTo>
                    <a:pt x="31" y="0"/>
                  </a:lnTo>
                  <a:lnTo>
                    <a:pt x="31" y="51"/>
                  </a:lnTo>
                  <a:lnTo>
                    <a:pt x="77" y="51"/>
                  </a:lnTo>
                  <a:lnTo>
                    <a:pt x="77" y="0"/>
                  </a:lnTo>
                  <a:lnTo>
                    <a:pt x="107" y="0"/>
                  </a:lnTo>
                  <a:lnTo>
                    <a:pt x="107" y="127"/>
                  </a:lnTo>
                  <a:lnTo>
                    <a:pt x="77" y="127"/>
                  </a:lnTo>
                  <a:lnTo>
                    <a:pt x="77" y="76"/>
                  </a:lnTo>
                  <a:lnTo>
                    <a:pt x="31" y="76"/>
                  </a:lnTo>
                  <a:lnTo>
                    <a:pt x="31" y="127"/>
                  </a:lnTo>
                  <a:lnTo>
                    <a:pt x="0" y="127"/>
                  </a:lnTo>
                  <a:lnTo>
                    <a:pt x="0" y="0"/>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306" name="Freeform 17"/>
            <p:cNvSpPr>
              <a:spLocks noEditPoints="1"/>
            </p:cNvSpPr>
            <p:nvPr/>
          </p:nvSpPr>
          <p:spPr bwMode="auto">
            <a:xfrm>
              <a:off x="1359" y="8"/>
              <a:ext cx="128" cy="150"/>
            </a:xfrm>
            <a:custGeom>
              <a:avLst/>
              <a:gdLst>
                <a:gd name="T0" fmla="*/ 6 w 61"/>
                <a:gd name="T1" fmla="*/ 47 h 71"/>
                <a:gd name="T2" fmla="*/ 14 w 61"/>
                <a:gd name="T3" fmla="*/ 14 h 71"/>
                <a:gd name="T4" fmla="*/ 14 w 61"/>
                <a:gd name="T5" fmla="*/ 0 h 71"/>
                <a:gd name="T6" fmla="*/ 54 w 61"/>
                <a:gd name="T7" fmla="*/ 0 h 71"/>
                <a:gd name="T8" fmla="*/ 54 w 61"/>
                <a:gd name="T9" fmla="*/ 47 h 71"/>
                <a:gd name="T10" fmla="*/ 61 w 61"/>
                <a:gd name="T11" fmla="*/ 47 h 71"/>
                <a:gd name="T12" fmla="*/ 61 w 61"/>
                <a:gd name="T13" fmla="*/ 71 h 71"/>
                <a:gd name="T14" fmla="*/ 48 w 61"/>
                <a:gd name="T15" fmla="*/ 71 h 71"/>
                <a:gd name="T16" fmla="*/ 48 w 61"/>
                <a:gd name="T17" fmla="*/ 60 h 71"/>
                <a:gd name="T18" fmla="*/ 14 w 61"/>
                <a:gd name="T19" fmla="*/ 60 h 71"/>
                <a:gd name="T20" fmla="*/ 14 w 61"/>
                <a:gd name="T21" fmla="*/ 71 h 71"/>
                <a:gd name="T22" fmla="*/ 0 w 61"/>
                <a:gd name="T23" fmla="*/ 71 h 71"/>
                <a:gd name="T24" fmla="*/ 0 w 61"/>
                <a:gd name="T25" fmla="*/ 47 h 71"/>
                <a:gd name="T26" fmla="*/ 6 w 61"/>
                <a:gd name="T27" fmla="*/ 47 h 71"/>
                <a:gd name="T28" fmla="*/ 40 w 61"/>
                <a:gd name="T29" fmla="*/ 47 h 71"/>
                <a:gd name="T30" fmla="*/ 40 w 61"/>
                <a:gd name="T31" fmla="*/ 12 h 71"/>
                <a:gd name="T32" fmla="*/ 28 w 61"/>
                <a:gd name="T33" fmla="*/ 12 h 71"/>
                <a:gd name="T34" fmla="*/ 28 w 61"/>
                <a:gd name="T35" fmla="*/ 15 h 71"/>
                <a:gd name="T36" fmla="*/ 21 w 61"/>
                <a:gd name="T37" fmla="*/ 47 h 71"/>
                <a:gd name="T38" fmla="*/ 40 w 61"/>
                <a:gd name="T39" fmla="*/ 4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1" h="71">
                  <a:moveTo>
                    <a:pt x="6" y="47"/>
                  </a:moveTo>
                  <a:cubicBezTo>
                    <a:pt x="13" y="37"/>
                    <a:pt x="14" y="25"/>
                    <a:pt x="14" y="14"/>
                  </a:cubicBezTo>
                  <a:cubicBezTo>
                    <a:pt x="14" y="0"/>
                    <a:pt x="14" y="0"/>
                    <a:pt x="14" y="0"/>
                  </a:cubicBezTo>
                  <a:cubicBezTo>
                    <a:pt x="54" y="0"/>
                    <a:pt x="54" y="0"/>
                    <a:pt x="54" y="0"/>
                  </a:cubicBezTo>
                  <a:cubicBezTo>
                    <a:pt x="54" y="47"/>
                    <a:pt x="54" y="47"/>
                    <a:pt x="54" y="47"/>
                  </a:cubicBezTo>
                  <a:cubicBezTo>
                    <a:pt x="61" y="47"/>
                    <a:pt x="61" y="47"/>
                    <a:pt x="61" y="47"/>
                  </a:cubicBezTo>
                  <a:cubicBezTo>
                    <a:pt x="61" y="71"/>
                    <a:pt x="61" y="71"/>
                    <a:pt x="61" y="71"/>
                  </a:cubicBezTo>
                  <a:cubicBezTo>
                    <a:pt x="48" y="71"/>
                    <a:pt x="48" y="71"/>
                    <a:pt x="48" y="71"/>
                  </a:cubicBezTo>
                  <a:cubicBezTo>
                    <a:pt x="48" y="60"/>
                    <a:pt x="48" y="60"/>
                    <a:pt x="48" y="60"/>
                  </a:cubicBezTo>
                  <a:cubicBezTo>
                    <a:pt x="14" y="60"/>
                    <a:pt x="14" y="60"/>
                    <a:pt x="14" y="60"/>
                  </a:cubicBezTo>
                  <a:cubicBezTo>
                    <a:pt x="14" y="71"/>
                    <a:pt x="14" y="71"/>
                    <a:pt x="14" y="71"/>
                  </a:cubicBezTo>
                  <a:cubicBezTo>
                    <a:pt x="0" y="71"/>
                    <a:pt x="0" y="71"/>
                    <a:pt x="0" y="71"/>
                  </a:cubicBezTo>
                  <a:cubicBezTo>
                    <a:pt x="0" y="47"/>
                    <a:pt x="0" y="47"/>
                    <a:pt x="0" y="47"/>
                  </a:cubicBezTo>
                  <a:cubicBezTo>
                    <a:pt x="6" y="47"/>
                    <a:pt x="6" y="47"/>
                    <a:pt x="6" y="47"/>
                  </a:cubicBezTo>
                  <a:close/>
                  <a:moveTo>
                    <a:pt x="40" y="47"/>
                  </a:moveTo>
                  <a:cubicBezTo>
                    <a:pt x="40" y="12"/>
                    <a:pt x="40" y="12"/>
                    <a:pt x="40" y="12"/>
                  </a:cubicBezTo>
                  <a:cubicBezTo>
                    <a:pt x="28" y="12"/>
                    <a:pt x="28" y="12"/>
                    <a:pt x="28" y="12"/>
                  </a:cubicBezTo>
                  <a:cubicBezTo>
                    <a:pt x="28" y="15"/>
                    <a:pt x="28" y="15"/>
                    <a:pt x="28" y="15"/>
                  </a:cubicBezTo>
                  <a:cubicBezTo>
                    <a:pt x="28" y="25"/>
                    <a:pt x="26" y="38"/>
                    <a:pt x="21" y="47"/>
                  </a:cubicBezTo>
                  <a:cubicBezTo>
                    <a:pt x="40" y="47"/>
                    <a:pt x="40" y="47"/>
                    <a:pt x="40" y="47"/>
                  </a:cubicBez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sp>
        <p:nvSpPr>
          <p:cNvPr id="236" name="Прямоугольник 235"/>
          <p:cNvSpPr/>
          <p:nvPr/>
        </p:nvSpPr>
        <p:spPr>
          <a:xfrm>
            <a:off x="2419548" y="-5988"/>
            <a:ext cx="466230" cy="97599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ru-RU"/>
          </a:p>
        </p:txBody>
      </p:sp>
      <p:sp>
        <p:nvSpPr>
          <p:cNvPr id="238" name="Прямоугольник 237"/>
          <p:cNvSpPr/>
          <p:nvPr/>
        </p:nvSpPr>
        <p:spPr>
          <a:xfrm>
            <a:off x="2958898" y="-87592"/>
            <a:ext cx="9115499" cy="1077218"/>
          </a:xfrm>
          <a:prstGeom prst="rect">
            <a:avLst/>
          </a:prstGeom>
        </p:spPr>
        <p:txBody>
          <a:bodyPr wrap="square">
            <a:spAutoFit/>
          </a:bodyPr>
          <a:lstStyle/>
          <a:p>
            <a:pPr algn="just">
              <a:defRPr/>
            </a:pPr>
            <a:r>
              <a:rPr lang="ru-RU" sz="1600" b="1" dirty="0" smtClean="0"/>
              <a:t>Проверка материалов, поступающих в рамках Порядка рассмотрения заявок на получение права пользования недрами для геологического изучения недр (за исключением недр на участках недр федерального значения), утвержденного приказом Минприроды России от 10.11.2016 </a:t>
            </a:r>
            <a:r>
              <a:rPr lang="ru-RU" sz="1600" b="1" dirty="0" err="1" smtClean="0"/>
              <a:t>No</a:t>
            </a:r>
            <a:r>
              <a:rPr lang="ru-RU" sz="1600" b="1" dirty="0" smtClean="0"/>
              <a:t> 583 (по запросу Федерального агентства по недропользованию)</a:t>
            </a:r>
            <a:endParaRPr lang="ru-RU" sz="1600" b="1" dirty="0"/>
          </a:p>
        </p:txBody>
      </p:sp>
      <p:sp>
        <p:nvSpPr>
          <p:cNvPr id="2" name="Прямоугольник 1"/>
          <p:cNvSpPr/>
          <p:nvPr/>
        </p:nvSpPr>
        <p:spPr>
          <a:xfrm>
            <a:off x="401975" y="998703"/>
            <a:ext cx="7882976" cy="2899255"/>
          </a:xfrm>
          <a:prstGeom prst="rect">
            <a:avLst/>
          </a:prstGeom>
        </p:spPr>
        <p:txBody>
          <a:bodyPr wrap="square">
            <a:spAutoFit/>
          </a:bodyPr>
          <a:lstStyle/>
          <a:p>
            <a:pPr lvl="0" algn="ctr">
              <a:lnSpc>
                <a:spcPct val="120000"/>
              </a:lnSpc>
              <a:spcAft>
                <a:spcPts val="0"/>
              </a:spcAft>
            </a:pPr>
            <a:r>
              <a:rPr lang="ru-RU" sz="1600" b="1" dirty="0" smtClean="0">
                <a:latin typeface="+mj-lt"/>
                <a:ea typeface="Times New Roman" panose="02020603050405020304" pitchFamily="18" charset="0"/>
              </a:rPr>
              <a:t>ПЕРЕЧЕНЬ ПОДГОТОТАВЛИВАЕМОЙ  ИНФОРМАЦИИ </a:t>
            </a:r>
          </a:p>
          <a:p>
            <a:pPr lvl="0" algn="ctr">
              <a:lnSpc>
                <a:spcPct val="120000"/>
              </a:lnSpc>
              <a:spcAft>
                <a:spcPts val="0"/>
              </a:spcAft>
            </a:pPr>
            <a:endParaRPr lang="ru-RU" sz="1600" b="1" dirty="0" smtClean="0">
              <a:latin typeface="+mj-lt"/>
              <a:ea typeface="Times New Roman" panose="02020603050405020304" pitchFamily="18" charset="0"/>
            </a:endParaRPr>
          </a:p>
          <a:p>
            <a:pPr marL="342900" lvl="0" indent="-342900" algn="just">
              <a:spcAft>
                <a:spcPts val="0"/>
              </a:spcAft>
              <a:buFont typeface="+mj-lt"/>
              <a:buAutoNum type="arabicPeriod"/>
            </a:pPr>
            <a:r>
              <a:rPr lang="ru-RU" sz="1600" dirty="0" smtClean="0">
                <a:latin typeface="+mj-lt"/>
                <a:ea typeface="Times New Roman" panose="02020603050405020304" pitchFamily="18" charset="0"/>
              </a:rPr>
              <a:t>О </a:t>
            </a:r>
            <a:r>
              <a:rPr lang="ru-RU" sz="1600" dirty="0">
                <a:latin typeface="+mj-lt"/>
                <a:ea typeface="Times New Roman" panose="02020603050405020304" pitchFamily="18" charset="0"/>
              </a:rPr>
              <a:t>наличии (отсутствии) ограничений согласно приказу Минприроды России от 12.10.2018 № 512;</a:t>
            </a:r>
          </a:p>
          <a:p>
            <a:pPr marL="342900" lvl="0" indent="-342900" algn="just">
              <a:spcAft>
                <a:spcPts val="0"/>
              </a:spcAft>
              <a:buFont typeface="+mj-lt"/>
              <a:buAutoNum type="arabicPeriod"/>
            </a:pPr>
            <a:r>
              <a:rPr lang="ru-RU" sz="1600" dirty="0">
                <a:latin typeface="+mj-lt"/>
                <a:ea typeface="Times New Roman" panose="02020603050405020304" pitchFamily="18" charset="0"/>
              </a:rPr>
              <a:t>О наличии (отсутствии) в границах вышеуказанного участка недр участков, предоставленных в пользование;</a:t>
            </a:r>
          </a:p>
          <a:p>
            <a:pPr marL="342900" lvl="0" indent="-342900" algn="just">
              <a:spcAft>
                <a:spcPts val="0"/>
              </a:spcAft>
              <a:buFont typeface="+mj-lt"/>
              <a:buAutoNum type="arabicPeriod"/>
            </a:pPr>
            <a:r>
              <a:rPr lang="ru-RU" sz="1600" dirty="0">
                <a:latin typeface="+mj-lt"/>
                <a:ea typeface="Times New Roman" panose="02020603050405020304" pitchFamily="18" charset="0"/>
              </a:rPr>
              <a:t>О наличии (отсутствии) в границах вышеуказанного участка недр участков, учитываемых Государственным балансом запасов полезных ископаемых;</a:t>
            </a:r>
          </a:p>
          <a:p>
            <a:pPr marL="342900" lvl="0" indent="-342900" algn="just">
              <a:spcAft>
                <a:spcPts val="0"/>
              </a:spcAft>
              <a:buFont typeface="+mj-lt"/>
              <a:buAutoNum type="arabicPeriod"/>
            </a:pPr>
            <a:r>
              <a:rPr lang="ru-RU" sz="1600" dirty="0">
                <a:latin typeface="+mj-lt"/>
                <a:ea typeface="Times New Roman" panose="02020603050405020304" pitchFamily="18" charset="0"/>
              </a:rPr>
              <a:t>О количестве и категориях прогнозных ресурсов полезных ископаемых в границах вышеуказанного участка недр,</a:t>
            </a:r>
          </a:p>
          <a:p>
            <a:pPr marL="342900" lvl="0" indent="-342900" algn="just">
              <a:spcAft>
                <a:spcPts val="0"/>
              </a:spcAft>
              <a:buFont typeface="+mj-lt"/>
              <a:buAutoNum type="arabicPeriod"/>
            </a:pPr>
            <a:r>
              <a:rPr lang="ru-RU" sz="1600" dirty="0">
                <a:latin typeface="+mj-lt"/>
                <a:ea typeface="Times New Roman" panose="02020603050405020304" pitchFamily="18" charset="0"/>
              </a:rPr>
              <a:t>О размере площадей участков </a:t>
            </a:r>
            <a:r>
              <a:rPr lang="ru-RU" sz="1600" dirty="0" smtClean="0">
                <a:latin typeface="+mj-lt"/>
                <a:ea typeface="Times New Roman" panose="02020603050405020304" pitchFamily="18" charset="0"/>
              </a:rPr>
              <a:t>недр</a:t>
            </a:r>
            <a:endParaRPr lang="ru-RU" sz="1600" dirty="0">
              <a:effectLst/>
              <a:latin typeface="+mj-lt"/>
              <a:ea typeface="Times New Roman" panose="02020603050405020304" pitchFamily="18" charset="0"/>
            </a:endParaRPr>
          </a:p>
        </p:txBody>
      </p:sp>
      <p:pic>
        <p:nvPicPr>
          <p:cNvPr id="240" name="Рисунок 2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8108" y="1248213"/>
            <a:ext cx="3581845" cy="5096143"/>
          </a:xfrm>
          <a:prstGeom prst="rect">
            <a:avLst/>
          </a:prstGeom>
        </p:spPr>
      </p:pic>
      <p:sp>
        <p:nvSpPr>
          <p:cNvPr id="102" name="Прямоугольник 101"/>
          <p:cNvSpPr/>
          <p:nvPr/>
        </p:nvSpPr>
        <p:spPr>
          <a:xfrm>
            <a:off x="8611258" y="1433689"/>
            <a:ext cx="3371376" cy="39511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0" name="Прямоугольник 219"/>
          <p:cNvSpPr/>
          <p:nvPr/>
        </p:nvSpPr>
        <p:spPr>
          <a:xfrm>
            <a:off x="9815530" y="5860551"/>
            <a:ext cx="2168567" cy="27093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graphicFrame>
        <p:nvGraphicFramePr>
          <p:cNvPr id="239" name="Диаграмма 238"/>
          <p:cNvGraphicFramePr>
            <a:graphicFrameLocks/>
          </p:cNvGraphicFramePr>
          <p:nvPr>
            <p:extLst>
              <p:ext uri="{D42A27DB-BD31-4B8C-83A1-F6EECF244321}">
                <p14:modId xmlns:p14="http://schemas.microsoft.com/office/powerpoint/2010/main" val="2174611524"/>
              </p:ext>
            </p:extLst>
          </p:nvPr>
        </p:nvGraphicFramePr>
        <p:xfrm>
          <a:off x="50284" y="3945126"/>
          <a:ext cx="8521825" cy="3326464"/>
        </p:xfrm>
        <a:graphic>
          <a:graphicData uri="http://schemas.openxmlformats.org/drawingml/2006/chart">
            <c:chart xmlns:c="http://schemas.openxmlformats.org/drawingml/2006/chart" xmlns:r="http://schemas.openxmlformats.org/officeDocument/2006/relationships" r:id="rId5"/>
          </a:graphicData>
        </a:graphic>
      </p:graphicFrame>
      <p:sp>
        <p:nvSpPr>
          <p:cNvPr id="242" name="Прямоугольник 241"/>
          <p:cNvSpPr/>
          <p:nvPr/>
        </p:nvSpPr>
        <p:spPr>
          <a:xfrm>
            <a:off x="571421" y="4145296"/>
            <a:ext cx="7205977" cy="369332"/>
          </a:xfrm>
          <a:prstGeom prst="rect">
            <a:avLst/>
          </a:prstGeom>
        </p:spPr>
        <p:txBody>
          <a:bodyPr wrap="square">
            <a:spAutoFit/>
          </a:bodyPr>
          <a:lstStyle/>
          <a:p>
            <a:r>
              <a:rPr lang="ru-RU" b="1" dirty="0" smtClean="0">
                <a:latin typeface="+mj-lt"/>
                <a:ea typeface="Times New Roman" panose="02020603050405020304" pitchFamily="18" charset="0"/>
              </a:rPr>
              <a:t>СООТНОШЕНИЕ КОЛИЧЕСТВА ЗАПРОСОВ И ОБЪЕКТОВ (2018-2021 ГГ)  </a:t>
            </a:r>
            <a:endParaRPr lang="ru-RU" b="1" dirty="0">
              <a:latin typeface="+mj-lt"/>
              <a:ea typeface="Times New Roman" panose="02020603050405020304" pitchFamily="18" charset="0"/>
            </a:endParaRPr>
          </a:p>
        </p:txBody>
      </p:sp>
    </p:spTree>
    <p:extLst>
      <p:ext uri="{BB962C8B-B14F-4D97-AF65-F5344CB8AC3E}">
        <p14:creationId xmlns:p14="http://schemas.microsoft.com/office/powerpoint/2010/main" val="928349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Рисунок 2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3"/>
            <a:ext cx="12192000" cy="6854653"/>
          </a:xfrm>
          <a:prstGeom prst="rect">
            <a:avLst/>
          </a:prstGeom>
        </p:spPr>
      </p:pic>
      <p:grpSp>
        <p:nvGrpSpPr>
          <p:cNvPr id="4" name="Группа 3"/>
          <p:cNvGrpSpPr/>
          <p:nvPr/>
        </p:nvGrpSpPr>
        <p:grpSpPr>
          <a:xfrm>
            <a:off x="2495677" y="2185"/>
            <a:ext cx="9691238" cy="888205"/>
            <a:chOff x="2500762" y="1"/>
            <a:chExt cx="9691238" cy="888205"/>
          </a:xfrm>
          <a:solidFill>
            <a:srgbClr val="C00000"/>
          </a:solidFill>
        </p:grpSpPr>
        <p:sp>
          <p:nvSpPr>
            <p:cNvPr id="5" name="Freeform 1130"/>
            <p:cNvSpPr>
              <a:spLocks/>
            </p:cNvSpPr>
            <p:nvPr/>
          </p:nvSpPr>
          <p:spPr bwMode="auto">
            <a:xfrm>
              <a:off x="11533528" y="222418"/>
              <a:ext cx="658472" cy="665788"/>
            </a:xfrm>
            <a:custGeom>
              <a:avLst/>
              <a:gdLst>
                <a:gd name="T0" fmla="*/ 0 w 450"/>
                <a:gd name="T1" fmla="*/ 455 h 455"/>
                <a:gd name="T2" fmla="*/ 13 w 450"/>
                <a:gd name="T3" fmla="*/ 455 h 455"/>
                <a:gd name="T4" fmla="*/ 450 w 450"/>
                <a:gd name="T5" fmla="*/ 13 h 455"/>
                <a:gd name="T6" fmla="*/ 450 w 450"/>
                <a:gd name="T7" fmla="*/ 0 h 455"/>
                <a:gd name="T8" fmla="*/ 0 w 450"/>
                <a:gd name="T9" fmla="*/ 455 h 455"/>
              </a:gdLst>
              <a:ahLst/>
              <a:cxnLst>
                <a:cxn ang="0">
                  <a:pos x="T0" y="T1"/>
                </a:cxn>
                <a:cxn ang="0">
                  <a:pos x="T2" y="T3"/>
                </a:cxn>
                <a:cxn ang="0">
                  <a:pos x="T4" y="T5"/>
                </a:cxn>
                <a:cxn ang="0">
                  <a:pos x="T6" y="T7"/>
                </a:cxn>
                <a:cxn ang="0">
                  <a:pos x="T8" y="T9"/>
                </a:cxn>
              </a:cxnLst>
              <a:rect l="0" t="0" r="r" b="b"/>
              <a:pathLst>
                <a:path w="450" h="455">
                  <a:moveTo>
                    <a:pt x="0" y="455"/>
                  </a:moveTo>
                  <a:lnTo>
                    <a:pt x="13" y="455"/>
                  </a:lnTo>
                  <a:lnTo>
                    <a:pt x="450" y="13"/>
                  </a:lnTo>
                  <a:lnTo>
                    <a:pt x="450" y="0"/>
                  </a:lnTo>
                  <a:lnTo>
                    <a:pt x="0" y="455"/>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 name="Freeform 1131"/>
            <p:cNvSpPr>
              <a:spLocks/>
            </p:cNvSpPr>
            <p:nvPr/>
          </p:nvSpPr>
          <p:spPr bwMode="auto">
            <a:xfrm>
              <a:off x="11643274" y="333626"/>
              <a:ext cx="548726" cy="554580"/>
            </a:xfrm>
            <a:custGeom>
              <a:avLst/>
              <a:gdLst>
                <a:gd name="T0" fmla="*/ 0 w 375"/>
                <a:gd name="T1" fmla="*/ 379 h 379"/>
                <a:gd name="T2" fmla="*/ 13 w 375"/>
                <a:gd name="T3" fmla="*/ 379 h 379"/>
                <a:gd name="T4" fmla="*/ 375 w 375"/>
                <a:gd name="T5" fmla="*/ 13 h 379"/>
                <a:gd name="T6" fmla="*/ 375 w 375"/>
                <a:gd name="T7" fmla="*/ 13 h 379"/>
                <a:gd name="T8" fmla="*/ 375 w 375"/>
                <a:gd name="T9" fmla="*/ 0 h 379"/>
                <a:gd name="T10" fmla="*/ 0 w 375"/>
                <a:gd name="T11" fmla="*/ 379 h 379"/>
              </a:gdLst>
              <a:ahLst/>
              <a:cxnLst>
                <a:cxn ang="0">
                  <a:pos x="T0" y="T1"/>
                </a:cxn>
                <a:cxn ang="0">
                  <a:pos x="T2" y="T3"/>
                </a:cxn>
                <a:cxn ang="0">
                  <a:pos x="T4" y="T5"/>
                </a:cxn>
                <a:cxn ang="0">
                  <a:pos x="T6" y="T7"/>
                </a:cxn>
                <a:cxn ang="0">
                  <a:pos x="T8" y="T9"/>
                </a:cxn>
                <a:cxn ang="0">
                  <a:pos x="T10" y="T11"/>
                </a:cxn>
              </a:cxnLst>
              <a:rect l="0" t="0" r="r" b="b"/>
              <a:pathLst>
                <a:path w="375" h="379">
                  <a:moveTo>
                    <a:pt x="0" y="379"/>
                  </a:moveTo>
                  <a:lnTo>
                    <a:pt x="13" y="379"/>
                  </a:lnTo>
                  <a:lnTo>
                    <a:pt x="375" y="13"/>
                  </a:lnTo>
                  <a:lnTo>
                    <a:pt x="375" y="13"/>
                  </a:lnTo>
                  <a:lnTo>
                    <a:pt x="375" y="0"/>
                  </a:lnTo>
                  <a:lnTo>
                    <a:pt x="0" y="379"/>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 name="Freeform 1132"/>
            <p:cNvSpPr>
              <a:spLocks/>
            </p:cNvSpPr>
            <p:nvPr/>
          </p:nvSpPr>
          <p:spPr bwMode="auto">
            <a:xfrm>
              <a:off x="11423784" y="111209"/>
              <a:ext cx="768216" cy="776997"/>
            </a:xfrm>
            <a:custGeom>
              <a:avLst/>
              <a:gdLst>
                <a:gd name="T0" fmla="*/ 0 w 525"/>
                <a:gd name="T1" fmla="*/ 531 h 531"/>
                <a:gd name="T2" fmla="*/ 12 w 525"/>
                <a:gd name="T3" fmla="*/ 531 h 531"/>
                <a:gd name="T4" fmla="*/ 525 w 525"/>
                <a:gd name="T5" fmla="*/ 13 h 531"/>
                <a:gd name="T6" fmla="*/ 525 w 525"/>
                <a:gd name="T7" fmla="*/ 0 h 531"/>
                <a:gd name="T8" fmla="*/ 0 w 525"/>
                <a:gd name="T9" fmla="*/ 531 h 531"/>
              </a:gdLst>
              <a:ahLst/>
              <a:cxnLst>
                <a:cxn ang="0">
                  <a:pos x="T0" y="T1"/>
                </a:cxn>
                <a:cxn ang="0">
                  <a:pos x="T2" y="T3"/>
                </a:cxn>
                <a:cxn ang="0">
                  <a:pos x="T4" y="T5"/>
                </a:cxn>
                <a:cxn ang="0">
                  <a:pos x="T6" y="T7"/>
                </a:cxn>
                <a:cxn ang="0">
                  <a:pos x="T8" y="T9"/>
                </a:cxn>
              </a:cxnLst>
              <a:rect l="0" t="0" r="r" b="b"/>
              <a:pathLst>
                <a:path w="525" h="531">
                  <a:moveTo>
                    <a:pt x="0" y="531"/>
                  </a:moveTo>
                  <a:lnTo>
                    <a:pt x="12" y="531"/>
                  </a:lnTo>
                  <a:lnTo>
                    <a:pt x="525" y="13"/>
                  </a:lnTo>
                  <a:lnTo>
                    <a:pt x="525" y="0"/>
                  </a:lnTo>
                  <a:lnTo>
                    <a:pt x="0" y="531"/>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 name="Freeform 1133"/>
            <p:cNvSpPr>
              <a:spLocks/>
            </p:cNvSpPr>
            <p:nvPr/>
          </p:nvSpPr>
          <p:spPr bwMode="auto">
            <a:xfrm>
              <a:off x="11861301" y="554581"/>
              <a:ext cx="330699" cy="333625"/>
            </a:xfrm>
            <a:custGeom>
              <a:avLst/>
              <a:gdLst>
                <a:gd name="T0" fmla="*/ 0 w 226"/>
                <a:gd name="T1" fmla="*/ 228 h 228"/>
                <a:gd name="T2" fmla="*/ 13 w 226"/>
                <a:gd name="T3" fmla="*/ 228 h 228"/>
                <a:gd name="T4" fmla="*/ 226 w 226"/>
                <a:gd name="T5" fmla="*/ 12 h 228"/>
                <a:gd name="T6" fmla="*/ 226 w 226"/>
                <a:gd name="T7" fmla="*/ 0 h 228"/>
                <a:gd name="T8" fmla="*/ 0 w 226"/>
                <a:gd name="T9" fmla="*/ 228 h 228"/>
              </a:gdLst>
              <a:ahLst/>
              <a:cxnLst>
                <a:cxn ang="0">
                  <a:pos x="T0" y="T1"/>
                </a:cxn>
                <a:cxn ang="0">
                  <a:pos x="T2" y="T3"/>
                </a:cxn>
                <a:cxn ang="0">
                  <a:pos x="T4" y="T5"/>
                </a:cxn>
                <a:cxn ang="0">
                  <a:pos x="T6" y="T7"/>
                </a:cxn>
                <a:cxn ang="0">
                  <a:pos x="T8" y="T9"/>
                </a:cxn>
              </a:cxnLst>
              <a:rect l="0" t="0" r="r" b="b"/>
              <a:pathLst>
                <a:path w="226" h="228">
                  <a:moveTo>
                    <a:pt x="0" y="228"/>
                  </a:moveTo>
                  <a:lnTo>
                    <a:pt x="13" y="228"/>
                  </a:lnTo>
                  <a:lnTo>
                    <a:pt x="226" y="12"/>
                  </a:lnTo>
                  <a:lnTo>
                    <a:pt x="226" y="0"/>
                  </a:lnTo>
                  <a:lnTo>
                    <a:pt x="0" y="228"/>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 name="Freeform 1134"/>
            <p:cNvSpPr>
              <a:spLocks/>
            </p:cNvSpPr>
            <p:nvPr/>
          </p:nvSpPr>
          <p:spPr bwMode="auto">
            <a:xfrm>
              <a:off x="12082255" y="776998"/>
              <a:ext cx="109745" cy="111208"/>
            </a:xfrm>
            <a:custGeom>
              <a:avLst/>
              <a:gdLst>
                <a:gd name="T0" fmla="*/ 0 w 75"/>
                <a:gd name="T1" fmla="*/ 76 h 76"/>
                <a:gd name="T2" fmla="*/ 12 w 75"/>
                <a:gd name="T3" fmla="*/ 76 h 76"/>
                <a:gd name="T4" fmla="*/ 75 w 75"/>
                <a:gd name="T5" fmla="*/ 12 h 76"/>
                <a:gd name="T6" fmla="*/ 75 w 75"/>
                <a:gd name="T7" fmla="*/ 0 h 76"/>
                <a:gd name="T8" fmla="*/ 0 w 75"/>
                <a:gd name="T9" fmla="*/ 76 h 76"/>
              </a:gdLst>
              <a:ahLst/>
              <a:cxnLst>
                <a:cxn ang="0">
                  <a:pos x="T0" y="T1"/>
                </a:cxn>
                <a:cxn ang="0">
                  <a:pos x="T2" y="T3"/>
                </a:cxn>
                <a:cxn ang="0">
                  <a:pos x="T4" y="T5"/>
                </a:cxn>
                <a:cxn ang="0">
                  <a:pos x="T6" y="T7"/>
                </a:cxn>
                <a:cxn ang="0">
                  <a:pos x="T8" y="T9"/>
                </a:cxn>
              </a:cxnLst>
              <a:rect l="0" t="0" r="r" b="b"/>
              <a:pathLst>
                <a:path w="75" h="76">
                  <a:moveTo>
                    <a:pt x="0" y="76"/>
                  </a:moveTo>
                  <a:lnTo>
                    <a:pt x="12" y="76"/>
                  </a:lnTo>
                  <a:lnTo>
                    <a:pt x="75" y="12"/>
                  </a:lnTo>
                  <a:lnTo>
                    <a:pt x="75" y="0"/>
                  </a:lnTo>
                  <a:lnTo>
                    <a:pt x="0" y="76"/>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0" name="Freeform 1135"/>
            <p:cNvSpPr>
              <a:spLocks/>
            </p:cNvSpPr>
            <p:nvPr/>
          </p:nvSpPr>
          <p:spPr bwMode="auto">
            <a:xfrm>
              <a:off x="11971047" y="665789"/>
              <a:ext cx="220953" cy="222417"/>
            </a:xfrm>
            <a:custGeom>
              <a:avLst/>
              <a:gdLst>
                <a:gd name="T0" fmla="*/ 0 w 151"/>
                <a:gd name="T1" fmla="*/ 152 h 152"/>
                <a:gd name="T2" fmla="*/ 13 w 151"/>
                <a:gd name="T3" fmla="*/ 152 h 152"/>
                <a:gd name="T4" fmla="*/ 151 w 151"/>
                <a:gd name="T5" fmla="*/ 12 h 152"/>
                <a:gd name="T6" fmla="*/ 151 w 151"/>
                <a:gd name="T7" fmla="*/ 0 h 152"/>
                <a:gd name="T8" fmla="*/ 0 w 151"/>
                <a:gd name="T9" fmla="*/ 152 h 152"/>
              </a:gdLst>
              <a:ahLst/>
              <a:cxnLst>
                <a:cxn ang="0">
                  <a:pos x="T0" y="T1"/>
                </a:cxn>
                <a:cxn ang="0">
                  <a:pos x="T2" y="T3"/>
                </a:cxn>
                <a:cxn ang="0">
                  <a:pos x="T4" y="T5"/>
                </a:cxn>
                <a:cxn ang="0">
                  <a:pos x="T6" y="T7"/>
                </a:cxn>
                <a:cxn ang="0">
                  <a:pos x="T8" y="T9"/>
                </a:cxn>
              </a:cxnLst>
              <a:rect l="0" t="0" r="r" b="b"/>
              <a:pathLst>
                <a:path w="151" h="152">
                  <a:moveTo>
                    <a:pt x="0" y="152"/>
                  </a:moveTo>
                  <a:lnTo>
                    <a:pt x="13" y="152"/>
                  </a:lnTo>
                  <a:lnTo>
                    <a:pt x="151" y="12"/>
                  </a:lnTo>
                  <a:lnTo>
                    <a:pt x="151" y="0"/>
                  </a:lnTo>
                  <a:lnTo>
                    <a:pt x="0" y="152"/>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1" name="Freeform 1136"/>
            <p:cNvSpPr>
              <a:spLocks/>
            </p:cNvSpPr>
            <p:nvPr/>
          </p:nvSpPr>
          <p:spPr bwMode="auto">
            <a:xfrm>
              <a:off x="11754483" y="446299"/>
              <a:ext cx="437517" cy="441907"/>
            </a:xfrm>
            <a:custGeom>
              <a:avLst/>
              <a:gdLst>
                <a:gd name="T0" fmla="*/ 0 w 299"/>
                <a:gd name="T1" fmla="*/ 302 h 302"/>
                <a:gd name="T2" fmla="*/ 10 w 299"/>
                <a:gd name="T3" fmla="*/ 302 h 302"/>
                <a:gd name="T4" fmla="*/ 299 w 299"/>
                <a:gd name="T5" fmla="*/ 10 h 302"/>
                <a:gd name="T6" fmla="*/ 299 w 299"/>
                <a:gd name="T7" fmla="*/ 0 h 302"/>
                <a:gd name="T8" fmla="*/ 0 w 299"/>
                <a:gd name="T9" fmla="*/ 302 h 302"/>
              </a:gdLst>
              <a:ahLst/>
              <a:cxnLst>
                <a:cxn ang="0">
                  <a:pos x="T0" y="T1"/>
                </a:cxn>
                <a:cxn ang="0">
                  <a:pos x="T2" y="T3"/>
                </a:cxn>
                <a:cxn ang="0">
                  <a:pos x="T4" y="T5"/>
                </a:cxn>
                <a:cxn ang="0">
                  <a:pos x="T6" y="T7"/>
                </a:cxn>
                <a:cxn ang="0">
                  <a:pos x="T8" y="T9"/>
                </a:cxn>
              </a:cxnLst>
              <a:rect l="0" t="0" r="r" b="b"/>
              <a:pathLst>
                <a:path w="299" h="302">
                  <a:moveTo>
                    <a:pt x="0" y="302"/>
                  </a:moveTo>
                  <a:lnTo>
                    <a:pt x="10" y="302"/>
                  </a:lnTo>
                  <a:lnTo>
                    <a:pt x="299" y="10"/>
                  </a:lnTo>
                  <a:lnTo>
                    <a:pt x="299" y="0"/>
                  </a:lnTo>
                  <a:lnTo>
                    <a:pt x="0" y="302"/>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2" name="Freeform 1137"/>
            <p:cNvSpPr>
              <a:spLocks/>
            </p:cNvSpPr>
            <p:nvPr/>
          </p:nvSpPr>
          <p:spPr bwMode="auto">
            <a:xfrm>
              <a:off x="10986265"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3" name="Freeform 1138"/>
            <p:cNvSpPr>
              <a:spLocks/>
            </p:cNvSpPr>
            <p:nvPr/>
          </p:nvSpPr>
          <p:spPr bwMode="auto">
            <a:xfrm>
              <a:off x="10877983"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4" name="Freeform 1139"/>
            <p:cNvSpPr>
              <a:spLocks/>
            </p:cNvSpPr>
            <p:nvPr/>
          </p:nvSpPr>
          <p:spPr bwMode="auto">
            <a:xfrm>
              <a:off x="1109601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5" name="Freeform 1140"/>
            <p:cNvSpPr>
              <a:spLocks/>
            </p:cNvSpPr>
            <p:nvPr/>
          </p:nvSpPr>
          <p:spPr bwMode="auto">
            <a:xfrm>
              <a:off x="10768239"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6" name="Freeform 1141"/>
            <p:cNvSpPr>
              <a:spLocks/>
            </p:cNvSpPr>
            <p:nvPr/>
          </p:nvSpPr>
          <p:spPr bwMode="auto">
            <a:xfrm>
              <a:off x="1065849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7" name="Freeform 1142"/>
            <p:cNvSpPr>
              <a:spLocks/>
            </p:cNvSpPr>
            <p:nvPr/>
          </p:nvSpPr>
          <p:spPr bwMode="auto">
            <a:xfrm>
              <a:off x="10547284"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8" name="Freeform 1143"/>
            <p:cNvSpPr>
              <a:spLocks/>
            </p:cNvSpPr>
            <p:nvPr/>
          </p:nvSpPr>
          <p:spPr bwMode="auto">
            <a:xfrm>
              <a:off x="1033072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9" name="Freeform 1144"/>
            <p:cNvSpPr>
              <a:spLocks/>
            </p:cNvSpPr>
            <p:nvPr/>
          </p:nvSpPr>
          <p:spPr bwMode="auto">
            <a:xfrm>
              <a:off x="10440466"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0" name="Freeform 1145"/>
            <p:cNvSpPr>
              <a:spLocks/>
            </p:cNvSpPr>
            <p:nvPr/>
          </p:nvSpPr>
          <p:spPr bwMode="auto">
            <a:xfrm>
              <a:off x="10219512"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1" name="Freeform 1146"/>
            <p:cNvSpPr>
              <a:spLocks/>
            </p:cNvSpPr>
            <p:nvPr/>
          </p:nvSpPr>
          <p:spPr bwMode="auto">
            <a:xfrm>
              <a:off x="10109767"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2" name="Freeform 1147"/>
            <p:cNvSpPr>
              <a:spLocks/>
            </p:cNvSpPr>
            <p:nvPr/>
          </p:nvSpPr>
          <p:spPr bwMode="auto">
            <a:xfrm>
              <a:off x="10002948"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3" name="Freeform 1148"/>
            <p:cNvSpPr>
              <a:spLocks/>
            </p:cNvSpPr>
            <p:nvPr/>
          </p:nvSpPr>
          <p:spPr bwMode="auto">
            <a:xfrm>
              <a:off x="9672249"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4" name="Freeform 1149"/>
            <p:cNvSpPr>
              <a:spLocks/>
            </p:cNvSpPr>
            <p:nvPr/>
          </p:nvSpPr>
          <p:spPr bwMode="auto">
            <a:xfrm>
              <a:off x="978199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5" name="Freeform 1150"/>
            <p:cNvSpPr>
              <a:spLocks/>
            </p:cNvSpPr>
            <p:nvPr/>
          </p:nvSpPr>
          <p:spPr bwMode="auto">
            <a:xfrm>
              <a:off x="9893203"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6" name="Freeform 1151"/>
            <p:cNvSpPr>
              <a:spLocks/>
            </p:cNvSpPr>
            <p:nvPr/>
          </p:nvSpPr>
          <p:spPr bwMode="auto">
            <a:xfrm>
              <a:off x="9565430"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7" name="Freeform 1152"/>
            <p:cNvSpPr>
              <a:spLocks/>
            </p:cNvSpPr>
            <p:nvPr/>
          </p:nvSpPr>
          <p:spPr bwMode="auto">
            <a:xfrm>
              <a:off x="934447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8" name="Freeform 1153"/>
            <p:cNvSpPr>
              <a:spLocks/>
            </p:cNvSpPr>
            <p:nvPr/>
          </p:nvSpPr>
          <p:spPr bwMode="auto">
            <a:xfrm>
              <a:off x="945422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29" name="Freeform 1154"/>
            <p:cNvSpPr>
              <a:spLocks/>
            </p:cNvSpPr>
            <p:nvPr/>
          </p:nvSpPr>
          <p:spPr bwMode="auto">
            <a:xfrm>
              <a:off x="9126449"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0" name="Freeform 1155"/>
            <p:cNvSpPr>
              <a:spLocks/>
            </p:cNvSpPr>
            <p:nvPr/>
          </p:nvSpPr>
          <p:spPr bwMode="auto">
            <a:xfrm>
              <a:off x="9234731"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1" name="Freeform 1156"/>
            <p:cNvSpPr>
              <a:spLocks/>
            </p:cNvSpPr>
            <p:nvPr/>
          </p:nvSpPr>
          <p:spPr bwMode="auto">
            <a:xfrm>
              <a:off x="9016704"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2" name="Freeform 1157"/>
            <p:cNvSpPr>
              <a:spLocks/>
            </p:cNvSpPr>
            <p:nvPr/>
          </p:nvSpPr>
          <p:spPr bwMode="auto">
            <a:xfrm>
              <a:off x="8795750"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3" name="Freeform 1158"/>
            <p:cNvSpPr>
              <a:spLocks/>
            </p:cNvSpPr>
            <p:nvPr/>
          </p:nvSpPr>
          <p:spPr bwMode="auto">
            <a:xfrm>
              <a:off x="890695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4" name="Freeform 1159"/>
            <p:cNvSpPr>
              <a:spLocks/>
            </p:cNvSpPr>
            <p:nvPr/>
          </p:nvSpPr>
          <p:spPr bwMode="auto">
            <a:xfrm>
              <a:off x="8579186"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5" name="Freeform 1160"/>
            <p:cNvSpPr>
              <a:spLocks/>
            </p:cNvSpPr>
            <p:nvPr/>
          </p:nvSpPr>
          <p:spPr bwMode="auto">
            <a:xfrm>
              <a:off x="8688931"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6" name="Freeform 1161"/>
            <p:cNvSpPr>
              <a:spLocks/>
            </p:cNvSpPr>
            <p:nvPr/>
          </p:nvSpPr>
          <p:spPr bwMode="auto">
            <a:xfrm>
              <a:off x="846797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7" name="Freeform 1162"/>
            <p:cNvSpPr>
              <a:spLocks/>
            </p:cNvSpPr>
            <p:nvPr/>
          </p:nvSpPr>
          <p:spPr bwMode="auto">
            <a:xfrm>
              <a:off x="8251414"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8" name="Freeform 1163"/>
            <p:cNvSpPr>
              <a:spLocks/>
            </p:cNvSpPr>
            <p:nvPr/>
          </p:nvSpPr>
          <p:spPr bwMode="auto">
            <a:xfrm>
              <a:off x="8358232"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39" name="Freeform 1164"/>
            <p:cNvSpPr>
              <a:spLocks/>
            </p:cNvSpPr>
            <p:nvPr/>
          </p:nvSpPr>
          <p:spPr bwMode="auto">
            <a:xfrm>
              <a:off x="7920715" y="1"/>
              <a:ext cx="896984" cy="888205"/>
            </a:xfrm>
            <a:custGeom>
              <a:avLst/>
              <a:gdLst>
                <a:gd name="T0" fmla="*/ 0 w 613"/>
                <a:gd name="T1" fmla="*/ 607 h 607"/>
                <a:gd name="T2" fmla="*/ 12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0" name="Freeform 1165"/>
            <p:cNvSpPr>
              <a:spLocks/>
            </p:cNvSpPr>
            <p:nvPr/>
          </p:nvSpPr>
          <p:spPr bwMode="auto">
            <a:xfrm>
              <a:off x="814166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1" name="Freeform 1166"/>
            <p:cNvSpPr>
              <a:spLocks/>
            </p:cNvSpPr>
            <p:nvPr/>
          </p:nvSpPr>
          <p:spPr bwMode="auto">
            <a:xfrm>
              <a:off x="803046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2" name="Freeform 1167"/>
            <p:cNvSpPr>
              <a:spLocks/>
            </p:cNvSpPr>
            <p:nvPr/>
          </p:nvSpPr>
          <p:spPr bwMode="auto">
            <a:xfrm>
              <a:off x="7592942"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3" name="Freeform 1168"/>
            <p:cNvSpPr>
              <a:spLocks/>
            </p:cNvSpPr>
            <p:nvPr/>
          </p:nvSpPr>
          <p:spPr bwMode="auto">
            <a:xfrm>
              <a:off x="770268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4" name="Freeform 1169"/>
            <p:cNvSpPr>
              <a:spLocks/>
            </p:cNvSpPr>
            <p:nvPr/>
          </p:nvSpPr>
          <p:spPr bwMode="auto">
            <a:xfrm>
              <a:off x="7813896"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5" name="Freeform 1170"/>
            <p:cNvSpPr>
              <a:spLocks/>
            </p:cNvSpPr>
            <p:nvPr/>
          </p:nvSpPr>
          <p:spPr bwMode="auto">
            <a:xfrm>
              <a:off x="7374915" y="1"/>
              <a:ext cx="898448" cy="888205"/>
            </a:xfrm>
            <a:custGeom>
              <a:avLst/>
              <a:gdLst>
                <a:gd name="T0" fmla="*/ 0 w 614"/>
                <a:gd name="T1" fmla="*/ 607 h 607"/>
                <a:gd name="T2" fmla="*/ 11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1"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6" name="Freeform 1171"/>
            <p:cNvSpPr>
              <a:spLocks/>
            </p:cNvSpPr>
            <p:nvPr/>
          </p:nvSpPr>
          <p:spPr bwMode="auto">
            <a:xfrm>
              <a:off x="7483197"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7" name="Freeform 1172"/>
            <p:cNvSpPr>
              <a:spLocks/>
            </p:cNvSpPr>
            <p:nvPr/>
          </p:nvSpPr>
          <p:spPr bwMode="auto">
            <a:xfrm>
              <a:off x="715542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8" name="Freeform 1173"/>
            <p:cNvSpPr>
              <a:spLocks/>
            </p:cNvSpPr>
            <p:nvPr/>
          </p:nvSpPr>
          <p:spPr bwMode="auto">
            <a:xfrm>
              <a:off x="7265170"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49" name="Freeform 1174"/>
            <p:cNvSpPr>
              <a:spLocks/>
            </p:cNvSpPr>
            <p:nvPr/>
          </p:nvSpPr>
          <p:spPr bwMode="auto">
            <a:xfrm>
              <a:off x="6827651"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0" name="Freeform 1175"/>
            <p:cNvSpPr>
              <a:spLocks/>
            </p:cNvSpPr>
            <p:nvPr/>
          </p:nvSpPr>
          <p:spPr bwMode="auto">
            <a:xfrm>
              <a:off x="7044215" y="1"/>
              <a:ext cx="898448" cy="888205"/>
            </a:xfrm>
            <a:custGeom>
              <a:avLst/>
              <a:gdLst>
                <a:gd name="T0" fmla="*/ 0 w 614"/>
                <a:gd name="T1" fmla="*/ 607 h 607"/>
                <a:gd name="T2" fmla="*/ 13 w 614"/>
                <a:gd name="T3" fmla="*/ 607 h 607"/>
                <a:gd name="T4" fmla="*/ 614 w 614"/>
                <a:gd name="T5" fmla="*/ 0 h 607"/>
                <a:gd name="T6" fmla="*/ 603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1" name="Freeform 1176"/>
            <p:cNvSpPr>
              <a:spLocks/>
            </p:cNvSpPr>
            <p:nvPr/>
          </p:nvSpPr>
          <p:spPr bwMode="auto">
            <a:xfrm>
              <a:off x="6937397"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2" name="Freeform 1177"/>
            <p:cNvSpPr>
              <a:spLocks/>
            </p:cNvSpPr>
            <p:nvPr/>
          </p:nvSpPr>
          <p:spPr bwMode="auto">
            <a:xfrm>
              <a:off x="6606698"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3" name="Freeform 1178"/>
            <p:cNvSpPr>
              <a:spLocks/>
            </p:cNvSpPr>
            <p:nvPr/>
          </p:nvSpPr>
          <p:spPr bwMode="auto">
            <a:xfrm>
              <a:off x="6499879"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4" name="Freeform 1179"/>
            <p:cNvSpPr>
              <a:spLocks/>
            </p:cNvSpPr>
            <p:nvPr/>
          </p:nvSpPr>
          <p:spPr bwMode="auto">
            <a:xfrm>
              <a:off x="6717907"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5" name="Freeform 1180"/>
            <p:cNvSpPr>
              <a:spLocks/>
            </p:cNvSpPr>
            <p:nvPr/>
          </p:nvSpPr>
          <p:spPr bwMode="auto">
            <a:xfrm>
              <a:off x="6390134"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6" name="Freeform 1181"/>
            <p:cNvSpPr>
              <a:spLocks/>
            </p:cNvSpPr>
            <p:nvPr/>
          </p:nvSpPr>
          <p:spPr bwMode="auto">
            <a:xfrm>
              <a:off x="6062362"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7" name="Freeform 1182"/>
            <p:cNvSpPr>
              <a:spLocks/>
            </p:cNvSpPr>
            <p:nvPr/>
          </p:nvSpPr>
          <p:spPr bwMode="auto">
            <a:xfrm>
              <a:off x="5951153"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8" name="Freeform 1183"/>
            <p:cNvSpPr>
              <a:spLocks/>
            </p:cNvSpPr>
            <p:nvPr/>
          </p:nvSpPr>
          <p:spPr bwMode="auto">
            <a:xfrm>
              <a:off x="6169180"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59" name="Freeform 1184"/>
            <p:cNvSpPr>
              <a:spLocks/>
            </p:cNvSpPr>
            <p:nvPr/>
          </p:nvSpPr>
          <p:spPr bwMode="auto">
            <a:xfrm>
              <a:off x="627892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0" name="Freeform 1185"/>
            <p:cNvSpPr>
              <a:spLocks/>
            </p:cNvSpPr>
            <p:nvPr/>
          </p:nvSpPr>
          <p:spPr bwMode="auto">
            <a:xfrm>
              <a:off x="5731663"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1" name="Freeform 1186"/>
            <p:cNvSpPr>
              <a:spLocks/>
            </p:cNvSpPr>
            <p:nvPr/>
          </p:nvSpPr>
          <p:spPr bwMode="auto">
            <a:xfrm>
              <a:off x="5841407"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2" name="Freeform 1187"/>
            <p:cNvSpPr>
              <a:spLocks/>
            </p:cNvSpPr>
            <p:nvPr/>
          </p:nvSpPr>
          <p:spPr bwMode="auto">
            <a:xfrm>
              <a:off x="5513635" y="1"/>
              <a:ext cx="896984" cy="888205"/>
            </a:xfrm>
            <a:custGeom>
              <a:avLst/>
              <a:gdLst>
                <a:gd name="T0" fmla="*/ 592 w 613"/>
                <a:gd name="T1" fmla="*/ 8 h 607"/>
                <a:gd name="T2" fmla="*/ 592 w 613"/>
                <a:gd name="T3" fmla="*/ 8 h 607"/>
                <a:gd name="T4" fmla="*/ 0 w 613"/>
                <a:gd name="T5" fmla="*/ 607 h 607"/>
                <a:gd name="T6" fmla="*/ 13 w 613"/>
                <a:gd name="T7" fmla="*/ 607 h 607"/>
                <a:gd name="T8" fmla="*/ 613 w 613"/>
                <a:gd name="T9" fmla="*/ 0 h 607"/>
                <a:gd name="T10" fmla="*/ 601 w 613"/>
                <a:gd name="T11" fmla="*/ 0 h 607"/>
                <a:gd name="T12" fmla="*/ 592 w 613"/>
                <a:gd name="T13" fmla="*/ 8 h 607"/>
              </a:gdLst>
              <a:ahLst/>
              <a:cxnLst>
                <a:cxn ang="0">
                  <a:pos x="T0" y="T1"/>
                </a:cxn>
                <a:cxn ang="0">
                  <a:pos x="T2" y="T3"/>
                </a:cxn>
                <a:cxn ang="0">
                  <a:pos x="T4" y="T5"/>
                </a:cxn>
                <a:cxn ang="0">
                  <a:pos x="T6" y="T7"/>
                </a:cxn>
                <a:cxn ang="0">
                  <a:pos x="T8" y="T9"/>
                </a:cxn>
                <a:cxn ang="0">
                  <a:pos x="T10" y="T11"/>
                </a:cxn>
                <a:cxn ang="0">
                  <a:pos x="T12" y="T13"/>
                </a:cxn>
              </a:cxnLst>
              <a:rect l="0" t="0" r="r" b="b"/>
              <a:pathLst>
                <a:path w="613" h="607">
                  <a:moveTo>
                    <a:pt x="592" y="8"/>
                  </a:moveTo>
                  <a:lnTo>
                    <a:pt x="592" y="8"/>
                  </a:lnTo>
                  <a:lnTo>
                    <a:pt x="0" y="607"/>
                  </a:lnTo>
                  <a:lnTo>
                    <a:pt x="13" y="607"/>
                  </a:lnTo>
                  <a:lnTo>
                    <a:pt x="613" y="0"/>
                  </a:lnTo>
                  <a:lnTo>
                    <a:pt x="601" y="0"/>
                  </a:lnTo>
                  <a:lnTo>
                    <a:pt x="592" y="8"/>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3" name="Freeform 1188"/>
            <p:cNvSpPr>
              <a:spLocks/>
            </p:cNvSpPr>
            <p:nvPr/>
          </p:nvSpPr>
          <p:spPr bwMode="auto">
            <a:xfrm>
              <a:off x="5624843"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4" name="Freeform 1189"/>
            <p:cNvSpPr>
              <a:spLocks/>
            </p:cNvSpPr>
            <p:nvPr/>
          </p:nvSpPr>
          <p:spPr bwMode="auto">
            <a:xfrm>
              <a:off x="5185862"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5" name="Freeform 1190"/>
            <p:cNvSpPr>
              <a:spLocks/>
            </p:cNvSpPr>
            <p:nvPr/>
          </p:nvSpPr>
          <p:spPr bwMode="auto">
            <a:xfrm>
              <a:off x="5294144"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6" name="Freeform 1191"/>
            <p:cNvSpPr>
              <a:spLocks/>
            </p:cNvSpPr>
            <p:nvPr/>
          </p:nvSpPr>
          <p:spPr bwMode="auto">
            <a:xfrm>
              <a:off x="5403890"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7" name="Freeform 1192"/>
            <p:cNvSpPr>
              <a:spLocks/>
            </p:cNvSpPr>
            <p:nvPr/>
          </p:nvSpPr>
          <p:spPr bwMode="auto">
            <a:xfrm>
              <a:off x="4966372" y="1"/>
              <a:ext cx="896984" cy="888205"/>
            </a:xfrm>
            <a:custGeom>
              <a:avLst/>
              <a:gdLst>
                <a:gd name="T0" fmla="*/ 592 w 613"/>
                <a:gd name="T1" fmla="*/ 8 h 607"/>
                <a:gd name="T2" fmla="*/ 0 w 613"/>
                <a:gd name="T3" fmla="*/ 607 h 607"/>
                <a:gd name="T4" fmla="*/ 12 w 613"/>
                <a:gd name="T5" fmla="*/ 607 h 607"/>
                <a:gd name="T6" fmla="*/ 613 w 613"/>
                <a:gd name="T7" fmla="*/ 0 h 607"/>
                <a:gd name="T8" fmla="*/ 600 w 613"/>
                <a:gd name="T9" fmla="*/ 0 h 607"/>
                <a:gd name="T10" fmla="*/ 592 w 613"/>
                <a:gd name="T11" fmla="*/ 8 h 607"/>
              </a:gdLst>
              <a:ahLst/>
              <a:cxnLst>
                <a:cxn ang="0">
                  <a:pos x="T0" y="T1"/>
                </a:cxn>
                <a:cxn ang="0">
                  <a:pos x="T2" y="T3"/>
                </a:cxn>
                <a:cxn ang="0">
                  <a:pos x="T4" y="T5"/>
                </a:cxn>
                <a:cxn ang="0">
                  <a:pos x="T6" y="T7"/>
                </a:cxn>
                <a:cxn ang="0">
                  <a:pos x="T8" y="T9"/>
                </a:cxn>
                <a:cxn ang="0">
                  <a:pos x="T10" y="T11"/>
                </a:cxn>
              </a:cxnLst>
              <a:rect l="0" t="0" r="r" b="b"/>
              <a:pathLst>
                <a:path w="613" h="607">
                  <a:moveTo>
                    <a:pt x="592" y="8"/>
                  </a:moveTo>
                  <a:lnTo>
                    <a:pt x="0" y="607"/>
                  </a:lnTo>
                  <a:lnTo>
                    <a:pt x="12" y="607"/>
                  </a:lnTo>
                  <a:lnTo>
                    <a:pt x="613" y="0"/>
                  </a:lnTo>
                  <a:lnTo>
                    <a:pt x="600" y="0"/>
                  </a:lnTo>
                  <a:lnTo>
                    <a:pt x="592" y="8"/>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8" name="Freeform 1193"/>
            <p:cNvSpPr>
              <a:spLocks/>
            </p:cNvSpPr>
            <p:nvPr/>
          </p:nvSpPr>
          <p:spPr bwMode="auto">
            <a:xfrm>
              <a:off x="507611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69" name="Freeform 1194"/>
            <p:cNvSpPr>
              <a:spLocks/>
            </p:cNvSpPr>
            <p:nvPr/>
          </p:nvSpPr>
          <p:spPr bwMode="auto">
            <a:xfrm>
              <a:off x="4638599"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0" name="Freeform 1195"/>
            <p:cNvSpPr>
              <a:spLocks/>
            </p:cNvSpPr>
            <p:nvPr/>
          </p:nvSpPr>
          <p:spPr bwMode="auto">
            <a:xfrm>
              <a:off x="4748345" y="1"/>
              <a:ext cx="896984" cy="888205"/>
            </a:xfrm>
            <a:custGeom>
              <a:avLst/>
              <a:gdLst>
                <a:gd name="T0" fmla="*/ 0 w 613"/>
                <a:gd name="T1" fmla="*/ 607 h 607"/>
                <a:gd name="T2" fmla="*/ 10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1" name="Freeform 1196"/>
            <p:cNvSpPr>
              <a:spLocks/>
            </p:cNvSpPr>
            <p:nvPr/>
          </p:nvSpPr>
          <p:spPr bwMode="auto">
            <a:xfrm>
              <a:off x="4855163"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2" name="Freeform 1197"/>
            <p:cNvSpPr>
              <a:spLocks/>
            </p:cNvSpPr>
            <p:nvPr/>
          </p:nvSpPr>
          <p:spPr bwMode="auto">
            <a:xfrm>
              <a:off x="452739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3" name="Freeform 1198"/>
            <p:cNvSpPr>
              <a:spLocks/>
            </p:cNvSpPr>
            <p:nvPr/>
          </p:nvSpPr>
          <p:spPr bwMode="auto">
            <a:xfrm>
              <a:off x="408987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4" name="Freeform 1199"/>
            <p:cNvSpPr>
              <a:spLocks/>
            </p:cNvSpPr>
            <p:nvPr/>
          </p:nvSpPr>
          <p:spPr bwMode="auto">
            <a:xfrm>
              <a:off x="4310827"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5" name="Freeform 1200"/>
            <p:cNvSpPr>
              <a:spLocks/>
            </p:cNvSpPr>
            <p:nvPr/>
          </p:nvSpPr>
          <p:spPr bwMode="auto">
            <a:xfrm>
              <a:off x="4417646"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6" name="Freeform 1201"/>
            <p:cNvSpPr>
              <a:spLocks/>
            </p:cNvSpPr>
            <p:nvPr/>
          </p:nvSpPr>
          <p:spPr bwMode="auto">
            <a:xfrm>
              <a:off x="4199618"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7" name="Freeform 1202"/>
            <p:cNvSpPr>
              <a:spLocks/>
            </p:cNvSpPr>
            <p:nvPr/>
          </p:nvSpPr>
          <p:spPr bwMode="auto">
            <a:xfrm>
              <a:off x="3873309" y="1"/>
              <a:ext cx="896984" cy="888205"/>
            </a:xfrm>
            <a:custGeom>
              <a:avLst/>
              <a:gdLst>
                <a:gd name="T0" fmla="*/ 0 w 613"/>
                <a:gd name="T1" fmla="*/ 607 h 607"/>
                <a:gd name="T2" fmla="*/ 10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0"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8" name="Freeform 1203"/>
            <p:cNvSpPr>
              <a:spLocks/>
            </p:cNvSpPr>
            <p:nvPr/>
          </p:nvSpPr>
          <p:spPr bwMode="auto">
            <a:xfrm>
              <a:off x="3980128"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79" name="Freeform 1204"/>
            <p:cNvSpPr>
              <a:spLocks/>
            </p:cNvSpPr>
            <p:nvPr/>
          </p:nvSpPr>
          <p:spPr bwMode="auto">
            <a:xfrm>
              <a:off x="3434328"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0" name="Freeform 1205"/>
            <p:cNvSpPr>
              <a:spLocks/>
            </p:cNvSpPr>
            <p:nvPr/>
          </p:nvSpPr>
          <p:spPr bwMode="auto">
            <a:xfrm>
              <a:off x="365235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1" name="Freeform 1206"/>
            <p:cNvSpPr>
              <a:spLocks/>
            </p:cNvSpPr>
            <p:nvPr/>
          </p:nvSpPr>
          <p:spPr bwMode="auto">
            <a:xfrm>
              <a:off x="3762101"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2" name="Freeform 1207"/>
            <p:cNvSpPr>
              <a:spLocks/>
            </p:cNvSpPr>
            <p:nvPr/>
          </p:nvSpPr>
          <p:spPr bwMode="auto">
            <a:xfrm>
              <a:off x="3214838"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3" name="Freeform 1208"/>
            <p:cNvSpPr>
              <a:spLocks/>
            </p:cNvSpPr>
            <p:nvPr/>
          </p:nvSpPr>
          <p:spPr bwMode="auto">
            <a:xfrm>
              <a:off x="3542610" y="1"/>
              <a:ext cx="896984" cy="888205"/>
            </a:xfrm>
            <a:custGeom>
              <a:avLst/>
              <a:gdLst>
                <a:gd name="T0" fmla="*/ 0 w 613"/>
                <a:gd name="T1" fmla="*/ 607 h 607"/>
                <a:gd name="T2" fmla="*/ 12 w 613"/>
                <a:gd name="T3" fmla="*/ 607 h 607"/>
                <a:gd name="T4" fmla="*/ 613 w 613"/>
                <a:gd name="T5" fmla="*/ 0 h 607"/>
                <a:gd name="T6" fmla="*/ 602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2"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4" name="Freeform 1209"/>
            <p:cNvSpPr>
              <a:spLocks/>
            </p:cNvSpPr>
            <p:nvPr/>
          </p:nvSpPr>
          <p:spPr bwMode="auto">
            <a:xfrm>
              <a:off x="3324583"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5" name="Freeform 1210"/>
            <p:cNvSpPr>
              <a:spLocks/>
            </p:cNvSpPr>
            <p:nvPr/>
          </p:nvSpPr>
          <p:spPr bwMode="auto">
            <a:xfrm>
              <a:off x="2996810" y="1"/>
              <a:ext cx="896984" cy="888205"/>
            </a:xfrm>
            <a:custGeom>
              <a:avLst/>
              <a:gdLst>
                <a:gd name="T0" fmla="*/ 0 w 613"/>
                <a:gd name="T1" fmla="*/ 607 h 607"/>
                <a:gd name="T2" fmla="*/ 11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1"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6" name="Freeform 1211"/>
            <p:cNvSpPr>
              <a:spLocks/>
            </p:cNvSpPr>
            <p:nvPr/>
          </p:nvSpPr>
          <p:spPr bwMode="auto">
            <a:xfrm>
              <a:off x="3103629" y="1"/>
              <a:ext cx="896984" cy="888205"/>
            </a:xfrm>
            <a:custGeom>
              <a:avLst/>
              <a:gdLst>
                <a:gd name="T0" fmla="*/ 0 w 613"/>
                <a:gd name="T1" fmla="*/ 607 h 607"/>
                <a:gd name="T2" fmla="*/ 13 w 613"/>
                <a:gd name="T3" fmla="*/ 607 h 607"/>
                <a:gd name="T4" fmla="*/ 613 w 613"/>
                <a:gd name="T5" fmla="*/ 0 h 607"/>
                <a:gd name="T6" fmla="*/ 603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3"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7" name="Freeform 1212"/>
            <p:cNvSpPr>
              <a:spLocks/>
            </p:cNvSpPr>
            <p:nvPr/>
          </p:nvSpPr>
          <p:spPr bwMode="auto">
            <a:xfrm>
              <a:off x="2775857" y="1"/>
              <a:ext cx="898448" cy="888205"/>
            </a:xfrm>
            <a:custGeom>
              <a:avLst/>
              <a:gdLst>
                <a:gd name="T0" fmla="*/ 0 w 614"/>
                <a:gd name="T1" fmla="*/ 607 h 607"/>
                <a:gd name="T2" fmla="*/ 13 w 614"/>
                <a:gd name="T3" fmla="*/ 607 h 607"/>
                <a:gd name="T4" fmla="*/ 614 w 614"/>
                <a:gd name="T5" fmla="*/ 0 h 607"/>
                <a:gd name="T6" fmla="*/ 601 w 614"/>
                <a:gd name="T7" fmla="*/ 0 h 607"/>
                <a:gd name="T8" fmla="*/ 0 w 614"/>
                <a:gd name="T9" fmla="*/ 607 h 607"/>
              </a:gdLst>
              <a:ahLst/>
              <a:cxnLst>
                <a:cxn ang="0">
                  <a:pos x="T0" y="T1"/>
                </a:cxn>
                <a:cxn ang="0">
                  <a:pos x="T2" y="T3"/>
                </a:cxn>
                <a:cxn ang="0">
                  <a:pos x="T4" y="T5"/>
                </a:cxn>
                <a:cxn ang="0">
                  <a:pos x="T6" y="T7"/>
                </a:cxn>
                <a:cxn ang="0">
                  <a:pos x="T8" y="T9"/>
                </a:cxn>
              </a:cxnLst>
              <a:rect l="0" t="0" r="r" b="b"/>
              <a:pathLst>
                <a:path w="614" h="607">
                  <a:moveTo>
                    <a:pt x="0" y="607"/>
                  </a:moveTo>
                  <a:lnTo>
                    <a:pt x="13" y="607"/>
                  </a:lnTo>
                  <a:lnTo>
                    <a:pt x="614"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8" name="Freeform 1213"/>
            <p:cNvSpPr>
              <a:spLocks/>
            </p:cNvSpPr>
            <p:nvPr/>
          </p:nvSpPr>
          <p:spPr bwMode="auto">
            <a:xfrm>
              <a:off x="2887065" y="1"/>
              <a:ext cx="896984" cy="888205"/>
            </a:xfrm>
            <a:custGeom>
              <a:avLst/>
              <a:gdLst>
                <a:gd name="T0" fmla="*/ 0 w 613"/>
                <a:gd name="T1" fmla="*/ 607 h 607"/>
                <a:gd name="T2" fmla="*/ 12 w 613"/>
                <a:gd name="T3" fmla="*/ 607 h 607"/>
                <a:gd name="T4" fmla="*/ 613 w 613"/>
                <a:gd name="T5" fmla="*/ 0 h 607"/>
                <a:gd name="T6" fmla="*/ 600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2" y="607"/>
                  </a:lnTo>
                  <a:lnTo>
                    <a:pt x="613" y="0"/>
                  </a:lnTo>
                  <a:lnTo>
                    <a:pt x="600"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89" name="Freeform 1214"/>
            <p:cNvSpPr>
              <a:spLocks/>
            </p:cNvSpPr>
            <p:nvPr/>
          </p:nvSpPr>
          <p:spPr bwMode="auto">
            <a:xfrm>
              <a:off x="2669038" y="1"/>
              <a:ext cx="894058" cy="888205"/>
            </a:xfrm>
            <a:custGeom>
              <a:avLst/>
              <a:gdLst>
                <a:gd name="T0" fmla="*/ 0 w 611"/>
                <a:gd name="T1" fmla="*/ 607 h 607"/>
                <a:gd name="T2" fmla="*/ 11 w 611"/>
                <a:gd name="T3" fmla="*/ 607 h 607"/>
                <a:gd name="T4" fmla="*/ 611 w 611"/>
                <a:gd name="T5" fmla="*/ 0 h 607"/>
                <a:gd name="T6" fmla="*/ 601 w 611"/>
                <a:gd name="T7" fmla="*/ 0 h 607"/>
                <a:gd name="T8" fmla="*/ 0 w 611"/>
                <a:gd name="T9" fmla="*/ 607 h 607"/>
              </a:gdLst>
              <a:ahLst/>
              <a:cxnLst>
                <a:cxn ang="0">
                  <a:pos x="T0" y="T1"/>
                </a:cxn>
                <a:cxn ang="0">
                  <a:pos x="T2" y="T3"/>
                </a:cxn>
                <a:cxn ang="0">
                  <a:pos x="T4" y="T5"/>
                </a:cxn>
                <a:cxn ang="0">
                  <a:pos x="T6" y="T7"/>
                </a:cxn>
                <a:cxn ang="0">
                  <a:pos x="T8" y="T9"/>
                </a:cxn>
              </a:cxnLst>
              <a:rect l="0" t="0" r="r" b="b"/>
              <a:pathLst>
                <a:path w="611" h="607">
                  <a:moveTo>
                    <a:pt x="0" y="607"/>
                  </a:moveTo>
                  <a:lnTo>
                    <a:pt x="11" y="607"/>
                  </a:lnTo>
                  <a:lnTo>
                    <a:pt x="611"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0" name="Freeform 1215"/>
            <p:cNvSpPr>
              <a:spLocks/>
            </p:cNvSpPr>
            <p:nvPr/>
          </p:nvSpPr>
          <p:spPr bwMode="auto">
            <a:xfrm>
              <a:off x="11316964" y="2928"/>
              <a:ext cx="875036" cy="885278"/>
            </a:xfrm>
            <a:custGeom>
              <a:avLst/>
              <a:gdLst>
                <a:gd name="T0" fmla="*/ 0 w 598"/>
                <a:gd name="T1" fmla="*/ 605 h 605"/>
                <a:gd name="T2" fmla="*/ 10 w 598"/>
                <a:gd name="T3" fmla="*/ 605 h 605"/>
                <a:gd name="T4" fmla="*/ 598 w 598"/>
                <a:gd name="T5" fmla="*/ 11 h 605"/>
                <a:gd name="T6" fmla="*/ 598 w 598"/>
                <a:gd name="T7" fmla="*/ 0 h 605"/>
                <a:gd name="T8" fmla="*/ 0 w 598"/>
                <a:gd name="T9" fmla="*/ 605 h 605"/>
              </a:gdLst>
              <a:ahLst/>
              <a:cxnLst>
                <a:cxn ang="0">
                  <a:pos x="T0" y="T1"/>
                </a:cxn>
                <a:cxn ang="0">
                  <a:pos x="T2" y="T3"/>
                </a:cxn>
                <a:cxn ang="0">
                  <a:pos x="T4" y="T5"/>
                </a:cxn>
                <a:cxn ang="0">
                  <a:pos x="T6" y="T7"/>
                </a:cxn>
                <a:cxn ang="0">
                  <a:pos x="T8" y="T9"/>
                </a:cxn>
              </a:cxnLst>
              <a:rect l="0" t="0" r="r" b="b"/>
              <a:pathLst>
                <a:path w="598" h="605">
                  <a:moveTo>
                    <a:pt x="0" y="605"/>
                  </a:moveTo>
                  <a:lnTo>
                    <a:pt x="10" y="605"/>
                  </a:lnTo>
                  <a:lnTo>
                    <a:pt x="598" y="11"/>
                  </a:lnTo>
                  <a:lnTo>
                    <a:pt x="598" y="0"/>
                  </a:lnTo>
                  <a:lnTo>
                    <a:pt x="0" y="605"/>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1" name="Freeform 1216"/>
            <p:cNvSpPr>
              <a:spLocks/>
            </p:cNvSpPr>
            <p:nvPr/>
          </p:nvSpPr>
          <p:spPr bwMode="auto">
            <a:xfrm>
              <a:off x="11205756" y="1"/>
              <a:ext cx="896984" cy="888205"/>
            </a:xfrm>
            <a:custGeom>
              <a:avLst/>
              <a:gdLst>
                <a:gd name="T0" fmla="*/ 0 w 613"/>
                <a:gd name="T1" fmla="*/ 607 h 607"/>
                <a:gd name="T2" fmla="*/ 13 w 613"/>
                <a:gd name="T3" fmla="*/ 607 h 607"/>
                <a:gd name="T4" fmla="*/ 613 w 613"/>
                <a:gd name="T5" fmla="*/ 0 h 607"/>
                <a:gd name="T6" fmla="*/ 601 w 613"/>
                <a:gd name="T7" fmla="*/ 0 h 607"/>
                <a:gd name="T8" fmla="*/ 0 w 613"/>
                <a:gd name="T9" fmla="*/ 607 h 607"/>
              </a:gdLst>
              <a:ahLst/>
              <a:cxnLst>
                <a:cxn ang="0">
                  <a:pos x="T0" y="T1"/>
                </a:cxn>
                <a:cxn ang="0">
                  <a:pos x="T2" y="T3"/>
                </a:cxn>
                <a:cxn ang="0">
                  <a:pos x="T4" y="T5"/>
                </a:cxn>
                <a:cxn ang="0">
                  <a:pos x="T6" y="T7"/>
                </a:cxn>
                <a:cxn ang="0">
                  <a:pos x="T8" y="T9"/>
                </a:cxn>
              </a:cxnLst>
              <a:rect l="0" t="0" r="r" b="b"/>
              <a:pathLst>
                <a:path w="613" h="607">
                  <a:moveTo>
                    <a:pt x="0" y="607"/>
                  </a:moveTo>
                  <a:lnTo>
                    <a:pt x="13" y="607"/>
                  </a:lnTo>
                  <a:lnTo>
                    <a:pt x="613" y="0"/>
                  </a:lnTo>
                  <a:lnTo>
                    <a:pt x="601" y="0"/>
                  </a:lnTo>
                  <a:lnTo>
                    <a:pt x="0" y="607"/>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2" name="Freeform 1217"/>
            <p:cNvSpPr>
              <a:spLocks/>
            </p:cNvSpPr>
            <p:nvPr/>
          </p:nvSpPr>
          <p:spPr bwMode="auto">
            <a:xfrm>
              <a:off x="2500762" y="1"/>
              <a:ext cx="845770" cy="851623"/>
            </a:xfrm>
            <a:custGeom>
              <a:avLst/>
              <a:gdLst>
                <a:gd name="T0" fmla="*/ 578 w 578"/>
                <a:gd name="T1" fmla="*/ 0 h 582"/>
                <a:gd name="T2" fmla="*/ 565 w 578"/>
                <a:gd name="T3" fmla="*/ 0 h 582"/>
                <a:gd name="T4" fmla="*/ 0 w 578"/>
                <a:gd name="T5" fmla="*/ 571 h 582"/>
                <a:gd name="T6" fmla="*/ 0 w 578"/>
                <a:gd name="T7" fmla="*/ 582 h 582"/>
                <a:gd name="T8" fmla="*/ 578 w 578"/>
                <a:gd name="T9" fmla="*/ 0 h 582"/>
              </a:gdLst>
              <a:ahLst/>
              <a:cxnLst>
                <a:cxn ang="0">
                  <a:pos x="T0" y="T1"/>
                </a:cxn>
                <a:cxn ang="0">
                  <a:pos x="T2" y="T3"/>
                </a:cxn>
                <a:cxn ang="0">
                  <a:pos x="T4" y="T5"/>
                </a:cxn>
                <a:cxn ang="0">
                  <a:pos x="T6" y="T7"/>
                </a:cxn>
                <a:cxn ang="0">
                  <a:pos x="T8" y="T9"/>
                </a:cxn>
              </a:cxnLst>
              <a:rect l="0" t="0" r="r" b="b"/>
              <a:pathLst>
                <a:path w="578" h="582">
                  <a:moveTo>
                    <a:pt x="578" y="0"/>
                  </a:moveTo>
                  <a:lnTo>
                    <a:pt x="565" y="0"/>
                  </a:lnTo>
                  <a:lnTo>
                    <a:pt x="0" y="571"/>
                  </a:lnTo>
                  <a:lnTo>
                    <a:pt x="0" y="582"/>
                  </a:lnTo>
                  <a:lnTo>
                    <a:pt x="578"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3" name="Freeform 1218"/>
            <p:cNvSpPr>
              <a:spLocks/>
            </p:cNvSpPr>
            <p:nvPr/>
          </p:nvSpPr>
          <p:spPr bwMode="auto">
            <a:xfrm>
              <a:off x="2500762" y="1"/>
              <a:ext cx="406789" cy="408253"/>
            </a:xfrm>
            <a:custGeom>
              <a:avLst/>
              <a:gdLst>
                <a:gd name="T0" fmla="*/ 278 w 278"/>
                <a:gd name="T1" fmla="*/ 0 h 279"/>
                <a:gd name="T2" fmla="*/ 266 w 278"/>
                <a:gd name="T3" fmla="*/ 0 h 279"/>
                <a:gd name="T4" fmla="*/ 0 w 278"/>
                <a:gd name="T5" fmla="*/ 269 h 279"/>
                <a:gd name="T6" fmla="*/ 0 w 278"/>
                <a:gd name="T7" fmla="*/ 279 h 279"/>
                <a:gd name="T8" fmla="*/ 278 w 278"/>
                <a:gd name="T9" fmla="*/ 0 h 279"/>
              </a:gdLst>
              <a:ahLst/>
              <a:cxnLst>
                <a:cxn ang="0">
                  <a:pos x="T0" y="T1"/>
                </a:cxn>
                <a:cxn ang="0">
                  <a:pos x="T2" y="T3"/>
                </a:cxn>
                <a:cxn ang="0">
                  <a:pos x="T4" y="T5"/>
                </a:cxn>
                <a:cxn ang="0">
                  <a:pos x="T6" y="T7"/>
                </a:cxn>
                <a:cxn ang="0">
                  <a:pos x="T8" y="T9"/>
                </a:cxn>
              </a:cxnLst>
              <a:rect l="0" t="0" r="r" b="b"/>
              <a:pathLst>
                <a:path w="278" h="279">
                  <a:moveTo>
                    <a:pt x="278" y="0"/>
                  </a:moveTo>
                  <a:lnTo>
                    <a:pt x="266" y="0"/>
                  </a:lnTo>
                  <a:lnTo>
                    <a:pt x="0" y="269"/>
                  </a:lnTo>
                  <a:lnTo>
                    <a:pt x="0" y="279"/>
                  </a:lnTo>
                  <a:lnTo>
                    <a:pt x="278"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4" name="Freeform 1219"/>
            <p:cNvSpPr>
              <a:spLocks/>
            </p:cNvSpPr>
            <p:nvPr/>
          </p:nvSpPr>
          <p:spPr bwMode="auto">
            <a:xfrm>
              <a:off x="2500762" y="1"/>
              <a:ext cx="624816" cy="630670"/>
            </a:xfrm>
            <a:custGeom>
              <a:avLst/>
              <a:gdLst>
                <a:gd name="T0" fmla="*/ 427 w 427"/>
                <a:gd name="T1" fmla="*/ 0 h 431"/>
                <a:gd name="T2" fmla="*/ 417 w 427"/>
                <a:gd name="T3" fmla="*/ 0 h 431"/>
                <a:gd name="T4" fmla="*/ 0 w 427"/>
                <a:gd name="T5" fmla="*/ 419 h 431"/>
                <a:gd name="T6" fmla="*/ 0 w 427"/>
                <a:gd name="T7" fmla="*/ 431 h 431"/>
                <a:gd name="T8" fmla="*/ 427 w 427"/>
                <a:gd name="T9" fmla="*/ 0 h 431"/>
              </a:gdLst>
              <a:ahLst/>
              <a:cxnLst>
                <a:cxn ang="0">
                  <a:pos x="T0" y="T1"/>
                </a:cxn>
                <a:cxn ang="0">
                  <a:pos x="T2" y="T3"/>
                </a:cxn>
                <a:cxn ang="0">
                  <a:pos x="T4" y="T5"/>
                </a:cxn>
                <a:cxn ang="0">
                  <a:pos x="T6" y="T7"/>
                </a:cxn>
                <a:cxn ang="0">
                  <a:pos x="T8" y="T9"/>
                </a:cxn>
              </a:cxnLst>
              <a:rect l="0" t="0" r="r" b="b"/>
              <a:pathLst>
                <a:path w="427" h="431">
                  <a:moveTo>
                    <a:pt x="427" y="0"/>
                  </a:moveTo>
                  <a:lnTo>
                    <a:pt x="417" y="0"/>
                  </a:lnTo>
                  <a:lnTo>
                    <a:pt x="0" y="419"/>
                  </a:lnTo>
                  <a:lnTo>
                    <a:pt x="0" y="431"/>
                  </a:lnTo>
                  <a:lnTo>
                    <a:pt x="427"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5" name="Freeform 1220"/>
            <p:cNvSpPr>
              <a:spLocks/>
            </p:cNvSpPr>
            <p:nvPr/>
          </p:nvSpPr>
          <p:spPr bwMode="auto">
            <a:xfrm>
              <a:off x="2500762" y="1"/>
              <a:ext cx="734562" cy="738952"/>
            </a:xfrm>
            <a:custGeom>
              <a:avLst/>
              <a:gdLst>
                <a:gd name="T0" fmla="*/ 502 w 502"/>
                <a:gd name="T1" fmla="*/ 0 h 505"/>
                <a:gd name="T2" fmla="*/ 490 w 502"/>
                <a:gd name="T3" fmla="*/ 0 h 505"/>
                <a:gd name="T4" fmla="*/ 0 w 502"/>
                <a:gd name="T5" fmla="*/ 495 h 505"/>
                <a:gd name="T6" fmla="*/ 0 w 502"/>
                <a:gd name="T7" fmla="*/ 505 h 505"/>
                <a:gd name="T8" fmla="*/ 502 w 502"/>
                <a:gd name="T9" fmla="*/ 0 h 505"/>
              </a:gdLst>
              <a:ahLst/>
              <a:cxnLst>
                <a:cxn ang="0">
                  <a:pos x="T0" y="T1"/>
                </a:cxn>
                <a:cxn ang="0">
                  <a:pos x="T2" y="T3"/>
                </a:cxn>
                <a:cxn ang="0">
                  <a:pos x="T4" y="T5"/>
                </a:cxn>
                <a:cxn ang="0">
                  <a:pos x="T6" y="T7"/>
                </a:cxn>
                <a:cxn ang="0">
                  <a:pos x="T8" y="T9"/>
                </a:cxn>
              </a:cxnLst>
              <a:rect l="0" t="0" r="r" b="b"/>
              <a:pathLst>
                <a:path w="502" h="505">
                  <a:moveTo>
                    <a:pt x="502" y="0"/>
                  </a:moveTo>
                  <a:lnTo>
                    <a:pt x="490" y="0"/>
                  </a:lnTo>
                  <a:lnTo>
                    <a:pt x="0" y="495"/>
                  </a:lnTo>
                  <a:lnTo>
                    <a:pt x="0" y="505"/>
                  </a:lnTo>
                  <a:lnTo>
                    <a:pt x="502"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6" name="Freeform 1221"/>
            <p:cNvSpPr>
              <a:spLocks/>
            </p:cNvSpPr>
            <p:nvPr/>
          </p:nvSpPr>
          <p:spPr bwMode="auto">
            <a:xfrm>
              <a:off x="2500762" y="1"/>
              <a:ext cx="297043" cy="297044"/>
            </a:xfrm>
            <a:custGeom>
              <a:avLst/>
              <a:gdLst>
                <a:gd name="T0" fmla="*/ 203 w 203"/>
                <a:gd name="T1" fmla="*/ 0 h 203"/>
                <a:gd name="T2" fmla="*/ 191 w 203"/>
                <a:gd name="T3" fmla="*/ 0 h 203"/>
                <a:gd name="T4" fmla="*/ 0 w 203"/>
                <a:gd name="T5" fmla="*/ 192 h 203"/>
                <a:gd name="T6" fmla="*/ 0 w 203"/>
                <a:gd name="T7" fmla="*/ 203 h 203"/>
                <a:gd name="T8" fmla="*/ 203 w 203"/>
                <a:gd name="T9" fmla="*/ 0 h 203"/>
              </a:gdLst>
              <a:ahLst/>
              <a:cxnLst>
                <a:cxn ang="0">
                  <a:pos x="T0" y="T1"/>
                </a:cxn>
                <a:cxn ang="0">
                  <a:pos x="T2" y="T3"/>
                </a:cxn>
                <a:cxn ang="0">
                  <a:pos x="T4" y="T5"/>
                </a:cxn>
                <a:cxn ang="0">
                  <a:pos x="T6" y="T7"/>
                </a:cxn>
                <a:cxn ang="0">
                  <a:pos x="T8" y="T9"/>
                </a:cxn>
              </a:cxnLst>
              <a:rect l="0" t="0" r="r" b="b"/>
              <a:pathLst>
                <a:path w="203" h="203">
                  <a:moveTo>
                    <a:pt x="203" y="0"/>
                  </a:moveTo>
                  <a:lnTo>
                    <a:pt x="191" y="0"/>
                  </a:lnTo>
                  <a:lnTo>
                    <a:pt x="0" y="192"/>
                  </a:lnTo>
                  <a:lnTo>
                    <a:pt x="0" y="203"/>
                  </a:lnTo>
                  <a:lnTo>
                    <a:pt x="203"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7" name="Freeform 1222"/>
            <p:cNvSpPr>
              <a:spLocks/>
            </p:cNvSpPr>
            <p:nvPr/>
          </p:nvSpPr>
          <p:spPr bwMode="auto">
            <a:xfrm>
              <a:off x="2500762" y="1"/>
              <a:ext cx="79017" cy="77554"/>
            </a:xfrm>
            <a:custGeom>
              <a:avLst/>
              <a:gdLst>
                <a:gd name="T0" fmla="*/ 54 w 54"/>
                <a:gd name="T1" fmla="*/ 0 h 53"/>
                <a:gd name="T2" fmla="*/ 42 w 54"/>
                <a:gd name="T3" fmla="*/ 0 h 53"/>
                <a:gd name="T4" fmla="*/ 0 w 54"/>
                <a:gd name="T5" fmla="*/ 40 h 53"/>
                <a:gd name="T6" fmla="*/ 0 w 54"/>
                <a:gd name="T7" fmla="*/ 53 h 53"/>
                <a:gd name="T8" fmla="*/ 54 w 54"/>
                <a:gd name="T9" fmla="*/ 0 h 53"/>
              </a:gdLst>
              <a:ahLst/>
              <a:cxnLst>
                <a:cxn ang="0">
                  <a:pos x="T0" y="T1"/>
                </a:cxn>
                <a:cxn ang="0">
                  <a:pos x="T2" y="T3"/>
                </a:cxn>
                <a:cxn ang="0">
                  <a:pos x="T4" y="T5"/>
                </a:cxn>
                <a:cxn ang="0">
                  <a:pos x="T6" y="T7"/>
                </a:cxn>
                <a:cxn ang="0">
                  <a:pos x="T8" y="T9"/>
                </a:cxn>
              </a:cxnLst>
              <a:rect l="0" t="0" r="r" b="b"/>
              <a:pathLst>
                <a:path w="54" h="53">
                  <a:moveTo>
                    <a:pt x="54" y="0"/>
                  </a:moveTo>
                  <a:lnTo>
                    <a:pt x="42" y="0"/>
                  </a:lnTo>
                  <a:lnTo>
                    <a:pt x="0" y="40"/>
                  </a:lnTo>
                  <a:lnTo>
                    <a:pt x="0" y="53"/>
                  </a:lnTo>
                  <a:lnTo>
                    <a:pt x="54"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8" name="Freeform 1223"/>
            <p:cNvSpPr>
              <a:spLocks/>
            </p:cNvSpPr>
            <p:nvPr/>
          </p:nvSpPr>
          <p:spPr bwMode="auto">
            <a:xfrm>
              <a:off x="2500762" y="1"/>
              <a:ext cx="187299" cy="188762"/>
            </a:xfrm>
            <a:custGeom>
              <a:avLst/>
              <a:gdLst>
                <a:gd name="T0" fmla="*/ 128 w 128"/>
                <a:gd name="T1" fmla="*/ 0 h 129"/>
                <a:gd name="T2" fmla="*/ 117 w 128"/>
                <a:gd name="T3" fmla="*/ 0 h 129"/>
                <a:gd name="T4" fmla="*/ 0 w 128"/>
                <a:gd name="T5" fmla="*/ 116 h 129"/>
                <a:gd name="T6" fmla="*/ 0 w 128"/>
                <a:gd name="T7" fmla="*/ 129 h 129"/>
                <a:gd name="T8" fmla="*/ 128 w 128"/>
                <a:gd name="T9" fmla="*/ 0 h 129"/>
              </a:gdLst>
              <a:ahLst/>
              <a:cxnLst>
                <a:cxn ang="0">
                  <a:pos x="T0" y="T1"/>
                </a:cxn>
                <a:cxn ang="0">
                  <a:pos x="T2" y="T3"/>
                </a:cxn>
                <a:cxn ang="0">
                  <a:pos x="T4" y="T5"/>
                </a:cxn>
                <a:cxn ang="0">
                  <a:pos x="T6" y="T7"/>
                </a:cxn>
                <a:cxn ang="0">
                  <a:pos x="T8" y="T9"/>
                </a:cxn>
              </a:cxnLst>
              <a:rect l="0" t="0" r="r" b="b"/>
              <a:pathLst>
                <a:path w="128" h="129">
                  <a:moveTo>
                    <a:pt x="128" y="0"/>
                  </a:moveTo>
                  <a:lnTo>
                    <a:pt x="117" y="0"/>
                  </a:lnTo>
                  <a:lnTo>
                    <a:pt x="0" y="116"/>
                  </a:lnTo>
                  <a:lnTo>
                    <a:pt x="0" y="129"/>
                  </a:lnTo>
                  <a:lnTo>
                    <a:pt x="128"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99" name="Freeform 1224"/>
            <p:cNvSpPr>
              <a:spLocks/>
            </p:cNvSpPr>
            <p:nvPr/>
          </p:nvSpPr>
          <p:spPr bwMode="auto">
            <a:xfrm>
              <a:off x="2559293" y="1"/>
              <a:ext cx="896984" cy="888205"/>
            </a:xfrm>
            <a:custGeom>
              <a:avLst/>
              <a:gdLst>
                <a:gd name="T0" fmla="*/ 613 w 613"/>
                <a:gd name="T1" fmla="*/ 0 h 607"/>
                <a:gd name="T2" fmla="*/ 600 w 613"/>
                <a:gd name="T3" fmla="*/ 0 h 607"/>
                <a:gd name="T4" fmla="*/ 0 w 613"/>
                <a:gd name="T5" fmla="*/ 607 h 607"/>
                <a:gd name="T6" fmla="*/ 10 w 613"/>
                <a:gd name="T7" fmla="*/ 607 h 607"/>
                <a:gd name="T8" fmla="*/ 613 w 613"/>
                <a:gd name="T9" fmla="*/ 0 h 607"/>
              </a:gdLst>
              <a:ahLst/>
              <a:cxnLst>
                <a:cxn ang="0">
                  <a:pos x="T0" y="T1"/>
                </a:cxn>
                <a:cxn ang="0">
                  <a:pos x="T2" y="T3"/>
                </a:cxn>
                <a:cxn ang="0">
                  <a:pos x="T4" y="T5"/>
                </a:cxn>
                <a:cxn ang="0">
                  <a:pos x="T6" y="T7"/>
                </a:cxn>
                <a:cxn ang="0">
                  <a:pos x="T8" y="T9"/>
                </a:cxn>
              </a:cxnLst>
              <a:rect l="0" t="0" r="r" b="b"/>
              <a:pathLst>
                <a:path w="613" h="607">
                  <a:moveTo>
                    <a:pt x="613" y="0"/>
                  </a:moveTo>
                  <a:lnTo>
                    <a:pt x="600" y="0"/>
                  </a:lnTo>
                  <a:lnTo>
                    <a:pt x="0" y="607"/>
                  </a:lnTo>
                  <a:lnTo>
                    <a:pt x="10" y="607"/>
                  </a:lnTo>
                  <a:lnTo>
                    <a:pt x="613"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sp>
          <p:nvSpPr>
            <p:cNvPr id="100" name="Freeform 1225"/>
            <p:cNvSpPr>
              <a:spLocks/>
            </p:cNvSpPr>
            <p:nvPr/>
          </p:nvSpPr>
          <p:spPr bwMode="auto">
            <a:xfrm>
              <a:off x="2500762" y="1"/>
              <a:ext cx="517998" cy="519461"/>
            </a:xfrm>
            <a:custGeom>
              <a:avLst/>
              <a:gdLst>
                <a:gd name="T0" fmla="*/ 354 w 354"/>
                <a:gd name="T1" fmla="*/ 0 h 355"/>
                <a:gd name="T2" fmla="*/ 341 w 354"/>
                <a:gd name="T3" fmla="*/ 0 h 355"/>
                <a:gd name="T4" fmla="*/ 0 w 354"/>
                <a:gd name="T5" fmla="*/ 343 h 355"/>
                <a:gd name="T6" fmla="*/ 0 w 354"/>
                <a:gd name="T7" fmla="*/ 355 h 355"/>
                <a:gd name="T8" fmla="*/ 354 w 354"/>
                <a:gd name="T9" fmla="*/ 0 h 355"/>
              </a:gdLst>
              <a:ahLst/>
              <a:cxnLst>
                <a:cxn ang="0">
                  <a:pos x="T0" y="T1"/>
                </a:cxn>
                <a:cxn ang="0">
                  <a:pos x="T2" y="T3"/>
                </a:cxn>
                <a:cxn ang="0">
                  <a:pos x="T4" y="T5"/>
                </a:cxn>
                <a:cxn ang="0">
                  <a:pos x="T6" y="T7"/>
                </a:cxn>
                <a:cxn ang="0">
                  <a:pos x="T8" y="T9"/>
                </a:cxn>
              </a:cxnLst>
              <a:rect l="0" t="0" r="r" b="b"/>
              <a:pathLst>
                <a:path w="354" h="355">
                  <a:moveTo>
                    <a:pt x="354" y="0"/>
                  </a:moveTo>
                  <a:lnTo>
                    <a:pt x="341" y="0"/>
                  </a:lnTo>
                  <a:lnTo>
                    <a:pt x="0" y="343"/>
                  </a:lnTo>
                  <a:lnTo>
                    <a:pt x="0" y="355"/>
                  </a:lnTo>
                  <a:lnTo>
                    <a:pt x="354" y="0"/>
                  </a:lnTo>
                  <a:close/>
                </a:path>
              </a:pathLst>
            </a:custGeom>
            <a:grpFill/>
            <a:ln>
              <a:solidFill>
                <a:schemeClr val="accent4">
                  <a:lumMod val="40000"/>
                  <a:lumOff val="60000"/>
                </a:schemeClr>
              </a:solidFill>
            </a:ln>
          </p:spPr>
          <p:style>
            <a:lnRef idx="2">
              <a:schemeClr val="accent4"/>
            </a:lnRef>
            <a:fillRef idx="1">
              <a:schemeClr val="lt1"/>
            </a:fillRef>
            <a:effectRef idx="0">
              <a:schemeClr val="accent4"/>
            </a:effectRef>
            <a:fontRef idx="minor">
              <a:schemeClr val="dk1"/>
            </a:fontRef>
          </p:style>
          <p:txBody>
            <a:bodyPr vert="horz" wrap="square" lIns="91440" tIns="45720" rIns="91440" bIns="45720" numCol="1" anchor="t" anchorCtr="0" compatLnSpc="1">
              <a:prstTxWarp prst="textNoShape">
                <a:avLst/>
              </a:prstTxWarp>
            </a:bodyPr>
            <a:lstStyle/>
            <a:p>
              <a:endParaRPr lang="ru-RU" b="1">
                <a:solidFill>
                  <a:srgbClr val="C00000"/>
                </a:solidFill>
              </a:endParaRPr>
            </a:p>
          </p:txBody>
        </p:sp>
      </p:grpSp>
      <p:sp>
        <p:nvSpPr>
          <p:cNvPr id="101" name="Прямоугольник 100"/>
          <p:cNvSpPr/>
          <p:nvPr/>
        </p:nvSpPr>
        <p:spPr>
          <a:xfrm rot="2410180">
            <a:off x="1678177" y="4627866"/>
            <a:ext cx="7340272" cy="707886"/>
          </a:xfrm>
          <a:prstGeom prst="rect">
            <a:avLst/>
          </a:prstGeom>
        </p:spPr>
        <p:txBody>
          <a:bodyPr wrap="square">
            <a:spAutoFit/>
          </a:bodyPr>
          <a:lstStyle/>
          <a:p>
            <a:pPr algn="ctr"/>
            <a:r>
              <a:rPr lang="ru-RU" sz="2000" b="1" dirty="0" smtClean="0">
                <a:solidFill>
                  <a:schemeClr val="tx2">
                    <a:lumMod val="75000"/>
                  </a:schemeClr>
                </a:solidFill>
                <a:latin typeface="Myriad Pro" panose="020B0503030403020204" pitchFamily="34" charset="0"/>
              </a:rPr>
              <a:t>НОРМАТИВНО-ПРАВОВОЕ ОБЕСПЕЧЕНИЕ</a:t>
            </a:r>
          </a:p>
          <a:p>
            <a:pPr algn="ctr"/>
            <a:r>
              <a:rPr lang="ru-RU" sz="2000" b="1" dirty="0" smtClean="0">
                <a:solidFill>
                  <a:schemeClr val="tx2">
                    <a:lumMod val="75000"/>
                  </a:schemeClr>
                </a:solidFill>
                <a:latin typeface="Myriad Pro" panose="020B0503030403020204" pitchFamily="34" charset="0"/>
              </a:rPr>
              <a:t>Хронология </a:t>
            </a:r>
          </a:p>
        </p:txBody>
      </p:sp>
      <p:sp>
        <p:nvSpPr>
          <p:cNvPr id="103" name="Line 1010"/>
          <p:cNvSpPr>
            <a:spLocks noChangeShapeType="1"/>
          </p:cNvSpPr>
          <p:nvPr/>
        </p:nvSpPr>
        <p:spPr bwMode="auto">
          <a:xfrm>
            <a:off x="99107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4" name="Line 1011"/>
          <p:cNvSpPr>
            <a:spLocks noChangeShapeType="1"/>
          </p:cNvSpPr>
          <p:nvPr/>
        </p:nvSpPr>
        <p:spPr bwMode="auto">
          <a:xfrm>
            <a:off x="12106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5" name="Line 1012"/>
          <p:cNvSpPr>
            <a:spLocks noChangeShapeType="1"/>
          </p:cNvSpPr>
          <p:nvPr/>
        </p:nvSpPr>
        <p:spPr bwMode="auto">
          <a:xfrm>
            <a:off x="77374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6" name="Line 1013"/>
          <p:cNvSpPr>
            <a:spLocks noChangeShapeType="1"/>
          </p:cNvSpPr>
          <p:nvPr/>
        </p:nvSpPr>
        <p:spPr bwMode="auto">
          <a:xfrm>
            <a:off x="10469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7" name="Line 1014"/>
          <p:cNvSpPr>
            <a:spLocks noChangeShapeType="1"/>
          </p:cNvSpPr>
          <p:nvPr/>
        </p:nvSpPr>
        <p:spPr bwMode="auto">
          <a:xfrm>
            <a:off x="73977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8" name="Line 1015"/>
          <p:cNvSpPr>
            <a:spLocks noChangeShapeType="1"/>
          </p:cNvSpPr>
          <p:nvPr/>
        </p:nvSpPr>
        <p:spPr bwMode="auto">
          <a:xfrm>
            <a:off x="75199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9" name="Line 1016"/>
          <p:cNvSpPr>
            <a:spLocks noChangeShapeType="1"/>
          </p:cNvSpPr>
          <p:nvPr/>
        </p:nvSpPr>
        <p:spPr bwMode="auto">
          <a:xfrm>
            <a:off x="118903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0" name="Line 1017"/>
          <p:cNvSpPr>
            <a:spLocks noChangeShapeType="1"/>
          </p:cNvSpPr>
          <p:nvPr/>
        </p:nvSpPr>
        <p:spPr bwMode="auto">
          <a:xfrm>
            <a:off x="9921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1" name="Line 1018"/>
          <p:cNvSpPr>
            <a:spLocks noChangeShapeType="1"/>
          </p:cNvSpPr>
          <p:nvPr/>
        </p:nvSpPr>
        <p:spPr bwMode="auto">
          <a:xfrm>
            <a:off x="107965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2" name="Line 1019"/>
          <p:cNvSpPr>
            <a:spLocks noChangeShapeType="1"/>
          </p:cNvSpPr>
          <p:nvPr/>
        </p:nvSpPr>
        <p:spPr bwMode="auto">
          <a:xfrm>
            <a:off x="106886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3" name="Line 1020"/>
          <p:cNvSpPr>
            <a:spLocks noChangeShapeType="1"/>
          </p:cNvSpPr>
          <p:nvPr/>
        </p:nvSpPr>
        <p:spPr bwMode="auto">
          <a:xfrm>
            <a:off x="101298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4" name="Line 1021"/>
          <p:cNvSpPr>
            <a:spLocks noChangeShapeType="1"/>
          </p:cNvSpPr>
          <p:nvPr/>
        </p:nvSpPr>
        <p:spPr bwMode="auto">
          <a:xfrm>
            <a:off x="2527300" y="8493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5" name="Line 1022"/>
          <p:cNvSpPr>
            <a:spLocks noChangeShapeType="1"/>
          </p:cNvSpPr>
          <p:nvPr/>
        </p:nvSpPr>
        <p:spPr bwMode="auto">
          <a:xfrm>
            <a:off x="70707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6" name="Line 1023"/>
          <p:cNvSpPr>
            <a:spLocks noChangeShapeType="1"/>
          </p:cNvSpPr>
          <p:nvPr/>
        </p:nvSpPr>
        <p:spPr bwMode="auto">
          <a:xfrm>
            <a:off x="38052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7" name="Line 1024"/>
          <p:cNvSpPr>
            <a:spLocks noChangeShapeType="1"/>
          </p:cNvSpPr>
          <p:nvPr/>
        </p:nvSpPr>
        <p:spPr bwMode="auto">
          <a:xfrm>
            <a:off x="90360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8" name="Line 1025"/>
          <p:cNvSpPr>
            <a:spLocks noChangeShapeType="1"/>
          </p:cNvSpPr>
          <p:nvPr/>
        </p:nvSpPr>
        <p:spPr bwMode="auto">
          <a:xfrm>
            <a:off x="60991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9" name="Line 1026"/>
          <p:cNvSpPr>
            <a:spLocks noChangeShapeType="1"/>
          </p:cNvSpPr>
          <p:nvPr/>
        </p:nvSpPr>
        <p:spPr bwMode="auto">
          <a:xfrm>
            <a:off x="89296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0" name="Line 1027"/>
          <p:cNvSpPr>
            <a:spLocks noChangeShapeType="1"/>
          </p:cNvSpPr>
          <p:nvPr/>
        </p:nvSpPr>
        <p:spPr bwMode="auto">
          <a:xfrm>
            <a:off x="62103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1" name="Line 1028"/>
          <p:cNvSpPr>
            <a:spLocks noChangeShapeType="1"/>
          </p:cNvSpPr>
          <p:nvPr/>
        </p:nvSpPr>
        <p:spPr bwMode="auto">
          <a:xfrm>
            <a:off x="10347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2" name="Line 1029"/>
          <p:cNvSpPr>
            <a:spLocks noChangeShapeType="1"/>
          </p:cNvSpPr>
          <p:nvPr/>
        </p:nvSpPr>
        <p:spPr bwMode="auto">
          <a:xfrm>
            <a:off x="104568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3" name="Line 1030"/>
          <p:cNvSpPr>
            <a:spLocks noChangeShapeType="1"/>
          </p:cNvSpPr>
          <p:nvPr/>
        </p:nvSpPr>
        <p:spPr bwMode="auto">
          <a:xfrm>
            <a:off x="44624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4" name="Line 1031"/>
          <p:cNvSpPr>
            <a:spLocks noChangeShapeType="1"/>
          </p:cNvSpPr>
          <p:nvPr/>
        </p:nvSpPr>
        <p:spPr bwMode="auto">
          <a:xfrm>
            <a:off x="9583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5" name="Line 1032"/>
          <p:cNvSpPr>
            <a:spLocks noChangeShapeType="1"/>
          </p:cNvSpPr>
          <p:nvPr/>
        </p:nvSpPr>
        <p:spPr bwMode="auto">
          <a:xfrm>
            <a:off x="12204700" y="4508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6" name="Line 1033"/>
          <p:cNvSpPr>
            <a:spLocks noChangeShapeType="1"/>
          </p:cNvSpPr>
          <p:nvPr/>
        </p:nvSpPr>
        <p:spPr bwMode="auto">
          <a:xfrm>
            <a:off x="10783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7" name="Line 1034"/>
          <p:cNvSpPr>
            <a:spLocks noChangeShapeType="1"/>
          </p:cNvSpPr>
          <p:nvPr/>
        </p:nvSpPr>
        <p:spPr bwMode="auto">
          <a:xfrm>
            <a:off x="83820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8" name="Line 1035"/>
          <p:cNvSpPr>
            <a:spLocks noChangeShapeType="1"/>
          </p:cNvSpPr>
          <p:nvPr/>
        </p:nvSpPr>
        <p:spPr bwMode="auto">
          <a:xfrm>
            <a:off x="106775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9" name="Line 1036"/>
          <p:cNvSpPr>
            <a:spLocks noChangeShapeType="1"/>
          </p:cNvSpPr>
          <p:nvPr/>
        </p:nvSpPr>
        <p:spPr bwMode="auto">
          <a:xfrm>
            <a:off x="8162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0" name="Line 1037"/>
          <p:cNvSpPr>
            <a:spLocks noChangeShapeType="1"/>
          </p:cNvSpPr>
          <p:nvPr/>
        </p:nvSpPr>
        <p:spPr bwMode="auto">
          <a:xfrm>
            <a:off x="11220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1" name="Line 1038"/>
          <p:cNvSpPr>
            <a:spLocks noChangeShapeType="1"/>
          </p:cNvSpPr>
          <p:nvPr/>
        </p:nvSpPr>
        <p:spPr bwMode="auto">
          <a:xfrm>
            <a:off x="2824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2" name="Line 1039"/>
          <p:cNvSpPr>
            <a:spLocks noChangeShapeType="1"/>
          </p:cNvSpPr>
          <p:nvPr/>
        </p:nvSpPr>
        <p:spPr bwMode="auto">
          <a:xfrm>
            <a:off x="116697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3" name="Line 1040"/>
          <p:cNvSpPr>
            <a:spLocks noChangeShapeType="1"/>
          </p:cNvSpPr>
          <p:nvPr/>
        </p:nvSpPr>
        <p:spPr bwMode="auto">
          <a:xfrm>
            <a:off x="34655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4" name="Line 1041"/>
          <p:cNvSpPr>
            <a:spLocks noChangeShapeType="1"/>
          </p:cNvSpPr>
          <p:nvPr/>
        </p:nvSpPr>
        <p:spPr bwMode="auto">
          <a:xfrm>
            <a:off x="36861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5" name="Line 1042"/>
          <p:cNvSpPr>
            <a:spLocks noChangeShapeType="1"/>
          </p:cNvSpPr>
          <p:nvPr/>
        </p:nvSpPr>
        <p:spPr bwMode="auto">
          <a:xfrm>
            <a:off x="2527300" y="746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6" name="Line 1043"/>
          <p:cNvSpPr>
            <a:spLocks noChangeShapeType="1"/>
          </p:cNvSpPr>
          <p:nvPr/>
        </p:nvSpPr>
        <p:spPr bwMode="auto">
          <a:xfrm>
            <a:off x="26035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7" name="Line 1044"/>
          <p:cNvSpPr>
            <a:spLocks noChangeShapeType="1"/>
          </p:cNvSpPr>
          <p:nvPr/>
        </p:nvSpPr>
        <p:spPr bwMode="auto">
          <a:xfrm>
            <a:off x="11768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8" name="Line 1045"/>
          <p:cNvSpPr>
            <a:spLocks noChangeShapeType="1"/>
          </p:cNvSpPr>
          <p:nvPr/>
        </p:nvSpPr>
        <p:spPr bwMode="auto">
          <a:xfrm>
            <a:off x="119872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9" name="Line 1046"/>
          <p:cNvSpPr>
            <a:spLocks noChangeShapeType="1"/>
          </p:cNvSpPr>
          <p:nvPr/>
        </p:nvSpPr>
        <p:spPr bwMode="auto">
          <a:xfrm>
            <a:off x="35766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0" name="Line 1047"/>
          <p:cNvSpPr>
            <a:spLocks noChangeShapeType="1"/>
          </p:cNvSpPr>
          <p:nvPr/>
        </p:nvSpPr>
        <p:spPr bwMode="auto">
          <a:xfrm>
            <a:off x="3792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1" name="Line 1048"/>
          <p:cNvSpPr>
            <a:spLocks noChangeShapeType="1"/>
          </p:cNvSpPr>
          <p:nvPr/>
        </p:nvSpPr>
        <p:spPr bwMode="auto">
          <a:xfrm>
            <a:off x="12204700" y="2333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2" name="Line 1049"/>
          <p:cNvSpPr>
            <a:spLocks noChangeShapeType="1"/>
          </p:cNvSpPr>
          <p:nvPr/>
        </p:nvSpPr>
        <p:spPr bwMode="auto">
          <a:xfrm>
            <a:off x="111267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3" name="Line 1050"/>
          <p:cNvSpPr>
            <a:spLocks noChangeShapeType="1"/>
          </p:cNvSpPr>
          <p:nvPr/>
        </p:nvSpPr>
        <p:spPr bwMode="auto">
          <a:xfrm>
            <a:off x="80549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4" name="Line 1051"/>
          <p:cNvSpPr>
            <a:spLocks noChangeShapeType="1"/>
          </p:cNvSpPr>
          <p:nvPr/>
        </p:nvSpPr>
        <p:spPr bwMode="auto">
          <a:xfrm>
            <a:off x="71929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5" name="Line 1052"/>
          <p:cNvSpPr>
            <a:spLocks noChangeShapeType="1"/>
          </p:cNvSpPr>
          <p:nvPr/>
        </p:nvSpPr>
        <p:spPr bwMode="auto">
          <a:xfrm>
            <a:off x="110156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6" name="Line 1053"/>
          <p:cNvSpPr>
            <a:spLocks noChangeShapeType="1"/>
          </p:cNvSpPr>
          <p:nvPr/>
        </p:nvSpPr>
        <p:spPr bwMode="auto">
          <a:xfrm>
            <a:off x="55530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7" name="Line 1054"/>
          <p:cNvSpPr>
            <a:spLocks noChangeShapeType="1"/>
          </p:cNvSpPr>
          <p:nvPr/>
        </p:nvSpPr>
        <p:spPr bwMode="auto">
          <a:xfrm>
            <a:off x="11563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8" name="Line 1055"/>
          <p:cNvSpPr>
            <a:spLocks noChangeShapeType="1"/>
          </p:cNvSpPr>
          <p:nvPr/>
        </p:nvSpPr>
        <p:spPr bwMode="auto">
          <a:xfrm>
            <a:off x="27019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9" name="Line 1056"/>
          <p:cNvSpPr>
            <a:spLocks noChangeShapeType="1"/>
          </p:cNvSpPr>
          <p:nvPr/>
        </p:nvSpPr>
        <p:spPr bwMode="auto">
          <a:xfrm>
            <a:off x="12204700" y="67310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0" name="Line 1057"/>
          <p:cNvSpPr>
            <a:spLocks noChangeShapeType="1"/>
          </p:cNvSpPr>
          <p:nvPr/>
        </p:nvSpPr>
        <p:spPr bwMode="auto">
          <a:xfrm>
            <a:off x="53228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1" name="Line 1058"/>
          <p:cNvSpPr>
            <a:spLocks noChangeShapeType="1"/>
          </p:cNvSpPr>
          <p:nvPr/>
        </p:nvSpPr>
        <p:spPr bwMode="auto">
          <a:xfrm>
            <a:off x="12204700" y="5619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2" name="Line 1059"/>
          <p:cNvSpPr>
            <a:spLocks noChangeShapeType="1"/>
          </p:cNvSpPr>
          <p:nvPr/>
        </p:nvSpPr>
        <p:spPr bwMode="auto">
          <a:xfrm>
            <a:off x="69738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3" name="Line 1060"/>
          <p:cNvSpPr>
            <a:spLocks noChangeShapeType="1"/>
          </p:cNvSpPr>
          <p:nvPr/>
        </p:nvSpPr>
        <p:spPr bwMode="auto">
          <a:xfrm>
            <a:off x="10239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4" name="Line 1061"/>
          <p:cNvSpPr>
            <a:spLocks noChangeShapeType="1"/>
          </p:cNvSpPr>
          <p:nvPr/>
        </p:nvSpPr>
        <p:spPr bwMode="auto">
          <a:xfrm>
            <a:off x="2527300" y="29686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5" name="Line 1062"/>
          <p:cNvSpPr>
            <a:spLocks noChangeShapeType="1"/>
          </p:cNvSpPr>
          <p:nvPr/>
        </p:nvSpPr>
        <p:spPr bwMode="auto">
          <a:xfrm>
            <a:off x="8067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6" name="Line 1063"/>
          <p:cNvSpPr>
            <a:spLocks noChangeShapeType="1"/>
          </p:cNvSpPr>
          <p:nvPr/>
        </p:nvSpPr>
        <p:spPr bwMode="auto">
          <a:xfrm>
            <a:off x="30289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7" name="Line 1064"/>
          <p:cNvSpPr>
            <a:spLocks noChangeShapeType="1"/>
          </p:cNvSpPr>
          <p:nvPr/>
        </p:nvSpPr>
        <p:spPr bwMode="auto">
          <a:xfrm>
            <a:off x="76184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8" name="Line 1065"/>
          <p:cNvSpPr>
            <a:spLocks noChangeShapeType="1"/>
          </p:cNvSpPr>
          <p:nvPr/>
        </p:nvSpPr>
        <p:spPr bwMode="auto">
          <a:xfrm>
            <a:off x="87090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59" name="Line 1066"/>
          <p:cNvSpPr>
            <a:spLocks noChangeShapeType="1"/>
          </p:cNvSpPr>
          <p:nvPr/>
        </p:nvSpPr>
        <p:spPr bwMode="auto">
          <a:xfrm>
            <a:off x="96932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0" name="Line 1067"/>
          <p:cNvSpPr>
            <a:spLocks noChangeShapeType="1"/>
          </p:cNvSpPr>
          <p:nvPr/>
        </p:nvSpPr>
        <p:spPr bwMode="auto">
          <a:xfrm>
            <a:off x="82851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1" name="Line 1068"/>
          <p:cNvSpPr>
            <a:spLocks noChangeShapeType="1"/>
          </p:cNvSpPr>
          <p:nvPr/>
        </p:nvSpPr>
        <p:spPr bwMode="auto">
          <a:xfrm>
            <a:off x="91455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2" name="Line 1069"/>
          <p:cNvSpPr>
            <a:spLocks noChangeShapeType="1"/>
          </p:cNvSpPr>
          <p:nvPr/>
        </p:nvSpPr>
        <p:spPr bwMode="auto">
          <a:xfrm>
            <a:off x="84915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3" name="Line 1070"/>
          <p:cNvSpPr>
            <a:spLocks noChangeShapeType="1"/>
          </p:cNvSpPr>
          <p:nvPr/>
        </p:nvSpPr>
        <p:spPr bwMode="auto">
          <a:xfrm>
            <a:off x="92567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4" name="Line 1071"/>
          <p:cNvSpPr>
            <a:spLocks noChangeShapeType="1"/>
          </p:cNvSpPr>
          <p:nvPr/>
        </p:nvSpPr>
        <p:spPr bwMode="auto">
          <a:xfrm>
            <a:off x="8612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5" name="Line 1072"/>
          <p:cNvSpPr>
            <a:spLocks noChangeShapeType="1"/>
          </p:cNvSpPr>
          <p:nvPr/>
        </p:nvSpPr>
        <p:spPr bwMode="auto">
          <a:xfrm>
            <a:off x="110045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6" name="Line 1073"/>
          <p:cNvSpPr>
            <a:spLocks noChangeShapeType="1"/>
          </p:cNvSpPr>
          <p:nvPr/>
        </p:nvSpPr>
        <p:spPr bwMode="auto">
          <a:xfrm>
            <a:off x="50085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7" name="Line 1074"/>
          <p:cNvSpPr>
            <a:spLocks noChangeShapeType="1"/>
          </p:cNvSpPr>
          <p:nvPr/>
        </p:nvSpPr>
        <p:spPr bwMode="auto">
          <a:xfrm>
            <a:off x="81740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8" name="Line 1075"/>
          <p:cNvSpPr>
            <a:spLocks noChangeShapeType="1"/>
          </p:cNvSpPr>
          <p:nvPr/>
        </p:nvSpPr>
        <p:spPr bwMode="auto">
          <a:xfrm>
            <a:off x="3138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9" name="Line 1076"/>
          <p:cNvSpPr>
            <a:spLocks noChangeShapeType="1"/>
          </p:cNvSpPr>
          <p:nvPr/>
        </p:nvSpPr>
        <p:spPr bwMode="auto">
          <a:xfrm>
            <a:off x="31511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0" name="Line 1077"/>
          <p:cNvSpPr>
            <a:spLocks noChangeShapeType="1"/>
          </p:cNvSpPr>
          <p:nvPr/>
        </p:nvSpPr>
        <p:spPr bwMode="auto">
          <a:xfrm>
            <a:off x="33686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1" name="Line 1078"/>
          <p:cNvSpPr>
            <a:spLocks noChangeShapeType="1"/>
          </p:cNvSpPr>
          <p:nvPr/>
        </p:nvSpPr>
        <p:spPr bwMode="auto">
          <a:xfrm>
            <a:off x="64262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2" name="Line 1079"/>
          <p:cNvSpPr>
            <a:spLocks noChangeShapeType="1"/>
          </p:cNvSpPr>
          <p:nvPr/>
        </p:nvSpPr>
        <p:spPr bwMode="auto">
          <a:xfrm>
            <a:off x="57610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3" name="Line 1080"/>
          <p:cNvSpPr>
            <a:spLocks noChangeShapeType="1"/>
          </p:cNvSpPr>
          <p:nvPr/>
        </p:nvSpPr>
        <p:spPr bwMode="auto">
          <a:xfrm>
            <a:off x="3260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4" name="Line 1081"/>
          <p:cNvSpPr>
            <a:spLocks noChangeShapeType="1"/>
          </p:cNvSpPr>
          <p:nvPr/>
        </p:nvSpPr>
        <p:spPr bwMode="auto">
          <a:xfrm>
            <a:off x="36988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5" name="Line 1082"/>
          <p:cNvSpPr>
            <a:spLocks noChangeShapeType="1"/>
          </p:cNvSpPr>
          <p:nvPr/>
        </p:nvSpPr>
        <p:spPr bwMode="auto">
          <a:xfrm>
            <a:off x="63071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6" name="Line 1083"/>
          <p:cNvSpPr>
            <a:spLocks noChangeShapeType="1"/>
          </p:cNvSpPr>
          <p:nvPr/>
        </p:nvSpPr>
        <p:spPr bwMode="auto">
          <a:xfrm>
            <a:off x="40132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7" name="Line 1084"/>
          <p:cNvSpPr>
            <a:spLocks noChangeShapeType="1"/>
          </p:cNvSpPr>
          <p:nvPr/>
        </p:nvSpPr>
        <p:spPr bwMode="auto">
          <a:xfrm>
            <a:off x="85994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8" name="Line 1085"/>
          <p:cNvSpPr>
            <a:spLocks noChangeShapeType="1"/>
          </p:cNvSpPr>
          <p:nvPr/>
        </p:nvSpPr>
        <p:spPr bwMode="auto">
          <a:xfrm>
            <a:off x="43513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9" name="Line 1086"/>
          <p:cNvSpPr>
            <a:spLocks noChangeShapeType="1"/>
          </p:cNvSpPr>
          <p:nvPr/>
        </p:nvSpPr>
        <p:spPr bwMode="auto">
          <a:xfrm>
            <a:off x="608806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0" name="Line 1087"/>
          <p:cNvSpPr>
            <a:spLocks noChangeShapeType="1"/>
          </p:cNvSpPr>
          <p:nvPr/>
        </p:nvSpPr>
        <p:spPr bwMode="auto">
          <a:xfrm>
            <a:off x="66468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1" name="Line 1088"/>
          <p:cNvSpPr>
            <a:spLocks noChangeShapeType="1"/>
          </p:cNvSpPr>
          <p:nvPr/>
        </p:nvSpPr>
        <p:spPr bwMode="auto">
          <a:xfrm>
            <a:off x="67564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2" name="Line 1089"/>
          <p:cNvSpPr>
            <a:spLocks noChangeShapeType="1"/>
          </p:cNvSpPr>
          <p:nvPr/>
        </p:nvSpPr>
        <p:spPr bwMode="auto">
          <a:xfrm>
            <a:off x="58705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3" name="Line 1090"/>
          <p:cNvSpPr>
            <a:spLocks noChangeShapeType="1"/>
          </p:cNvSpPr>
          <p:nvPr/>
        </p:nvSpPr>
        <p:spPr bwMode="auto">
          <a:xfrm>
            <a:off x="98028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4" name="Line 1091"/>
          <p:cNvSpPr>
            <a:spLocks noChangeShapeType="1"/>
          </p:cNvSpPr>
          <p:nvPr/>
        </p:nvSpPr>
        <p:spPr bwMode="auto">
          <a:xfrm>
            <a:off x="25923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5" name="Line 1092"/>
          <p:cNvSpPr>
            <a:spLocks noChangeShapeType="1"/>
          </p:cNvSpPr>
          <p:nvPr/>
        </p:nvSpPr>
        <p:spPr bwMode="auto">
          <a:xfrm>
            <a:off x="424180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6" name="Line 1093"/>
          <p:cNvSpPr>
            <a:spLocks noChangeShapeType="1"/>
          </p:cNvSpPr>
          <p:nvPr/>
        </p:nvSpPr>
        <p:spPr bwMode="auto">
          <a:xfrm>
            <a:off x="730091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7" name="Line 1094"/>
          <p:cNvSpPr>
            <a:spLocks noChangeShapeType="1"/>
          </p:cNvSpPr>
          <p:nvPr/>
        </p:nvSpPr>
        <p:spPr bwMode="auto">
          <a:xfrm>
            <a:off x="3249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8" name="Line 1095"/>
          <p:cNvSpPr>
            <a:spLocks noChangeShapeType="1"/>
          </p:cNvSpPr>
          <p:nvPr/>
        </p:nvSpPr>
        <p:spPr bwMode="auto">
          <a:xfrm>
            <a:off x="6851650" y="908050"/>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89" name="Line 1096"/>
          <p:cNvSpPr>
            <a:spLocks noChangeShapeType="1"/>
          </p:cNvSpPr>
          <p:nvPr/>
        </p:nvSpPr>
        <p:spPr bwMode="auto">
          <a:xfrm>
            <a:off x="94726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0" name="Line 1097"/>
          <p:cNvSpPr>
            <a:spLocks noChangeShapeType="1"/>
          </p:cNvSpPr>
          <p:nvPr/>
        </p:nvSpPr>
        <p:spPr bwMode="auto">
          <a:xfrm>
            <a:off x="8831263"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1" name="Line 1098"/>
          <p:cNvSpPr>
            <a:spLocks noChangeShapeType="1"/>
          </p:cNvSpPr>
          <p:nvPr/>
        </p:nvSpPr>
        <p:spPr bwMode="auto">
          <a:xfrm>
            <a:off x="93789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2" name="Line 1099"/>
          <p:cNvSpPr>
            <a:spLocks noChangeShapeType="1"/>
          </p:cNvSpPr>
          <p:nvPr/>
        </p:nvSpPr>
        <p:spPr bwMode="auto">
          <a:xfrm>
            <a:off x="422910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3" name="Line 1100"/>
          <p:cNvSpPr>
            <a:spLocks noChangeShapeType="1"/>
          </p:cNvSpPr>
          <p:nvPr/>
        </p:nvSpPr>
        <p:spPr bwMode="auto">
          <a:xfrm>
            <a:off x="2527300" y="515937"/>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4" name="Line 1101"/>
          <p:cNvSpPr>
            <a:spLocks noChangeShapeType="1"/>
          </p:cNvSpPr>
          <p:nvPr/>
        </p:nvSpPr>
        <p:spPr bwMode="auto">
          <a:xfrm>
            <a:off x="631983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5" name="Line 1102"/>
          <p:cNvSpPr>
            <a:spLocks noChangeShapeType="1"/>
          </p:cNvSpPr>
          <p:nvPr/>
        </p:nvSpPr>
        <p:spPr bwMode="auto">
          <a:xfrm>
            <a:off x="68643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6" name="Line 1103"/>
          <p:cNvSpPr>
            <a:spLocks noChangeShapeType="1"/>
          </p:cNvSpPr>
          <p:nvPr/>
        </p:nvSpPr>
        <p:spPr bwMode="auto">
          <a:xfrm>
            <a:off x="11233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7" name="Line 1104"/>
          <p:cNvSpPr>
            <a:spLocks noChangeShapeType="1"/>
          </p:cNvSpPr>
          <p:nvPr/>
        </p:nvSpPr>
        <p:spPr bwMode="auto">
          <a:xfrm>
            <a:off x="117792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8" name="Line 1105"/>
          <p:cNvSpPr>
            <a:spLocks noChangeShapeType="1"/>
          </p:cNvSpPr>
          <p:nvPr/>
        </p:nvSpPr>
        <p:spPr bwMode="auto">
          <a:xfrm>
            <a:off x="52133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99" name="Line 1106"/>
          <p:cNvSpPr>
            <a:spLocks noChangeShapeType="1"/>
          </p:cNvSpPr>
          <p:nvPr/>
        </p:nvSpPr>
        <p:spPr bwMode="auto">
          <a:xfrm>
            <a:off x="5772150"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0" name="Line 1107"/>
          <p:cNvSpPr>
            <a:spLocks noChangeShapeType="1"/>
          </p:cNvSpPr>
          <p:nvPr/>
        </p:nvSpPr>
        <p:spPr bwMode="auto">
          <a:xfrm>
            <a:off x="412273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1" name="Line 1108"/>
          <p:cNvSpPr>
            <a:spLocks noChangeShapeType="1"/>
          </p:cNvSpPr>
          <p:nvPr/>
        </p:nvSpPr>
        <p:spPr bwMode="auto">
          <a:xfrm>
            <a:off x="588327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2" name="Line 1109"/>
          <p:cNvSpPr>
            <a:spLocks noChangeShapeType="1"/>
          </p:cNvSpPr>
          <p:nvPr/>
        </p:nvSpPr>
        <p:spPr bwMode="auto">
          <a:xfrm>
            <a:off x="46672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3" name="Line 1110"/>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4" name="Line 1111"/>
          <p:cNvSpPr>
            <a:spLocks noChangeShapeType="1"/>
          </p:cNvSpPr>
          <p:nvPr/>
        </p:nvSpPr>
        <p:spPr bwMode="auto">
          <a:xfrm>
            <a:off x="2527300" y="51593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5" name="Line 1112"/>
          <p:cNvSpPr>
            <a:spLocks noChangeShapeType="1"/>
          </p:cNvSpPr>
          <p:nvPr/>
        </p:nvSpPr>
        <p:spPr bwMode="auto">
          <a:xfrm>
            <a:off x="87217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06" name="Line 1113"/>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7" name="Line 1114"/>
          <p:cNvSpPr>
            <a:spLocks noChangeShapeType="1"/>
          </p:cNvSpPr>
          <p:nvPr/>
        </p:nvSpPr>
        <p:spPr bwMode="auto">
          <a:xfrm>
            <a:off x="2527300" y="407987"/>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8" name="Line 1115"/>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09" name="Line 1116"/>
          <p:cNvSpPr>
            <a:spLocks noChangeShapeType="1"/>
          </p:cNvSpPr>
          <p:nvPr/>
        </p:nvSpPr>
        <p:spPr bwMode="auto">
          <a:xfrm>
            <a:off x="4559300"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0" name="Line 1117"/>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1" name="Line 1118"/>
          <p:cNvSpPr>
            <a:spLocks noChangeShapeType="1"/>
          </p:cNvSpPr>
          <p:nvPr/>
        </p:nvSpPr>
        <p:spPr bwMode="auto">
          <a:xfrm>
            <a:off x="4340225" y="89217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212" name="Line 1119"/>
          <p:cNvSpPr>
            <a:spLocks noChangeShapeType="1"/>
          </p:cNvSpPr>
          <p:nvPr/>
        </p:nvSpPr>
        <p:spPr bwMode="auto">
          <a:xfrm>
            <a:off x="5434013"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3" name="Line 1120"/>
          <p:cNvSpPr>
            <a:spLocks noChangeShapeType="1"/>
          </p:cNvSpPr>
          <p:nvPr/>
        </p:nvSpPr>
        <p:spPr bwMode="auto">
          <a:xfrm>
            <a:off x="12204700" y="11112"/>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4" name="Line 1121"/>
          <p:cNvSpPr>
            <a:spLocks noChangeShapeType="1"/>
          </p:cNvSpPr>
          <p:nvPr/>
        </p:nvSpPr>
        <p:spPr bwMode="auto">
          <a:xfrm>
            <a:off x="9267825"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5" name="Line 1122"/>
          <p:cNvSpPr>
            <a:spLocks noChangeShapeType="1"/>
          </p:cNvSpPr>
          <p:nvPr/>
        </p:nvSpPr>
        <p:spPr bwMode="auto">
          <a:xfrm>
            <a:off x="4997450"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6" name="Line 1123"/>
          <p:cNvSpPr>
            <a:spLocks noChangeShapeType="1"/>
          </p:cNvSpPr>
          <p:nvPr/>
        </p:nvSpPr>
        <p:spPr bwMode="auto">
          <a:xfrm>
            <a:off x="488632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7" name="Line 1124"/>
          <p:cNvSpPr>
            <a:spLocks noChangeShapeType="1"/>
          </p:cNvSpPr>
          <p:nvPr/>
        </p:nvSpPr>
        <p:spPr bwMode="auto">
          <a:xfrm>
            <a:off x="5540375"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8" name="Line 1125"/>
          <p:cNvSpPr>
            <a:spLocks noChangeShapeType="1"/>
          </p:cNvSpPr>
          <p:nvPr/>
        </p:nvSpPr>
        <p:spPr bwMode="auto">
          <a:xfrm>
            <a:off x="9158288" y="-1588"/>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sp>
        <p:nvSpPr>
          <p:cNvPr id="219" name="Line 1126"/>
          <p:cNvSpPr>
            <a:spLocks noChangeShapeType="1"/>
          </p:cNvSpPr>
          <p:nvPr/>
        </p:nvSpPr>
        <p:spPr bwMode="auto">
          <a:xfrm>
            <a:off x="4776788" y="892175"/>
            <a:ext cx="0" cy="0"/>
          </a:xfrm>
          <a:prstGeom prst="line">
            <a:avLst/>
          </a:prstGeom>
          <a:noFill/>
          <a:ln w="11113" cap="flat">
            <a:solidFill>
              <a:srgbClr val="BABAB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286" name="Группа 285"/>
          <p:cNvGrpSpPr/>
          <p:nvPr/>
        </p:nvGrpSpPr>
        <p:grpSpPr>
          <a:xfrm>
            <a:off x="351003" y="210386"/>
            <a:ext cx="522793" cy="598343"/>
            <a:chOff x="344228" y="212571"/>
            <a:chExt cx="522793" cy="598343"/>
          </a:xfrm>
        </p:grpSpPr>
        <p:sp>
          <p:nvSpPr>
            <p:cNvPr id="287"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88"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89"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0"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3"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4"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5"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6"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7"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8"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99"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300"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301"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pic>
        <p:nvPicPr>
          <p:cNvPr id="225" name="Рисунок 224"/>
          <p:cNvPicPr>
            <a:picLocks noChangeAspect="1"/>
          </p:cNvPicPr>
          <p:nvPr/>
        </p:nvPicPr>
        <p:blipFill rotWithShape="1">
          <a:blip r:embed="rId4">
            <a:extLst>
              <a:ext uri="{28A0092B-C50C-407E-A947-70E740481C1C}">
                <a14:useLocalDpi xmlns:a14="http://schemas.microsoft.com/office/drawing/2010/main" val="0"/>
              </a:ext>
            </a:extLst>
          </a:blip>
          <a:srcRect l="44893" t="627" r="11901" b="811"/>
          <a:stretch/>
        </p:blipFill>
        <p:spPr>
          <a:xfrm>
            <a:off x="0" y="2185"/>
            <a:ext cx="3098544" cy="6844929"/>
          </a:xfrm>
          <a:prstGeom prst="rect">
            <a:avLst/>
          </a:prstGeom>
        </p:spPr>
      </p:pic>
      <p:grpSp>
        <p:nvGrpSpPr>
          <p:cNvPr id="258" name="Группа 257"/>
          <p:cNvGrpSpPr/>
          <p:nvPr/>
        </p:nvGrpSpPr>
        <p:grpSpPr>
          <a:xfrm>
            <a:off x="120689" y="103110"/>
            <a:ext cx="522793" cy="598343"/>
            <a:chOff x="344228" y="212571"/>
            <a:chExt cx="522793" cy="598343"/>
          </a:xfrm>
        </p:grpSpPr>
        <p:sp>
          <p:nvSpPr>
            <p:cNvPr id="259" name="Freeform 5"/>
            <p:cNvSpPr>
              <a:spLocks/>
            </p:cNvSpPr>
            <p:nvPr/>
          </p:nvSpPr>
          <p:spPr bwMode="auto">
            <a:xfrm>
              <a:off x="449996" y="404467"/>
              <a:ext cx="312769" cy="255352"/>
            </a:xfrm>
            <a:custGeom>
              <a:avLst/>
              <a:gdLst>
                <a:gd name="T0" fmla="*/ 173 w 248"/>
                <a:gd name="T1" fmla="*/ 0 h 204"/>
                <a:gd name="T2" fmla="*/ 155 w 248"/>
                <a:gd name="T3" fmla="*/ 15 h 204"/>
                <a:gd name="T4" fmla="*/ 183 w 248"/>
                <a:gd name="T5" fmla="*/ 48 h 204"/>
                <a:gd name="T6" fmla="*/ 124 w 248"/>
                <a:gd name="T7" fmla="*/ 98 h 204"/>
                <a:gd name="T8" fmla="*/ 64 w 248"/>
                <a:gd name="T9" fmla="*/ 48 h 204"/>
                <a:gd name="T10" fmla="*/ 92 w 248"/>
                <a:gd name="T11" fmla="*/ 15 h 204"/>
                <a:gd name="T12" fmla="*/ 74 w 248"/>
                <a:gd name="T13" fmla="*/ 0 h 204"/>
                <a:gd name="T14" fmla="*/ 29 w 248"/>
                <a:gd name="T15" fmla="*/ 47 h 204"/>
                <a:gd name="T16" fmla="*/ 0 w 248"/>
                <a:gd name="T17" fmla="*/ 112 h 204"/>
                <a:gd name="T18" fmla="*/ 6 w 248"/>
                <a:gd name="T19" fmla="*/ 117 h 204"/>
                <a:gd name="T20" fmla="*/ 49 w 248"/>
                <a:gd name="T21" fmla="*/ 66 h 204"/>
                <a:gd name="T22" fmla="*/ 106 w 248"/>
                <a:gd name="T23" fmla="*/ 113 h 204"/>
                <a:gd name="T24" fmla="*/ 18 w 248"/>
                <a:gd name="T25" fmla="*/ 187 h 204"/>
                <a:gd name="T26" fmla="*/ 33 w 248"/>
                <a:gd name="T27" fmla="*/ 204 h 204"/>
                <a:gd name="T28" fmla="*/ 124 w 248"/>
                <a:gd name="T29" fmla="*/ 128 h 204"/>
                <a:gd name="T30" fmla="*/ 215 w 248"/>
                <a:gd name="T31" fmla="*/ 204 h 204"/>
                <a:gd name="T32" fmla="*/ 230 w 248"/>
                <a:gd name="T33" fmla="*/ 187 h 204"/>
                <a:gd name="T34" fmla="*/ 142 w 248"/>
                <a:gd name="T35" fmla="*/ 113 h 204"/>
                <a:gd name="T36" fmla="*/ 198 w 248"/>
                <a:gd name="T37" fmla="*/ 66 h 204"/>
                <a:gd name="T38" fmla="*/ 241 w 248"/>
                <a:gd name="T39" fmla="*/ 117 h 204"/>
                <a:gd name="T40" fmla="*/ 248 w 248"/>
                <a:gd name="T41" fmla="*/ 112 h 204"/>
                <a:gd name="T42" fmla="*/ 218 w 248"/>
                <a:gd name="T43" fmla="*/ 47 h 204"/>
                <a:gd name="T44" fmla="*/ 173 w 248"/>
                <a:gd name="T4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04">
                  <a:moveTo>
                    <a:pt x="173" y="0"/>
                  </a:moveTo>
                  <a:cubicBezTo>
                    <a:pt x="155" y="15"/>
                    <a:pt x="155" y="15"/>
                    <a:pt x="155" y="15"/>
                  </a:cubicBezTo>
                  <a:cubicBezTo>
                    <a:pt x="183" y="48"/>
                    <a:pt x="183" y="48"/>
                    <a:pt x="183" y="48"/>
                  </a:cubicBezTo>
                  <a:cubicBezTo>
                    <a:pt x="124" y="98"/>
                    <a:pt x="124" y="98"/>
                    <a:pt x="124" y="98"/>
                  </a:cubicBezTo>
                  <a:cubicBezTo>
                    <a:pt x="64" y="48"/>
                    <a:pt x="64" y="48"/>
                    <a:pt x="64" y="48"/>
                  </a:cubicBezTo>
                  <a:cubicBezTo>
                    <a:pt x="92" y="15"/>
                    <a:pt x="92" y="15"/>
                    <a:pt x="92" y="15"/>
                  </a:cubicBezTo>
                  <a:cubicBezTo>
                    <a:pt x="74" y="0"/>
                    <a:pt x="74" y="0"/>
                    <a:pt x="74" y="0"/>
                  </a:cubicBezTo>
                  <a:cubicBezTo>
                    <a:pt x="74" y="0"/>
                    <a:pt x="50" y="18"/>
                    <a:pt x="29" y="47"/>
                  </a:cubicBezTo>
                  <a:cubicBezTo>
                    <a:pt x="8" y="75"/>
                    <a:pt x="0" y="112"/>
                    <a:pt x="0" y="112"/>
                  </a:cubicBezTo>
                  <a:cubicBezTo>
                    <a:pt x="6" y="117"/>
                    <a:pt x="6" y="117"/>
                    <a:pt x="6" y="117"/>
                  </a:cubicBezTo>
                  <a:cubicBezTo>
                    <a:pt x="49" y="66"/>
                    <a:pt x="49" y="66"/>
                    <a:pt x="49" y="66"/>
                  </a:cubicBezTo>
                  <a:cubicBezTo>
                    <a:pt x="106" y="113"/>
                    <a:pt x="106" y="113"/>
                    <a:pt x="106" y="113"/>
                  </a:cubicBezTo>
                  <a:cubicBezTo>
                    <a:pt x="18" y="187"/>
                    <a:pt x="18" y="187"/>
                    <a:pt x="18" y="187"/>
                  </a:cubicBezTo>
                  <a:cubicBezTo>
                    <a:pt x="33" y="204"/>
                    <a:pt x="33" y="204"/>
                    <a:pt x="33" y="204"/>
                  </a:cubicBezTo>
                  <a:cubicBezTo>
                    <a:pt x="124" y="128"/>
                    <a:pt x="124" y="128"/>
                    <a:pt x="124" y="128"/>
                  </a:cubicBezTo>
                  <a:cubicBezTo>
                    <a:pt x="215" y="204"/>
                    <a:pt x="215" y="204"/>
                    <a:pt x="215" y="204"/>
                  </a:cubicBezTo>
                  <a:cubicBezTo>
                    <a:pt x="230" y="187"/>
                    <a:pt x="230" y="187"/>
                    <a:pt x="230" y="187"/>
                  </a:cubicBezTo>
                  <a:cubicBezTo>
                    <a:pt x="142" y="113"/>
                    <a:pt x="142" y="113"/>
                    <a:pt x="142" y="113"/>
                  </a:cubicBezTo>
                  <a:cubicBezTo>
                    <a:pt x="198" y="66"/>
                    <a:pt x="198" y="66"/>
                    <a:pt x="198" y="66"/>
                  </a:cubicBezTo>
                  <a:cubicBezTo>
                    <a:pt x="241" y="117"/>
                    <a:pt x="241" y="117"/>
                    <a:pt x="241" y="117"/>
                  </a:cubicBezTo>
                  <a:cubicBezTo>
                    <a:pt x="248" y="112"/>
                    <a:pt x="248" y="112"/>
                    <a:pt x="248" y="112"/>
                  </a:cubicBezTo>
                  <a:cubicBezTo>
                    <a:pt x="248" y="112"/>
                    <a:pt x="239" y="75"/>
                    <a:pt x="218" y="47"/>
                  </a:cubicBezTo>
                  <a:cubicBezTo>
                    <a:pt x="198" y="18"/>
                    <a:pt x="173" y="0"/>
                    <a:pt x="173"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5" name="Freeform 6"/>
            <p:cNvSpPr>
              <a:spLocks noEditPoints="1"/>
            </p:cNvSpPr>
            <p:nvPr/>
          </p:nvSpPr>
          <p:spPr bwMode="auto">
            <a:xfrm>
              <a:off x="344228" y="289633"/>
              <a:ext cx="522793" cy="521281"/>
            </a:xfrm>
            <a:custGeom>
              <a:avLst/>
              <a:gdLst>
                <a:gd name="T0" fmla="*/ 236 w 415"/>
                <a:gd name="T1" fmla="*/ 26 h 415"/>
                <a:gd name="T2" fmla="*/ 208 w 415"/>
                <a:gd name="T3" fmla="*/ 49 h 415"/>
                <a:gd name="T4" fmla="*/ 179 w 415"/>
                <a:gd name="T5" fmla="*/ 26 h 415"/>
                <a:gd name="T6" fmla="*/ 106 w 415"/>
                <a:gd name="T7" fmla="*/ 0 h 415"/>
                <a:gd name="T8" fmla="*/ 0 w 415"/>
                <a:gd name="T9" fmla="*/ 0 h 415"/>
                <a:gd name="T10" fmla="*/ 0 w 415"/>
                <a:gd name="T11" fmla="*/ 352 h 415"/>
                <a:gd name="T12" fmla="*/ 89 w 415"/>
                <a:gd name="T13" fmla="*/ 352 h 415"/>
                <a:gd name="T14" fmla="*/ 162 w 415"/>
                <a:gd name="T15" fmla="*/ 378 h 415"/>
                <a:gd name="T16" fmla="*/ 208 w 415"/>
                <a:gd name="T17" fmla="*/ 415 h 415"/>
                <a:gd name="T18" fmla="*/ 254 w 415"/>
                <a:gd name="T19" fmla="*/ 378 h 415"/>
                <a:gd name="T20" fmla="*/ 327 w 415"/>
                <a:gd name="T21" fmla="*/ 352 h 415"/>
                <a:gd name="T22" fmla="*/ 415 w 415"/>
                <a:gd name="T23" fmla="*/ 352 h 415"/>
                <a:gd name="T24" fmla="*/ 415 w 415"/>
                <a:gd name="T25" fmla="*/ 0 h 415"/>
                <a:gd name="T26" fmla="*/ 309 w 415"/>
                <a:gd name="T27" fmla="*/ 0 h 415"/>
                <a:gd name="T28" fmla="*/ 236 w 415"/>
                <a:gd name="T29" fmla="*/ 26 h 415"/>
                <a:gd name="T30" fmla="*/ 392 w 415"/>
                <a:gd name="T31" fmla="*/ 329 h 415"/>
                <a:gd name="T32" fmla="*/ 327 w 415"/>
                <a:gd name="T33" fmla="*/ 329 h 415"/>
                <a:gd name="T34" fmla="*/ 239 w 415"/>
                <a:gd name="T35" fmla="*/ 360 h 415"/>
                <a:gd name="T36" fmla="*/ 208 w 415"/>
                <a:gd name="T37" fmla="*/ 385 h 415"/>
                <a:gd name="T38" fmla="*/ 176 w 415"/>
                <a:gd name="T39" fmla="*/ 360 h 415"/>
                <a:gd name="T40" fmla="*/ 89 w 415"/>
                <a:gd name="T41" fmla="*/ 329 h 415"/>
                <a:gd name="T42" fmla="*/ 23 w 415"/>
                <a:gd name="T43" fmla="*/ 329 h 415"/>
                <a:gd name="T44" fmla="*/ 23 w 415"/>
                <a:gd name="T45" fmla="*/ 23 h 415"/>
                <a:gd name="T46" fmla="*/ 106 w 415"/>
                <a:gd name="T47" fmla="*/ 23 h 415"/>
                <a:gd name="T48" fmla="*/ 164 w 415"/>
                <a:gd name="T49" fmla="*/ 44 h 415"/>
                <a:gd name="T50" fmla="*/ 193 w 415"/>
                <a:gd name="T51" fmla="*/ 67 h 415"/>
                <a:gd name="T52" fmla="*/ 208 w 415"/>
                <a:gd name="T53" fmla="*/ 79 h 415"/>
                <a:gd name="T54" fmla="*/ 222 w 415"/>
                <a:gd name="T55" fmla="*/ 67 h 415"/>
                <a:gd name="T56" fmla="*/ 251 w 415"/>
                <a:gd name="T57" fmla="*/ 44 h 415"/>
                <a:gd name="T58" fmla="*/ 309 w 415"/>
                <a:gd name="T59" fmla="*/ 23 h 415"/>
                <a:gd name="T60" fmla="*/ 392 w 415"/>
                <a:gd name="T61" fmla="*/ 23 h 415"/>
                <a:gd name="T62" fmla="*/ 392 w 415"/>
                <a:gd name="T63" fmla="*/ 329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5" h="415">
                  <a:moveTo>
                    <a:pt x="236" y="26"/>
                  </a:moveTo>
                  <a:cubicBezTo>
                    <a:pt x="208" y="49"/>
                    <a:pt x="208" y="49"/>
                    <a:pt x="208" y="49"/>
                  </a:cubicBezTo>
                  <a:cubicBezTo>
                    <a:pt x="179" y="26"/>
                    <a:pt x="179" y="26"/>
                    <a:pt x="179" y="26"/>
                  </a:cubicBezTo>
                  <a:cubicBezTo>
                    <a:pt x="158" y="9"/>
                    <a:pt x="133" y="0"/>
                    <a:pt x="106" y="0"/>
                  </a:cubicBezTo>
                  <a:cubicBezTo>
                    <a:pt x="0" y="0"/>
                    <a:pt x="0" y="0"/>
                    <a:pt x="0" y="0"/>
                  </a:cubicBezTo>
                  <a:cubicBezTo>
                    <a:pt x="0" y="352"/>
                    <a:pt x="0" y="352"/>
                    <a:pt x="0" y="352"/>
                  </a:cubicBezTo>
                  <a:cubicBezTo>
                    <a:pt x="89" y="352"/>
                    <a:pt x="89" y="352"/>
                    <a:pt x="89" y="352"/>
                  </a:cubicBezTo>
                  <a:cubicBezTo>
                    <a:pt x="115" y="352"/>
                    <a:pt x="141" y="361"/>
                    <a:pt x="162" y="378"/>
                  </a:cubicBezTo>
                  <a:cubicBezTo>
                    <a:pt x="208" y="415"/>
                    <a:pt x="208" y="415"/>
                    <a:pt x="208" y="415"/>
                  </a:cubicBezTo>
                  <a:cubicBezTo>
                    <a:pt x="254" y="378"/>
                    <a:pt x="254" y="378"/>
                    <a:pt x="254" y="378"/>
                  </a:cubicBezTo>
                  <a:cubicBezTo>
                    <a:pt x="274" y="361"/>
                    <a:pt x="300" y="352"/>
                    <a:pt x="327" y="352"/>
                  </a:cubicBezTo>
                  <a:cubicBezTo>
                    <a:pt x="415" y="352"/>
                    <a:pt x="415" y="352"/>
                    <a:pt x="415" y="352"/>
                  </a:cubicBezTo>
                  <a:cubicBezTo>
                    <a:pt x="415" y="0"/>
                    <a:pt x="415" y="0"/>
                    <a:pt x="415" y="0"/>
                  </a:cubicBezTo>
                  <a:cubicBezTo>
                    <a:pt x="309" y="0"/>
                    <a:pt x="309" y="0"/>
                    <a:pt x="309" y="0"/>
                  </a:cubicBezTo>
                  <a:cubicBezTo>
                    <a:pt x="283" y="0"/>
                    <a:pt x="257" y="9"/>
                    <a:pt x="236" y="26"/>
                  </a:cubicBezTo>
                  <a:close/>
                  <a:moveTo>
                    <a:pt x="392" y="329"/>
                  </a:moveTo>
                  <a:cubicBezTo>
                    <a:pt x="327" y="329"/>
                    <a:pt x="327" y="329"/>
                    <a:pt x="327" y="329"/>
                  </a:cubicBezTo>
                  <a:cubicBezTo>
                    <a:pt x="295" y="329"/>
                    <a:pt x="264" y="340"/>
                    <a:pt x="239" y="360"/>
                  </a:cubicBezTo>
                  <a:cubicBezTo>
                    <a:pt x="208" y="385"/>
                    <a:pt x="208" y="385"/>
                    <a:pt x="208" y="385"/>
                  </a:cubicBezTo>
                  <a:cubicBezTo>
                    <a:pt x="176" y="360"/>
                    <a:pt x="176" y="360"/>
                    <a:pt x="176" y="360"/>
                  </a:cubicBezTo>
                  <a:cubicBezTo>
                    <a:pt x="152" y="340"/>
                    <a:pt x="120" y="329"/>
                    <a:pt x="89" y="329"/>
                  </a:cubicBezTo>
                  <a:cubicBezTo>
                    <a:pt x="23" y="329"/>
                    <a:pt x="23" y="329"/>
                    <a:pt x="23" y="329"/>
                  </a:cubicBezTo>
                  <a:cubicBezTo>
                    <a:pt x="23" y="23"/>
                    <a:pt x="23" y="23"/>
                    <a:pt x="23" y="23"/>
                  </a:cubicBezTo>
                  <a:cubicBezTo>
                    <a:pt x="106" y="23"/>
                    <a:pt x="106" y="23"/>
                    <a:pt x="106" y="23"/>
                  </a:cubicBezTo>
                  <a:cubicBezTo>
                    <a:pt x="127" y="23"/>
                    <a:pt x="148" y="30"/>
                    <a:pt x="164" y="44"/>
                  </a:cubicBezTo>
                  <a:cubicBezTo>
                    <a:pt x="193" y="67"/>
                    <a:pt x="193" y="67"/>
                    <a:pt x="193" y="67"/>
                  </a:cubicBezTo>
                  <a:cubicBezTo>
                    <a:pt x="208" y="79"/>
                    <a:pt x="208" y="79"/>
                    <a:pt x="208" y="79"/>
                  </a:cubicBezTo>
                  <a:cubicBezTo>
                    <a:pt x="222" y="67"/>
                    <a:pt x="222" y="67"/>
                    <a:pt x="222" y="67"/>
                  </a:cubicBezTo>
                  <a:cubicBezTo>
                    <a:pt x="251" y="44"/>
                    <a:pt x="251" y="44"/>
                    <a:pt x="251" y="44"/>
                  </a:cubicBezTo>
                  <a:cubicBezTo>
                    <a:pt x="267" y="30"/>
                    <a:pt x="288" y="23"/>
                    <a:pt x="309" y="23"/>
                  </a:cubicBezTo>
                  <a:cubicBezTo>
                    <a:pt x="392" y="23"/>
                    <a:pt x="392" y="23"/>
                    <a:pt x="392" y="23"/>
                  </a:cubicBezTo>
                  <a:cubicBezTo>
                    <a:pt x="392" y="329"/>
                    <a:pt x="392" y="329"/>
                    <a:pt x="392" y="3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6" name="Freeform 7"/>
            <p:cNvSpPr>
              <a:spLocks noEditPoints="1"/>
            </p:cNvSpPr>
            <p:nvPr/>
          </p:nvSpPr>
          <p:spPr bwMode="auto">
            <a:xfrm>
              <a:off x="344228" y="212575"/>
              <a:ext cx="30219" cy="42307"/>
            </a:xfrm>
            <a:custGeom>
              <a:avLst/>
              <a:gdLst>
                <a:gd name="T0" fmla="*/ 0 w 24"/>
                <a:gd name="T1" fmla="*/ 34 h 34"/>
                <a:gd name="T2" fmla="*/ 0 w 24"/>
                <a:gd name="T3" fmla="*/ 1 h 34"/>
                <a:gd name="T4" fmla="*/ 10 w 24"/>
                <a:gd name="T5" fmla="*/ 0 h 34"/>
                <a:gd name="T6" fmla="*/ 24 w 24"/>
                <a:gd name="T7" fmla="*/ 12 h 34"/>
                <a:gd name="T8" fmla="*/ 12 w 24"/>
                <a:gd name="T9" fmla="*/ 23 h 34"/>
                <a:gd name="T10" fmla="*/ 8 w 24"/>
                <a:gd name="T11" fmla="*/ 23 h 34"/>
                <a:gd name="T12" fmla="*/ 8 w 24"/>
                <a:gd name="T13" fmla="*/ 34 h 34"/>
                <a:gd name="T14" fmla="*/ 0 w 24"/>
                <a:gd name="T15" fmla="*/ 34 h 34"/>
                <a:gd name="T16" fmla="*/ 8 w 24"/>
                <a:gd name="T17" fmla="*/ 8 h 34"/>
                <a:gd name="T18" fmla="*/ 8 w 24"/>
                <a:gd name="T19" fmla="*/ 16 h 34"/>
                <a:gd name="T20" fmla="*/ 11 w 24"/>
                <a:gd name="T21" fmla="*/ 16 h 34"/>
                <a:gd name="T22" fmla="*/ 16 w 24"/>
                <a:gd name="T23" fmla="*/ 12 h 34"/>
                <a:gd name="T24" fmla="*/ 11 w 24"/>
                <a:gd name="T25" fmla="*/ 8 h 34"/>
                <a:gd name="T26" fmla="*/ 8 w 24"/>
                <a:gd name="T27"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34">
                  <a:moveTo>
                    <a:pt x="0" y="34"/>
                  </a:moveTo>
                  <a:cubicBezTo>
                    <a:pt x="0" y="1"/>
                    <a:pt x="0" y="1"/>
                    <a:pt x="0" y="1"/>
                  </a:cubicBezTo>
                  <a:cubicBezTo>
                    <a:pt x="2" y="1"/>
                    <a:pt x="8" y="0"/>
                    <a:pt x="10" y="0"/>
                  </a:cubicBezTo>
                  <a:cubicBezTo>
                    <a:pt x="21" y="0"/>
                    <a:pt x="24" y="6"/>
                    <a:pt x="24" y="12"/>
                  </a:cubicBezTo>
                  <a:cubicBezTo>
                    <a:pt x="24" y="18"/>
                    <a:pt x="19" y="23"/>
                    <a:pt x="12" y="23"/>
                  </a:cubicBezTo>
                  <a:cubicBezTo>
                    <a:pt x="11" y="23"/>
                    <a:pt x="9" y="23"/>
                    <a:pt x="8" y="23"/>
                  </a:cubicBezTo>
                  <a:cubicBezTo>
                    <a:pt x="8" y="34"/>
                    <a:pt x="8" y="34"/>
                    <a:pt x="8" y="34"/>
                  </a:cubicBezTo>
                  <a:cubicBezTo>
                    <a:pt x="0" y="34"/>
                    <a:pt x="0" y="34"/>
                    <a:pt x="0" y="34"/>
                  </a:cubicBezTo>
                  <a:close/>
                  <a:moveTo>
                    <a:pt x="8" y="8"/>
                  </a:moveTo>
                  <a:cubicBezTo>
                    <a:pt x="8" y="16"/>
                    <a:pt x="8" y="16"/>
                    <a:pt x="8" y="16"/>
                  </a:cubicBezTo>
                  <a:cubicBezTo>
                    <a:pt x="9" y="16"/>
                    <a:pt x="10" y="16"/>
                    <a:pt x="11" y="16"/>
                  </a:cubicBezTo>
                  <a:cubicBezTo>
                    <a:pt x="13" y="16"/>
                    <a:pt x="16" y="15"/>
                    <a:pt x="16" y="12"/>
                  </a:cubicBezTo>
                  <a:cubicBezTo>
                    <a:pt x="16" y="9"/>
                    <a:pt x="14" y="8"/>
                    <a:pt x="11" y="8"/>
                  </a:cubicBezTo>
                  <a:cubicBezTo>
                    <a:pt x="10" y="8"/>
                    <a:pt x="9" y="8"/>
                    <a:pt x="8" y="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7" name="Freeform 8"/>
            <p:cNvSpPr>
              <a:spLocks noEditPoints="1"/>
            </p:cNvSpPr>
            <p:nvPr/>
          </p:nvSpPr>
          <p:spPr bwMode="auto">
            <a:xfrm>
              <a:off x="385023"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8" name="Freeform 9"/>
            <p:cNvSpPr>
              <a:spLocks/>
            </p:cNvSpPr>
            <p:nvPr/>
          </p:nvSpPr>
          <p:spPr bwMode="auto">
            <a:xfrm>
              <a:off x="439418" y="212575"/>
              <a:ext cx="36263" cy="43817"/>
            </a:xfrm>
            <a:custGeom>
              <a:avLst/>
              <a:gdLst>
                <a:gd name="T0" fmla="*/ 29 w 29"/>
                <a:gd name="T1" fmla="*/ 31 h 35"/>
                <a:gd name="T2" fmla="*/ 18 w 29"/>
                <a:gd name="T3" fmla="*/ 35 h 35"/>
                <a:gd name="T4" fmla="*/ 0 w 29"/>
                <a:gd name="T5" fmla="*/ 18 h 35"/>
                <a:gd name="T6" fmla="*/ 18 w 29"/>
                <a:gd name="T7" fmla="*/ 0 h 35"/>
                <a:gd name="T8" fmla="*/ 28 w 29"/>
                <a:gd name="T9" fmla="*/ 4 h 35"/>
                <a:gd name="T10" fmla="*/ 25 w 29"/>
                <a:gd name="T11" fmla="*/ 9 h 35"/>
                <a:gd name="T12" fmla="*/ 18 w 29"/>
                <a:gd name="T13" fmla="*/ 7 h 35"/>
                <a:gd name="T14" fmla="*/ 8 w 29"/>
                <a:gd name="T15" fmla="*/ 18 h 35"/>
                <a:gd name="T16" fmla="*/ 19 w 29"/>
                <a:gd name="T17" fmla="*/ 28 h 35"/>
                <a:gd name="T18" fmla="*/ 26 w 29"/>
                <a:gd name="T19" fmla="*/ 25 h 35"/>
                <a:gd name="T20" fmla="*/ 29 w 29"/>
                <a:gd name="T2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5">
                  <a:moveTo>
                    <a:pt x="29" y="31"/>
                  </a:moveTo>
                  <a:cubicBezTo>
                    <a:pt x="27" y="33"/>
                    <a:pt x="22" y="35"/>
                    <a:pt x="18" y="35"/>
                  </a:cubicBezTo>
                  <a:cubicBezTo>
                    <a:pt x="7" y="35"/>
                    <a:pt x="0" y="28"/>
                    <a:pt x="0" y="18"/>
                  </a:cubicBezTo>
                  <a:cubicBezTo>
                    <a:pt x="0" y="8"/>
                    <a:pt x="6" y="0"/>
                    <a:pt x="18" y="0"/>
                  </a:cubicBezTo>
                  <a:cubicBezTo>
                    <a:pt x="22" y="0"/>
                    <a:pt x="26" y="2"/>
                    <a:pt x="28" y="4"/>
                  </a:cubicBezTo>
                  <a:cubicBezTo>
                    <a:pt x="25" y="9"/>
                    <a:pt x="25" y="9"/>
                    <a:pt x="25" y="9"/>
                  </a:cubicBezTo>
                  <a:cubicBezTo>
                    <a:pt x="23" y="8"/>
                    <a:pt x="21" y="7"/>
                    <a:pt x="18" y="7"/>
                  </a:cubicBezTo>
                  <a:cubicBezTo>
                    <a:pt x="13" y="7"/>
                    <a:pt x="8" y="11"/>
                    <a:pt x="8" y="18"/>
                  </a:cubicBezTo>
                  <a:cubicBezTo>
                    <a:pt x="8" y="24"/>
                    <a:pt x="12" y="28"/>
                    <a:pt x="19" y="28"/>
                  </a:cubicBezTo>
                  <a:cubicBezTo>
                    <a:pt x="21" y="28"/>
                    <a:pt x="24" y="27"/>
                    <a:pt x="26" y="25"/>
                  </a:cubicBezTo>
                  <a:cubicBezTo>
                    <a:pt x="29" y="31"/>
                    <a:pt x="29" y="31"/>
                    <a:pt x="29" y="3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69" name="Freeform 10"/>
            <p:cNvSpPr>
              <a:spLocks/>
            </p:cNvSpPr>
            <p:nvPr/>
          </p:nvSpPr>
          <p:spPr bwMode="auto">
            <a:xfrm>
              <a:off x="486258" y="214085"/>
              <a:ext cx="24175" cy="40795"/>
            </a:xfrm>
            <a:custGeom>
              <a:avLst/>
              <a:gdLst>
                <a:gd name="T0" fmla="*/ 0 w 16"/>
                <a:gd name="T1" fmla="*/ 0 h 27"/>
                <a:gd name="T2" fmla="*/ 16 w 16"/>
                <a:gd name="T3" fmla="*/ 0 h 27"/>
                <a:gd name="T4" fmla="*/ 16 w 16"/>
                <a:gd name="T5" fmla="*/ 6 h 27"/>
                <a:gd name="T6" fmla="*/ 7 w 16"/>
                <a:gd name="T7" fmla="*/ 6 h 27"/>
                <a:gd name="T8" fmla="*/ 7 w 16"/>
                <a:gd name="T9" fmla="*/ 27 h 27"/>
                <a:gd name="T10" fmla="*/ 0 w 16"/>
                <a:gd name="T11" fmla="*/ 27 h 27"/>
                <a:gd name="T12" fmla="*/ 0 w 16"/>
                <a:gd name="T13" fmla="*/ 0 h 27"/>
                <a:gd name="T14" fmla="*/ 0 w 16"/>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7">
                  <a:moveTo>
                    <a:pt x="0" y="0"/>
                  </a:moveTo>
                  <a:lnTo>
                    <a:pt x="16" y="0"/>
                  </a:lnTo>
                  <a:lnTo>
                    <a:pt x="16" y="6"/>
                  </a:lnTo>
                  <a:lnTo>
                    <a:pt x="7" y="6"/>
                  </a:lnTo>
                  <a:lnTo>
                    <a:pt x="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0" name="Freeform 11"/>
            <p:cNvSpPr>
              <a:spLocks/>
            </p:cNvSpPr>
            <p:nvPr/>
          </p:nvSpPr>
          <p:spPr bwMode="auto">
            <a:xfrm>
              <a:off x="522522" y="214085"/>
              <a:ext cx="25687" cy="40795"/>
            </a:xfrm>
            <a:custGeom>
              <a:avLst/>
              <a:gdLst>
                <a:gd name="T0" fmla="*/ 0 w 17"/>
                <a:gd name="T1" fmla="*/ 0 h 27"/>
                <a:gd name="T2" fmla="*/ 16 w 17"/>
                <a:gd name="T3" fmla="*/ 0 h 27"/>
                <a:gd name="T4" fmla="*/ 16 w 17"/>
                <a:gd name="T5" fmla="*/ 6 h 27"/>
                <a:gd name="T6" fmla="*/ 6 w 17"/>
                <a:gd name="T7" fmla="*/ 6 h 27"/>
                <a:gd name="T8" fmla="*/ 6 w 17"/>
                <a:gd name="T9" fmla="*/ 11 h 27"/>
                <a:gd name="T10" fmla="*/ 16 w 17"/>
                <a:gd name="T11" fmla="*/ 11 h 27"/>
                <a:gd name="T12" fmla="*/ 16 w 17"/>
                <a:gd name="T13" fmla="*/ 16 h 27"/>
                <a:gd name="T14" fmla="*/ 6 w 17"/>
                <a:gd name="T15" fmla="*/ 16 h 27"/>
                <a:gd name="T16" fmla="*/ 6 w 17"/>
                <a:gd name="T17" fmla="*/ 21 h 27"/>
                <a:gd name="T18" fmla="*/ 17 w 17"/>
                <a:gd name="T19" fmla="*/ 21 h 27"/>
                <a:gd name="T20" fmla="*/ 17 w 17"/>
                <a:gd name="T21" fmla="*/ 27 h 27"/>
                <a:gd name="T22" fmla="*/ 0 w 17"/>
                <a:gd name="T23" fmla="*/ 27 h 27"/>
                <a:gd name="T24" fmla="*/ 0 w 17"/>
                <a:gd name="T25" fmla="*/ 0 h 27"/>
                <a:gd name="T26" fmla="*/ 0 w 17"/>
                <a:gd name="T2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 h="27">
                  <a:moveTo>
                    <a:pt x="0" y="0"/>
                  </a:moveTo>
                  <a:lnTo>
                    <a:pt x="16" y="0"/>
                  </a:lnTo>
                  <a:lnTo>
                    <a:pt x="16" y="6"/>
                  </a:lnTo>
                  <a:lnTo>
                    <a:pt x="6" y="6"/>
                  </a:lnTo>
                  <a:lnTo>
                    <a:pt x="6" y="11"/>
                  </a:lnTo>
                  <a:lnTo>
                    <a:pt x="16" y="11"/>
                  </a:lnTo>
                  <a:lnTo>
                    <a:pt x="16" y="16"/>
                  </a:lnTo>
                  <a:lnTo>
                    <a:pt x="6" y="16"/>
                  </a:lnTo>
                  <a:lnTo>
                    <a:pt x="6" y="21"/>
                  </a:lnTo>
                  <a:lnTo>
                    <a:pt x="17" y="21"/>
                  </a:lnTo>
                  <a:lnTo>
                    <a:pt x="17" y="27"/>
                  </a:lnTo>
                  <a:lnTo>
                    <a:pt x="0" y="27"/>
                  </a:lnTo>
                  <a:lnTo>
                    <a:pt x="0" y="0"/>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1" name="Freeform 12"/>
            <p:cNvSpPr>
              <a:spLocks noEditPoints="1"/>
            </p:cNvSpPr>
            <p:nvPr/>
          </p:nvSpPr>
          <p:spPr bwMode="auto">
            <a:xfrm>
              <a:off x="558786" y="212575"/>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8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9" y="0"/>
                    <a:pt x="36" y="7"/>
                    <a:pt x="36" y="18"/>
                  </a:cubicBezTo>
                  <a:cubicBezTo>
                    <a:pt x="36" y="28"/>
                    <a:pt x="29" y="35"/>
                    <a:pt x="18" y="35"/>
                  </a:cubicBezTo>
                  <a:cubicBezTo>
                    <a:pt x="8" y="35"/>
                    <a:pt x="0" y="28"/>
                    <a:pt x="0" y="18"/>
                  </a:cubicBezTo>
                  <a:cubicBezTo>
                    <a:pt x="0" y="8"/>
                    <a:pt x="7" y="0"/>
                    <a:pt x="18" y="0"/>
                  </a:cubicBezTo>
                  <a:close/>
                  <a:moveTo>
                    <a:pt x="18" y="28"/>
                  </a:moveTo>
                  <a:cubicBezTo>
                    <a:pt x="25" y="28"/>
                    <a:pt x="28" y="23"/>
                    <a:pt x="28" y="18"/>
                  </a:cubicBezTo>
                  <a:cubicBezTo>
                    <a:pt x="28" y="11"/>
                    <a:pt x="24" y="7"/>
                    <a:pt x="18" y="7"/>
                  </a:cubicBezTo>
                  <a:cubicBezTo>
                    <a:pt x="13" y="7"/>
                    <a:pt x="8" y="11"/>
                    <a:pt x="8" y="18"/>
                  </a:cubicBezTo>
                  <a:cubicBezTo>
                    <a:pt x="8" y="23"/>
                    <a:pt x="13"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2" name="Freeform 13"/>
            <p:cNvSpPr>
              <a:spLocks/>
            </p:cNvSpPr>
            <p:nvPr/>
          </p:nvSpPr>
          <p:spPr bwMode="auto">
            <a:xfrm>
              <a:off x="611670" y="214085"/>
              <a:ext cx="37774" cy="43817"/>
            </a:xfrm>
            <a:custGeom>
              <a:avLst/>
              <a:gdLst>
                <a:gd name="T0" fmla="*/ 22 w 30"/>
                <a:gd name="T1" fmla="*/ 7 h 35"/>
                <a:gd name="T2" fmla="*/ 15 w 30"/>
                <a:gd name="T3" fmla="*/ 7 h 35"/>
                <a:gd name="T4" fmla="*/ 14 w 30"/>
                <a:gd name="T5" fmla="*/ 13 h 35"/>
                <a:gd name="T6" fmla="*/ 0 w 30"/>
                <a:gd name="T7" fmla="*/ 33 h 35"/>
                <a:gd name="T8" fmla="*/ 0 w 30"/>
                <a:gd name="T9" fmla="*/ 26 h 35"/>
                <a:gd name="T10" fmla="*/ 7 w 30"/>
                <a:gd name="T11" fmla="*/ 6 h 35"/>
                <a:gd name="T12" fmla="*/ 8 w 30"/>
                <a:gd name="T13" fmla="*/ 0 h 35"/>
                <a:gd name="T14" fmla="*/ 30 w 30"/>
                <a:gd name="T15" fmla="*/ 0 h 35"/>
                <a:gd name="T16" fmla="*/ 30 w 30"/>
                <a:gd name="T17" fmla="*/ 33 h 35"/>
                <a:gd name="T18" fmla="*/ 22 w 30"/>
                <a:gd name="T19" fmla="*/ 33 h 35"/>
                <a:gd name="T20" fmla="*/ 22 w 30"/>
                <a:gd name="T21" fmla="*/ 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5">
                  <a:moveTo>
                    <a:pt x="22" y="7"/>
                  </a:moveTo>
                  <a:cubicBezTo>
                    <a:pt x="15" y="7"/>
                    <a:pt x="15" y="7"/>
                    <a:pt x="15" y="7"/>
                  </a:cubicBezTo>
                  <a:cubicBezTo>
                    <a:pt x="14" y="13"/>
                    <a:pt x="14" y="13"/>
                    <a:pt x="14" y="13"/>
                  </a:cubicBezTo>
                  <a:cubicBezTo>
                    <a:pt x="12" y="31"/>
                    <a:pt x="8" y="35"/>
                    <a:pt x="0" y="33"/>
                  </a:cubicBezTo>
                  <a:cubicBezTo>
                    <a:pt x="0" y="26"/>
                    <a:pt x="0" y="26"/>
                    <a:pt x="0" y="26"/>
                  </a:cubicBezTo>
                  <a:cubicBezTo>
                    <a:pt x="3" y="26"/>
                    <a:pt x="6" y="25"/>
                    <a:pt x="7" y="6"/>
                  </a:cubicBezTo>
                  <a:cubicBezTo>
                    <a:pt x="8" y="0"/>
                    <a:pt x="8" y="0"/>
                    <a:pt x="8" y="0"/>
                  </a:cubicBezTo>
                  <a:cubicBezTo>
                    <a:pt x="30" y="0"/>
                    <a:pt x="30" y="0"/>
                    <a:pt x="30" y="0"/>
                  </a:cubicBezTo>
                  <a:cubicBezTo>
                    <a:pt x="30" y="33"/>
                    <a:pt x="30" y="33"/>
                    <a:pt x="30" y="33"/>
                  </a:cubicBezTo>
                  <a:cubicBezTo>
                    <a:pt x="22" y="33"/>
                    <a:pt x="22" y="33"/>
                    <a:pt x="22" y="33"/>
                  </a:cubicBezTo>
                  <a:cubicBezTo>
                    <a:pt x="22" y="7"/>
                    <a:pt x="22" y="7"/>
                    <a:pt x="22" y="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3" name="Freeform 14"/>
            <p:cNvSpPr>
              <a:spLocks noEditPoints="1"/>
            </p:cNvSpPr>
            <p:nvPr/>
          </p:nvSpPr>
          <p:spPr bwMode="auto">
            <a:xfrm>
              <a:off x="661532" y="212575"/>
              <a:ext cx="48351" cy="43817"/>
            </a:xfrm>
            <a:custGeom>
              <a:avLst/>
              <a:gdLst>
                <a:gd name="T0" fmla="*/ 15 w 38"/>
                <a:gd name="T1" fmla="*/ 30 h 35"/>
                <a:gd name="T2" fmla="*/ 0 w 38"/>
                <a:gd name="T3" fmla="*/ 17 h 35"/>
                <a:gd name="T4" fmla="*/ 15 w 38"/>
                <a:gd name="T5" fmla="*/ 4 h 35"/>
                <a:gd name="T6" fmla="*/ 15 w 38"/>
                <a:gd name="T7" fmla="*/ 0 h 35"/>
                <a:gd name="T8" fmla="*/ 22 w 38"/>
                <a:gd name="T9" fmla="*/ 0 h 35"/>
                <a:gd name="T10" fmla="*/ 22 w 38"/>
                <a:gd name="T11" fmla="*/ 4 h 35"/>
                <a:gd name="T12" fmla="*/ 38 w 38"/>
                <a:gd name="T13" fmla="*/ 17 h 35"/>
                <a:gd name="T14" fmla="*/ 22 w 38"/>
                <a:gd name="T15" fmla="*/ 30 h 35"/>
                <a:gd name="T16" fmla="*/ 22 w 38"/>
                <a:gd name="T17" fmla="*/ 35 h 35"/>
                <a:gd name="T18" fmla="*/ 15 w 38"/>
                <a:gd name="T19" fmla="*/ 35 h 35"/>
                <a:gd name="T20" fmla="*/ 15 w 38"/>
                <a:gd name="T21" fmla="*/ 30 h 35"/>
                <a:gd name="T22" fmla="*/ 15 w 38"/>
                <a:gd name="T23" fmla="*/ 23 h 35"/>
                <a:gd name="T24" fmla="*/ 15 w 38"/>
                <a:gd name="T25" fmla="*/ 11 h 35"/>
                <a:gd name="T26" fmla="*/ 8 w 38"/>
                <a:gd name="T27" fmla="*/ 17 h 35"/>
                <a:gd name="T28" fmla="*/ 15 w 38"/>
                <a:gd name="T29" fmla="*/ 23 h 35"/>
                <a:gd name="T30" fmla="*/ 22 w 38"/>
                <a:gd name="T31" fmla="*/ 11 h 35"/>
                <a:gd name="T32" fmla="*/ 22 w 38"/>
                <a:gd name="T33" fmla="*/ 23 h 35"/>
                <a:gd name="T34" fmla="*/ 29 w 38"/>
                <a:gd name="T35" fmla="*/ 17 h 35"/>
                <a:gd name="T36" fmla="*/ 22 w 38"/>
                <a:gd name="T37" fmla="*/ 1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5">
                  <a:moveTo>
                    <a:pt x="15" y="30"/>
                  </a:moveTo>
                  <a:cubicBezTo>
                    <a:pt x="6" y="30"/>
                    <a:pt x="0" y="26"/>
                    <a:pt x="0" y="17"/>
                  </a:cubicBezTo>
                  <a:cubicBezTo>
                    <a:pt x="0" y="9"/>
                    <a:pt x="6" y="4"/>
                    <a:pt x="15" y="4"/>
                  </a:cubicBezTo>
                  <a:cubicBezTo>
                    <a:pt x="15" y="0"/>
                    <a:pt x="15" y="0"/>
                    <a:pt x="15" y="0"/>
                  </a:cubicBezTo>
                  <a:cubicBezTo>
                    <a:pt x="22" y="0"/>
                    <a:pt x="22" y="0"/>
                    <a:pt x="22" y="0"/>
                  </a:cubicBezTo>
                  <a:cubicBezTo>
                    <a:pt x="22" y="4"/>
                    <a:pt x="22" y="4"/>
                    <a:pt x="22" y="4"/>
                  </a:cubicBezTo>
                  <a:cubicBezTo>
                    <a:pt x="31" y="4"/>
                    <a:pt x="38" y="9"/>
                    <a:pt x="38" y="17"/>
                  </a:cubicBezTo>
                  <a:cubicBezTo>
                    <a:pt x="38" y="25"/>
                    <a:pt x="31" y="30"/>
                    <a:pt x="22" y="30"/>
                  </a:cubicBezTo>
                  <a:cubicBezTo>
                    <a:pt x="22" y="35"/>
                    <a:pt x="22" y="35"/>
                    <a:pt x="22" y="35"/>
                  </a:cubicBezTo>
                  <a:cubicBezTo>
                    <a:pt x="15" y="35"/>
                    <a:pt x="15" y="35"/>
                    <a:pt x="15" y="35"/>
                  </a:cubicBezTo>
                  <a:cubicBezTo>
                    <a:pt x="15" y="30"/>
                    <a:pt x="15" y="30"/>
                    <a:pt x="15" y="30"/>
                  </a:cubicBezTo>
                  <a:close/>
                  <a:moveTo>
                    <a:pt x="15" y="23"/>
                  </a:moveTo>
                  <a:cubicBezTo>
                    <a:pt x="15" y="11"/>
                    <a:pt x="15" y="11"/>
                    <a:pt x="15" y="11"/>
                  </a:cubicBezTo>
                  <a:cubicBezTo>
                    <a:pt x="10" y="11"/>
                    <a:pt x="8" y="14"/>
                    <a:pt x="8" y="17"/>
                  </a:cubicBezTo>
                  <a:cubicBezTo>
                    <a:pt x="8" y="21"/>
                    <a:pt x="10" y="23"/>
                    <a:pt x="15" y="23"/>
                  </a:cubicBezTo>
                  <a:close/>
                  <a:moveTo>
                    <a:pt x="22" y="11"/>
                  </a:moveTo>
                  <a:cubicBezTo>
                    <a:pt x="22" y="23"/>
                    <a:pt x="22" y="23"/>
                    <a:pt x="22" y="23"/>
                  </a:cubicBezTo>
                  <a:cubicBezTo>
                    <a:pt x="27" y="23"/>
                    <a:pt x="29" y="21"/>
                    <a:pt x="29" y="17"/>
                  </a:cubicBezTo>
                  <a:cubicBezTo>
                    <a:pt x="29" y="14"/>
                    <a:pt x="28" y="11"/>
                    <a:pt x="22" y="1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4" name="Freeform 15"/>
            <p:cNvSpPr>
              <a:spLocks noEditPoints="1"/>
            </p:cNvSpPr>
            <p:nvPr/>
          </p:nvSpPr>
          <p:spPr bwMode="auto">
            <a:xfrm>
              <a:off x="718952" y="212571"/>
              <a:ext cx="45329" cy="43817"/>
            </a:xfrm>
            <a:custGeom>
              <a:avLst/>
              <a:gdLst>
                <a:gd name="T0" fmla="*/ 18 w 36"/>
                <a:gd name="T1" fmla="*/ 0 h 35"/>
                <a:gd name="T2" fmla="*/ 36 w 36"/>
                <a:gd name="T3" fmla="*/ 18 h 35"/>
                <a:gd name="T4" fmla="*/ 18 w 36"/>
                <a:gd name="T5" fmla="*/ 35 h 35"/>
                <a:gd name="T6" fmla="*/ 0 w 36"/>
                <a:gd name="T7" fmla="*/ 18 h 35"/>
                <a:gd name="T8" fmla="*/ 18 w 36"/>
                <a:gd name="T9" fmla="*/ 0 h 35"/>
                <a:gd name="T10" fmla="*/ 18 w 36"/>
                <a:gd name="T11" fmla="*/ 28 h 35"/>
                <a:gd name="T12" fmla="*/ 27 w 36"/>
                <a:gd name="T13" fmla="*/ 18 h 35"/>
                <a:gd name="T14" fmla="*/ 18 w 36"/>
                <a:gd name="T15" fmla="*/ 7 h 35"/>
                <a:gd name="T16" fmla="*/ 8 w 36"/>
                <a:gd name="T17" fmla="*/ 18 h 35"/>
                <a:gd name="T18" fmla="*/ 18 w 36"/>
                <a:gd name="T19" fmla="*/ 28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35">
                  <a:moveTo>
                    <a:pt x="18" y="0"/>
                  </a:moveTo>
                  <a:cubicBezTo>
                    <a:pt x="28" y="0"/>
                    <a:pt x="36" y="7"/>
                    <a:pt x="36" y="18"/>
                  </a:cubicBezTo>
                  <a:cubicBezTo>
                    <a:pt x="36" y="28"/>
                    <a:pt x="28" y="35"/>
                    <a:pt x="18" y="35"/>
                  </a:cubicBezTo>
                  <a:cubicBezTo>
                    <a:pt x="7" y="35"/>
                    <a:pt x="0" y="28"/>
                    <a:pt x="0" y="18"/>
                  </a:cubicBezTo>
                  <a:cubicBezTo>
                    <a:pt x="0" y="8"/>
                    <a:pt x="7" y="0"/>
                    <a:pt x="18" y="0"/>
                  </a:cubicBezTo>
                  <a:close/>
                  <a:moveTo>
                    <a:pt x="18" y="28"/>
                  </a:moveTo>
                  <a:cubicBezTo>
                    <a:pt x="24" y="28"/>
                    <a:pt x="27" y="23"/>
                    <a:pt x="27" y="18"/>
                  </a:cubicBezTo>
                  <a:cubicBezTo>
                    <a:pt x="27" y="11"/>
                    <a:pt x="23" y="7"/>
                    <a:pt x="18" y="7"/>
                  </a:cubicBezTo>
                  <a:cubicBezTo>
                    <a:pt x="12" y="7"/>
                    <a:pt x="8" y="11"/>
                    <a:pt x="8" y="18"/>
                  </a:cubicBezTo>
                  <a:cubicBezTo>
                    <a:pt x="8" y="23"/>
                    <a:pt x="12" y="28"/>
                    <a:pt x="18" y="2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5" name="Freeform 16"/>
            <p:cNvSpPr>
              <a:spLocks/>
            </p:cNvSpPr>
            <p:nvPr/>
          </p:nvSpPr>
          <p:spPr bwMode="auto">
            <a:xfrm>
              <a:off x="774854" y="214088"/>
              <a:ext cx="36263" cy="40795"/>
            </a:xfrm>
            <a:custGeom>
              <a:avLst/>
              <a:gdLst>
                <a:gd name="T0" fmla="*/ 18 w 24"/>
                <a:gd name="T1" fmla="*/ 16 h 27"/>
                <a:gd name="T2" fmla="*/ 7 w 24"/>
                <a:gd name="T3" fmla="*/ 16 h 27"/>
                <a:gd name="T4" fmla="*/ 7 w 24"/>
                <a:gd name="T5" fmla="*/ 27 h 27"/>
                <a:gd name="T6" fmla="*/ 0 w 24"/>
                <a:gd name="T7" fmla="*/ 27 h 27"/>
                <a:gd name="T8" fmla="*/ 0 w 24"/>
                <a:gd name="T9" fmla="*/ 0 h 27"/>
                <a:gd name="T10" fmla="*/ 7 w 24"/>
                <a:gd name="T11" fmla="*/ 0 h 27"/>
                <a:gd name="T12" fmla="*/ 7 w 24"/>
                <a:gd name="T13" fmla="*/ 11 h 27"/>
                <a:gd name="T14" fmla="*/ 18 w 24"/>
                <a:gd name="T15" fmla="*/ 11 h 27"/>
                <a:gd name="T16" fmla="*/ 18 w 24"/>
                <a:gd name="T17" fmla="*/ 0 h 27"/>
                <a:gd name="T18" fmla="*/ 24 w 24"/>
                <a:gd name="T19" fmla="*/ 0 h 27"/>
                <a:gd name="T20" fmla="*/ 24 w 24"/>
                <a:gd name="T21" fmla="*/ 27 h 27"/>
                <a:gd name="T22" fmla="*/ 18 w 24"/>
                <a:gd name="T23" fmla="*/ 27 h 27"/>
                <a:gd name="T24" fmla="*/ 18 w 24"/>
                <a:gd name="T25" fmla="*/ 16 h 27"/>
                <a:gd name="T26" fmla="*/ 18 w 24"/>
                <a:gd name="T27" fmla="*/ 1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7">
                  <a:moveTo>
                    <a:pt x="18" y="16"/>
                  </a:moveTo>
                  <a:lnTo>
                    <a:pt x="7" y="16"/>
                  </a:lnTo>
                  <a:lnTo>
                    <a:pt x="7" y="27"/>
                  </a:lnTo>
                  <a:lnTo>
                    <a:pt x="0" y="27"/>
                  </a:lnTo>
                  <a:lnTo>
                    <a:pt x="0" y="0"/>
                  </a:lnTo>
                  <a:lnTo>
                    <a:pt x="7" y="0"/>
                  </a:lnTo>
                  <a:lnTo>
                    <a:pt x="7" y="11"/>
                  </a:lnTo>
                  <a:lnTo>
                    <a:pt x="18" y="11"/>
                  </a:lnTo>
                  <a:lnTo>
                    <a:pt x="18" y="0"/>
                  </a:lnTo>
                  <a:lnTo>
                    <a:pt x="24" y="0"/>
                  </a:lnTo>
                  <a:lnTo>
                    <a:pt x="24" y="27"/>
                  </a:lnTo>
                  <a:lnTo>
                    <a:pt x="18" y="27"/>
                  </a:lnTo>
                  <a:lnTo>
                    <a:pt x="18" y="16"/>
                  </a:lnTo>
                  <a:lnTo>
                    <a:pt x="18"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sp>
          <p:nvSpPr>
            <p:cNvPr id="276" name="Freeform 17"/>
            <p:cNvSpPr>
              <a:spLocks noEditPoints="1"/>
            </p:cNvSpPr>
            <p:nvPr/>
          </p:nvSpPr>
          <p:spPr bwMode="auto">
            <a:xfrm>
              <a:off x="821689" y="214094"/>
              <a:ext cx="43818" cy="48351"/>
            </a:xfrm>
            <a:custGeom>
              <a:avLst/>
              <a:gdLst>
                <a:gd name="T0" fmla="*/ 0 w 35"/>
                <a:gd name="T1" fmla="*/ 26 h 39"/>
                <a:gd name="T2" fmla="*/ 3 w 35"/>
                <a:gd name="T3" fmla="*/ 26 h 39"/>
                <a:gd name="T4" fmla="*/ 8 w 35"/>
                <a:gd name="T5" fmla="*/ 6 h 39"/>
                <a:gd name="T6" fmla="*/ 9 w 35"/>
                <a:gd name="T7" fmla="*/ 0 h 39"/>
                <a:gd name="T8" fmla="*/ 31 w 35"/>
                <a:gd name="T9" fmla="*/ 0 h 39"/>
                <a:gd name="T10" fmla="*/ 31 w 35"/>
                <a:gd name="T11" fmla="*/ 26 h 39"/>
                <a:gd name="T12" fmla="*/ 35 w 35"/>
                <a:gd name="T13" fmla="*/ 26 h 39"/>
                <a:gd name="T14" fmla="*/ 35 w 35"/>
                <a:gd name="T15" fmla="*/ 39 h 39"/>
                <a:gd name="T16" fmla="*/ 28 w 35"/>
                <a:gd name="T17" fmla="*/ 39 h 39"/>
                <a:gd name="T18" fmla="*/ 28 w 35"/>
                <a:gd name="T19" fmla="*/ 33 h 39"/>
                <a:gd name="T20" fmla="*/ 7 w 35"/>
                <a:gd name="T21" fmla="*/ 33 h 39"/>
                <a:gd name="T22" fmla="*/ 7 w 35"/>
                <a:gd name="T23" fmla="*/ 39 h 39"/>
                <a:gd name="T24" fmla="*/ 0 w 35"/>
                <a:gd name="T25" fmla="*/ 39 h 39"/>
                <a:gd name="T26" fmla="*/ 0 w 35"/>
                <a:gd name="T27" fmla="*/ 26 h 39"/>
                <a:gd name="T28" fmla="*/ 12 w 35"/>
                <a:gd name="T29" fmla="*/ 26 h 39"/>
                <a:gd name="T30" fmla="*/ 23 w 35"/>
                <a:gd name="T31" fmla="*/ 26 h 39"/>
                <a:gd name="T32" fmla="*/ 23 w 35"/>
                <a:gd name="T33" fmla="*/ 7 h 39"/>
                <a:gd name="T34" fmla="*/ 16 w 35"/>
                <a:gd name="T35" fmla="*/ 7 h 39"/>
                <a:gd name="T36" fmla="*/ 16 w 35"/>
                <a:gd name="T37" fmla="*/ 13 h 39"/>
                <a:gd name="T38" fmla="*/ 12 w 35"/>
                <a:gd name="T39" fmla="*/ 2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9">
                  <a:moveTo>
                    <a:pt x="0" y="26"/>
                  </a:moveTo>
                  <a:cubicBezTo>
                    <a:pt x="3" y="26"/>
                    <a:pt x="3" y="26"/>
                    <a:pt x="3" y="26"/>
                  </a:cubicBezTo>
                  <a:cubicBezTo>
                    <a:pt x="5" y="24"/>
                    <a:pt x="8" y="17"/>
                    <a:pt x="8" y="6"/>
                  </a:cubicBezTo>
                  <a:cubicBezTo>
                    <a:pt x="9" y="0"/>
                    <a:pt x="9" y="0"/>
                    <a:pt x="9" y="0"/>
                  </a:cubicBezTo>
                  <a:cubicBezTo>
                    <a:pt x="31" y="0"/>
                    <a:pt x="31" y="0"/>
                    <a:pt x="31" y="0"/>
                  </a:cubicBezTo>
                  <a:cubicBezTo>
                    <a:pt x="31" y="26"/>
                    <a:pt x="31" y="26"/>
                    <a:pt x="31" y="26"/>
                  </a:cubicBezTo>
                  <a:cubicBezTo>
                    <a:pt x="35" y="26"/>
                    <a:pt x="35" y="26"/>
                    <a:pt x="35" y="26"/>
                  </a:cubicBezTo>
                  <a:cubicBezTo>
                    <a:pt x="35" y="39"/>
                    <a:pt x="35" y="39"/>
                    <a:pt x="35" y="39"/>
                  </a:cubicBezTo>
                  <a:cubicBezTo>
                    <a:pt x="28" y="39"/>
                    <a:pt x="28" y="39"/>
                    <a:pt x="28" y="39"/>
                  </a:cubicBezTo>
                  <a:cubicBezTo>
                    <a:pt x="28" y="33"/>
                    <a:pt x="28" y="33"/>
                    <a:pt x="28" y="33"/>
                  </a:cubicBezTo>
                  <a:cubicBezTo>
                    <a:pt x="7" y="33"/>
                    <a:pt x="7" y="33"/>
                    <a:pt x="7" y="33"/>
                  </a:cubicBezTo>
                  <a:cubicBezTo>
                    <a:pt x="7" y="39"/>
                    <a:pt x="7" y="39"/>
                    <a:pt x="7" y="39"/>
                  </a:cubicBezTo>
                  <a:cubicBezTo>
                    <a:pt x="0" y="39"/>
                    <a:pt x="0" y="39"/>
                    <a:pt x="0" y="39"/>
                  </a:cubicBezTo>
                  <a:cubicBezTo>
                    <a:pt x="0" y="26"/>
                    <a:pt x="0" y="26"/>
                    <a:pt x="0" y="26"/>
                  </a:cubicBezTo>
                  <a:close/>
                  <a:moveTo>
                    <a:pt x="12" y="26"/>
                  </a:moveTo>
                  <a:cubicBezTo>
                    <a:pt x="23" y="26"/>
                    <a:pt x="23" y="26"/>
                    <a:pt x="23" y="26"/>
                  </a:cubicBezTo>
                  <a:cubicBezTo>
                    <a:pt x="23" y="7"/>
                    <a:pt x="23" y="7"/>
                    <a:pt x="23" y="7"/>
                  </a:cubicBezTo>
                  <a:cubicBezTo>
                    <a:pt x="16" y="7"/>
                    <a:pt x="16" y="7"/>
                    <a:pt x="16" y="7"/>
                  </a:cubicBezTo>
                  <a:cubicBezTo>
                    <a:pt x="16" y="13"/>
                    <a:pt x="16" y="13"/>
                    <a:pt x="16" y="13"/>
                  </a:cubicBezTo>
                  <a:cubicBezTo>
                    <a:pt x="15" y="18"/>
                    <a:pt x="13" y="25"/>
                    <a:pt x="12" y="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224" name="Группа 223"/>
          <p:cNvGrpSpPr/>
          <p:nvPr/>
        </p:nvGrpSpPr>
        <p:grpSpPr>
          <a:xfrm>
            <a:off x="4429272" y="2073643"/>
            <a:ext cx="8274551" cy="4733392"/>
            <a:chOff x="4429272" y="2073643"/>
            <a:chExt cx="8274551" cy="4733392"/>
          </a:xfrm>
        </p:grpSpPr>
        <p:sp>
          <p:nvSpPr>
            <p:cNvPr id="226" name="Стрелка углом вверх 225"/>
            <p:cNvSpPr/>
            <p:nvPr/>
          </p:nvSpPr>
          <p:spPr>
            <a:xfrm rot="5400000">
              <a:off x="4902269" y="3049999"/>
              <a:ext cx="753858" cy="85824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29" name="Полилиния 228"/>
            <p:cNvSpPr/>
            <p:nvPr/>
          </p:nvSpPr>
          <p:spPr>
            <a:xfrm>
              <a:off x="4429272" y="2073643"/>
              <a:ext cx="1269054" cy="888296"/>
            </a:xfrm>
            <a:custGeom>
              <a:avLst/>
              <a:gdLst>
                <a:gd name="connsiteX0" fmla="*/ 0 w 1269054"/>
                <a:gd name="connsiteY0" fmla="*/ 148079 h 888296"/>
                <a:gd name="connsiteX1" fmla="*/ 148079 w 1269054"/>
                <a:gd name="connsiteY1" fmla="*/ 0 h 888296"/>
                <a:gd name="connsiteX2" fmla="*/ 1120975 w 1269054"/>
                <a:gd name="connsiteY2" fmla="*/ 0 h 888296"/>
                <a:gd name="connsiteX3" fmla="*/ 1269054 w 1269054"/>
                <a:gd name="connsiteY3" fmla="*/ 148079 h 888296"/>
                <a:gd name="connsiteX4" fmla="*/ 1269054 w 1269054"/>
                <a:gd name="connsiteY4" fmla="*/ 740217 h 888296"/>
                <a:gd name="connsiteX5" fmla="*/ 1120975 w 1269054"/>
                <a:gd name="connsiteY5" fmla="*/ 888296 h 888296"/>
                <a:gd name="connsiteX6" fmla="*/ 148079 w 1269054"/>
                <a:gd name="connsiteY6" fmla="*/ 888296 h 888296"/>
                <a:gd name="connsiteX7" fmla="*/ 0 w 1269054"/>
                <a:gd name="connsiteY7" fmla="*/ 740217 h 888296"/>
                <a:gd name="connsiteX8" fmla="*/ 0 w 1269054"/>
                <a:gd name="connsiteY8" fmla="*/ 148079 h 88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54" h="888296">
                  <a:moveTo>
                    <a:pt x="0" y="148079"/>
                  </a:moveTo>
                  <a:cubicBezTo>
                    <a:pt x="0" y="66297"/>
                    <a:pt x="66297" y="0"/>
                    <a:pt x="148079" y="0"/>
                  </a:cubicBezTo>
                  <a:lnTo>
                    <a:pt x="1120975" y="0"/>
                  </a:lnTo>
                  <a:cubicBezTo>
                    <a:pt x="1202757" y="0"/>
                    <a:pt x="1269054" y="66297"/>
                    <a:pt x="1269054" y="148079"/>
                  </a:cubicBezTo>
                  <a:lnTo>
                    <a:pt x="1269054" y="740217"/>
                  </a:lnTo>
                  <a:cubicBezTo>
                    <a:pt x="1269054" y="821999"/>
                    <a:pt x="1202757" y="888296"/>
                    <a:pt x="1120975" y="888296"/>
                  </a:cubicBezTo>
                  <a:lnTo>
                    <a:pt x="148079" y="888296"/>
                  </a:lnTo>
                  <a:cubicBezTo>
                    <a:pt x="66297" y="888296"/>
                    <a:pt x="0" y="821999"/>
                    <a:pt x="0" y="740217"/>
                  </a:cubicBezTo>
                  <a:lnTo>
                    <a:pt x="0" y="148079"/>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331" tIns="104331" rIns="104331" bIns="104331" numCol="1" spcCol="1270" anchor="ctr" anchorCtr="0">
              <a:noAutofit/>
            </a:bodyPr>
            <a:lstStyle/>
            <a:p>
              <a:pPr lvl="0" algn="ctr" defTabSz="711200">
                <a:lnSpc>
                  <a:spcPct val="90000"/>
                </a:lnSpc>
                <a:spcBef>
                  <a:spcPct val="0"/>
                </a:spcBef>
                <a:spcAft>
                  <a:spcPct val="35000"/>
                </a:spcAft>
              </a:pPr>
              <a:r>
                <a:rPr lang="ru-RU" sz="1600" kern="1200" dirty="0" smtClean="0"/>
                <a:t>2016 год</a:t>
              </a:r>
            </a:p>
            <a:p>
              <a:pPr lvl="0" algn="ctr" defTabSz="711200">
                <a:lnSpc>
                  <a:spcPct val="90000"/>
                </a:lnSpc>
                <a:spcBef>
                  <a:spcPct val="0"/>
                </a:spcBef>
                <a:spcAft>
                  <a:spcPct val="35000"/>
                </a:spcAft>
              </a:pPr>
              <a:r>
                <a:rPr lang="ru-RU" sz="1600" kern="1200" dirty="0" smtClean="0"/>
                <a:t>Приказ №620</a:t>
              </a:r>
              <a:endParaRPr lang="ru-RU" sz="1600" kern="1200" dirty="0"/>
            </a:p>
          </p:txBody>
        </p:sp>
        <p:sp>
          <p:nvSpPr>
            <p:cNvPr id="230" name="Полилиния 229"/>
            <p:cNvSpPr/>
            <p:nvPr/>
          </p:nvSpPr>
          <p:spPr>
            <a:xfrm>
              <a:off x="5768588" y="2195045"/>
              <a:ext cx="4450617" cy="717960"/>
            </a:xfrm>
            <a:custGeom>
              <a:avLst/>
              <a:gdLst>
                <a:gd name="connsiteX0" fmla="*/ 0 w 4450617"/>
                <a:gd name="connsiteY0" fmla="*/ 0 h 717960"/>
                <a:gd name="connsiteX1" fmla="*/ 4450617 w 4450617"/>
                <a:gd name="connsiteY1" fmla="*/ 0 h 717960"/>
                <a:gd name="connsiteX2" fmla="*/ 4450617 w 4450617"/>
                <a:gd name="connsiteY2" fmla="*/ 717960 h 717960"/>
                <a:gd name="connsiteX3" fmla="*/ 0 w 4450617"/>
                <a:gd name="connsiteY3" fmla="*/ 717960 h 717960"/>
                <a:gd name="connsiteX4" fmla="*/ 0 w 4450617"/>
                <a:gd name="connsiteY4" fmla="*/ 0 h 71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0617" h="717960">
                  <a:moveTo>
                    <a:pt x="0" y="0"/>
                  </a:moveTo>
                  <a:lnTo>
                    <a:pt x="4450617" y="0"/>
                  </a:lnTo>
                  <a:lnTo>
                    <a:pt x="4450617" y="717960"/>
                  </a:lnTo>
                  <a:lnTo>
                    <a:pt x="0" y="717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lvl="1" algn="l" defTabSz="533400">
                <a:lnSpc>
                  <a:spcPct val="90000"/>
                </a:lnSpc>
                <a:spcBef>
                  <a:spcPct val="0"/>
                </a:spcBef>
                <a:spcAft>
                  <a:spcPct val="15000"/>
                </a:spcAft>
              </a:pPr>
              <a:r>
                <a:rPr lang="ru-RU" sz="1200" b="1" kern="1200" dirty="0" smtClean="0"/>
                <a:t>Приказ Роснедра от 18.10.2016 г. № 620 </a:t>
              </a:r>
            </a:p>
            <a:p>
              <a:pPr marL="0" lvl="1" algn="l" defTabSz="533400">
                <a:lnSpc>
                  <a:spcPct val="90000"/>
                </a:lnSpc>
                <a:spcBef>
                  <a:spcPct val="0"/>
                </a:spcBef>
                <a:spcAft>
                  <a:spcPct val="15000"/>
                </a:spcAft>
              </a:pPr>
              <a:r>
                <a:rPr lang="ru-RU" sz="1200" b="1" kern="1200" dirty="0" smtClean="0"/>
                <a:t>«О внесении изменений в Требования по формированию перечней участков недр, предлагаемых для предоставления в пользования…утвержденные приказом от 28.09.2015 №614</a:t>
              </a:r>
              <a:endParaRPr lang="ru-RU" sz="1200" b="1" kern="1200" dirty="0"/>
            </a:p>
          </p:txBody>
        </p:sp>
        <p:sp>
          <p:nvSpPr>
            <p:cNvPr id="231" name="Стрелка углом вверх 230"/>
            <p:cNvSpPr/>
            <p:nvPr/>
          </p:nvSpPr>
          <p:spPr>
            <a:xfrm rot="5400000">
              <a:off x="6573350" y="4175760"/>
              <a:ext cx="753858" cy="85824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2" name="Полилиния 231"/>
            <p:cNvSpPr/>
            <p:nvPr/>
          </p:nvSpPr>
          <p:spPr>
            <a:xfrm>
              <a:off x="5741691" y="3174660"/>
              <a:ext cx="1269054" cy="888296"/>
            </a:xfrm>
            <a:custGeom>
              <a:avLst/>
              <a:gdLst>
                <a:gd name="connsiteX0" fmla="*/ 0 w 1269054"/>
                <a:gd name="connsiteY0" fmla="*/ 148079 h 888296"/>
                <a:gd name="connsiteX1" fmla="*/ 148079 w 1269054"/>
                <a:gd name="connsiteY1" fmla="*/ 0 h 888296"/>
                <a:gd name="connsiteX2" fmla="*/ 1120975 w 1269054"/>
                <a:gd name="connsiteY2" fmla="*/ 0 h 888296"/>
                <a:gd name="connsiteX3" fmla="*/ 1269054 w 1269054"/>
                <a:gd name="connsiteY3" fmla="*/ 148079 h 888296"/>
                <a:gd name="connsiteX4" fmla="*/ 1269054 w 1269054"/>
                <a:gd name="connsiteY4" fmla="*/ 740217 h 888296"/>
                <a:gd name="connsiteX5" fmla="*/ 1120975 w 1269054"/>
                <a:gd name="connsiteY5" fmla="*/ 888296 h 888296"/>
                <a:gd name="connsiteX6" fmla="*/ 148079 w 1269054"/>
                <a:gd name="connsiteY6" fmla="*/ 888296 h 888296"/>
                <a:gd name="connsiteX7" fmla="*/ 0 w 1269054"/>
                <a:gd name="connsiteY7" fmla="*/ 740217 h 888296"/>
                <a:gd name="connsiteX8" fmla="*/ 0 w 1269054"/>
                <a:gd name="connsiteY8" fmla="*/ 148079 h 88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54" h="888296">
                  <a:moveTo>
                    <a:pt x="0" y="148079"/>
                  </a:moveTo>
                  <a:cubicBezTo>
                    <a:pt x="0" y="66297"/>
                    <a:pt x="66297" y="0"/>
                    <a:pt x="148079" y="0"/>
                  </a:cubicBezTo>
                  <a:lnTo>
                    <a:pt x="1120975" y="0"/>
                  </a:lnTo>
                  <a:cubicBezTo>
                    <a:pt x="1202757" y="0"/>
                    <a:pt x="1269054" y="66297"/>
                    <a:pt x="1269054" y="148079"/>
                  </a:cubicBezTo>
                  <a:lnTo>
                    <a:pt x="1269054" y="740217"/>
                  </a:lnTo>
                  <a:cubicBezTo>
                    <a:pt x="1269054" y="821999"/>
                    <a:pt x="1202757" y="888296"/>
                    <a:pt x="1120975" y="888296"/>
                  </a:cubicBezTo>
                  <a:lnTo>
                    <a:pt x="148079" y="888296"/>
                  </a:lnTo>
                  <a:cubicBezTo>
                    <a:pt x="66297" y="888296"/>
                    <a:pt x="0" y="821999"/>
                    <a:pt x="0" y="740217"/>
                  </a:cubicBezTo>
                  <a:lnTo>
                    <a:pt x="0" y="148079"/>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331" tIns="104331" rIns="104331" bIns="104331" numCol="1" spcCol="1270" anchor="ctr" anchorCtr="0">
              <a:noAutofit/>
            </a:bodyPr>
            <a:lstStyle/>
            <a:p>
              <a:pPr lvl="0" algn="ctr" defTabSz="711200">
                <a:lnSpc>
                  <a:spcPct val="90000"/>
                </a:lnSpc>
                <a:spcBef>
                  <a:spcPct val="0"/>
                </a:spcBef>
                <a:spcAft>
                  <a:spcPct val="35000"/>
                </a:spcAft>
              </a:pPr>
              <a:r>
                <a:rPr lang="ru-RU" sz="1600" kern="1200" dirty="0" smtClean="0"/>
                <a:t>2017 год</a:t>
              </a:r>
            </a:p>
            <a:p>
              <a:pPr lvl="0" algn="ctr" defTabSz="711200">
                <a:lnSpc>
                  <a:spcPct val="90000"/>
                </a:lnSpc>
                <a:spcBef>
                  <a:spcPct val="0"/>
                </a:spcBef>
                <a:spcAft>
                  <a:spcPct val="35000"/>
                </a:spcAft>
              </a:pPr>
              <a:r>
                <a:rPr lang="ru-RU" sz="1600" kern="1200" dirty="0" smtClean="0"/>
                <a:t>Приказ №47</a:t>
              </a:r>
              <a:endParaRPr lang="ru-RU" sz="1600" kern="1200" dirty="0"/>
            </a:p>
          </p:txBody>
        </p:sp>
        <p:sp>
          <p:nvSpPr>
            <p:cNvPr id="233" name="Полилиния 232"/>
            <p:cNvSpPr/>
            <p:nvPr/>
          </p:nvSpPr>
          <p:spPr>
            <a:xfrm>
              <a:off x="7016497" y="3056845"/>
              <a:ext cx="5542772" cy="1137266"/>
            </a:xfrm>
            <a:custGeom>
              <a:avLst/>
              <a:gdLst>
                <a:gd name="connsiteX0" fmla="*/ 0 w 5542772"/>
                <a:gd name="connsiteY0" fmla="*/ 0 h 973554"/>
                <a:gd name="connsiteX1" fmla="*/ 5542772 w 5542772"/>
                <a:gd name="connsiteY1" fmla="*/ 0 h 973554"/>
                <a:gd name="connsiteX2" fmla="*/ 5542772 w 5542772"/>
                <a:gd name="connsiteY2" fmla="*/ 973554 h 973554"/>
                <a:gd name="connsiteX3" fmla="*/ 0 w 5542772"/>
                <a:gd name="connsiteY3" fmla="*/ 973554 h 973554"/>
                <a:gd name="connsiteX4" fmla="*/ 0 w 5542772"/>
                <a:gd name="connsiteY4" fmla="*/ 0 h 97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2772" h="973554">
                  <a:moveTo>
                    <a:pt x="0" y="0"/>
                  </a:moveTo>
                  <a:lnTo>
                    <a:pt x="5542772" y="0"/>
                  </a:lnTo>
                  <a:lnTo>
                    <a:pt x="5542772" y="973554"/>
                  </a:lnTo>
                  <a:lnTo>
                    <a:pt x="0" y="9735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0" lvl="1" algn="l" defTabSz="533400">
                <a:lnSpc>
                  <a:spcPct val="90000"/>
                </a:lnSpc>
                <a:spcBef>
                  <a:spcPct val="0"/>
                </a:spcBef>
                <a:spcAft>
                  <a:spcPct val="15000"/>
                </a:spcAft>
              </a:pPr>
              <a:r>
                <a:rPr lang="ru-RU" sz="1200" b="1" kern="1200" dirty="0" smtClean="0"/>
                <a:t>Приказ Роснедра от 1.02.2017 г. № 47 </a:t>
              </a:r>
            </a:p>
            <a:p>
              <a:pPr marL="0" lvl="1" algn="l" defTabSz="533400">
                <a:lnSpc>
                  <a:spcPct val="90000"/>
                </a:lnSpc>
                <a:spcBef>
                  <a:spcPct val="0"/>
                </a:spcBef>
                <a:spcAft>
                  <a:spcPct val="15000"/>
                </a:spcAft>
              </a:pPr>
              <a:r>
                <a:rPr lang="ru-RU" sz="1200" b="1" kern="1200" dirty="0" smtClean="0"/>
                <a:t>«Об утверждении Требований к формированию перечней участков недр, предлагаемых для предоставления в пользование, для разведки и добычи полезных ископаемых или для геологического изучения, разведки и добычи полезных ископаемых, осуществляемых по совмещенной лицензии» </a:t>
              </a:r>
              <a:endParaRPr lang="ru-RU" sz="1200" b="1" kern="1200" dirty="0"/>
            </a:p>
          </p:txBody>
        </p:sp>
        <p:sp>
          <p:nvSpPr>
            <p:cNvPr id="234" name="Стрелка углом вверх 233"/>
            <p:cNvSpPr/>
            <p:nvPr/>
          </p:nvSpPr>
          <p:spPr>
            <a:xfrm rot="5400000">
              <a:off x="8327182" y="5309908"/>
              <a:ext cx="753858" cy="85824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5" name="Полилиния 234"/>
            <p:cNvSpPr/>
            <p:nvPr/>
          </p:nvSpPr>
          <p:spPr>
            <a:xfrm>
              <a:off x="7487016" y="4440523"/>
              <a:ext cx="1269054" cy="888296"/>
            </a:xfrm>
            <a:custGeom>
              <a:avLst/>
              <a:gdLst>
                <a:gd name="connsiteX0" fmla="*/ 0 w 1269054"/>
                <a:gd name="connsiteY0" fmla="*/ 148079 h 888296"/>
                <a:gd name="connsiteX1" fmla="*/ 148079 w 1269054"/>
                <a:gd name="connsiteY1" fmla="*/ 0 h 888296"/>
                <a:gd name="connsiteX2" fmla="*/ 1120975 w 1269054"/>
                <a:gd name="connsiteY2" fmla="*/ 0 h 888296"/>
                <a:gd name="connsiteX3" fmla="*/ 1269054 w 1269054"/>
                <a:gd name="connsiteY3" fmla="*/ 148079 h 888296"/>
                <a:gd name="connsiteX4" fmla="*/ 1269054 w 1269054"/>
                <a:gd name="connsiteY4" fmla="*/ 740217 h 888296"/>
                <a:gd name="connsiteX5" fmla="*/ 1120975 w 1269054"/>
                <a:gd name="connsiteY5" fmla="*/ 888296 h 888296"/>
                <a:gd name="connsiteX6" fmla="*/ 148079 w 1269054"/>
                <a:gd name="connsiteY6" fmla="*/ 888296 h 888296"/>
                <a:gd name="connsiteX7" fmla="*/ 0 w 1269054"/>
                <a:gd name="connsiteY7" fmla="*/ 740217 h 888296"/>
                <a:gd name="connsiteX8" fmla="*/ 0 w 1269054"/>
                <a:gd name="connsiteY8" fmla="*/ 148079 h 888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69054" h="888296">
                  <a:moveTo>
                    <a:pt x="0" y="148079"/>
                  </a:moveTo>
                  <a:cubicBezTo>
                    <a:pt x="0" y="66297"/>
                    <a:pt x="66297" y="0"/>
                    <a:pt x="148079" y="0"/>
                  </a:cubicBezTo>
                  <a:lnTo>
                    <a:pt x="1120975" y="0"/>
                  </a:lnTo>
                  <a:cubicBezTo>
                    <a:pt x="1202757" y="0"/>
                    <a:pt x="1269054" y="66297"/>
                    <a:pt x="1269054" y="148079"/>
                  </a:cubicBezTo>
                  <a:lnTo>
                    <a:pt x="1269054" y="740217"/>
                  </a:lnTo>
                  <a:cubicBezTo>
                    <a:pt x="1269054" y="821999"/>
                    <a:pt x="1202757" y="888296"/>
                    <a:pt x="1120975" y="888296"/>
                  </a:cubicBezTo>
                  <a:lnTo>
                    <a:pt x="148079" y="888296"/>
                  </a:lnTo>
                  <a:cubicBezTo>
                    <a:pt x="66297" y="888296"/>
                    <a:pt x="0" y="821999"/>
                    <a:pt x="0" y="740217"/>
                  </a:cubicBezTo>
                  <a:lnTo>
                    <a:pt x="0" y="148079"/>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4331" tIns="104331" rIns="104331" bIns="104331" numCol="1" spcCol="1270" anchor="ctr" anchorCtr="0">
              <a:noAutofit/>
            </a:bodyPr>
            <a:lstStyle/>
            <a:p>
              <a:pPr lvl="0" algn="ctr" defTabSz="711200">
                <a:lnSpc>
                  <a:spcPct val="90000"/>
                </a:lnSpc>
                <a:spcBef>
                  <a:spcPct val="0"/>
                </a:spcBef>
                <a:spcAft>
                  <a:spcPct val="35000"/>
                </a:spcAft>
              </a:pPr>
              <a:r>
                <a:rPr lang="ru-RU" sz="1600" kern="1200" dirty="0" smtClean="0"/>
                <a:t>2018 год</a:t>
              </a:r>
            </a:p>
            <a:p>
              <a:pPr lvl="0" algn="ctr" defTabSz="711200">
                <a:lnSpc>
                  <a:spcPct val="90000"/>
                </a:lnSpc>
                <a:spcBef>
                  <a:spcPct val="0"/>
                </a:spcBef>
                <a:spcAft>
                  <a:spcPct val="35000"/>
                </a:spcAft>
              </a:pPr>
              <a:r>
                <a:rPr lang="ru-RU" sz="1600" kern="1200" dirty="0" smtClean="0"/>
                <a:t>Приказ №35</a:t>
              </a:r>
              <a:endParaRPr lang="ru-RU" sz="1600" kern="1200" dirty="0"/>
            </a:p>
          </p:txBody>
        </p:sp>
        <p:sp>
          <p:nvSpPr>
            <p:cNvPr id="236" name="Полилиния 235"/>
            <p:cNvSpPr/>
            <p:nvPr/>
          </p:nvSpPr>
          <p:spPr>
            <a:xfrm>
              <a:off x="8798536" y="4505974"/>
              <a:ext cx="3905287" cy="717960"/>
            </a:xfrm>
            <a:custGeom>
              <a:avLst/>
              <a:gdLst>
                <a:gd name="connsiteX0" fmla="*/ 0 w 3905287"/>
                <a:gd name="connsiteY0" fmla="*/ 0 h 717960"/>
                <a:gd name="connsiteX1" fmla="*/ 3905287 w 3905287"/>
                <a:gd name="connsiteY1" fmla="*/ 0 h 717960"/>
                <a:gd name="connsiteX2" fmla="*/ 3905287 w 3905287"/>
                <a:gd name="connsiteY2" fmla="*/ 717960 h 717960"/>
                <a:gd name="connsiteX3" fmla="*/ 0 w 3905287"/>
                <a:gd name="connsiteY3" fmla="*/ 717960 h 717960"/>
                <a:gd name="connsiteX4" fmla="*/ 0 w 3905287"/>
                <a:gd name="connsiteY4" fmla="*/ 0 h 71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287" h="717960">
                  <a:moveTo>
                    <a:pt x="0" y="0"/>
                  </a:moveTo>
                  <a:lnTo>
                    <a:pt x="3905287" y="0"/>
                  </a:lnTo>
                  <a:lnTo>
                    <a:pt x="3905287" y="717960"/>
                  </a:lnTo>
                  <a:lnTo>
                    <a:pt x="0" y="717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ru-RU" sz="1200" b="1" kern="1200" dirty="0" smtClean="0"/>
                <a:t>Приказ Роснедра от 02.02.2018 г. № 35 </a:t>
              </a:r>
            </a:p>
            <a:p>
              <a:pPr marL="114300" lvl="1" indent="-114300" algn="l" defTabSz="533400">
                <a:lnSpc>
                  <a:spcPct val="90000"/>
                </a:lnSpc>
                <a:spcBef>
                  <a:spcPct val="0"/>
                </a:spcBef>
                <a:spcAft>
                  <a:spcPct val="15000"/>
                </a:spcAft>
                <a:buChar char="••"/>
              </a:pPr>
              <a:r>
                <a:rPr lang="ru-RU" sz="1200" b="1" kern="1200" dirty="0" smtClean="0"/>
                <a:t>«Об отмене приказа Федерального агентства по недропользованию от 01.02.2017 № 47 </a:t>
              </a:r>
              <a:endParaRPr lang="ru-RU" sz="1200" b="1" kern="1200" dirty="0"/>
            </a:p>
          </p:txBody>
        </p:sp>
        <p:sp>
          <p:nvSpPr>
            <p:cNvPr id="237" name="Полилиния 236"/>
            <p:cNvSpPr/>
            <p:nvPr/>
          </p:nvSpPr>
          <p:spPr>
            <a:xfrm>
              <a:off x="9230060" y="5636020"/>
              <a:ext cx="2110221" cy="1171015"/>
            </a:xfrm>
            <a:custGeom>
              <a:avLst/>
              <a:gdLst>
                <a:gd name="connsiteX0" fmla="*/ 0 w 2110221"/>
                <a:gd name="connsiteY0" fmla="*/ 195208 h 1171015"/>
                <a:gd name="connsiteX1" fmla="*/ 195208 w 2110221"/>
                <a:gd name="connsiteY1" fmla="*/ 0 h 1171015"/>
                <a:gd name="connsiteX2" fmla="*/ 1915013 w 2110221"/>
                <a:gd name="connsiteY2" fmla="*/ 0 h 1171015"/>
                <a:gd name="connsiteX3" fmla="*/ 2110221 w 2110221"/>
                <a:gd name="connsiteY3" fmla="*/ 195208 h 1171015"/>
                <a:gd name="connsiteX4" fmla="*/ 2110221 w 2110221"/>
                <a:gd name="connsiteY4" fmla="*/ 975807 h 1171015"/>
                <a:gd name="connsiteX5" fmla="*/ 1915013 w 2110221"/>
                <a:gd name="connsiteY5" fmla="*/ 1171015 h 1171015"/>
                <a:gd name="connsiteX6" fmla="*/ 195208 w 2110221"/>
                <a:gd name="connsiteY6" fmla="*/ 1171015 h 1171015"/>
                <a:gd name="connsiteX7" fmla="*/ 0 w 2110221"/>
                <a:gd name="connsiteY7" fmla="*/ 975807 h 1171015"/>
                <a:gd name="connsiteX8" fmla="*/ 0 w 2110221"/>
                <a:gd name="connsiteY8" fmla="*/ 195208 h 1171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0221" h="1171015">
                  <a:moveTo>
                    <a:pt x="0" y="195208"/>
                  </a:moveTo>
                  <a:cubicBezTo>
                    <a:pt x="0" y="87398"/>
                    <a:pt x="87398" y="0"/>
                    <a:pt x="195208" y="0"/>
                  </a:cubicBezTo>
                  <a:lnTo>
                    <a:pt x="1915013" y="0"/>
                  </a:lnTo>
                  <a:cubicBezTo>
                    <a:pt x="2022823" y="0"/>
                    <a:pt x="2110221" y="87398"/>
                    <a:pt x="2110221" y="195208"/>
                  </a:cubicBezTo>
                  <a:lnTo>
                    <a:pt x="2110221" y="975807"/>
                  </a:lnTo>
                  <a:cubicBezTo>
                    <a:pt x="2110221" y="1083617"/>
                    <a:pt x="2022823" y="1171015"/>
                    <a:pt x="1915013" y="1171015"/>
                  </a:cubicBezTo>
                  <a:lnTo>
                    <a:pt x="195208" y="1171015"/>
                  </a:lnTo>
                  <a:cubicBezTo>
                    <a:pt x="87398" y="1171015"/>
                    <a:pt x="0" y="1083617"/>
                    <a:pt x="0" y="975807"/>
                  </a:cubicBezTo>
                  <a:lnTo>
                    <a:pt x="0" y="195208"/>
                  </a:lnTo>
                  <a:close/>
                </a:path>
              </a:pathLst>
            </a:cu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8135" tIns="118135" rIns="118135" bIns="118135" numCol="1" spcCol="1270" anchor="ctr" anchorCtr="0">
              <a:noAutofit/>
            </a:bodyPr>
            <a:lstStyle/>
            <a:p>
              <a:pPr lvl="0" algn="ctr" defTabSz="711200">
                <a:lnSpc>
                  <a:spcPct val="90000"/>
                </a:lnSpc>
                <a:spcBef>
                  <a:spcPct val="0"/>
                </a:spcBef>
                <a:spcAft>
                  <a:spcPct val="35000"/>
                </a:spcAft>
              </a:pPr>
              <a:r>
                <a:rPr lang="ru-RU" sz="1600" strike="sngStrike" kern="1200" dirty="0" smtClean="0">
                  <a:solidFill>
                    <a:srgbClr val="FF0000"/>
                  </a:solidFill>
                </a:rPr>
                <a:t>2018 год; </a:t>
              </a:r>
              <a:r>
                <a:rPr lang="ru-RU" sz="1600" kern="1200" dirty="0" smtClean="0"/>
                <a:t>2019 года. </a:t>
              </a:r>
            </a:p>
            <a:p>
              <a:pPr lvl="0" algn="ctr" defTabSz="711200">
                <a:lnSpc>
                  <a:spcPct val="90000"/>
                </a:lnSpc>
                <a:spcBef>
                  <a:spcPct val="0"/>
                </a:spcBef>
                <a:spcAft>
                  <a:spcPct val="35000"/>
                </a:spcAft>
              </a:pPr>
              <a:r>
                <a:rPr lang="ru-RU" sz="1600" kern="1200" dirty="0" smtClean="0"/>
                <a:t>«Методические рекомендации…» </a:t>
              </a:r>
              <a:endParaRPr lang="ru-RU" sz="1600" kern="1200" dirty="0"/>
            </a:p>
          </p:txBody>
        </p:sp>
        <p:sp>
          <p:nvSpPr>
            <p:cNvPr id="238" name="Полилиния 237"/>
            <p:cNvSpPr/>
            <p:nvPr/>
          </p:nvSpPr>
          <p:spPr>
            <a:xfrm>
              <a:off x="11775409" y="5657461"/>
              <a:ext cx="922989" cy="717960"/>
            </a:xfrm>
            <a:custGeom>
              <a:avLst/>
              <a:gdLst>
                <a:gd name="connsiteX0" fmla="*/ 0 w 922989"/>
                <a:gd name="connsiteY0" fmla="*/ 0 h 717960"/>
                <a:gd name="connsiteX1" fmla="*/ 922989 w 922989"/>
                <a:gd name="connsiteY1" fmla="*/ 0 h 717960"/>
                <a:gd name="connsiteX2" fmla="*/ 922989 w 922989"/>
                <a:gd name="connsiteY2" fmla="*/ 717960 h 717960"/>
                <a:gd name="connsiteX3" fmla="*/ 0 w 922989"/>
                <a:gd name="connsiteY3" fmla="*/ 717960 h 717960"/>
                <a:gd name="connsiteX4" fmla="*/ 0 w 922989"/>
                <a:gd name="connsiteY4" fmla="*/ 0 h 717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989" h="717960">
                  <a:moveTo>
                    <a:pt x="0" y="0"/>
                  </a:moveTo>
                  <a:lnTo>
                    <a:pt x="922989" y="0"/>
                  </a:lnTo>
                  <a:lnTo>
                    <a:pt x="922989" y="717960"/>
                  </a:lnTo>
                  <a:lnTo>
                    <a:pt x="0" y="71796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endParaRPr lang="ru-RU" sz="2800" b="1" kern="1200" dirty="0"/>
            </a:p>
          </p:txBody>
        </p:sp>
      </p:grpSp>
      <p:sp>
        <p:nvSpPr>
          <p:cNvPr id="247" name="Умножение 246"/>
          <p:cNvSpPr/>
          <p:nvPr/>
        </p:nvSpPr>
        <p:spPr>
          <a:xfrm>
            <a:off x="4027016" y="1431238"/>
            <a:ext cx="2206143" cy="2256144"/>
          </a:xfrm>
          <a:prstGeom prst="mathMultiply">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50" name="Умножение 249"/>
          <p:cNvSpPr/>
          <p:nvPr/>
        </p:nvSpPr>
        <p:spPr>
          <a:xfrm>
            <a:off x="7084568" y="3756595"/>
            <a:ext cx="2206143" cy="2256144"/>
          </a:xfrm>
          <a:prstGeom prst="mathMultiply">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pic>
        <p:nvPicPr>
          <p:cNvPr id="227" name="Рисунок 2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3154" y="5218447"/>
            <a:ext cx="1584458" cy="1588584"/>
          </a:xfrm>
          <a:prstGeom prst="rect">
            <a:avLst/>
          </a:prstGeom>
        </p:spPr>
      </p:pic>
      <p:grpSp>
        <p:nvGrpSpPr>
          <p:cNvPr id="252" name="Группа 251"/>
          <p:cNvGrpSpPr/>
          <p:nvPr/>
        </p:nvGrpSpPr>
        <p:grpSpPr>
          <a:xfrm>
            <a:off x="3132917" y="946495"/>
            <a:ext cx="1204389" cy="843033"/>
            <a:chOff x="331641" y="711153"/>
            <a:chExt cx="1204389" cy="843033"/>
          </a:xfrm>
        </p:grpSpPr>
        <p:sp>
          <p:nvSpPr>
            <p:cNvPr id="253" name="Скругленный прямоугольник 252"/>
            <p:cNvSpPr/>
            <p:nvPr/>
          </p:nvSpPr>
          <p:spPr>
            <a:xfrm>
              <a:off x="331641" y="711153"/>
              <a:ext cx="1204389" cy="843033"/>
            </a:xfrm>
            <a:prstGeom prst="roundRect">
              <a:avLst>
                <a:gd name="adj" fmla="val 16670"/>
              </a:avLst>
            </a:prstGeom>
            <a:solidFill>
              <a:schemeClr val="accent5">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4" name="Скругленный прямоугольник 4"/>
            <p:cNvSpPr txBox="1"/>
            <p:nvPr/>
          </p:nvSpPr>
          <p:spPr>
            <a:xfrm>
              <a:off x="372802" y="752314"/>
              <a:ext cx="1122067" cy="7607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ru-RU" sz="1600" kern="1200" dirty="0" smtClean="0"/>
                <a:t>2015 год</a:t>
              </a:r>
            </a:p>
            <a:p>
              <a:pPr lvl="0" algn="ctr" defTabSz="711200">
                <a:lnSpc>
                  <a:spcPct val="90000"/>
                </a:lnSpc>
                <a:spcBef>
                  <a:spcPct val="0"/>
                </a:spcBef>
                <a:spcAft>
                  <a:spcPct val="35000"/>
                </a:spcAft>
              </a:pPr>
              <a:r>
                <a:rPr lang="ru-RU" sz="1600" kern="1200" dirty="0" smtClean="0"/>
                <a:t>Приказ №614</a:t>
              </a:r>
              <a:endParaRPr lang="ru-RU" sz="1600" kern="1200" dirty="0"/>
            </a:p>
          </p:txBody>
        </p:sp>
      </p:grpSp>
      <p:sp>
        <p:nvSpPr>
          <p:cNvPr id="3" name="Прямоугольник 2"/>
          <p:cNvSpPr/>
          <p:nvPr/>
        </p:nvSpPr>
        <p:spPr>
          <a:xfrm>
            <a:off x="4415558" y="946022"/>
            <a:ext cx="7776442" cy="830997"/>
          </a:xfrm>
          <a:prstGeom prst="rect">
            <a:avLst/>
          </a:prstGeom>
        </p:spPr>
        <p:txBody>
          <a:bodyPr wrap="square">
            <a:spAutoFit/>
          </a:bodyPr>
          <a:lstStyle/>
          <a:p>
            <a:pPr lvl="0"/>
            <a:r>
              <a:rPr lang="ru-RU" sz="1200" b="1" dirty="0"/>
              <a:t>Приказ </a:t>
            </a:r>
            <a:r>
              <a:rPr lang="ru-RU" sz="1200" b="1" dirty="0" smtClean="0"/>
              <a:t>Роснедра от </a:t>
            </a:r>
            <a:r>
              <a:rPr lang="ru-RU" sz="1200" b="1" dirty="0"/>
              <a:t>28.09.2015 N 614</a:t>
            </a:r>
          </a:p>
          <a:p>
            <a:r>
              <a:rPr lang="ru-RU" sz="1200" b="1" dirty="0"/>
              <a:t>"Об утверждении требований к </a:t>
            </a:r>
            <a:r>
              <a:rPr lang="ru-RU" sz="1200" b="1" dirty="0" smtClean="0"/>
              <a:t>формированию перечней </a:t>
            </a:r>
            <a:r>
              <a:rPr lang="ru-RU" sz="1200" b="1" dirty="0"/>
              <a:t>участков недр, </a:t>
            </a:r>
            <a:endParaRPr lang="ru-RU" sz="1200" b="1" dirty="0" smtClean="0"/>
          </a:p>
          <a:p>
            <a:r>
              <a:rPr lang="ru-RU" sz="1200" b="1" dirty="0" smtClean="0"/>
              <a:t>предлагаемых для предоставления </a:t>
            </a:r>
            <a:r>
              <a:rPr lang="ru-RU" sz="1200" b="1" dirty="0"/>
              <a:t>в пользование, </a:t>
            </a:r>
            <a:endParaRPr lang="ru-RU" sz="1200" b="1" dirty="0" smtClean="0"/>
          </a:p>
          <a:p>
            <a:r>
              <a:rPr lang="ru-RU" sz="1200" b="1" dirty="0" smtClean="0"/>
              <a:t>за исключением </a:t>
            </a:r>
            <a:r>
              <a:rPr lang="ru-RU" sz="1200" b="1" dirty="0"/>
              <a:t>участков недр </a:t>
            </a:r>
            <a:r>
              <a:rPr lang="ru-RU" sz="1200" b="1" dirty="0" smtClean="0"/>
              <a:t>федерального значения </a:t>
            </a:r>
            <a:r>
              <a:rPr lang="ru-RU" sz="1200" b="1" dirty="0"/>
              <a:t>и участков недр местного значения"</a:t>
            </a:r>
          </a:p>
        </p:txBody>
      </p:sp>
      <p:sp>
        <p:nvSpPr>
          <p:cNvPr id="260" name="Стрелка углом вверх 259"/>
          <p:cNvSpPr/>
          <p:nvPr/>
        </p:nvSpPr>
        <p:spPr>
          <a:xfrm rot="5400000">
            <a:off x="3561498" y="1815435"/>
            <a:ext cx="753858" cy="858241"/>
          </a:xfrm>
          <a:prstGeom prst="bentUpArrow">
            <a:avLst>
              <a:gd name="adj1" fmla="val 32840"/>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77" name="Умножение 276"/>
          <p:cNvSpPr/>
          <p:nvPr/>
        </p:nvSpPr>
        <p:spPr>
          <a:xfrm>
            <a:off x="5348314" y="2666264"/>
            <a:ext cx="2206143" cy="2256144"/>
          </a:xfrm>
          <a:prstGeom prst="mathMultiply">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49" name="Умножение 248"/>
          <p:cNvSpPr/>
          <p:nvPr/>
        </p:nvSpPr>
        <p:spPr>
          <a:xfrm>
            <a:off x="2579414" y="335810"/>
            <a:ext cx="2206143" cy="2256144"/>
          </a:xfrm>
          <a:prstGeom prst="mathMultiply">
            <a:avLst/>
          </a:prstGeom>
          <a:noFill/>
          <a:ln w="571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2" name="Прямоугольник 1"/>
          <p:cNvSpPr/>
          <p:nvPr/>
        </p:nvSpPr>
        <p:spPr>
          <a:xfrm>
            <a:off x="3254293" y="-4186"/>
            <a:ext cx="8817792" cy="954107"/>
          </a:xfrm>
          <a:prstGeom prst="rect">
            <a:avLst/>
          </a:prstGeom>
        </p:spPr>
        <p:txBody>
          <a:bodyPr wrap="square">
            <a:spAutoFit/>
          </a:bodyPr>
          <a:lstStyle/>
          <a:p>
            <a:pPr lvl="0"/>
            <a:r>
              <a:rPr lang="ru-RU" sz="1400" b="1" dirty="0"/>
              <a:t>Проверка материалов для формирования участков недр и последующему включению их в перечни участков недр по видам полезных ископаемых, предлагаемых для предоставления в пользование с целью проведения работ по разведке и добыче полезных ископаемых и геологическому изучению ( от 22.11.2019 г.  утв. </a:t>
            </a:r>
            <a:r>
              <a:rPr lang="ru-RU" sz="1400" b="1" dirty="0" err="1"/>
              <a:t>и.о</a:t>
            </a:r>
            <a:r>
              <a:rPr lang="ru-RU" sz="1400" b="1" dirty="0"/>
              <a:t>. руководителя Федерального агентства по недропользованию С.А. Аксеновым) </a:t>
            </a:r>
          </a:p>
        </p:txBody>
      </p:sp>
    </p:spTree>
    <p:extLst>
      <p:ext uri="{BB962C8B-B14F-4D97-AF65-F5344CB8AC3E}">
        <p14:creationId xmlns:p14="http://schemas.microsoft.com/office/powerpoint/2010/main" val="295582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 grpId="0" animBg="1"/>
      <p:bldP spid="250" grpId="0" animBg="1"/>
      <p:bldP spid="277" grpId="0" animBg="1"/>
      <p:bldP spid="249"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7748</TotalTime>
  <Words>2631</Words>
  <Application>Microsoft Office PowerPoint</Application>
  <PresentationFormat>Широкоэкранный</PresentationFormat>
  <Paragraphs>268</Paragraphs>
  <Slides>19</Slides>
  <Notes>19</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19</vt:i4>
      </vt:variant>
    </vt:vector>
  </HeadingPairs>
  <TitlesOfParts>
    <vt:vector size="26" baseType="lpstr">
      <vt:lpstr>Arial</vt:lpstr>
      <vt:lpstr>Calibri</vt:lpstr>
      <vt:lpstr>Calibri Light</vt:lpstr>
      <vt:lpstr>MS Mincho</vt:lpstr>
      <vt:lpstr>Myriad Pro</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Кононенко Ольга Антоновна</dc:creator>
  <cp:lastModifiedBy>79169</cp:lastModifiedBy>
  <cp:revision>366</cp:revision>
  <cp:lastPrinted>2019-05-27T12:30:00Z</cp:lastPrinted>
  <dcterms:created xsi:type="dcterms:W3CDTF">2019-03-22T09:27:55Z</dcterms:created>
  <dcterms:modified xsi:type="dcterms:W3CDTF">2021-05-20T01:58:56Z</dcterms:modified>
</cp:coreProperties>
</file>