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6" r:id="rId3"/>
    <p:sldId id="328" r:id="rId4"/>
    <p:sldId id="286" r:id="rId5"/>
    <p:sldId id="300" r:id="rId6"/>
    <p:sldId id="301" r:id="rId7"/>
    <p:sldId id="329" r:id="rId8"/>
    <p:sldId id="315" r:id="rId9"/>
    <p:sldId id="333" r:id="rId10"/>
    <p:sldId id="332" r:id="rId11"/>
    <p:sldId id="324" r:id="rId12"/>
    <p:sldId id="325" r:id="rId13"/>
    <p:sldId id="335" r:id="rId14"/>
    <p:sldId id="334" r:id="rId15"/>
    <p:sldId id="317" r:id="rId16"/>
    <p:sldId id="331" r:id="rId17"/>
    <p:sldId id="330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4455" autoAdjust="0"/>
  </p:normalViewPr>
  <p:slideViewPr>
    <p:cSldViewPr snapToGrid="0">
      <p:cViewPr varScale="1">
        <p:scale>
          <a:sx n="57" d="100"/>
          <a:sy n="57" d="100"/>
        </p:scale>
        <p:origin x="7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Кумтор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413544774556031E-3"/>
                  <c:y val="-0.37571010799122811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18071,6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07-4655-9C42-B5D13CB354CA}"/>
                </c:ext>
              </c:extLst>
            </c:dLbl>
            <c:dLbl>
              <c:idx val="1"/>
              <c:layout>
                <c:manualLayout>
                  <c:x val="0"/>
                  <c:y val="-0.4326926637780987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18920,5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07-4655-9C42-B5D13CB354CA}"/>
                </c:ext>
              </c:extLst>
            </c:dLbl>
            <c:dLbl>
              <c:idx val="2"/>
              <c:layout>
                <c:manualLayout>
                  <c:x val="3.0634653534129417E-3"/>
                  <c:y val="-0.3080583638854941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11402,3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07-4655-9C42-B5D13CB354CA}"/>
                </c:ext>
              </c:extLst>
            </c:dLbl>
            <c:dLbl>
              <c:idx val="3"/>
              <c:layout>
                <c:manualLayout>
                  <c:x val="3.2874101858734533E-4"/>
                  <c:y val="-0.4245260721178111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19505,8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07-4655-9C42-B5D13CB354CA}"/>
                </c:ext>
              </c:extLst>
            </c:dLbl>
            <c:dLbl>
              <c:idx val="4"/>
              <c:layout>
                <c:manualLayout>
                  <c:x val="-1.0076117316594301E-3"/>
                  <c:y val="-0.38087397164523168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18592,69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D07-4655-9C42-B5D13CB354CA}"/>
                </c:ext>
              </c:extLst>
            </c:dLbl>
            <c:dLbl>
              <c:idx val="5"/>
              <c:layout>
                <c:manualLayout>
                  <c:x val="-1.8605218075130507E-3"/>
                  <c:y val="-0.40274189934237037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17484,37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D07-4655-9C42-B5D13CB354CA}"/>
                </c:ext>
              </c:extLst>
            </c:dLbl>
            <c:dLbl>
              <c:idx val="6"/>
              <c:layout>
                <c:manualLayout>
                  <c:x val="6.2391939574939622E-3"/>
                  <c:y val="-0.4518792894249983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19680,18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D07-4655-9C42-B5D13CB354C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17660.5</c:v>
                </c:pt>
                <c:pt idx="1">
                  <c:v>18138</c:v>
                </c:pt>
                <c:pt idx="2">
                  <c:v>9805</c:v>
                </c:pt>
                <c:pt idx="3">
                  <c:v>18674.599999999999</c:v>
                </c:pt>
                <c:pt idx="4">
                  <c:v>17657</c:v>
                </c:pt>
                <c:pt idx="5">
                  <c:v>16195</c:v>
                </c:pt>
                <c:pt idx="6">
                  <c:v>17137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07-4655-9C42-B5D13CB35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Макмал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240.5</c:v>
                </c:pt>
                <c:pt idx="1">
                  <c:v>363.6</c:v>
                </c:pt>
                <c:pt idx="2">
                  <c:v>367.4</c:v>
                </c:pt>
                <c:pt idx="3">
                  <c:v>456.5</c:v>
                </c:pt>
                <c:pt idx="4">
                  <c:v>282.7</c:v>
                </c:pt>
                <c:pt idx="5">
                  <c:v>272.38</c:v>
                </c:pt>
                <c:pt idx="6">
                  <c:v>172.78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07-4655-9C42-B5D13CB354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Тереккан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106.4</c:v>
                </c:pt>
                <c:pt idx="1">
                  <c:v>76.099999999999994</c:v>
                </c:pt>
                <c:pt idx="2">
                  <c:v>89.7</c:v>
                </c:pt>
                <c:pt idx="3">
                  <c:v>103.1</c:v>
                </c:pt>
                <c:pt idx="4">
                  <c:v>66.513000000000005</c:v>
                </c:pt>
                <c:pt idx="5">
                  <c:v>41.627000000000002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07-4655-9C42-B5D13CB354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Солтон-Сары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64.2</c:v>
                </c:pt>
                <c:pt idx="1">
                  <c:v>70</c:v>
                </c:pt>
                <c:pt idx="2">
                  <c:v>70.8</c:v>
                </c:pt>
                <c:pt idx="3">
                  <c:v>63</c:v>
                </c:pt>
                <c:pt idx="4">
                  <c:v>51.356000000000002</c:v>
                </c:pt>
                <c:pt idx="5">
                  <c:v>49.1</c:v>
                </c:pt>
                <c:pt idx="6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07-4655-9C42-B5D13CB354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Джамгыр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0</c:v>
                </c:pt>
                <c:pt idx="1">
                  <c:v>172.4</c:v>
                </c:pt>
                <c:pt idx="2">
                  <c:v>390.8</c:v>
                </c:pt>
                <c:pt idx="3">
                  <c:v>208.6</c:v>
                </c:pt>
                <c:pt idx="4">
                  <c:v>413.09</c:v>
                </c:pt>
                <c:pt idx="5">
                  <c:v>377.9</c:v>
                </c:pt>
                <c:pt idx="6">
                  <c:v>679.41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07-4655-9C42-B5D13CB354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Иштамберды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0</c:v>
                </c:pt>
                <c:pt idx="1">
                  <c:v>100.4</c:v>
                </c:pt>
                <c:pt idx="2">
                  <c:v>476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205.839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07-4655-9C42-B5D13CB354C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Бозымчак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202.6</c:v>
                </c:pt>
                <c:pt idx="3">
                  <c:v>0</c:v>
                </c:pt>
                <c:pt idx="4">
                  <c:v>122.04</c:v>
                </c:pt>
                <c:pt idx="5">
                  <c:v>548.37</c:v>
                </c:pt>
                <c:pt idx="6">
                  <c:v>1432.41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07-4655-9C42-B5D13CB354C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Караказык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07-4655-9C42-B5D13CB354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0570856"/>
        <c:axId val="220570464"/>
      </c:barChart>
      <c:catAx>
        <c:axId val="220570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570464"/>
        <c:crosses val="autoZero"/>
        <c:auto val="1"/>
        <c:lblAlgn val="ctr"/>
        <c:lblOffset val="100"/>
        <c:noMultiLvlLbl val="0"/>
      </c:catAx>
      <c:valAx>
        <c:axId val="220570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Au</a:t>
                </a:r>
                <a:r>
                  <a:rPr lang="ky-KG"/>
                  <a:t>, кг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0802469135802469E-2"/>
              <c:y val="5.61206532178897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570856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0.82757898695016796"/>
          <c:y val="0.1621188328861288"/>
          <c:w val="0.17242100180455966"/>
          <c:h val="0.63276536387566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KG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C130C-C005-452F-9348-607EBDD493DF}" type="doc">
      <dgm:prSet loTypeId="urn:microsoft.com/office/officeart/2008/layout/AlternatingPictureBlocks" loCatId="pictur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F176FF-426A-4EE2-8AB8-4B71F7AED01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>
              <a:latin typeface="Calibri"/>
              <a:ea typeface="Calibri"/>
              <a:cs typeface="Times New Roman"/>
            </a:rPr>
            <a:t>37 % </a:t>
          </a:r>
        </a:p>
        <a:p>
          <a:pPr algn="ctr">
            <a:spcAft>
              <a:spcPct val="35000"/>
            </a:spcAft>
          </a:pPr>
          <a:r>
            <a:rPr lang="ru-RU" sz="2200" baseline="0" dirty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dirty="0"/>
        </a:p>
      </dgm:t>
    </dgm:pt>
    <dgm:pt modelId="{3320D1BD-BB66-49B3-9C3D-878F1D8585B3}" type="parTrans" cxnId="{BD3F7E2F-D72E-4F9F-8D19-C3AB85791554}">
      <dgm:prSet/>
      <dgm:spPr/>
      <dgm:t>
        <a:bodyPr/>
        <a:lstStyle/>
        <a:p>
          <a:endParaRPr lang="ru-RU"/>
        </a:p>
      </dgm:t>
    </dgm:pt>
    <dgm:pt modelId="{E2E0D553-AB55-4395-9775-C996DC2E3604}" type="sibTrans" cxnId="{BD3F7E2F-D72E-4F9F-8D19-C3AB85791554}">
      <dgm:prSet/>
      <dgm:spPr/>
      <dgm:t>
        <a:bodyPr/>
        <a:lstStyle/>
        <a:p>
          <a:endParaRPr lang="ru-RU"/>
        </a:p>
      </dgm:t>
    </dgm:pt>
    <dgm:pt modelId="{F2363805-503E-432F-BB73-0EEE4B2507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dirty="0">
              <a:latin typeface="+mn-lt"/>
              <a:ea typeface="Calibri"/>
              <a:cs typeface="Times New Roman"/>
            </a:rPr>
            <a:t>22.6 %</a:t>
          </a:r>
          <a:endParaRPr lang="ru-RU" sz="2200" dirty="0">
            <a:latin typeface="Calibri"/>
            <a:ea typeface="Calibri"/>
            <a:cs typeface="Times New Roman"/>
          </a:endParaRPr>
        </a:p>
        <a:p>
          <a:pPr>
            <a:spcAft>
              <a:spcPts val="0"/>
            </a:spcAft>
          </a:pPr>
          <a:r>
            <a:rPr lang="ru-RU" sz="2200" dirty="0">
              <a:latin typeface="Calibri"/>
              <a:cs typeface="Times New Roman"/>
            </a:rPr>
            <a:t>ВВП</a:t>
          </a:r>
          <a:endParaRPr lang="ru-RU" sz="2200" dirty="0"/>
        </a:p>
      </dgm:t>
    </dgm:pt>
    <dgm:pt modelId="{5957FAA8-FA88-4EF6-A72E-9659EFB54330}" type="parTrans" cxnId="{76317209-2B51-479D-883C-699F002F49EC}">
      <dgm:prSet/>
      <dgm:spPr/>
      <dgm:t>
        <a:bodyPr/>
        <a:lstStyle/>
        <a:p>
          <a:endParaRPr lang="ru-RU"/>
        </a:p>
      </dgm:t>
    </dgm:pt>
    <dgm:pt modelId="{41034717-E5C3-4B6A-A69C-106AD02E2DCB}" type="sibTrans" cxnId="{76317209-2B51-479D-883C-699F002F49EC}">
      <dgm:prSet/>
      <dgm:spPr/>
      <dgm:t>
        <a:bodyPr/>
        <a:lstStyle/>
        <a:p>
          <a:endParaRPr lang="ru-RU"/>
        </a:p>
      </dgm:t>
    </dgm:pt>
    <dgm:pt modelId="{205836F0-169E-4FE1-AF69-1F9F2984B58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/>
            <a:t>55 % </a:t>
          </a:r>
        </a:p>
        <a:p>
          <a:pPr algn="ctr">
            <a:spcAft>
              <a:spcPts val="0"/>
            </a:spcAft>
          </a:pPr>
          <a:r>
            <a:rPr lang="ru-RU" sz="2200" dirty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2200" dirty="0"/>
        </a:p>
      </dgm:t>
    </dgm:pt>
    <dgm:pt modelId="{7FBBAD5E-B350-46D3-B94E-F934E48E9F33}" type="sibTrans" cxnId="{51D9B610-907C-4DA6-8CD2-612724E4A548}">
      <dgm:prSet/>
      <dgm:spPr/>
      <dgm:t>
        <a:bodyPr/>
        <a:lstStyle/>
        <a:p>
          <a:endParaRPr lang="ru-RU"/>
        </a:p>
      </dgm:t>
    </dgm:pt>
    <dgm:pt modelId="{CB455C44-29B2-4C03-892A-F70EA0867120}" type="parTrans" cxnId="{51D9B610-907C-4DA6-8CD2-612724E4A548}">
      <dgm:prSet/>
      <dgm:spPr/>
      <dgm:t>
        <a:bodyPr/>
        <a:lstStyle/>
        <a:p>
          <a:endParaRPr lang="ru-RU"/>
        </a:p>
      </dgm:t>
    </dgm:pt>
    <dgm:pt modelId="{C650DF9B-D556-44A8-AC83-CECC72B66A1E}" type="pres">
      <dgm:prSet presAssocID="{2AEC130C-C005-452F-9348-607EBDD493DF}" presName="linearFlow" presStyleCnt="0">
        <dgm:presLayoutVars>
          <dgm:dir/>
          <dgm:resizeHandles val="exact"/>
        </dgm:presLayoutVars>
      </dgm:prSet>
      <dgm:spPr/>
    </dgm:pt>
    <dgm:pt modelId="{76036BCF-4409-4E4E-B2F5-7BE6FCB31DC7}" type="pres">
      <dgm:prSet presAssocID="{F2363805-503E-432F-BB73-0EEE4B250790}" presName="comp" presStyleCnt="0"/>
      <dgm:spPr/>
    </dgm:pt>
    <dgm:pt modelId="{FF84112C-52F1-4193-AC38-AC2F4EAD950E}" type="pres">
      <dgm:prSet presAssocID="{F2363805-503E-432F-BB73-0EEE4B250790}" presName="rect2" presStyleLbl="node1" presStyleIdx="0" presStyleCnt="3">
        <dgm:presLayoutVars>
          <dgm:bulletEnabled val="1"/>
        </dgm:presLayoutVars>
      </dgm:prSet>
      <dgm:spPr/>
    </dgm:pt>
    <dgm:pt modelId="{2BC3EDCA-A763-4155-B021-1905BADA28C2}" type="pres">
      <dgm:prSet presAssocID="{F2363805-503E-432F-BB73-0EEE4B250790}" presName="rect1" presStyleLbl="lnNode1" presStyleIdx="0" presStyleCnt="3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03461BD8-DED4-4EA0-8F82-11DCC2BC6171}" type="pres">
      <dgm:prSet presAssocID="{41034717-E5C3-4B6A-A69C-106AD02E2DCB}" presName="sibTrans" presStyleCnt="0"/>
      <dgm:spPr/>
    </dgm:pt>
    <dgm:pt modelId="{0457D98E-701F-48D9-9B05-AA8DDA849395}" type="pres">
      <dgm:prSet presAssocID="{1DF176FF-426A-4EE2-8AB8-4B71F7AED012}" presName="comp" presStyleCnt="0"/>
      <dgm:spPr/>
    </dgm:pt>
    <dgm:pt modelId="{747EC4AF-CDE6-4B7A-99A0-B83CBE0EADCC}" type="pres">
      <dgm:prSet presAssocID="{1DF176FF-426A-4EE2-8AB8-4B71F7AED012}" presName="rect2" presStyleLbl="node1" presStyleIdx="1" presStyleCnt="3">
        <dgm:presLayoutVars>
          <dgm:bulletEnabled val="1"/>
        </dgm:presLayoutVars>
      </dgm:prSet>
      <dgm:spPr/>
    </dgm:pt>
    <dgm:pt modelId="{5B889BDB-D17C-467B-9BF2-A77853B18C2C}" type="pres">
      <dgm:prSet presAssocID="{1DF176FF-426A-4EE2-8AB8-4B71F7AED012}" presName="rect1" presStyleLbl="lnNode1" presStyleIdx="1" presStyleCnt="3"/>
      <dgm:spPr>
        <a:blipFill>
          <a:blip xmlns:r="http://schemas.openxmlformats.org/officeDocument/2006/relationships" r:embed="rId2" cstate="print"/>
          <a:srcRect/>
          <a:stretch>
            <a:fillRect l="-18000" r="-18000"/>
          </a:stretch>
        </a:blipFill>
      </dgm:spPr>
    </dgm:pt>
    <dgm:pt modelId="{2C7B0947-17DC-474D-8AB2-51A3BAF525C3}" type="pres">
      <dgm:prSet presAssocID="{E2E0D553-AB55-4395-9775-C996DC2E3604}" presName="sibTrans" presStyleCnt="0"/>
      <dgm:spPr/>
    </dgm:pt>
    <dgm:pt modelId="{3A1B100B-0353-4A28-AF3B-06F21538D2A9}" type="pres">
      <dgm:prSet presAssocID="{205836F0-169E-4FE1-AF69-1F9F2984B58B}" presName="comp" presStyleCnt="0"/>
      <dgm:spPr/>
    </dgm:pt>
    <dgm:pt modelId="{9488DCBC-F82B-401C-9FAE-BC85349A82DC}" type="pres">
      <dgm:prSet presAssocID="{205836F0-169E-4FE1-AF69-1F9F2984B58B}" presName="rect2" presStyleLbl="node1" presStyleIdx="2" presStyleCnt="3" custScaleX="104620">
        <dgm:presLayoutVars>
          <dgm:bulletEnabled val="1"/>
        </dgm:presLayoutVars>
      </dgm:prSet>
      <dgm:spPr/>
    </dgm:pt>
    <dgm:pt modelId="{D03B8EFB-747B-42FD-8826-886B66B2BF8F}" type="pres">
      <dgm:prSet presAssocID="{205836F0-169E-4FE1-AF69-1F9F2984B58B}" presName="rect1" presStyleLbl="lnNode1" presStyleIdx="2" presStyleCnt="3"/>
      <dgm:spPr>
        <a:blipFill>
          <a:blip xmlns:r="http://schemas.openxmlformats.org/officeDocument/2006/relationships" r:embed="rId3" cstate="print"/>
          <a:srcRect/>
          <a:stretch>
            <a:fillRect l="-17000" r="-17000"/>
          </a:stretch>
        </a:blipFill>
      </dgm:spPr>
    </dgm:pt>
  </dgm:ptLst>
  <dgm:cxnLst>
    <dgm:cxn modelId="{76317209-2B51-479D-883C-699F002F49EC}" srcId="{2AEC130C-C005-452F-9348-607EBDD493DF}" destId="{F2363805-503E-432F-BB73-0EEE4B250790}" srcOrd="0" destOrd="0" parTransId="{5957FAA8-FA88-4EF6-A72E-9659EFB54330}" sibTransId="{41034717-E5C3-4B6A-A69C-106AD02E2DCB}"/>
    <dgm:cxn modelId="{51D9B610-907C-4DA6-8CD2-612724E4A548}" srcId="{2AEC130C-C005-452F-9348-607EBDD493DF}" destId="{205836F0-169E-4FE1-AF69-1F9F2984B58B}" srcOrd="2" destOrd="0" parTransId="{CB455C44-29B2-4C03-892A-F70EA0867120}" sibTransId="{7FBBAD5E-B350-46D3-B94E-F934E48E9F33}"/>
    <dgm:cxn modelId="{C170372E-B617-47E4-AD94-69F9A26DA69C}" type="presOf" srcId="{F2363805-503E-432F-BB73-0EEE4B250790}" destId="{FF84112C-52F1-4193-AC38-AC2F4EAD950E}" srcOrd="0" destOrd="0" presId="urn:microsoft.com/office/officeart/2008/layout/AlternatingPictureBlocks"/>
    <dgm:cxn modelId="{BD3F7E2F-D72E-4F9F-8D19-C3AB85791554}" srcId="{2AEC130C-C005-452F-9348-607EBDD493DF}" destId="{1DF176FF-426A-4EE2-8AB8-4B71F7AED012}" srcOrd="1" destOrd="0" parTransId="{3320D1BD-BB66-49B3-9C3D-878F1D8585B3}" sibTransId="{E2E0D553-AB55-4395-9775-C996DC2E3604}"/>
    <dgm:cxn modelId="{B084B190-1C88-47FA-826B-F5D457601165}" type="presOf" srcId="{1DF176FF-426A-4EE2-8AB8-4B71F7AED012}" destId="{747EC4AF-CDE6-4B7A-99A0-B83CBE0EADCC}" srcOrd="0" destOrd="0" presId="urn:microsoft.com/office/officeart/2008/layout/AlternatingPictureBlocks"/>
    <dgm:cxn modelId="{F66CE8C0-E29C-447D-AC21-12A9560FEDF8}" type="presOf" srcId="{205836F0-169E-4FE1-AF69-1F9F2984B58B}" destId="{9488DCBC-F82B-401C-9FAE-BC85349A82DC}" srcOrd="0" destOrd="0" presId="urn:microsoft.com/office/officeart/2008/layout/AlternatingPictureBlocks"/>
    <dgm:cxn modelId="{FC4332FB-D62A-4554-986D-886366F71262}" type="presOf" srcId="{2AEC130C-C005-452F-9348-607EBDD493DF}" destId="{C650DF9B-D556-44A8-AC83-CECC72B66A1E}" srcOrd="0" destOrd="0" presId="urn:microsoft.com/office/officeart/2008/layout/AlternatingPictureBlocks"/>
    <dgm:cxn modelId="{89EE92B4-EA09-4FE3-808D-506899619163}" type="presParOf" srcId="{C650DF9B-D556-44A8-AC83-CECC72B66A1E}" destId="{76036BCF-4409-4E4E-B2F5-7BE6FCB31DC7}" srcOrd="0" destOrd="0" presId="urn:microsoft.com/office/officeart/2008/layout/AlternatingPictureBlocks"/>
    <dgm:cxn modelId="{CEDFA62B-172B-43B4-ACE6-0429BD0F2705}" type="presParOf" srcId="{76036BCF-4409-4E4E-B2F5-7BE6FCB31DC7}" destId="{FF84112C-52F1-4193-AC38-AC2F4EAD950E}" srcOrd="0" destOrd="0" presId="urn:microsoft.com/office/officeart/2008/layout/AlternatingPictureBlocks"/>
    <dgm:cxn modelId="{21E9F7E2-B1A4-423C-8BFB-B9FAD9D779FC}" type="presParOf" srcId="{76036BCF-4409-4E4E-B2F5-7BE6FCB31DC7}" destId="{2BC3EDCA-A763-4155-B021-1905BADA28C2}" srcOrd="1" destOrd="0" presId="urn:microsoft.com/office/officeart/2008/layout/AlternatingPictureBlocks"/>
    <dgm:cxn modelId="{35690618-0316-4F41-9446-5444DAB1873F}" type="presParOf" srcId="{C650DF9B-D556-44A8-AC83-CECC72B66A1E}" destId="{03461BD8-DED4-4EA0-8F82-11DCC2BC6171}" srcOrd="1" destOrd="0" presId="urn:microsoft.com/office/officeart/2008/layout/AlternatingPictureBlocks"/>
    <dgm:cxn modelId="{C3A8DCE9-77A1-4C0C-B45E-D16612D6BD0B}" type="presParOf" srcId="{C650DF9B-D556-44A8-AC83-CECC72B66A1E}" destId="{0457D98E-701F-48D9-9B05-AA8DDA849395}" srcOrd="2" destOrd="0" presId="urn:microsoft.com/office/officeart/2008/layout/AlternatingPictureBlocks"/>
    <dgm:cxn modelId="{6715FAF9-6A7D-4767-8272-CF7723161E6A}" type="presParOf" srcId="{0457D98E-701F-48D9-9B05-AA8DDA849395}" destId="{747EC4AF-CDE6-4B7A-99A0-B83CBE0EADCC}" srcOrd="0" destOrd="0" presId="urn:microsoft.com/office/officeart/2008/layout/AlternatingPictureBlocks"/>
    <dgm:cxn modelId="{E9FD9039-039B-4870-9989-2886DC92EBFE}" type="presParOf" srcId="{0457D98E-701F-48D9-9B05-AA8DDA849395}" destId="{5B889BDB-D17C-467B-9BF2-A77853B18C2C}" srcOrd="1" destOrd="0" presId="urn:microsoft.com/office/officeart/2008/layout/AlternatingPictureBlocks"/>
    <dgm:cxn modelId="{37157C11-52A6-4462-8329-2F1C464089DB}" type="presParOf" srcId="{C650DF9B-D556-44A8-AC83-CECC72B66A1E}" destId="{2C7B0947-17DC-474D-8AB2-51A3BAF525C3}" srcOrd="3" destOrd="0" presId="urn:microsoft.com/office/officeart/2008/layout/AlternatingPictureBlocks"/>
    <dgm:cxn modelId="{C78E70CB-6939-487A-99DB-C542E8121CFE}" type="presParOf" srcId="{C650DF9B-D556-44A8-AC83-CECC72B66A1E}" destId="{3A1B100B-0353-4A28-AF3B-06F21538D2A9}" srcOrd="4" destOrd="0" presId="urn:microsoft.com/office/officeart/2008/layout/AlternatingPictureBlocks"/>
    <dgm:cxn modelId="{AC21ECFB-EA8E-4132-A9A4-9C3571611E0D}" type="presParOf" srcId="{3A1B100B-0353-4A28-AF3B-06F21538D2A9}" destId="{9488DCBC-F82B-401C-9FAE-BC85349A82DC}" srcOrd="0" destOrd="0" presId="urn:microsoft.com/office/officeart/2008/layout/AlternatingPictureBlocks"/>
    <dgm:cxn modelId="{59FB9FFF-488E-4D6F-9008-73483BF40266}" type="presParOf" srcId="{3A1B100B-0353-4A28-AF3B-06F21538D2A9}" destId="{D03B8EFB-747B-42FD-8826-886B66B2BF8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B32F9-1ED9-4D4C-B7F7-D460E8062616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FDB2C1B0-660C-4A18-995E-94E04D24ECF0}">
      <dgm:prSet phldrT="[Text]" custT="1"/>
      <dgm:spPr/>
      <dgm:t>
        <a:bodyPr/>
        <a:lstStyle/>
        <a:p>
          <a:pPr algn="ctr"/>
          <a:r>
            <a:rPr lang="ru-RU" sz="2400" b="1" dirty="0">
              <a:solidFill>
                <a:schemeClr val="tx2">
                  <a:lumMod val="50000"/>
                </a:schemeClr>
              </a:solidFill>
            </a:rPr>
            <a:t>Минимизация негативного воздействия на население и окружающую среду</a:t>
          </a:r>
          <a:endParaRPr lang="en-US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B67C7133-AEB1-4447-B202-9B3B554FA80C}" type="parTrans" cxnId="{FFA977AE-A557-4629-9076-E137239A4AD2}">
      <dgm:prSet/>
      <dgm:spPr/>
      <dgm:t>
        <a:bodyPr/>
        <a:lstStyle/>
        <a:p>
          <a:endParaRPr lang="en-US"/>
        </a:p>
      </dgm:t>
    </dgm:pt>
    <dgm:pt modelId="{53043A58-633C-4D49-84F9-7F4E13AD9617}" type="sibTrans" cxnId="{FFA977AE-A557-4629-9076-E137239A4AD2}">
      <dgm:prSet/>
      <dgm:spPr/>
      <dgm:t>
        <a:bodyPr/>
        <a:lstStyle/>
        <a:p>
          <a:endParaRPr lang="en-US"/>
        </a:p>
      </dgm:t>
    </dgm:pt>
    <dgm:pt modelId="{49C99A11-5007-455D-88DA-EED321A4F255}">
      <dgm:prSet phldrT="[Text]" custT="1"/>
      <dgm:spPr/>
      <dgm:t>
        <a:bodyPr/>
        <a:lstStyle/>
        <a:p>
          <a:pPr algn="ctr"/>
          <a:endParaRPr lang="ru-RU" sz="2000" b="1" dirty="0">
            <a:solidFill>
              <a:schemeClr val="tx1"/>
            </a:solidFill>
          </a:endParaRPr>
        </a:p>
        <a:p>
          <a:pPr algn="ctr"/>
          <a:r>
            <a:rPr lang="ru-RU" sz="2400" b="1" dirty="0">
              <a:solidFill>
                <a:srgbClr val="0070C0"/>
              </a:solidFill>
            </a:rPr>
            <a:t>Активное привлечение иностранных инвестиций</a:t>
          </a:r>
          <a:endParaRPr lang="en-US" sz="2400" b="1" dirty="0">
            <a:solidFill>
              <a:srgbClr val="0070C0"/>
            </a:solidFill>
          </a:endParaRPr>
        </a:p>
      </dgm:t>
    </dgm:pt>
    <dgm:pt modelId="{483012B8-56BA-4652-A8A5-68C60FB22A5C}" type="parTrans" cxnId="{35DAABDC-2E41-42CA-B00C-18D478E554D3}">
      <dgm:prSet/>
      <dgm:spPr/>
      <dgm:t>
        <a:bodyPr/>
        <a:lstStyle/>
        <a:p>
          <a:endParaRPr lang="en-US"/>
        </a:p>
      </dgm:t>
    </dgm:pt>
    <dgm:pt modelId="{4FF64FE9-8055-47FC-ACB6-F9A2690279DC}" type="sibTrans" cxnId="{35DAABDC-2E41-42CA-B00C-18D478E554D3}">
      <dgm:prSet/>
      <dgm:spPr/>
      <dgm:t>
        <a:bodyPr/>
        <a:lstStyle/>
        <a:p>
          <a:endParaRPr lang="en-US"/>
        </a:p>
      </dgm:t>
    </dgm:pt>
    <dgm:pt modelId="{D977041B-09CF-4803-A2B2-5F941F049D3D}">
      <dgm:prSet phldrT="[Text]" custT="1"/>
      <dgm:spPr/>
      <dgm:t>
        <a:bodyPr/>
        <a:lstStyle/>
        <a:p>
          <a:pPr algn="ctr"/>
          <a:r>
            <a:rPr lang="ru-RU" sz="2800" b="1" spc="0" dirty="0">
              <a:solidFill>
                <a:srgbClr val="0070C0"/>
              </a:solidFill>
            </a:rPr>
            <a:t>Создание благоприятного инвестиционного климата</a:t>
          </a:r>
          <a:endParaRPr lang="en-US" sz="2800" b="1" spc="0" dirty="0">
            <a:solidFill>
              <a:srgbClr val="0070C0"/>
            </a:solidFill>
          </a:endParaRPr>
        </a:p>
      </dgm:t>
    </dgm:pt>
    <dgm:pt modelId="{2AA3A741-8596-4C50-B828-8A06692490E6}" type="parTrans" cxnId="{EA37919E-BE31-4C8E-8CD1-36ADD6440E0F}">
      <dgm:prSet/>
      <dgm:spPr/>
      <dgm:t>
        <a:bodyPr/>
        <a:lstStyle/>
        <a:p>
          <a:endParaRPr lang="en-US"/>
        </a:p>
      </dgm:t>
    </dgm:pt>
    <dgm:pt modelId="{6590F9B3-3917-4A16-9227-E33B3BCA7776}" type="sibTrans" cxnId="{EA37919E-BE31-4C8E-8CD1-36ADD6440E0F}">
      <dgm:prSet/>
      <dgm:spPr/>
      <dgm:t>
        <a:bodyPr/>
        <a:lstStyle/>
        <a:p>
          <a:endParaRPr lang="en-US"/>
        </a:p>
      </dgm:t>
    </dgm:pt>
    <dgm:pt modelId="{DA81CB4C-BD15-4F31-AEE8-7F421F5771E2}" type="pres">
      <dgm:prSet presAssocID="{66FB32F9-1ED9-4D4C-B7F7-D460E8062616}" presName="compositeShape" presStyleCnt="0">
        <dgm:presLayoutVars>
          <dgm:chMax val="7"/>
          <dgm:dir/>
          <dgm:resizeHandles val="exact"/>
        </dgm:presLayoutVars>
      </dgm:prSet>
      <dgm:spPr/>
    </dgm:pt>
    <dgm:pt modelId="{33F10384-F877-4803-8ABC-B3FA78CA0FDD}" type="pres">
      <dgm:prSet presAssocID="{66FB32F9-1ED9-4D4C-B7F7-D460E8062616}" presName="wedge1" presStyleLbl="node1" presStyleIdx="0" presStyleCnt="3" custScaleX="178220" custScaleY="94276" custLinFactNeighborX="3298" custLinFactNeighborY="-3159"/>
      <dgm:spPr/>
    </dgm:pt>
    <dgm:pt modelId="{6F2BD75C-78BF-45BF-A681-2570AB36BC9C}" type="pres">
      <dgm:prSet presAssocID="{66FB32F9-1ED9-4D4C-B7F7-D460E8062616}" presName="dummy1a" presStyleCnt="0"/>
      <dgm:spPr/>
    </dgm:pt>
    <dgm:pt modelId="{5631F6F0-421E-417A-8ED9-C50CA7812F6D}" type="pres">
      <dgm:prSet presAssocID="{66FB32F9-1ED9-4D4C-B7F7-D460E8062616}" presName="dummy1b" presStyleCnt="0"/>
      <dgm:spPr/>
    </dgm:pt>
    <dgm:pt modelId="{A2AC028E-2284-4E6D-97EC-417EB87BF7A5}" type="pres">
      <dgm:prSet presAssocID="{66FB32F9-1ED9-4D4C-B7F7-D460E806261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951A373-BC9F-42C3-9722-33C9130EDBE6}" type="pres">
      <dgm:prSet presAssocID="{66FB32F9-1ED9-4D4C-B7F7-D460E8062616}" presName="wedge2" presStyleLbl="node1" presStyleIdx="1" presStyleCnt="3" custScaleX="178220" custScaleY="94276"/>
      <dgm:spPr/>
    </dgm:pt>
    <dgm:pt modelId="{7AD2C378-E0D5-4CB8-B766-56384B374A08}" type="pres">
      <dgm:prSet presAssocID="{66FB32F9-1ED9-4D4C-B7F7-D460E8062616}" presName="dummy2a" presStyleCnt="0"/>
      <dgm:spPr/>
    </dgm:pt>
    <dgm:pt modelId="{F84C21F5-3A23-4B5F-A8F7-C1E459B034D0}" type="pres">
      <dgm:prSet presAssocID="{66FB32F9-1ED9-4D4C-B7F7-D460E8062616}" presName="dummy2b" presStyleCnt="0"/>
      <dgm:spPr/>
    </dgm:pt>
    <dgm:pt modelId="{E07AB196-C293-4796-898E-6ED008AAAF8D}" type="pres">
      <dgm:prSet presAssocID="{66FB32F9-1ED9-4D4C-B7F7-D460E806261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4D61C1-3951-4668-9BE9-C747F9F2CBBA}" type="pres">
      <dgm:prSet presAssocID="{66FB32F9-1ED9-4D4C-B7F7-D460E8062616}" presName="wedge3" presStyleLbl="node1" presStyleIdx="2" presStyleCnt="3" custScaleX="178220" custScaleY="94276" custLinFactNeighborX="739" custLinFactNeighborY="-298"/>
      <dgm:spPr/>
    </dgm:pt>
    <dgm:pt modelId="{F9DB66AB-D537-41A6-96F2-DD977B67048A}" type="pres">
      <dgm:prSet presAssocID="{66FB32F9-1ED9-4D4C-B7F7-D460E8062616}" presName="dummy3a" presStyleCnt="0"/>
      <dgm:spPr/>
    </dgm:pt>
    <dgm:pt modelId="{20B24AE6-8879-4959-A9CC-001A423B5110}" type="pres">
      <dgm:prSet presAssocID="{66FB32F9-1ED9-4D4C-B7F7-D460E8062616}" presName="dummy3b" presStyleCnt="0"/>
      <dgm:spPr/>
    </dgm:pt>
    <dgm:pt modelId="{A78DCF96-DBF8-43EA-BCD4-E7BCC8DA3CF7}" type="pres">
      <dgm:prSet presAssocID="{66FB32F9-1ED9-4D4C-B7F7-D460E806261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6C37E63-6262-411E-AB2B-7664957B2F7E}" type="pres">
      <dgm:prSet presAssocID="{53043A58-633C-4D49-84F9-7F4E13AD9617}" presName="arrowWedge1" presStyleLbl="fgSibTrans2D1" presStyleIdx="0" presStyleCnt="3" custScaleX="168236" custScaleY="99495" custLinFactNeighborX="219" custLinFactNeighborY="-283"/>
      <dgm:spPr/>
    </dgm:pt>
    <dgm:pt modelId="{E9BADF7A-4FD9-4E57-AC5E-56B307625503}" type="pres">
      <dgm:prSet presAssocID="{4FF64FE9-8055-47FC-ACB6-F9A2690279DC}" presName="arrowWedge2" presStyleLbl="fgSibTrans2D1" presStyleIdx="1" presStyleCnt="3" custScaleX="164626"/>
      <dgm:spPr/>
    </dgm:pt>
    <dgm:pt modelId="{1B27DCE4-99D6-4671-ADE4-597A95E6262C}" type="pres">
      <dgm:prSet presAssocID="{6590F9B3-3917-4A16-9227-E33B3BCA7776}" presName="arrowWedge3" presStyleLbl="fgSibTrans2D1" presStyleIdx="2" presStyleCnt="3" custScaleX="179466" custScaleY="99711" custLinFactNeighborX="3366" custLinFactNeighborY="-907"/>
      <dgm:spPr/>
    </dgm:pt>
  </dgm:ptLst>
  <dgm:cxnLst>
    <dgm:cxn modelId="{5DE53113-8DE2-457B-9380-D8CEA1212659}" type="presOf" srcId="{D977041B-09CF-4803-A2B2-5F941F049D3D}" destId="{A78DCF96-DBF8-43EA-BCD4-E7BCC8DA3CF7}" srcOrd="1" destOrd="0" presId="urn:microsoft.com/office/officeart/2005/8/layout/cycle8"/>
    <dgm:cxn modelId="{2B3D0019-2D92-4E68-AA4E-AC16FA5FCBD7}" type="presOf" srcId="{D977041B-09CF-4803-A2B2-5F941F049D3D}" destId="{364D61C1-3951-4668-9BE9-C747F9F2CBBA}" srcOrd="0" destOrd="0" presId="urn:microsoft.com/office/officeart/2005/8/layout/cycle8"/>
    <dgm:cxn modelId="{1B3E8830-F0A4-48F7-ADF0-D93911CCEAA8}" type="presOf" srcId="{49C99A11-5007-455D-88DA-EED321A4F255}" destId="{0951A373-BC9F-42C3-9722-33C9130EDBE6}" srcOrd="0" destOrd="0" presId="urn:microsoft.com/office/officeart/2005/8/layout/cycle8"/>
    <dgm:cxn modelId="{A0A4FE53-F230-4D78-8832-7120BAA35D19}" type="presOf" srcId="{FDB2C1B0-660C-4A18-995E-94E04D24ECF0}" destId="{A2AC028E-2284-4E6D-97EC-417EB87BF7A5}" srcOrd="1" destOrd="0" presId="urn:microsoft.com/office/officeart/2005/8/layout/cycle8"/>
    <dgm:cxn modelId="{EA37919E-BE31-4C8E-8CD1-36ADD6440E0F}" srcId="{66FB32F9-1ED9-4D4C-B7F7-D460E8062616}" destId="{D977041B-09CF-4803-A2B2-5F941F049D3D}" srcOrd="2" destOrd="0" parTransId="{2AA3A741-8596-4C50-B828-8A06692490E6}" sibTransId="{6590F9B3-3917-4A16-9227-E33B3BCA7776}"/>
    <dgm:cxn modelId="{0F84E5A7-A621-4C38-B060-D3B19F19B141}" type="presOf" srcId="{49C99A11-5007-455D-88DA-EED321A4F255}" destId="{E07AB196-C293-4796-898E-6ED008AAAF8D}" srcOrd="1" destOrd="0" presId="urn:microsoft.com/office/officeart/2005/8/layout/cycle8"/>
    <dgm:cxn modelId="{CEB6CDA8-83B4-4648-A503-DA7AA90C98D1}" type="presOf" srcId="{FDB2C1B0-660C-4A18-995E-94E04D24ECF0}" destId="{33F10384-F877-4803-8ABC-B3FA78CA0FDD}" srcOrd="0" destOrd="0" presId="urn:microsoft.com/office/officeart/2005/8/layout/cycle8"/>
    <dgm:cxn modelId="{FFA977AE-A557-4629-9076-E137239A4AD2}" srcId="{66FB32F9-1ED9-4D4C-B7F7-D460E8062616}" destId="{FDB2C1B0-660C-4A18-995E-94E04D24ECF0}" srcOrd="0" destOrd="0" parTransId="{B67C7133-AEB1-4447-B202-9B3B554FA80C}" sibTransId="{53043A58-633C-4D49-84F9-7F4E13AD9617}"/>
    <dgm:cxn modelId="{9B4F15D6-A4A9-4B90-9B6C-6C6AAAAF3CDB}" type="presOf" srcId="{66FB32F9-1ED9-4D4C-B7F7-D460E8062616}" destId="{DA81CB4C-BD15-4F31-AEE8-7F421F5771E2}" srcOrd="0" destOrd="0" presId="urn:microsoft.com/office/officeart/2005/8/layout/cycle8"/>
    <dgm:cxn modelId="{35DAABDC-2E41-42CA-B00C-18D478E554D3}" srcId="{66FB32F9-1ED9-4D4C-B7F7-D460E8062616}" destId="{49C99A11-5007-455D-88DA-EED321A4F255}" srcOrd="1" destOrd="0" parTransId="{483012B8-56BA-4652-A8A5-68C60FB22A5C}" sibTransId="{4FF64FE9-8055-47FC-ACB6-F9A2690279DC}"/>
    <dgm:cxn modelId="{C4AEE3EA-67FF-4C45-9249-D535051F939D}" type="presParOf" srcId="{DA81CB4C-BD15-4F31-AEE8-7F421F5771E2}" destId="{33F10384-F877-4803-8ABC-B3FA78CA0FDD}" srcOrd="0" destOrd="0" presId="urn:microsoft.com/office/officeart/2005/8/layout/cycle8"/>
    <dgm:cxn modelId="{0B578D31-918A-4FF5-9E27-FBA297034F5B}" type="presParOf" srcId="{DA81CB4C-BD15-4F31-AEE8-7F421F5771E2}" destId="{6F2BD75C-78BF-45BF-A681-2570AB36BC9C}" srcOrd="1" destOrd="0" presId="urn:microsoft.com/office/officeart/2005/8/layout/cycle8"/>
    <dgm:cxn modelId="{BCA494D9-4E31-4F1D-91AF-97D5AFA3B386}" type="presParOf" srcId="{DA81CB4C-BD15-4F31-AEE8-7F421F5771E2}" destId="{5631F6F0-421E-417A-8ED9-C50CA7812F6D}" srcOrd="2" destOrd="0" presId="urn:microsoft.com/office/officeart/2005/8/layout/cycle8"/>
    <dgm:cxn modelId="{CC1952B0-4F36-4F95-B7A3-42721C9BBD17}" type="presParOf" srcId="{DA81CB4C-BD15-4F31-AEE8-7F421F5771E2}" destId="{A2AC028E-2284-4E6D-97EC-417EB87BF7A5}" srcOrd="3" destOrd="0" presId="urn:microsoft.com/office/officeart/2005/8/layout/cycle8"/>
    <dgm:cxn modelId="{1509E82A-F3D1-4930-B490-F6C475AAB4DC}" type="presParOf" srcId="{DA81CB4C-BD15-4F31-AEE8-7F421F5771E2}" destId="{0951A373-BC9F-42C3-9722-33C9130EDBE6}" srcOrd="4" destOrd="0" presId="urn:microsoft.com/office/officeart/2005/8/layout/cycle8"/>
    <dgm:cxn modelId="{73BC685D-9D6A-4ADD-91AF-F387DD42D77C}" type="presParOf" srcId="{DA81CB4C-BD15-4F31-AEE8-7F421F5771E2}" destId="{7AD2C378-E0D5-4CB8-B766-56384B374A08}" srcOrd="5" destOrd="0" presId="urn:microsoft.com/office/officeart/2005/8/layout/cycle8"/>
    <dgm:cxn modelId="{4C11BB9A-6DBE-4791-9A62-98D085BFE0A3}" type="presParOf" srcId="{DA81CB4C-BD15-4F31-AEE8-7F421F5771E2}" destId="{F84C21F5-3A23-4B5F-A8F7-C1E459B034D0}" srcOrd="6" destOrd="0" presId="urn:microsoft.com/office/officeart/2005/8/layout/cycle8"/>
    <dgm:cxn modelId="{1878ADB3-0043-4EAC-A05F-AFAFF8314994}" type="presParOf" srcId="{DA81CB4C-BD15-4F31-AEE8-7F421F5771E2}" destId="{E07AB196-C293-4796-898E-6ED008AAAF8D}" srcOrd="7" destOrd="0" presId="urn:microsoft.com/office/officeart/2005/8/layout/cycle8"/>
    <dgm:cxn modelId="{B798EBEC-A020-4E0A-A524-B5EEDB6651AA}" type="presParOf" srcId="{DA81CB4C-BD15-4F31-AEE8-7F421F5771E2}" destId="{364D61C1-3951-4668-9BE9-C747F9F2CBBA}" srcOrd="8" destOrd="0" presId="urn:microsoft.com/office/officeart/2005/8/layout/cycle8"/>
    <dgm:cxn modelId="{2CE2332E-C9A7-4F33-9BCE-CCCD8BB40E53}" type="presParOf" srcId="{DA81CB4C-BD15-4F31-AEE8-7F421F5771E2}" destId="{F9DB66AB-D537-41A6-96F2-DD977B67048A}" srcOrd="9" destOrd="0" presId="urn:microsoft.com/office/officeart/2005/8/layout/cycle8"/>
    <dgm:cxn modelId="{51211052-D15C-47EE-8E34-70EF6D464BC2}" type="presParOf" srcId="{DA81CB4C-BD15-4F31-AEE8-7F421F5771E2}" destId="{20B24AE6-8879-4959-A9CC-001A423B5110}" srcOrd="10" destOrd="0" presId="urn:microsoft.com/office/officeart/2005/8/layout/cycle8"/>
    <dgm:cxn modelId="{0BD8B6AB-0C28-431A-AE57-6D48F2A3BE78}" type="presParOf" srcId="{DA81CB4C-BD15-4F31-AEE8-7F421F5771E2}" destId="{A78DCF96-DBF8-43EA-BCD4-E7BCC8DA3CF7}" srcOrd="11" destOrd="0" presId="urn:microsoft.com/office/officeart/2005/8/layout/cycle8"/>
    <dgm:cxn modelId="{AB2A60D4-5DD7-4808-9A7A-6D126980284C}" type="presParOf" srcId="{DA81CB4C-BD15-4F31-AEE8-7F421F5771E2}" destId="{D6C37E63-6262-411E-AB2B-7664957B2F7E}" srcOrd="12" destOrd="0" presId="urn:microsoft.com/office/officeart/2005/8/layout/cycle8"/>
    <dgm:cxn modelId="{BB5FC925-8114-4AFF-8A45-BE4AC99E7744}" type="presParOf" srcId="{DA81CB4C-BD15-4F31-AEE8-7F421F5771E2}" destId="{E9BADF7A-4FD9-4E57-AC5E-56B307625503}" srcOrd="13" destOrd="0" presId="urn:microsoft.com/office/officeart/2005/8/layout/cycle8"/>
    <dgm:cxn modelId="{C9B7CA48-B199-418E-8409-FF6E549070B9}" type="presParOf" srcId="{DA81CB4C-BD15-4F31-AEE8-7F421F5771E2}" destId="{1B27DCE4-99D6-4671-ADE4-597A95E6262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112C-52F1-4193-AC38-AC2F4EAD950E}">
      <dsp:nvSpPr>
        <dsp:cNvPr id="0" name=""/>
        <dsp:cNvSpPr/>
      </dsp:nvSpPr>
      <dsp:spPr>
        <a:xfrm>
          <a:off x="2835897" y="430"/>
          <a:ext cx="3154935" cy="14269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>
              <a:latin typeface="+mn-lt"/>
              <a:ea typeface="Calibri"/>
              <a:cs typeface="Times New Roman"/>
            </a:rPr>
            <a:t>22.6 %</a:t>
          </a:r>
          <a:endParaRPr lang="ru-RU" sz="2200" kern="1200" dirty="0">
            <a:latin typeface="Calibri"/>
            <a:ea typeface="Calibri"/>
            <a:cs typeface="Times New Roman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>
              <a:latin typeface="Calibri"/>
              <a:cs typeface="Times New Roman"/>
            </a:rPr>
            <a:t>ВВП</a:t>
          </a:r>
          <a:endParaRPr lang="ru-RU" sz="2200" kern="1200" dirty="0"/>
        </a:p>
      </dsp:txBody>
      <dsp:txXfrm>
        <a:off x="2835897" y="430"/>
        <a:ext cx="3154935" cy="1426926"/>
      </dsp:txXfrm>
    </dsp:sp>
    <dsp:sp modelId="{2BC3EDCA-A763-4155-B021-1905BADA28C2}">
      <dsp:nvSpPr>
        <dsp:cNvPr id="0" name=""/>
        <dsp:cNvSpPr/>
      </dsp:nvSpPr>
      <dsp:spPr>
        <a:xfrm>
          <a:off x="1281974" y="430"/>
          <a:ext cx="1412657" cy="142692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EC4AF-CDE6-4B7A-99A0-B83CBE0EADCC}">
      <dsp:nvSpPr>
        <dsp:cNvPr id="0" name=""/>
        <dsp:cNvSpPr/>
      </dsp:nvSpPr>
      <dsp:spPr>
        <a:xfrm>
          <a:off x="1281974" y="1662800"/>
          <a:ext cx="3154935" cy="1426926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>
              <a:latin typeface="Calibri"/>
              <a:ea typeface="Calibri"/>
              <a:cs typeface="Times New Roman"/>
            </a:rPr>
            <a:t>37 %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 dirty="0">
              <a:latin typeface="Calibri"/>
              <a:ea typeface="Calibri"/>
              <a:cs typeface="Times New Roman"/>
            </a:rPr>
            <a:t>объема инвестиций</a:t>
          </a:r>
          <a:endParaRPr lang="ru-RU" sz="2200" kern="1200" dirty="0"/>
        </a:p>
      </dsp:txBody>
      <dsp:txXfrm>
        <a:off x="1281974" y="1662800"/>
        <a:ext cx="3154935" cy="1426926"/>
      </dsp:txXfrm>
    </dsp:sp>
    <dsp:sp modelId="{5B889BDB-D17C-467B-9BF2-A77853B18C2C}">
      <dsp:nvSpPr>
        <dsp:cNvPr id="0" name=""/>
        <dsp:cNvSpPr/>
      </dsp:nvSpPr>
      <dsp:spPr>
        <a:xfrm>
          <a:off x="4578175" y="1662800"/>
          <a:ext cx="1412657" cy="1426926"/>
        </a:xfrm>
        <a:prstGeom prst="rect">
          <a:avLst/>
        </a:prstGeom>
        <a:blipFill>
          <a:blip xmlns:r="http://schemas.openxmlformats.org/officeDocument/2006/relationships" r:embed="rId2" cstate="print"/>
          <a:srcRect/>
          <a:stretch>
            <a:fillRect l="-18000" r="-1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8DCBC-F82B-401C-9FAE-BC85349A82DC}">
      <dsp:nvSpPr>
        <dsp:cNvPr id="0" name=""/>
        <dsp:cNvSpPr/>
      </dsp:nvSpPr>
      <dsp:spPr>
        <a:xfrm>
          <a:off x="2726579" y="3325170"/>
          <a:ext cx="3300693" cy="14269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55 %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>
              <a:latin typeface="Calibri"/>
              <a:ea typeface="Calibri"/>
              <a:cs typeface="Times New Roman"/>
            </a:rPr>
            <a:t>объема промышленности</a:t>
          </a:r>
          <a:endParaRPr lang="ru-RU" sz="2200" kern="1200" dirty="0"/>
        </a:p>
      </dsp:txBody>
      <dsp:txXfrm>
        <a:off x="2726579" y="3325170"/>
        <a:ext cx="3300693" cy="1426926"/>
      </dsp:txXfrm>
    </dsp:sp>
    <dsp:sp modelId="{D03B8EFB-747B-42FD-8826-886B66B2BF8F}">
      <dsp:nvSpPr>
        <dsp:cNvPr id="0" name=""/>
        <dsp:cNvSpPr/>
      </dsp:nvSpPr>
      <dsp:spPr>
        <a:xfrm>
          <a:off x="1245534" y="3325170"/>
          <a:ext cx="1412657" cy="1426926"/>
        </a:xfrm>
        <a:prstGeom prst="rect">
          <a:avLst/>
        </a:prstGeom>
        <a:blipFill>
          <a:blip xmlns:r="http://schemas.openxmlformats.org/officeDocument/2006/relationships" r:embed="rId3" cstate="print"/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10384-F877-4803-8ABC-B3FA78CA0FDD}">
      <dsp:nvSpPr>
        <dsp:cNvPr id="0" name=""/>
        <dsp:cNvSpPr/>
      </dsp:nvSpPr>
      <dsp:spPr>
        <a:xfrm>
          <a:off x="586359" y="391264"/>
          <a:ext cx="7869358" cy="416278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2">
                  <a:lumMod val="50000"/>
                </a:schemeClr>
              </a:solidFill>
            </a:rPr>
            <a:t>Минимизация негативного воздействия на население и окружающую среду</a:t>
          </a:r>
          <a:endParaRPr lang="en-US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733699" y="1273378"/>
        <a:ext cx="2810485" cy="1238924"/>
      </dsp:txXfrm>
    </dsp:sp>
    <dsp:sp modelId="{0951A373-BC9F-42C3-9722-33C9130EDBE6}">
      <dsp:nvSpPr>
        <dsp:cNvPr id="0" name=""/>
        <dsp:cNvSpPr/>
      </dsp:nvSpPr>
      <dsp:spPr>
        <a:xfrm>
          <a:off x="349796" y="688448"/>
          <a:ext cx="7869358" cy="416278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70C0"/>
              </a:solidFill>
            </a:rPr>
            <a:t>Активное привлечение иностранных инвестиций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2223453" y="3389303"/>
        <a:ext cx="4215727" cy="1090253"/>
      </dsp:txXfrm>
    </dsp:sp>
    <dsp:sp modelId="{364D61C1-3951-4668-9BE9-C747F9F2CBBA}">
      <dsp:nvSpPr>
        <dsp:cNvPr id="0" name=""/>
        <dsp:cNvSpPr/>
      </dsp:nvSpPr>
      <dsp:spPr>
        <a:xfrm>
          <a:off x="291488" y="517592"/>
          <a:ext cx="7869358" cy="416278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spc="0" dirty="0">
              <a:solidFill>
                <a:srgbClr val="0070C0"/>
              </a:solidFill>
            </a:rPr>
            <a:t>Создание благоприятного инвестиционного климата</a:t>
          </a:r>
          <a:endParaRPr lang="en-US" sz="2800" b="1" kern="1200" spc="0" dirty="0">
            <a:solidFill>
              <a:srgbClr val="0070C0"/>
            </a:solidFill>
          </a:endParaRPr>
        </a:p>
      </dsp:txBody>
      <dsp:txXfrm>
        <a:off x="1203022" y="1399706"/>
        <a:ext cx="2810485" cy="1238924"/>
      </dsp:txXfrm>
    </dsp:sp>
    <dsp:sp modelId="{D6C37E63-6262-411E-AB2B-7664957B2F7E}">
      <dsp:nvSpPr>
        <dsp:cNvPr id="0" name=""/>
        <dsp:cNvSpPr/>
      </dsp:nvSpPr>
      <dsp:spPr>
        <a:xfrm>
          <a:off x="333061" y="-8992"/>
          <a:ext cx="8348232" cy="49371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BADF7A-4FD9-4E57-AC5E-56B307625503}">
      <dsp:nvSpPr>
        <dsp:cNvPr id="0" name=""/>
        <dsp:cNvSpPr/>
      </dsp:nvSpPr>
      <dsp:spPr>
        <a:xfrm>
          <a:off x="174835" y="289425"/>
          <a:ext cx="8169096" cy="49622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27DCE4-99D6-4671-ADE4-597A95E6262C}">
      <dsp:nvSpPr>
        <dsp:cNvPr id="0" name=""/>
        <dsp:cNvSpPr/>
      </dsp:nvSpPr>
      <dsp:spPr>
        <a:xfrm>
          <a:off x="-85005" y="81012"/>
          <a:ext cx="8905489" cy="494787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00534-5DB7-4C28-A338-E5AA8B97B48B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9EF8-8631-468E-A559-272FAC1D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2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2653-23B0-47F9-A6F2-D2526D459C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7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Горнодобывающая отрасль является одной из самых привлекательных сфер для привлечения иностранных инвесторов.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2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Кыргызской Республике выдано около 2500 лицензий на право пользования недрами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49EF8-8631-468E-A559-272FAC1D16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6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FE1FA-5EEB-4CCD-A1C9-B055A7181A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5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7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7DF2-E8AE-460E-8D30-E59765D8AA0C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2571751"/>
            <a:ext cx="11410950" cy="1299858"/>
          </a:xfrm>
        </p:spPr>
        <p:txBody>
          <a:bodyPr>
            <a:noAutofit/>
          </a:bodyPr>
          <a:lstStyle/>
          <a:p>
            <a:r>
              <a:rPr lang="ru-RU" sz="4000" b="1" dirty="0"/>
              <a:t>Перспективы развития горнодобывающей отрасли </a:t>
            </a:r>
            <a:r>
              <a:rPr lang="ru-RU" sz="4000" b="1" dirty="0" err="1"/>
              <a:t>Кыргызской</a:t>
            </a:r>
            <a:r>
              <a:rPr lang="ru-RU" sz="4000" b="1" dirty="0"/>
              <a:t> Республики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1" y="4036979"/>
            <a:ext cx="11410950" cy="23540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Уланбек</a:t>
            </a:r>
            <a:r>
              <a:rPr lang="ru-RU" dirty="0"/>
              <a:t> </a:t>
            </a:r>
            <a:r>
              <a:rPr lang="ru-RU" dirty="0" err="1"/>
              <a:t>Дуулатович</a:t>
            </a:r>
            <a:r>
              <a:rPr lang="ru-RU" dirty="0"/>
              <a:t> Рыскулов</a:t>
            </a:r>
          </a:p>
          <a:p>
            <a:r>
              <a:rPr lang="ru-RU" sz="2000" i="1" dirty="0"/>
              <a:t>Президент </a:t>
            </a:r>
          </a:p>
          <a:p>
            <a:r>
              <a:rPr lang="ru-RU" sz="2000" i="1" dirty="0"/>
              <a:t>Объединение юридических лиц</a:t>
            </a:r>
          </a:p>
          <a:p>
            <a:r>
              <a:rPr lang="ru-RU" sz="2000" i="1" dirty="0"/>
              <a:t>«Кыргызская Горная Ассоциация»</a:t>
            </a:r>
          </a:p>
          <a:p>
            <a:r>
              <a:rPr lang="ru-RU" sz="1600" b="1" dirty="0"/>
              <a:t>г. Красноярск, 19 мая 2021 года</a:t>
            </a:r>
          </a:p>
        </p:txBody>
      </p:sp>
      <p:pic>
        <p:nvPicPr>
          <p:cNvPr id="4" name="Picture 4" descr="00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17"/>
            <a:ext cx="20240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0"/>
            <a:ext cx="29035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1" y="100148"/>
            <a:ext cx="2164842" cy="21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рис-2-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/>
          <a:stretch>
            <a:fillRect/>
          </a:stretch>
        </p:blipFill>
        <p:spPr bwMode="auto">
          <a:xfrm>
            <a:off x="2024062" y="1257300"/>
            <a:ext cx="81438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286000" y="220664"/>
            <a:ext cx="8077200" cy="808037"/>
          </a:xfrm>
        </p:spPr>
        <p:txBody>
          <a:bodyPr/>
          <a:lstStyle/>
          <a:p>
            <a:pPr eaLnBrk="1" hangingPunct="1"/>
            <a:r>
              <a:rPr lang="ru-RU" altLang="ru-RU" sz="3200" b="1" dirty="0"/>
              <a:t>Основные золоторудные месторождения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29000" y="1485900"/>
            <a:ext cx="1066800" cy="381000"/>
          </a:xfrm>
          <a:prstGeom prst="wedgeRoundRectCallout">
            <a:avLst>
              <a:gd name="adj1" fmla="val 62698"/>
              <a:gd name="adj2" fmla="val 14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Талдыбулак</a:t>
            </a:r>
            <a:r>
              <a:rPr lang="ru-RU" sz="1050" b="1" dirty="0"/>
              <a:t> -8 т.(80)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24400" y="1028700"/>
            <a:ext cx="1066800" cy="228600"/>
          </a:xfrm>
          <a:prstGeom prst="wedgeRoundRectCallout">
            <a:avLst>
              <a:gd name="adj1" fmla="val -42262"/>
              <a:gd name="adj2" fmla="val 550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Джеруй</a:t>
            </a:r>
            <a:r>
              <a:rPr lang="ru-RU" sz="1050" b="1" dirty="0"/>
              <a:t> 75 т (100т)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96000" y="1143000"/>
            <a:ext cx="1524000" cy="457200"/>
          </a:xfrm>
          <a:prstGeom prst="wedgeRoundRectCallout">
            <a:avLst>
              <a:gd name="adj1" fmla="val -17639"/>
              <a:gd name="adj2" fmla="val 126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Талдыбулак</a:t>
            </a:r>
            <a:r>
              <a:rPr lang="ru-RU" sz="1050" b="1" dirty="0"/>
              <a:t> левобережный 64.2 т.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220200" y="3162300"/>
            <a:ext cx="1143000" cy="381000"/>
          </a:xfrm>
          <a:prstGeom prst="wedgeRoundRectCallout">
            <a:avLst>
              <a:gd name="adj1" fmla="val -69494"/>
              <a:gd name="adj2" fmla="val -15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Тоголок</a:t>
            </a:r>
            <a:r>
              <a:rPr lang="ru-RU" sz="1050" b="1" dirty="0"/>
              <a:t> 46 т.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001000" y="3543300"/>
            <a:ext cx="1143000" cy="533400"/>
          </a:xfrm>
          <a:prstGeom prst="wedgeRoundRectCallout">
            <a:avLst>
              <a:gd name="adj1" fmla="val -6696"/>
              <a:gd name="adj2" fmla="val -23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/>
              <a:t>Кумтор</a:t>
            </a:r>
            <a:r>
              <a:rPr lang="ru-RU" sz="1400" b="1" dirty="0"/>
              <a:t>  316 т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96000" y="4381500"/>
            <a:ext cx="1219200" cy="381000"/>
          </a:xfrm>
          <a:prstGeom prst="wedgeRoundRectCallout">
            <a:avLst>
              <a:gd name="adj1" fmla="val -94233"/>
              <a:gd name="adj2" fmla="val -2928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Макмал</a:t>
            </a:r>
            <a:r>
              <a:rPr lang="ru-RU" sz="1050" b="1" dirty="0"/>
              <a:t> 15,7 т.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848100" y="5981700"/>
            <a:ext cx="1219200" cy="381000"/>
          </a:xfrm>
          <a:prstGeom prst="wedgeRoundRectCallout">
            <a:avLst>
              <a:gd name="adj1" fmla="val -65327"/>
              <a:gd name="adj2" fmla="val -210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Алтын-Джилга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09800" y="3733800"/>
            <a:ext cx="1066800" cy="381000"/>
          </a:xfrm>
          <a:prstGeom prst="wedgeRoundRectCallout">
            <a:avLst>
              <a:gd name="adj1" fmla="val 52530"/>
              <a:gd name="adj2" fmla="val -15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Бозымчак</a:t>
            </a:r>
            <a:r>
              <a:rPr lang="ru-RU" sz="1050" b="1" dirty="0"/>
              <a:t> 18,8 т.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90800" y="1676400"/>
            <a:ext cx="1066800" cy="381000"/>
          </a:xfrm>
          <a:prstGeom prst="wedgeRoundRectCallout">
            <a:avLst>
              <a:gd name="adj1" fmla="val 115031"/>
              <a:gd name="adj2" fmla="val 8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Андаш</a:t>
            </a:r>
            <a:r>
              <a:rPr lang="ru-RU" sz="1050" b="1" dirty="0"/>
              <a:t> 27 т.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209800" y="2590800"/>
            <a:ext cx="1066800" cy="381000"/>
          </a:xfrm>
          <a:prstGeom prst="wedgeRoundRectCallout">
            <a:avLst>
              <a:gd name="adj1" fmla="val 115031"/>
              <a:gd name="adj2" fmla="val 8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Чаарат</a:t>
            </a:r>
            <a:r>
              <a:rPr lang="ru-RU" sz="1050" b="1" dirty="0"/>
              <a:t> 7,5 т.(120т)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58000" y="2057400"/>
            <a:ext cx="1524000" cy="457200"/>
          </a:xfrm>
          <a:prstGeom prst="wedgeRoundRectCallout">
            <a:avLst>
              <a:gd name="adj1" fmla="val -17639"/>
              <a:gd name="adj2" fmla="val 1260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Кумбель 10 т.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924300" y="3733800"/>
            <a:ext cx="1143000" cy="381000"/>
          </a:xfrm>
          <a:prstGeom prst="wedgeRoundRectCallout">
            <a:avLst>
              <a:gd name="adj1" fmla="val -69494"/>
              <a:gd name="adj2" fmla="val -15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Терексай</a:t>
            </a:r>
            <a:r>
              <a:rPr lang="ru-RU" sz="1050" b="1" dirty="0"/>
              <a:t> (80т)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886200" y="5981700"/>
            <a:ext cx="1219200" cy="381000"/>
          </a:xfrm>
          <a:prstGeom prst="wedgeRoundRectCallout">
            <a:avLst>
              <a:gd name="adj1" fmla="val -65327"/>
              <a:gd name="adj2" fmla="val -210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/>
              <a:t>Алтын-Джилга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152900" y="5410200"/>
            <a:ext cx="1143000" cy="381000"/>
          </a:xfrm>
          <a:prstGeom prst="wedgeRoundRectCallout">
            <a:avLst>
              <a:gd name="adj1" fmla="val -69494"/>
              <a:gd name="adj2" fmla="val -15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err="1"/>
              <a:t>Шамбесай</a:t>
            </a:r>
            <a:r>
              <a:rPr lang="ru-RU" sz="1050" b="1" dirty="0"/>
              <a:t> 6 т.(30т)</a:t>
            </a:r>
          </a:p>
        </p:txBody>
      </p:sp>
    </p:spTree>
    <p:extLst>
      <p:ext uri="{BB962C8B-B14F-4D97-AF65-F5344CB8AC3E}">
        <p14:creationId xmlns:p14="http://schemas.microsoft.com/office/powerpoint/2010/main" val="30349822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/>
          <p:cNvGraphicFramePr>
            <a:graphicFrameLocks/>
          </p:cNvGraphicFramePr>
          <p:nvPr/>
        </p:nvGraphicFramePr>
        <p:xfrm>
          <a:off x="1808903" y="1772816"/>
          <a:ext cx="840636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010981" y="620688"/>
            <a:ext cx="8208912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Narrow" panose="020B0606020202030204" pitchFamily="34" charset="0"/>
                <a:cs typeface="Times New Roman" pitchFamily="18" charset="0"/>
              </a:rPr>
              <a:t>Производство золота</a:t>
            </a:r>
            <a:endParaRPr lang="ru-RU" sz="40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79516" y="1360240"/>
            <a:ext cx="8462173" cy="196553"/>
            <a:chOff x="655515" y="781663"/>
            <a:chExt cx="8462173" cy="19655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530" y="848068"/>
              <a:ext cx="8318158" cy="678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5515" y="781663"/>
              <a:ext cx="8462144" cy="66406"/>
            </a:xfrm>
            <a:prstGeom prst="rect">
              <a:avLst/>
            </a:prstGeom>
            <a:gradFill flip="none" rotWithShape="1">
              <a:gsLst>
                <a:gs pos="833">
                  <a:schemeClr val="bg1"/>
                </a:gs>
                <a:gs pos="50000">
                  <a:srgbClr val="FC9896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4716" y="915942"/>
              <a:ext cx="8282943" cy="6227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31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27794"/>
            <a:ext cx="8229600" cy="580926"/>
          </a:xfrm>
        </p:spPr>
        <p:txBody>
          <a:bodyPr>
            <a:noAutofit/>
          </a:bodyPr>
          <a:lstStyle/>
          <a:p>
            <a:pPr indent="450850" fontAlgn="base">
              <a:spcAft>
                <a:spcPct val="0"/>
              </a:spcAft>
            </a:pPr>
            <a:r>
              <a:rPr lang="ru-RU" sz="2400" b="1" dirty="0">
                <a:latin typeface="Arial Narrow" panose="020B0606020202030204" pitchFamily="34" charset="0"/>
              </a:rPr>
              <a:t>Ввод новых месторождений в эксплуатацию</a:t>
            </a:r>
            <a:endParaRPr lang="ru-RU" sz="2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33093"/>
              </p:ext>
            </p:extLst>
          </p:nvPr>
        </p:nvGraphicFramePr>
        <p:xfrm>
          <a:off x="2423593" y="980728"/>
          <a:ext cx="7664449" cy="25069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6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Краткосрочный период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Среднесрочный период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Долгосрочный период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2023-2025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</a:rPr>
                        <a:t>Куру-</a:t>
                      </a:r>
                      <a:r>
                        <a:rPr lang="ru-RU" sz="1600" b="0" u="none" strike="noStrike" dirty="0" err="1">
                          <a:effectLst/>
                        </a:rPr>
                        <a:t>Тегерек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Шамбесай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Андаш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Террекан</a:t>
                      </a:r>
                      <a:r>
                        <a:rPr lang="ru-RU" sz="1600" u="none" strike="noStrike" dirty="0">
                          <a:effectLst/>
                        </a:rPr>
                        <a:t>-Перевальное-Терек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Тоголок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Ширальджин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Насоновское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Джеруй</a:t>
                      </a:r>
                      <a:r>
                        <a:rPr lang="ru-RU" sz="1600" b="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Ункур-Таш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err="1">
                          <a:effectLst/>
                        </a:rPr>
                        <a:t>Чаарат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err="1">
                          <a:effectLst/>
                        </a:rPr>
                        <a:t>Кичисандык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Терек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Алтын-Джилга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84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Кумбель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Объект 10"/>
          <p:cNvGraphicFramePr>
            <a:graphicFrameLocks noGrp="1"/>
          </p:cNvGraphicFramePr>
          <p:nvPr>
            <p:ph idx="1"/>
          </p:nvPr>
        </p:nvGraphicFramePr>
        <p:xfrm>
          <a:off x="2423593" y="4693500"/>
          <a:ext cx="7664448" cy="15271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15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Запасы золота (балансовые),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тонн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Объем инвестиций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Выплаты в бюджет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Отчисления на развитие и содержание инфраструктуры местного значения</a:t>
                      </a: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рабочих мест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6756" marR="56756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253,36 - золото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млрд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958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млрд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656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млн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6678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2141016" y="3942822"/>
            <a:ext cx="8229600" cy="49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Прогнозируемые экономические показатели от ввода новых месторождений в эксплуатацию, долл. США</a:t>
            </a:r>
          </a:p>
        </p:txBody>
      </p:sp>
    </p:spTree>
    <p:extLst>
      <p:ext uri="{BB962C8B-B14F-4D97-AF65-F5344CB8AC3E}">
        <p14:creationId xmlns:p14="http://schemas.microsoft.com/office/powerpoint/2010/main" val="4208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/>
              <a:t>Угледобывающая отрасль </a:t>
            </a:r>
            <a:r>
              <a:rPr lang="ru-RU" sz="2800" b="1" dirty="0" err="1"/>
              <a:t>Кыргызской</a:t>
            </a:r>
            <a:r>
              <a:rPr lang="ru-RU" sz="2800" b="1" dirty="0"/>
              <a:t> Республики</a:t>
            </a:r>
            <a:r>
              <a:rPr lang="ru-RU" sz="2800" dirty="0"/>
              <a:t>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295400" y="1293780"/>
            <a:ext cx="89154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latin typeface="Cambria" panose="02040503050406030204" pitchFamily="18" charset="0"/>
              </a:rPr>
              <a:t>Около 120 карьеров и шахт. Ежегодное потребление республикой около 2,0 млн. тонн угля, а добыча до 4500 тысяч тонн. </a:t>
            </a:r>
          </a:p>
          <a:p>
            <a:pPr eaLnBrk="1" hangingPunct="1"/>
            <a:r>
              <a:rPr lang="ru-RU" altLang="ru-RU" sz="2000" b="1" i="1" dirty="0">
                <a:latin typeface="Cambria" panose="02040503050406030204" pitchFamily="18" charset="0"/>
              </a:rPr>
              <a:t>Основные проблемы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Cambria" panose="02040503050406030204" pitchFamily="18" charset="0"/>
              </a:rPr>
              <a:t>подземный способ разработки месторождений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Cambria" panose="02040503050406030204" pitchFamily="18" charset="0"/>
              </a:rPr>
              <a:t>техническая отсталость действующих предприятий, не позволяющие организовать масштабную добычу угля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Cambria" panose="02040503050406030204" pitchFamily="18" charset="0"/>
              </a:rPr>
              <a:t>неудовлетворительное состояние транспортной инфраструктуры страны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Cambria" panose="02040503050406030204" pitchFamily="18" charset="0"/>
              </a:rPr>
              <a:t>ограниченность его потребления промышленными предприятиями и населением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Cambria" panose="02040503050406030204" pitchFamily="18" charset="0"/>
              </a:rPr>
              <a:t>ограниченность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17176391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36970" y="152400"/>
            <a:ext cx="867383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/>
              <a:t>Нефтегазодобывающая отрасль </a:t>
            </a:r>
            <a:r>
              <a:rPr lang="ru-RU" sz="2800" b="1" dirty="0" err="1"/>
              <a:t>Кыргызской</a:t>
            </a:r>
            <a:r>
              <a:rPr lang="ru-RU" sz="2800" b="1" dirty="0"/>
              <a:t> Республики</a:t>
            </a:r>
            <a:endParaRPr lang="ru-RU" sz="2800" dirty="0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416185" y="1452664"/>
            <a:ext cx="8915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latin typeface="Cambria" panose="02040503050406030204" pitchFamily="18" charset="0"/>
              </a:rPr>
              <a:t>Нефтегазовая промышленность представлена старыми истощенными длительной эксплуатацией нефтегазовыми месторождениями </a:t>
            </a:r>
            <a:r>
              <a:rPr lang="ru-RU" altLang="ru-RU" sz="2000" b="1" i="1" dirty="0" err="1">
                <a:latin typeface="Cambria" panose="02040503050406030204" pitchFamily="18" charset="0"/>
              </a:rPr>
              <a:t>Джалал-Абадской</a:t>
            </a:r>
            <a:r>
              <a:rPr lang="ru-RU" altLang="ru-RU" sz="2000" b="1" i="1" dirty="0">
                <a:latin typeface="Cambria" panose="02040503050406030204" pitchFamily="18" charset="0"/>
              </a:rPr>
              <a:t> и </a:t>
            </a:r>
            <a:r>
              <a:rPr lang="ru-RU" altLang="ru-RU" sz="2000" b="1" i="1" dirty="0" err="1">
                <a:latin typeface="Cambria" panose="02040503050406030204" pitchFamily="18" charset="0"/>
              </a:rPr>
              <a:t>Баткенской</a:t>
            </a:r>
            <a:r>
              <a:rPr lang="ru-RU" altLang="ru-RU" sz="2000" b="1" i="1" dirty="0">
                <a:latin typeface="Cambria" panose="02040503050406030204" pitchFamily="18" charset="0"/>
              </a:rPr>
              <a:t> областей.</a:t>
            </a:r>
          </a:p>
          <a:p>
            <a:pPr eaLnBrk="1" hangingPunct="1"/>
            <a:r>
              <a:rPr lang="ru-RU" altLang="ru-RU" sz="2000" b="1" i="1" dirty="0">
                <a:latin typeface="Cambria" panose="02040503050406030204" pitchFamily="18" charset="0"/>
              </a:rPr>
              <a:t>В настоящее время республика импортирует 95% углеводородного сырья. Собственная продукция обеспечивает загрузку построенных нефтеперерабатывающих заводов на 30%.</a:t>
            </a:r>
          </a:p>
          <a:p>
            <a:pPr eaLnBrk="1" hangingPunct="1"/>
            <a:r>
              <a:rPr lang="ru-RU" altLang="ru-RU" sz="2000" b="1" i="1" dirty="0">
                <a:latin typeface="Cambria" panose="02040503050406030204" pitchFamily="18" charset="0"/>
              </a:rPr>
              <a:t>Разведанные запасы нефти и газа во всех месторождениях Кыргызстана в значительной мере отработаны, остаточные запасы являются </a:t>
            </a:r>
            <a:r>
              <a:rPr lang="ru-RU" altLang="ru-RU" sz="2000" b="1" i="1" dirty="0" err="1">
                <a:latin typeface="Cambria" panose="02040503050406030204" pitchFamily="18" charset="0"/>
              </a:rPr>
              <a:t>трудноизвлекаемыми</a:t>
            </a:r>
            <a:r>
              <a:rPr lang="ru-RU" altLang="ru-RU" sz="2000" b="1" i="1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6551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5160" y="187070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Государственный баланс запасов полезных ископаемых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Упрощение регулятивных процедур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Вторичный рынок прав пользования недрами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Проведение политики в области добычи полезных ископаемых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Вопросы ликвидации и рекультивации разработок месторождений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Неформальный промысел</a:t>
            </a:r>
          </a:p>
        </p:txBody>
      </p:sp>
      <p:sp>
        <p:nvSpPr>
          <p:cNvPr id="10" name="Shape 121"/>
          <p:cNvSpPr txBox="1">
            <a:spLocks noChangeArrowheads="1"/>
          </p:cNvSpPr>
          <p:nvPr/>
        </p:nvSpPr>
        <p:spPr bwMode="auto">
          <a:xfrm>
            <a:off x="745160" y="260648"/>
            <a:ext cx="111834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00" tIns="35700" rIns="35700" bIns="35700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ts val="2400"/>
              <a:buFont typeface="Calibri" pitchFamily="34" charset="0"/>
              <a:buNone/>
            </a:pPr>
            <a:r>
              <a:rPr lang="ru-RU" altLang="ru-RU" sz="3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Проблемы и пути их решения в горнодобывающей отрасли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33792" y="1870704"/>
            <a:ext cx="571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Стандарт </a:t>
            </a:r>
            <a:r>
              <a:rPr lang="en-US" sz="2400" dirty="0" err="1"/>
              <a:t>KyrRC</a:t>
            </a:r>
            <a:r>
              <a:rPr lang="en-US" sz="2400" dirty="0"/>
              <a:t> </a:t>
            </a:r>
            <a:r>
              <a:rPr lang="ru-RU" sz="2400" dirty="0"/>
              <a:t>на основе шаблона </a:t>
            </a:r>
            <a:r>
              <a:rPr lang="en-US" sz="2400" dirty="0"/>
              <a:t>CRIRSCO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Внедрение Горного Кодекса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Содействие биржевым механизмам, в том числе нетрадиционным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Отмена штрафа за открытие, поддержка действующих компаний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Содействие передачи функций рекультивации местным органам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Малое горное предпринимательство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36904" y="1296772"/>
            <a:ext cx="0" cy="5362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5160" y="6502533"/>
            <a:ext cx="2775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 err="1"/>
              <a:t>Кыргызская</a:t>
            </a:r>
            <a:r>
              <a:rPr lang="ru-RU" sz="1200" i="1" dirty="0"/>
              <a:t> Горная Ассоциация.</a:t>
            </a:r>
          </a:p>
        </p:txBody>
      </p:sp>
    </p:spTree>
    <p:extLst>
      <p:ext uri="{BB962C8B-B14F-4D97-AF65-F5344CB8AC3E}">
        <p14:creationId xmlns:p14="http://schemas.microsoft.com/office/powerpoint/2010/main" val="361252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5" y="267624"/>
            <a:ext cx="10797702" cy="720080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Принципы развития горнодобывающей промышленности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42BE-03C3-4565-8208-1A15C07638A4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8176846"/>
              </p:ext>
            </p:extLst>
          </p:nvPr>
        </p:nvGraphicFramePr>
        <p:xfrm>
          <a:off x="1775520" y="1043735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65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umtor_CA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590" y="126699"/>
            <a:ext cx="4177700" cy="2959166"/>
          </a:xfrm>
          <a:prstGeom prst="rect">
            <a:avLst/>
          </a:prstGeom>
        </p:spPr>
      </p:pic>
      <p:pic>
        <p:nvPicPr>
          <p:cNvPr id="8" name="Рисунок 7" descr="p08-Centerras-Kumtor-min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859" y="3551735"/>
            <a:ext cx="4509621" cy="2959439"/>
          </a:xfrm>
          <a:prstGeom prst="rect">
            <a:avLst/>
          </a:prstGeom>
        </p:spPr>
      </p:pic>
      <p:pic>
        <p:nvPicPr>
          <p:cNvPr id="9" name="Рисунок 8" descr="IMG_0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7143" y="3551735"/>
            <a:ext cx="4386942" cy="3091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9" y="126699"/>
            <a:ext cx="4474724" cy="30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/>
        </p:nvSpPr>
        <p:spPr bwMode="auto">
          <a:xfrm>
            <a:off x="139368" y="2765836"/>
            <a:ext cx="11878655" cy="11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r>
              <a:rPr lang="ru-RU" sz="6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060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Объект 6"/>
          <p:cNvSpPr>
            <a:spLocks noGrp="1"/>
          </p:cNvSpPr>
          <p:nvPr>
            <p:ph idx="1"/>
          </p:nvPr>
        </p:nvSpPr>
        <p:spPr>
          <a:xfrm>
            <a:off x="2235746" y="1395545"/>
            <a:ext cx="4865445" cy="17251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Кыргызская Республика является типичной горной страной; около 43% ее территории находится на высотах более 3000 м над уровнем моря и только около 15% на высотах ниже 1500 м</a:t>
            </a:r>
            <a:endParaRPr lang="ru-RU" altLang="ru-RU" dirty="0"/>
          </a:p>
        </p:txBody>
      </p:sp>
      <p:pic>
        <p:nvPicPr>
          <p:cNvPr id="9218" name="Picture 2" descr="https://upload.wikimedia.org/wikipedia/ky/3/34/Map.Kyrgyz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3" y="3616858"/>
            <a:ext cx="3969023" cy="24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yrgyzstan on the globe (Eurasia centered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0" y="386093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 bwMode="auto">
          <a:xfrm>
            <a:off x="4025815" y="3536121"/>
            <a:ext cx="4464496" cy="2593069"/>
          </a:xfrm>
          <a:prstGeom prst="wedgeRoundRectCallout">
            <a:avLst>
              <a:gd name="adj1" fmla="val -97639"/>
              <a:gd name="adj2" fmla="val -2445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5160" y="443279"/>
            <a:ext cx="1108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3600" b="1" dirty="0">
                <a:solidFill>
                  <a:srgbClr val="7030A0"/>
                </a:solidFill>
              </a:rPr>
              <a:t>Географическое положение Кыргызстана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633992" y="1612517"/>
            <a:ext cx="3200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altLang="ru-RU" sz="2800" b="1" dirty="0"/>
              <a:t>Краткий обзор</a:t>
            </a:r>
            <a:endParaRPr lang="en-US" altLang="ru-RU" sz="2800" b="1" dirty="0"/>
          </a:p>
          <a:p>
            <a:r>
              <a:rPr lang="ru-RU" altLang="ru-RU" u="sng" dirty="0"/>
              <a:t>Население</a:t>
            </a:r>
            <a:r>
              <a:rPr lang="en-US" altLang="ru-RU" dirty="0"/>
              <a:t>: 5,431,747</a:t>
            </a:r>
          </a:p>
          <a:p>
            <a:r>
              <a:rPr lang="ru-RU" altLang="ru-RU" u="sng" dirty="0"/>
              <a:t>Столица</a:t>
            </a:r>
            <a:r>
              <a:rPr lang="en-US" altLang="ru-RU" dirty="0"/>
              <a:t>: </a:t>
            </a:r>
            <a:r>
              <a:rPr lang="ru-RU" altLang="ru-RU" dirty="0"/>
              <a:t>Бишкек</a:t>
            </a:r>
            <a:endParaRPr lang="en-US" altLang="ru-RU" dirty="0"/>
          </a:p>
          <a:p>
            <a:r>
              <a:rPr lang="ru-RU" altLang="ru-RU" u="sng" dirty="0"/>
              <a:t>Доля городского населения</a:t>
            </a:r>
            <a:r>
              <a:rPr lang="en-US" altLang="ru-RU" dirty="0"/>
              <a:t>: 36%</a:t>
            </a:r>
          </a:p>
          <a:p>
            <a:r>
              <a:rPr lang="ru-RU" altLang="ru-RU" u="sng" dirty="0"/>
              <a:t>Доля населения имеющих доход ниже прожиточного минимума</a:t>
            </a:r>
            <a:r>
              <a:rPr lang="en-US" altLang="ru-RU" dirty="0"/>
              <a:t>: 40%</a:t>
            </a:r>
          </a:p>
          <a:p>
            <a:r>
              <a:rPr lang="ru-RU" altLang="ru-RU" u="sng" dirty="0"/>
              <a:t>Уровень грамотности</a:t>
            </a:r>
            <a:r>
              <a:rPr lang="en-US" altLang="ru-RU" dirty="0"/>
              <a:t>: 98.7%</a:t>
            </a:r>
          </a:p>
          <a:p>
            <a:r>
              <a:rPr lang="ru-RU" altLang="ru-RU" u="sng" dirty="0"/>
              <a:t>Продолжительность жизни</a:t>
            </a:r>
            <a:r>
              <a:rPr lang="en-US" altLang="ru-RU" dirty="0"/>
              <a:t>: 69.43 years </a:t>
            </a:r>
          </a:p>
          <a:p>
            <a:r>
              <a:rPr lang="ru-RU" altLang="ru-RU" u="sng" dirty="0"/>
              <a:t>Уровень прироста населения</a:t>
            </a:r>
            <a:r>
              <a:rPr lang="en-US" altLang="ru-RU" dirty="0"/>
              <a:t>: 1.396% </a:t>
            </a:r>
          </a:p>
        </p:txBody>
      </p:sp>
    </p:spTree>
    <p:extLst>
      <p:ext uri="{BB962C8B-B14F-4D97-AF65-F5344CB8AC3E}">
        <p14:creationId xmlns:p14="http://schemas.microsoft.com/office/powerpoint/2010/main" val="12080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05590" y="191791"/>
            <a:ext cx="7965885" cy="4502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tx2"/>
                </a:solidFill>
              </a:rPr>
              <a:t>Кыргызская</a:t>
            </a:r>
            <a:r>
              <a:rPr lang="ru-RU" sz="3200" b="1" dirty="0">
                <a:solidFill>
                  <a:schemeClr val="tx2"/>
                </a:solidFill>
              </a:rPr>
              <a:t> Республика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kyrgyzstan-political-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7283" y="726472"/>
            <a:ext cx="9154503" cy="5756828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42BE-03C3-4565-8208-1A15C07638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2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72297542"/>
              </p:ext>
            </p:extLst>
          </p:nvPr>
        </p:nvGraphicFramePr>
        <p:xfrm>
          <a:off x="2927648" y="1412776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45160" y="443279"/>
            <a:ext cx="1108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600" b="1" dirty="0">
                <a:solidFill>
                  <a:srgbClr val="7030A0"/>
                </a:solidFill>
              </a:rPr>
              <a:t>Горнодобывающая промышленность Кыргызстана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160" y="6405642"/>
            <a:ext cx="946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/>
              <a:t>Государственный комитет промышленности, энергетики и недропользования. Коллегия по итогам первого полугодия 2019 года.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3645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0" y="1181064"/>
            <a:ext cx="11074024" cy="48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/>
              <a:t>Полезные ископаемые Кыргызской Республики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160" y="6024880"/>
            <a:ext cx="158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open.gkpen.kg</a:t>
            </a:r>
          </a:p>
        </p:txBody>
      </p:sp>
    </p:spTree>
    <p:extLst>
      <p:ext uri="{BB962C8B-B14F-4D97-AF65-F5344CB8AC3E}">
        <p14:creationId xmlns:p14="http://schemas.microsoft.com/office/powerpoint/2010/main" val="280656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/>
              <a:t>Карта лицензионных участков</a:t>
            </a:r>
            <a:endParaRPr lang="en-GB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000" t="30310" r="15333" b="7055"/>
          <a:stretch/>
        </p:blipFill>
        <p:spPr>
          <a:xfrm>
            <a:off x="948071" y="1171875"/>
            <a:ext cx="10512079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071" y="6251875"/>
            <a:ext cx="14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gkpen.on.kg</a:t>
            </a:r>
          </a:p>
        </p:txBody>
      </p:sp>
    </p:spTree>
    <p:extLst>
      <p:ext uri="{BB962C8B-B14F-4D97-AF65-F5344CB8AC3E}">
        <p14:creationId xmlns:p14="http://schemas.microsoft.com/office/powerpoint/2010/main" val="284041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-2-0000"/>
          <p:cNvPicPr>
            <a:picLocks noChangeAspect="1" noChangeArrowheads="1"/>
          </p:cNvPicPr>
          <p:nvPr/>
        </p:nvPicPr>
        <p:blipFill>
          <a:blip r:embed="rId2" cstate="print"/>
          <a:srcRect t="8786"/>
          <a:stretch>
            <a:fillRect/>
          </a:stretch>
        </p:blipFill>
        <p:spPr bwMode="auto">
          <a:xfrm>
            <a:off x="758758" y="316541"/>
            <a:ext cx="10256086" cy="65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91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65119" y="1105853"/>
          <a:ext cx="6654801" cy="52339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Вид полезного ископаемого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Запасы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Ед. измерения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Золото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565,8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Серебро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480,5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Медь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314,5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Железо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943,8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Ртуть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39 510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Флюорит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2 282,3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Олово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186 761,4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Вольфрам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117 233,2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Висмут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5 082,6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Свинец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тыс. 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Сурьма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263 968,0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Цинк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17,6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тыс. 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Мышьяк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65 200,0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Молибден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2 523,1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Редкие земли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51,5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тыс. т</a:t>
                      </a:r>
                    </a:p>
                  </a:txBody>
                  <a:tcPr marL="2054" marR="2054" marT="2054" marB="205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160" y="6405642"/>
            <a:ext cx="451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ru-RU" sz="1200" i="1" dirty="0"/>
              <a:t>Государственный баланс запасов Кыргызской Республики</a:t>
            </a:r>
            <a:endParaRPr lang="en-US" sz="1200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83432" y="424002"/>
            <a:ext cx="10535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7030A0"/>
                </a:solidFill>
              </a:rPr>
              <a:t>Государственный баланс запасов Кыргызстана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291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Золотодобывающая промышленность</a:t>
            </a:r>
          </a:p>
        </p:txBody>
      </p:sp>
      <p:sp>
        <p:nvSpPr>
          <p:cNvPr id="4" name="TextBox 5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/>
              <a:t>Степень промышленного освоения запасов золота составляет только 29.3%.</a:t>
            </a:r>
          </a:p>
          <a:p>
            <a:pPr eaLnBrk="1" hangingPunct="1"/>
            <a:r>
              <a:rPr lang="ru-RU" altLang="ru-RU" sz="1600" b="1" i="1" dirty="0" err="1"/>
              <a:t>Кумтор</a:t>
            </a:r>
            <a:r>
              <a:rPr lang="en-US" altLang="ru-RU" sz="1600" b="1" i="1" dirty="0"/>
              <a:t> -</a:t>
            </a:r>
            <a:r>
              <a:rPr lang="ru-RU" altLang="ru-RU" sz="1600" b="1" i="1" dirty="0"/>
              <a:t> доля которого в общем объеме производства горнодобывающей промышленности составляет более 70%. Обеспеченность предприятия разведанными запасами до 2026 года.</a:t>
            </a:r>
          </a:p>
          <a:p>
            <a:pPr eaLnBrk="1" hangingPunct="1"/>
            <a:r>
              <a:rPr lang="ru-RU" altLang="ru-RU" sz="1600" b="1" i="1" dirty="0"/>
              <a:t>Предприятия ОАО «</a:t>
            </a:r>
            <a:r>
              <a:rPr lang="ru-RU" altLang="ru-RU" sz="1600" b="1" i="1" dirty="0" err="1"/>
              <a:t>Кыргызалтын</a:t>
            </a:r>
            <a:r>
              <a:rPr lang="ru-RU" altLang="ru-RU" sz="1600" b="1" i="1" dirty="0"/>
              <a:t>» </a:t>
            </a:r>
            <a:r>
              <a:rPr lang="en-US" altLang="ru-RU" sz="1600" b="1" i="1" dirty="0"/>
              <a:t>-</a:t>
            </a:r>
            <a:r>
              <a:rPr lang="ru-RU" altLang="ru-RU" sz="1600" b="1" i="1" dirty="0"/>
              <a:t> 500-700 кг в год.</a:t>
            </a:r>
          </a:p>
          <a:p>
            <a:pPr eaLnBrk="1" hangingPunct="1"/>
            <a:r>
              <a:rPr lang="ru-RU" altLang="ru-RU" sz="1600" b="1" i="1" dirty="0"/>
              <a:t>Количество действующих лицензий на разработку 38, из них 14 находится на стадии проектирования, 24 ведет подготовительные работы и добычу золота. Количество действующих лицензий на геологическое изучение составляет – 118.</a:t>
            </a:r>
          </a:p>
          <a:p>
            <a:pPr eaLnBrk="1" hangingPunct="1"/>
            <a:r>
              <a:rPr lang="ru-RU" altLang="ru-RU" sz="1600" b="1" i="1" dirty="0"/>
              <a:t>Огромный потенциал. Необходимы инвестиции.</a:t>
            </a:r>
          </a:p>
          <a:p>
            <a:pPr eaLnBrk="1" hangingPunct="1"/>
            <a:endParaRPr lang="ru-RU" altLang="ru-RU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6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731</Words>
  <Application>Microsoft Office PowerPoint</Application>
  <PresentationFormat>Широкоэкранный</PresentationFormat>
  <Paragraphs>191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</vt:lpstr>
      <vt:lpstr>Verdana</vt:lpstr>
      <vt:lpstr>Wingdings</vt:lpstr>
      <vt:lpstr>Тема Office</vt:lpstr>
      <vt:lpstr>Перспективы развития горнодобывающей отрасли Кыргызской Республики</vt:lpstr>
      <vt:lpstr>Презентация PowerPoint</vt:lpstr>
      <vt:lpstr>Кыргызская Республика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Золотодобывающая промышленность</vt:lpstr>
      <vt:lpstr>Основные золоторудные месторождения</vt:lpstr>
      <vt:lpstr>Презентация PowerPoint</vt:lpstr>
      <vt:lpstr>Ввод новых месторождений в эксплуатацию</vt:lpstr>
      <vt:lpstr>Угледобывающая отрасль Кыргызской Республики </vt:lpstr>
      <vt:lpstr>Нефтегазодобывающая отрасль Кыргызской Республики</vt:lpstr>
      <vt:lpstr>Презентация PowerPoint</vt:lpstr>
      <vt:lpstr> Принципы развития горнодобывающей промышленности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Arkady Rogalsky</dc:creator>
  <cp:lastModifiedBy>Arkady Rogalsky</cp:lastModifiedBy>
  <cp:revision>73</cp:revision>
  <dcterms:created xsi:type="dcterms:W3CDTF">2017-02-08T14:37:42Z</dcterms:created>
  <dcterms:modified xsi:type="dcterms:W3CDTF">2021-05-14T11:55:09Z</dcterms:modified>
</cp:coreProperties>
</file>