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862" r:id="rId3"/>
    <p:sldMasterId id="2147483884" r:id="rId4"/>
    <p:sldMasterId id="2147483895" r:id="rId5"/>
    <p:sldMasterId id="2147483917" r:id="rId6"/>
    <p:sldMasterId id="2147483939" r:id="rId7"/>
    <p:sldMasterId id="2147483961" r:id="rId8"/>
  </p:sldMasterIdLst>
  <p:notesMasterIdLst>
    <p:notesMasterId r:id="rId33"/>
  </p:notesMasterIdLst>
  <p:sldIdLst>
    <p:sldId id="256" r:id="rId9"/>
    <p:sldId id="474" r:id="rId10"/>
    <p:sldId id="556" r:id="rId11"/>
    <p:sldId id="540" r:id="rId12"/>
    <p:sldId id="541" r:id="rId13"/>
    <p:sldId id="591" r:id="rId14"/>
    <p:sldId id="588" r:id="rId15"/>
    <p:sldId id="590" r:id="rId16"/>
    <p:sldId id="589" r:id="rId17"/>
    <p:sldId id="584" r:id="rId18"/>
    <p:sldId id="581" r:id="rId19"/>
    <p:sldId id="582" r:id="rId20"/>
    <p:sldId id="583" r:id="rId21"/>
    <p:sldId id="586" r:id="rId22"/>
    <p:sldId id="587" r:id="rId23"/>
    <p:sldId id="465" r:id="rId24"/>
    <p:sldId id="535" r:id="rId25"/>
    <p:sldId id="466" r:id="rId26"/>
    <p:sldId id="531" r:id="rId27"/>
    <p:sldId id="387" r:id="rId28"/>
    <p:sldId id="521" r:id="rId29"/>
    <p:sldId id="468" r:id="rId30"/>
    <p:sldId id="469" r:id="rId31"/>
    <p:sldId id="470" r:id="rId3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1872C4B-2ADC-413C-A251-B437292B8AC7}">
          <p14:sldIdLst>
            <p14:sldId id="256"/>
            <p14:sldId id="474"/>
            <p14:sldId id="556"/>
            <p14:sldId id="540"/>
            <p14:sldId id="541"/>
            <p14:sldId id="591"/>
            <p14:sldId id="588"/>
            <p14:sldId id="590"/>
            <p14:sldId id="589"/>
            <p14:sldId id="584"/>
            <p14:sldId id="581"/>
            <p14:sldId id="582"/>
            <p14:sldId id="583"/>
            <p14:sldId id="586"/>
            <p14:sldId id="587"/>
            <p14:sldId id="465"/>
            <p14:sldId id="535"/>
            <p14:sldId id="466"/>
          </p14:sldIdLst>
        </p14:section>
        <p14:section name="Раздел без заголовка" id="{6398F065-3D9D-4C9B-B32F-7E086C57F9C8}">
          <p14:sldIdLst>
            <p14:sldId id="531"/>
            <p14:sldId id="387"/>
            <p14:sldId id="521"/>
            <p14:sldId id="468"/>
            <p14:sldId id="469"/>
            <p14:sldId id="4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66CC"/>
    <a:srgbClr val="00FFCC"/>
    <a:srgbClr val="00FF00"/>
    <a:srgbClr val="CCFFFF"/>
    <a:srgbClr val="FFFF99"/>
    <a:srgbClr val="99FFCC"/>
    <a:srgbClr val="33CCCC"/>
    <a:srgbClr val="0000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4" autoAdjust="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r">
              <a:defRPr sz="1200"/>
            </a:lvl1pPr>
          </a:lstStyle>
          <a:p>
            <a:fld id="{4E66FB0D-DB73-415D-BE30-48B774E333D4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5" rIns="91428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8" tIns="45715" rIns="91428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>
              <a:defRPr sz="1200"/>
            </a:lvl1pPr>
          </a:lstStyle>
          <a:p>
            <a:fld id="{9A4476BA-5417-4C21-8CD9-2185A049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7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476BA-5417-4C21-8CD9-2185A049B75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94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EDAA7-67F4-4B88-B446-575018ED40BB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49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1D7D9-EDF3-4F2D-9193-0BD2AFC2517F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396026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11" y="3501008"/>
            <a:ext cx="4417893" cy="26382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53AF03EC-4E4A-4B0C-BB4C-07B317A538A5}" type="datetime1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C959028-A661-4924-A06F-1DB31F83852B}" type="datetime1">
              <a:rPr lang="ru-RU" smtClean="0">
                <a:solidFill>
                  <a:srgbClr val="438086"/>
                </a:solidFill>
              </a:rPr>
              <a:pPr/>
              <a:t>21.05.2018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C46A670-8F38-471C-9B29-C525E7B7580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55388"/>
      </p:ext>
    </p:extLst>
  </p:cSld>
  <p:clrMapOvr>
    <a:masterClrMapping/>
  </p:clrMapOvr>
  <p:transition spd="slow" advClick="0" advTm="1000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32656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6AB1-44A1-408F-B4FD-DE28B881B688}" type="datetime1">
              <a:rPr lang="ru-RU" smtClean="0">
                <a:solidFill>
                  <a:srgbClr val="438086"/>
                </a:solidFill>
              </a:rPr>
              <a:pPr/>
              <a:t>21.05.2018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00" y="6381328"/>
            <a:ext cx="762000" cy="36576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DC46A670-8F38-471C-9B29-C525E7B7580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92093"/>
      </p:ext>
    </p:extLst>
  </p:cSld>
  <p:clrMapOvr>
    <a:masterClrMapping/>
  </p:clrMapOvr>
  <p:transition spd="slow" advClick="0" advTm="10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2296-81F6-4818-A864-74B5CE3C6D2D}" type="datetime1">
              <a:rPr lang="ru-RU" smtClean="0">
                <a:solidFill>
                  <a:srgbClr val="438086"/>
                </a:solidFill>
              </a:rPr>
              <a:pPr/>
              <a:t>21.05.2018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63252" y="6381328"/>
            <a:ext cx="762000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46A670-8F38-471C-9B29-C525E7B7580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94612"/>
      </p:ext>
    </p:extLst>
  </p:cSld>
  <p:clrMapOvr>
    <a:masterClrMapping/>
  </p:clrMapOvr>
  <p:transition spd="slow" advClick="0" advTm="1000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89AE-9E54-4FFC-8841-BB26A41E432F}" type="datetime1">
              <a:rPr lang="ru-RU" smtClean="0">
                <a:solidFill>
                  <a:srgbClr val="438086"/>
                </a:solidFill>
              </a:rPr>
              <a:pPr/>
              <a:t>21.05.2018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61162" y="6381328"/>
            <a:ext cx="762000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46A670-8F38-471C-9B29-C525E7B7580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7127"/>
      </p:ext>
    </p:extLst>
  </p:cSld>
  <p:clrMapOvr>
    <a:masterClrMapping/>
  </p:clrMapOvr>
  <p:transition spd="slow" advClick="0" advTm="10000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E5ED0D-AFF0-4D58-8945-C3A53D2AB1FE}" type="datetime1">
              <a:rPr lang="ru-RU" smtClean="0">
                <a:solidFill>
                  <a:srgbClr val="438086"/>
                </a:solidFill>
              </a:rPr>
              <a:pPr/>
              <a:t>21.05.2018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46A670-8F38-471C-9B29-C525E7B75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56595"/>
      </p:ext>
    </p:extLst>
  </p:cSld>
  <p:clrMapOvr>
    <a:masterClrMapping/>
  </p:clrMapOvr>
  <p:transition spd="slow" advClick="0" advTm="10000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8731"/>
            <a:ext cx="8229600" cy="341387"/>
          </a:xfrm>
        </p:spPr>
        <p:txBody>
          <a:bodyPr anchor="ctr">
            <a:norm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C2379E7-27D7-4F46-80D3-4AC761C54C50}" type="datetime1">
              <a:rPr lang="ru-RU" smtClean="0">
                <a:solidFill>
                  <a:srgbClr val="438086"/>
                </a:solidFill>
              </a:rPr>
              <a:pPr/>
              <a:t>21.05.2018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762000" cy="36576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DC46A670-8F38-471C-9B29-C525E7B7580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59318"/>
      </p:ext>
    </p:extLst>
  </p:cSld>
  <p:clrMapOvr>
    <a:masterClrMapping/>
  </p:clrMapOvr>
  <p:transition spd="slow" advClick="0" advTm="10000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1288-08FA-4337-8FBE-9D7A03AA5455}" type="datetime1">
              <a:rPr lang="ru-RU" smtClean="0">
                <a:solidFill>
                  <a:srgbClr val="438086"/>
                </a:solidFill>
              </a:rPr>
              <a:pPr/>
              <a:t>21.05.2018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A670-8F38-471C-9B29-C525E7B75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847303"/>
      </p:ext>
    </p:extLst>
  </p:cSld>
  <p:clrMapOvr>
    <a:masterClrMapping/>
  </p:clrMapOvr>
  <p:transition spd="slow" advClick="0" advTm="10000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7804-A5CE-4DCA-99D2-9063A14BDDAE}" type="datetime1">
              <a:rPr lang="ru-RU" smtClean="0">
                <a:solidFill>
                  <a:srgbClr val="438086"/>
                </a:solidFill>
              </a:rPr>
              <a:pPr/>
              <a:t>21.05.2018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A670-8F38-471C-9B29-C525E7B75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496964"/>
      </p:ext>
    </p:extLst>
  </p:cSld>
  <p:clrMapOvr>
    <a:masterClrMapping/>
  </p:clrMapOvr>
  <p:transition spd="slow" advClick="0" advTm="10000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6A95-8C47-4FAE-9A0C-6EFCE99FB376}" type="datetime1">
              <a:rPr lang="ru-RU" smtClean="0">
                <a:solidFill>
                  <a:srgbClr val="438086"/>
                </a:solidFill>
              </a:rPr>
              <a:pPr/>
              <a:t>21.05.2018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A670-8F38-471C-9B29-C525E7B75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75156"/>
      </p:ext>
    </p:extLst>
  </p:cSld>
  <p:clrMapOvr>
    <a:masterClrMapping/>
  </p:clrMapOvr>
  <p:transition spd="slow" advClick="0" advTm="1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AAAB5AF5-C4A0-46CC-B59D-2060B2D8E25B}" type="datetime1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16" y="-10193"/>
            <a:ext cx="830083" cy="489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6157-15FE-4299-B44D-2B0A46A577A0}" type="datetime1">
              <a:rPr lang="ru-RU" smtClean="0">
                <a:solidFill>
                  <a:srgbClr val="438086"/>
                </a:solidFill>
              </a:rPr>
              <a:pPr/>
              <a:t>21.05.2018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A670-8F38-471C-9B29-C525E7B75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06054"/>
      </p:ext>
    </p:extLst>
  </p:cSld>
  <p:clrMapOvr>
    <a:masterClrMapping/>
  </p:clrMapOvr>
  <p:transition spd="slow" advClick="0" advTm="10000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E3A7-00B6-483B-A4CC-2F1A62B8E3E7}" type="datetime1">
              <a:rPr lang="ru-RU" smtClean="0">
                <a:solidFill>
                  <a:srgbClr val="438086"/>
                </a:solidFill>
              </a:rPr>
              <a:pPr/>
              <a:t>21.05.2018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A670-8F38-471C-9B29-C525E7B75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17987"/>
      </p:ext>
    </p:extLst>
  </p:cSld>
  <p:clrMapOvr>
    <a:masterClrMapping/>
  </p:clrMapOvr>
  <p:transition spd="slow" advClick="0" advTm="10000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396026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11" y="3501008"/>
            <a:ext cx="4417893" cy="263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84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AAAB5AF5-C4A0-46CC-B59D-2060B2D8E25B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16" y="-10193"/>
            <a:ext cx="830083" cy="4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95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265384E-AE96-48D0-8C3D-4BB20D3CC106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09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F30754-96F4-45C1-8E55-24FFEB520B52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619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E9B991E-6CEF-4EAE-B4F8-C2DA914A22F2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92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E439B1F-3A97-46BD-AA42-68F4669ED2BB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60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BC8A1A97-BB46-4D69-A225-7993C4968E5F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590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B12960-398E-4564-BBC1-A236C084E0A6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3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265384E-AE96-48D0-8C3D-4BB20D3CC106}" type="datetime1">
              <a:rPr lang="ru-RU" smtClean="0"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A211CE1-A2CB-4CD6-89C7-5812C95B2B7A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96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53AF03EC-4E4A-4B0C-BB4C-07B317A538A5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64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396026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11" y="3501008"/>
            <a:ext cx="4417893" cy="263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6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AAAB5AF5-C4A0-46CC-B59D-2060B2D8E25B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16" y="-10193"/>
            <a:ext cx="830083" cy="4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48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265384E-AE96-48D0-8C3D-4BB20D3CC106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56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F30754-96F4-45C1-8E55-24FFEB520B52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57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E9B991E-6CEF-4EAE-B4F8-C2DA914A22F2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09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E439B1F-3A97-46BD-AA42-68F4669ED2BB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48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BC8A1A97-BB46-4D69-A225-7993C4968E5F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377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B12960-398E-4564-BBC1-A236C084E0A6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8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F30754-96F4-45C1-8E55-24FFEB520B52}" type="datetime1">
              <a:rPr lang="ru-RU" smtClean="0"/>
              <a:t>21.05.2018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A211CE1-A2CB-4CD6-89C7-5812C95B2B7A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82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53AF03EC-4E4A-4B0C-BB4C-07B317A538A5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84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396026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11" y="3501008"/>
            <a:ext cx="4417893" cy="263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81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AAAB5AF5-C4A0-46CC-B59D-2060B2D8E25B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16" y="-10193"/>
            <a:ext cx="830083" cy="4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539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265384E-AE96-48D0-8C3D-4BB20D3CC106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23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F30754-96F4-45C1-8E55-24FFEB520B52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341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E9B991E-6CEF-4EAE-B4F8-C2DA914A22F2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554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E439B1F-3A97-46BD-AA42-68F4669ED2BB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51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BC8A1A97-BB46-4D69-A225-7993C4968E5F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4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B12960-398E-4564-BBC1-A236C084E0A6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1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E9B991E-6CEF-4EAE-B4F8-C2DA914A22F2}" type="datetime1">
              <a:rPr lang="ru-RU" smtClean="0"/>
              <a:t>21.05.2018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A211CE1-A2CB-4CD6-89C7-5812C95B2B7A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592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53AF03EC-4E4A-4B0C-BB4C-07B317A538A5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4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396026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11" y="3501008"/>
            <a:ext cx="4417893" cy="263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549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AAAB5AF5-C4A0-46CC-B59D-2060B2D8E25B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16" y="-10193"/>
            <a:ext cx="830083" cy="4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477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265384E-AE96-48D0-8C3D-4BB20D3CC106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735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F30754-96F4-45C1-8E55-24FFEB520B52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0681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E9B991E-6CEF-4EAE-B4F8-C2DA914A22F2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289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E439B1F-3A97-46BD-AA42-68F4669ED2BB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303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BC8A1A97-BB46-4D69-A225-7993C4968E5F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27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B12960-398E-4564-BBC1-A236C084E0A6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9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E439B1F-3A97-46BD-AA42-68F4669ED2BB}" type="datetime1">
              <a:rPr lang="ru-RU" smtClean="0"/>
              <a:t>21.05.2018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A211CE1-A2CB-4CD6-89C7-5812C95B2B7A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995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53AF03EC-4E4A-4B0C-BB4C-07B317A538A5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765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396026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11" y="3501008"/>
            <a:ext cx="4417893" cy="263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456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AAAB5AF5-C4A0-46CC-B59D-2060B2D8E25B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16" y="-10193"/>
            <a:ext cx="830083" cy="4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744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265384E-AE96-48D0-8C3D-4BB20D3CC106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227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F30754-96F4-45C1-8E55-24FFEB520B52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6221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E9B991E-6CEF-4EAE-B4F8-C2DA914A22F2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815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E439B1F-3A97-46BD-AA42-68F4669ED2BB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808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BC8A1A97-BB46-4D69-A225-7993C4968E5F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6779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B12960-398E-4564-BBC1-A236C084E0A6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0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BC8A1A97-BB46-4D69-A225-7993C4968E5F}" type="datetime1">
              <a:rPr lang="ru-RU" smtClean="0"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A211CE1-A2CB-4CD6-89C7-5812C95B2B7A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06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53AF03EC-4E4A-4B0C-BB4C-07B317A538A5}" type="datetime1">
              <a:rPr lang="ru-RU" smtClean="0">
                <a:solidFill>
                  <a:srgbClr val="000000"/>
                </a:solidFill>
              </a:rPr>
              <a:pPr/>
              <a:t>21.05.2018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641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7811B29-A75B-4BE9-9C21-5A273E43A11C}" type="datetime1">
              <a:rPr lang="ru-RU" smtClean="0">
                <a:solidFill>
                  <a:srgbClr val="438086"/>
                </a:solidFill>
              </a:rPr>
              <a:pPr/>
              <a:t>21.05.2018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148BFAA-33AA-4EA6-9D02-8D5E255A0F4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072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A771-F77E-46B8-B94E-0C69E8569627}" type="datetime1">
              <a:rPr lang="ru-RU" smtClean="0">
                <a:solidFill>
                  <a:srgbClr val="438086"/>
                </a:solidFill>
              </a:rPr>
              <a:pPr/>
              <a:t>21.05.2018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762000" cy="36576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5148BFAA-33AA-4EA6-9D02-8D5E255A0F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543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702C-98A2-4B38-ABAB-96E0806DAECE}" type="datetime1">
              <a:rPr lang="ru-RU" smtClean="0">
                <a:solidFill>
                  <a:srgbClr val="438086"/>
                </a:solidFill>
              </a:rPr>
              <a:pPr/>
              <a:t>21.05.2018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BFAA-33AA-4EA6-9D02-8D5E255A0F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71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3899-D460-4310-9C73-7EDF9AC48714}" type="datetime1">
              <a:rPr lang="ru-RU" smtClean="0">
                <a:solidFill>
                  <a:srgbClr val="438086"/>
                </a:solidFill>
              </a:rPr>
              <a:pPr/>
              <a:t>21.05.2018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BFAA-33AA-4EA6-9D02-8D5E255A0F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902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40C8D9-003D-442D-99C7-31EDEB6FECFA}" type="datetime1">
              <a:rPr lang="ru-RU" smtClean="0">
                <a:solidFill>
                  <a:srgbClr val="438086"/>
                </a:solidFill>
              </a:rPr>
              <a:pPr/>
              <a:t>21.05.2018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48BFAA-33AA-4EA6-9D02-8D5E255A0F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372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800B8A0-DFE3-4BD4-B236-F194C103528B}" type="datetime1">
              <a:rPr lang="ru-RU" smtClean="0">
                <a:solidFill>
                  <a:srgbClr val="438086"/>
                </a:solidFill>
              </a:rPr>
              <a:pPr/>
              <a:t>21.05.2018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148BFAA-33AA-4EA6-9D02-8D5E255A0F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142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4E1F-7D54-4806-9EFE-6CA5B7C4E1C2}" type="datetime1">
              <a:rPr lang="ru-RU" smtClean="0">
                <a:solidFill>
                  <a:srgbClr val="438086"/>
                </a:solidFill>
              </a:rPr>
              <a:pPr/>
              <a:t>21.05.2018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BFAA-33AA-4EA6-9D02-8D5E255A0F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473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1D5E-1E74-4B15-B2B7-525D0529FC57}" type="datetime1">
              <a:rPr lang="ru-RU" smtClean="0">
                <a:solidFill>
                  <a:srgbClr val="438086"/>
                </a:solidFill>
              </a:rPr>
              <a:pPr/>
              <a:t>21.05.2018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BFAA-33AA-4EA6-9D02-8D5E255A0F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0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B12960-398E-4564-BBC1-A236C084E0A6}" type="datetime1">
              <a:rPr lang="ru-RU" smtClean="0"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6359-76DB-4314-8A26-28173AB6697E}" type="datetime1">
              <a:rPr lang="ru-RU" smtClean="0">
                <a:solidFill>
                  <a:srgbClr val="438086"/>
                </a:solidFill>
              </a:rPr>
              <a:pPr/>
              <a:t>21.05.2018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BFAA-33AA-4EA6-9D02-8D5E255A0F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2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B94A-72B1-4D9C-89FF-9C6B64614851}" type="datetime1">
              <a:rPr lang="ru-RU" smtClean="0">
                <a:solidFill>
                  <a:srgbClr val="438086"/>
                </a:solidFill>
              </a:rPr>
              <a:pPr/>
              <a:t>21.05.2018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BFAA-33AA-4EA6-9D02-8D5E255A0F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437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16AF-B712-42FB-8A56-5A7136F0FC84}" type="datetime1">
              <a:rPr lang="ru-RU" smtClean="0">
                <a:solidFill>
                  <a:srgbClr val="438086"/>
                </a:solidFill>
              </a:rPr>
              <a:pPr/>
              <a:t>21.05.2018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BFAA-33AA-4EA6-9D02-8D5E255A0F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A211CE1-A2CB-4CD6-89C7-5812C95B2B7A}" type="datetime1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49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28816"/>
            <a:ext cx="38692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8AA8AF-F181-4DD6-B967-757F690003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2936"/>
            <a:ext cx="8229600" cy="462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spc="-100" baseline="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437980"/>
            <a:ext cx="9144000" cy="7673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6629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66292"/>
            <a:ext cx="9144001" cy="8312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465874"/>
            <a:ext cx="3733819" cy="828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5457237-E7BA-439D-BD56-3CD499D2A308}" type="datetime1">
              <a:rPr lang="ru-RU" smtClean="0">
                <a:solidFill>
                  <a:srgbClr val="438086"/>
                </a:solidFill>
              </a:rPr>
              <a:pPr/>
              <a:t>21.05.2018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C46A670-8F38-471C-9B29-C525E7B75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9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10000">
    <p:blinds dir="vert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49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28816"/>
            <a:ext cx="38692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2936"/>
            <a:ext cx="8229600" cy="462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0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spc="-100" baseline="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49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28816"/>
            <a:ext cx="38692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2936"/>
            <a:ext cx="8229600" cy="462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spc="-100" baseline="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49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28816"/>
            <a:ext cx="38692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2936"/>
            <a:ext cx="8229600" cy="462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0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spc="-100" baseline="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49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28816"/>
            <a:ext cx="38692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2936"/>
            <a:ext cx="8229600" cy="462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3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spc="-100" baseline="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49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28816"/>
            <a:ext cx="38692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2936"/>
            <a:ext cx="8229600" cy="462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5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spc="-100" baseline="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433995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75454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75453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427423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507289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564681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656120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07504" y="380"/>
            <a:ext cx="8229600" cy="37507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D912DB6-B534-4C03-BC92-864DC54C74EC}" type="datetime1">
              <a:rPr lang="ru-RU" smtClean="0">
                <a:solidFill>
                  <a:srgbClr val="438086"/>
                </a:solidFill>
              </a:rPr>
              <a:pPr/>
              <a:t>21.05.2018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351779" y="6453336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148BFAA-33AA-4EA6-9D02-8D5E255A0F4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0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848600" cy="1512168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СТАТУС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 ПОДГОТОВКИ   И  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ВВЕДЕНИЯ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 НОВОЙ КЛАССИФИКАЦИИ  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ТПИ</a:t>
            </a:r>
          </a:p>
        </p:txBody>
      </p:sp>
      <p:sp>
        <p:nvSpPr>
          <p:cNvPr id="4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683568" y="4005064"/>
            <a:ext cx="3960260" cy="1752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04DA3"/>
              </a:buClr>
            </a:pPr>
            <a:endParaRPr lang="ru-RU" sz="1800" dirty="0" smtClean="0">
              <a:solidFill>
                <a:srgbClr val="4244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A04DA3"/>
              </a:buClr>
            </a:pPr>
            <a:r>
              <a:rPr lang="ru-RU" sz="1800" dirty="0" smtClean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ФБУ «ГКЗ»</a:t>
            </a:r>
          </a:p>
          <a:p>
            <a:pPr>
              <a:buClr>
                <a:srgbClr val="A04DA3"/>
              </a:buClr>
            </a:pPr>
            <a:r>
              <a:rPr lang="ru-RU" sz="1800" dirty="0" smtClean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В.Б. </a:t>
            </a:r>
            <a:r>
              <a:rPr lang="ru-RU" sz="1800" dirty="0" err="1" smtClean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Саганюк</a:t>
            </a:r>
            <a:endParaRPr lang="ru-RU" sz="1800" dirty="0" smtClean="0">
              <a:solidFill>
                <a:srgbClr val="4244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A04DA3"/>
              </a:buClr>
            </a:pPr>
            <a:r>
              <a:rPr lang="ru-RU" sz="1800" dirty="0" smtClean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А.Б. Лазарев </a:t>
            </a:r>
          </a:p>
          <a:p>
            <a:pPr>
              <a:buClr>
                <a:srgbClr val="A04DA3"/>
              </a:buClr>
            </a:pPr>
            <a:r>
              <a:rPr lang="ru-RU" sz="1800" dirty="0" smtClean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6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528187"/>
              </p:ext>
            </p:extLst>
          </p:nvPr>
        </p:nvGraphicFramePr>
        <p:xfrm>
          <a:off x="107504" y="551303"/>
          <a:ext cx="8928992" cy="604604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996011"/>
                <a:gridCol w="4932981"/>
              </a:tblGrid>
              <a:tr h="8503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Действующая Классификация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Проект Классификации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5445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tantia"/>
                        </a:rPr>
                        <a:t>1. Выделяются четыре группы сложности геологического строения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1" kern="1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tantia"/>
                          <a:ea typeface="+mn-ea"/>
                          <a:cs typeface="+mn-cs"/>
                        </a:rPr>
                        <a:t>1. Выделяются четыре группы сложности геологического строения</a:t>
                      </a:r>
                      <a:endParaRPr lang="ru-RU" sz="1400" b="0" i="1" kern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onstanti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30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1" kern="1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tantia"/>
                          <a:ea typeface="+mn-ea"/>
                          <a:cs typeface="+mn-cs"/>
                        </a:rPr>
                        <a:t>2. По промышленному назначению запасы делятся на балансовые и </a:t>
                      </a:r>
                      <a:r>
                        <a:rPr lang="ru-RU" sz="1400" b="0" i="1" kern="1200" dirty="0" err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tantia"/>
                          <a:ea typeface="+mn-ea"/>
                          <a:cs typeface="+mn-cs"/>
                        </a:rPr>
                        <a:t>забалансовые</a:t>
                      </a:r>
                      <a:endParaRPr lang="ru-RU" sz="1400" b="0" i="1" kern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onstanti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tantia"/>
                          <a:ea typeface="+mn-ea"/>
                          <a:cs typeface="+mn-cs"/>
                        </a:rPr>
                        <a:t>2. По промышленному назначению геологические запасы делятся на балансовые и </a:t>
                      </a:r>
                      <a:r>
                        <a:rPr lang="ru-RU" sz="1400" b="0" i="1" kern="1200" dirty="0" err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tantia"/>
                          <a:ea typeface="+mn-ea"/>
                          <a:cs typeface="+mn-cs"/>
                        </a:rPr>
                        <a:t>забалансовые</a:t>
                      </a:r>
                      <a:endParaRPr lang="ru-RU" sz="1400" b="0" i="1" kern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onstanti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203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1" kern="1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tantia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200" b="0" i="1" kern="1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tantia"/>
                          <a:ea typeface="+mn-ea"/>
                          <a:cs typeface="+mn-cs"/>
                        </a:rPr>
                        <a:t>По степени геологической изученности </a:t>
                      </a:r>
                      <a:r>
                        <a:rPr lang="ru-RU" sz="1400" b="0" i="1" kern="1200" dirty="0" smtClean="0">
                          <a:solidFill>
                            <a:srgbClr val="FF0000"/>
                          </a:solidFill>
                          <a:latin typeface="Constantia"/>
                          <a:ea typeface="+mn-ea"/>
                          <a:cs typeface="+mn-cs"/>
                        </a:rPr>
                        <a:t>с учетом сложности геологического строения выделяются геологические запасы, категорий</a:t>
                      </a:r>
                      <a:r>
                        <a:rPr lang="ru-RU" sz="1400" b="0" i="1" kern="1200" baseline="0" dirty="0" smtClean="0">
                          <a:solidFill>
                            <a:srgbClr val="FF0000"/>
                          </a:solidFill>
                          <a:latin typeface="Constanti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1" kern="1200" dirty="0" smtClean="0">
                          <a:solidFill>
                            <a:srgbClr val="FF0000"/>
                          </a:solidFill>
                          <a:latin typeface="Constantia"/>
                          <a:ea typeface="+mn-ea"/>
                          <a:cs typeface="+mn-cs"/>
                        </a:rPr>
                        <a:t>А, В, С1 и С2.</a:t>
                      </a:r>
                      <a:endParaRPr lang="ru-RU" sz="1400" b="0" i="1" kern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onstanti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 smtClean="0">
                          <a:solidFill>
                            <a:srgbClr val="FF0000"/>
                          </a:solidFill>
                          <a:latin typeface="Constantia"/>
                          <a:ea typeface="+mn-ea"/>
                          <a:cs typeface="+mn-cs"/>
                        </a:rPr>
                        <a:t>3. Без учета сложности геологического строения выделяются геологические запасы категорий</a:t>
                      </a:r>
                      <a:r>
                        <a:rPr lang="ru-RU" sz="1400" b="0" i="1" kern="1200" baseline="0" dirty="0" smtClean="0">
                          <a:solidFill>
                            <a:srgbClr val="FF0000"/>
                          </a:solidFill>
                          <a:latin typeface="Constanti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1" kern="1200" dirty="0" smtClean="0">
                          <a:solidFill>
                            <a:srgbClr val="FF0000"/>
                          </a:solidFill>
                          <a:latin typeface="Constantia"/>
                          <a:ea typeface="+mn-ea"/>
                          <a:cs typeface="+mn-cs"/>
                        </a:rPr>
                        <a:t>В, С1 и С2.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i="1" kern="1200" dirty="0" smtClean="0">
                          <a:solidFill>
                            <a:srgbClr val="FF0000"/>
                          </a:solidFill>
                          <a:latin typeface="Constantia"/>
                          <a:ea typeface="+mn-ea"/>
                          <a:cs typeface="+mn-cs"/>
                        </a:rPr>
                        <a:t> Выделяются извлекаемые запасы категорий </a:t>
                      </a:r>
                      <a:r>
                        <a:rPr lang="en-US" sz="1400" b="0" i="1" kern="1200" dirty="0" smtClean="0">
                          <a:solidFill>
                            <a:srgbClr val="FF0000"/>
                          </a:solidFill>
                          <a:latin typeface="Constantia"/>
                          <a:ea typeface="+mn-ea"/>
                          <a:cs typeface="+mn-cs"/>
                        </a:rPr>
                        <a:t>R1</a:t>
                      </a:r>
                      <a:r>
                        <a:rPr lang="ru-RU" sz="1400" b="0" i="1" kern="1200" dirty="0" smtClean="0">
                          <a:solidFill>
                            <a:srgbClr val="FF0000"/>
                          </a:solidFill>
                          <a:latin typeface="Constantia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b="0" i="1" kern="1200" dirty="0" smtClean="0">
                          <a:solidFill>
                            <a:srgbClr val="FF0000"/>
                          </a:solidFill>
                          <a:latin typeface="Constantia"/>
                          <a:ea typeface="+mn-ea"/>
                          <a:cs typeface="+mn-cs"/>
                        </a:rPr>
                        <a:t> R2</a:t>
                      </a:r>
                      <a:r>
                        <a:rPr lang="ru-RU" sz="1400" b="0" i="1" kern="1200" dirty="0" smtClean="0">
                          <a:solidFill>
                            <a:srgbClr val="FF0000"/>
                          </a:solidFill>
                          <a:latin typeface="Constantia"/>
                          <a:ea typeface="+mn-ea"/>
                          <a:cs typeface="+mn-cs"/>
                        </a:rPr>
                        <a:t>. </a:t>
                      </a:r>
                      <a:endParaRPr lang="ru-RU" sz="1400" b="0" i="1" kern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onstanti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422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tantia"/>
                          <a:ea typeface="+mn-ea"/>
                          <a:cs typeface="+mn-cs"/>
                        </a:rPr>
                        <a:t>4. Геологические запасы и прогнозные ресурсы подсчитываются и квалифицируются в недрах без учета технологических потерь и разубоживания при добыче.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1" kern="1200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onstanti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 smtClean="0">
                          <a:solidFill>
                            <a:srgbClr val="FF0000"/>
                          </a:solidFill>
                          <a:latin typeface="Constantia"/>
                          <a:ea typeface="+mn-ea"/>
                          <a:cs typeface="+mn-cs"/>
                        </a:rPr>
                        <a:t>Извлекаемые запасы не выделяются</a:t>
                      </a:r>
                      <a:endParaRPr lang="ru-RU" sz="1400" b="0" i="1" kern="1200" dirty="0">
                        <a:solidFill>
                          <a:srgbClr val="FF0000"/>
                        </a:solidFill>
                        <a:latin typeface="Constanti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tantia"/>
                          <a:ea typeface="+mn-ea"/>
                          <a:cs typeface="+mn-cs"/>
                        </a:rPr>
                        <a:t>4. Геологические запасы и прогнозные ресурсы подсчитываются и квалифицируются в недрах без учета технологических потерь и разубоживания при добыче.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1" kern="1200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onstanti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 smtClean="0">
                          <a:solidFill>
                            <a:srgbClr val="FF0000"/>
                          </a:solidFill>
                          <a:latin typeface="Constantia"/>
                          <a:ea typeface="+mn-ea"/>
                          <a:cs typeface="+mn-cs"/>
                        </a:rPr>
                        <a:t>Извлекаемые запасы выделяются на основе геологических запасов с учетом технологических потерь и разубоживания при добыче</a:t>
                      </a:r>
                      <a:endParaRPr lang="ru-RU" sz="1400" b="0" i="1" kern="1200" dirty="0">
                        <a:solidFill>
                          <a:srgbClr val="FF0000"/>
                        </a:solidFill>
                        <a:latin typeface="Constanti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46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tantia"/>
                          <a:ea typeface="+mn-ea"/>
                          <a:cs typeface="+mn-cs"/>
                        </a:rPr>
                        <a:t>Оцениваются прогнозные ресурсы – </a:t>
                      </a:r>
                      <a:r>
                        <a:rPr lang="en-US" sz="1400" b="0" i="1" kern="1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tantia"/>
                          <a:ea typeface="+mn-ea"/>
                          <a:cs typeface="+mn-cs"/>
                        </a:rPr>
                        <a:t>P1</a:t>
                      </a:r>
                      <a:r>
                        <a:rPr lang="ru-RU" sz="1400" b="0" i="1" kern="1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tantia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1" kern="1200" baseline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tantia"/>
                          <a:ea typeface="+mn-ea"/>
                          <a:cs typeface="+mn-cs"/>
                        </a:rPr>
                        <a:t> Р2 и Р3</a:t>
                      </a:r>
                      <a:endParaRPr lang="ru-RU" sz="1400" b="0" i="1" kern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onstanti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tantia"/>
                          <a:ea typeface="+mn-ea"/>
                          <a:cs typeface="+mn-cs"/>
                        </a:rPr>
                        <a:t>Оцениваются прогнозные ресурсы – </a:t>
                      </a:r>
                      <a:r>
                        <a:rPr lang="en-US" sz="1400" b="0" i="1" kern="1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tantia"/>
                          <a:ea typeface="+mn-ea"/>
                          <a:cs typeface="+mn-cs"/>
                        </a:rPr>
                        <a:t>P1</a:t>
                      </a:r>
                      <a:r>
                        <a:rPr lang="ru-RU" sz="1400" b="0" i="1" kern="1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tantia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1" kern="1200" baseline="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tantia"/>
                          <a:ea typeface="+mn-ea"/>
                          <a:cs typeface="+mn-cs"/>
                        </a:rPr>
                        <a:t> Р2 и Р3</a:t>
                      </a:r>
                      <a:endParaRPr lang="ru-RU" sz="1400" b="0" i="1" kern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onstanti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10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-1458"/>
            <a:ext cx="8136904" cy="47813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ДЕЙСТВУЮЩЕЙ (2006 Г.) И ПРОЕКТА НОВОЙ (2018 г.) КЛАССИФИКАЦИИ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Требования к категории  С2  по новой Классификации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378" y="404664"/>
            <a:ext cx="8784976" cy="2376264"/>
          </a:xfrm>
        </p:spPr>
        <p:txBody>
          <a:bodyPr>
            <a:noAutofit/>
          </a:bodyPr>
          <a:lstStyle/>
          <a:p>
            <a:pPr marL="0" indent="361950" algn="just"/>
            <a:r>
              <a:rPr lang="ru-RU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Геологические запасы категории С2 (оценённые) должны составлять основную часть запасов оцененных месторождений.</a:t>
            </a:r>
          </a:p>
          <a:p>
            <a:pPr marL="0" indent="361950" algn="just"/>
            <a:r>
              <a:rPr lang="ru-RU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Геологические запасы категории С2 подсчитываются на основе геологических исследований, опробования и испытаний, которые достаточны для подтверждения предполагаемой выдержанности геологических характеристик, содержания или качества полезных ископаемых и позволяют допустить с высокой вероятностью непрерывность тел полезных ископаемых между разведочными выработками. В </a:t>
            </a:r>
            <a:r>
              <a:rPr lang="ru-RU" sz="1200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подсчётном</a:t>
            </a:r>
            <a:r>
              <a:rPr lang="ru-RU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геологическом блоке запасов категории С2 размеры, форма, внутреннее строение тел полезного ископаемого и условия их залегания подтверждены вскрытием полезного ископаемого достаточным количеством скважин и (или) горных выработок, обеспечивающим возможность необходимого обоснования проведения работ разведочной стадии и (или) разработки месторождений твёрдых полезных ископаемых. Качество, технологические свойства, гидрогеологические и горнотехнические условия разработки изучены в степени, позволяющей оценить экономическую значимость </a:t>
            </a:r>
            <a:r>
              <a:rPr lang="ru-RU" sz="12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месторождения</a:t>
            </a:r>
            <a:r>
              <a:rPr lang="ru-RU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и, соответственно, получить Извлекаемые запасы кат. </a:t>
            </a:r>
            <a:r>
              <a:rPr lang="en-US" sz="12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</a:t>
            </a:r>
            <a:r>
              <a:rPr lang="ru-RU" sz="12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ru-RU" sz="12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11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915406"/>
            <a:ext cx="3148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Действующая Классификация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2915406"/>
            <a:ext cx="2506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Проект Классификации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2" y="3429000"/>
            <a:ext cx="4286376" cy="2592288"/>
          </a:xfrm>
          <a:prstGeom prst="rect">
            <a:avLst/>
          </a:prstGeom>
        </p:spPr>
      </p:pic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52" y="3645024"/>
            <a:ext cx="423544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40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Требования к категории  </a:t>
            </a:r>
            <a:r>
              <a:rPr lang="ru-RU" dirty="0" smtClean="0"/>
              <a:t>С1 </a:t>
            </a:r>
            <a:r>
              <a:rPr lang="ru-RU" dirty="0"/>
              <a:t>по новой Классификации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282" y="692695"/>
            <a:ext cx="8784976" cy="2110327"/>
          </a:xfrm>
        </p:spPr>
        <p:txBody>
          <a:bodyPr>
            <a:noAutofit/>
          </a:bodyPr>
          <a:lstStyle/>
          <a:p>
            <a:pPr marL="0" indent="361950" algn="just"/>
            <a:r>
              <a:rPr lang="ru-RU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23. Геологические запасы категории С1 (разведанные) должны составлять основную часть запасов разведанных и/или разрабатываемых месторождений. </a:t>
            </a:r>
          </a:p>
          <a:p>
            <a:pPr marL="0" indent="361950" algn="just"/>
            <a:r>
              <a:rPr lang="ru-RU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 границах геологических запасов категории С1 обеспечивается высокая степень изученности и достоверности геометризации тел полезных ископаемых. Качество, технологические свойства, гидрогеологические и горнотехнические условия разработки изучены в степени, позволяющей обосновать проектирование разработки и оценить экономическую значимость месторождения. Размеры, форма, внутреннее строение тел полезного ископаемого и условия их залегания выяснены и определены. Установлено наличие, общие закономерности распределения и количественное соотношение </a:t>
            </a:r>
            <a:r>
              <a:rPr lang="ru-RU" sz="1200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безрудных</a:t>
            </a:r>
            <a:r>
              <a:rPr lang="ru-RU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участков (породных прослоев, вмещающих пород), сортов и типов руд полезного ископаемого. Границы геологических запасов категории С1 определяются по результатам опробования скважин и/или горных выработок. </a:t>
            </a:r>
            <a:r>
              <a:rPr lang="ru-RU" sz="12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Данных достаточно, чтобы обосновать выделение извлекаемых запасов категории </a:t>
            </a:r>
            <a:r>
              <a:rPr lang="en-US" sz="12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R1</a:t>
            </a:r>
            <a:endParaRPr lang="ru-RU" sz="12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12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808" y="2767248"/>
            <a:ext cx="3148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Действующая Классификация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2803023"/>
            <a:ext cx="2506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Проект Классификации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55" y="3212976"/>
            <a:ext cx="4558419" cy="2664296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2" y="3356992"/>
            <a:ext cx="411368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84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Требования к категории  </a:t>
            </a:r>
            <a:r>
              <a:rPr lang="ru-RU" dirty="0" smtClean="0"/>
              <a:t>В  </a:t>
            </a:r>
            <a:r>
              <a:rPr lang="ru-RU" dirty="0"/>
              <a:t>по новой Классификации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529" y="547358"/>
            <a:ext cx="8784976" cy="1872208"/>
          </a:xfrm>
        </p:spPr>
        <p:txBody>
          <a:bodyPr>
            <a:noAutofit/>
          </a:bodyPr>
          <a:lstStyle/>
          <a:p>
            <a:pPr marL="0" indent="361950" algn="just"/>
            <a:r>
              <a:rPr lang="ru-RU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Геологические запасы категории В (детальные) преимущественно выделяются в границах геологических запасов на участках детализации, создаваемых для обоснования геометрии разведочной сети, принятой для подсчёта запасов. </a:t>
            </a:r>
          </a:p>
          <a:p>
            <a:pPr marL="0" indent="361950" algn="just"/>
            <a:r>
              <a:rPr lang="ru-RU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 границах геологических запасов категории В изменчивость размеров, форм, внутреннего строения тел полезного ископаемого и условия их залегания установлены, пространственное размещение внутренних </a:t>
            </a:r>
            <a:r>
              <a:rPr lang="ru-RU" sz="1200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безрудных</a:t>
            </a:r>
            <a:r>
              <a:rPr lang="ru-RU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участков, технологических типов и сортов полезного ископаемого определено. Геологические запасы категории В обеспечиваются обоснованными данными о выдержанности количественных и качественных характеристик месторождения полезного ископаемого.</a:t>
            </a:r>
          </a:p>
          <a:p>
            <a:pPr marL="0" indent="361950" algn="just"/>
            <a:r>
              <a:rPr lang="ru-RU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Наличие запасов категории В на оцененных и разведанных месторождениях не является обязательным.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13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428694"/>
            <a:ext cx="3148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Действующая Классификация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2451054"/>
            <a:ext cx="2506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Проект Классификации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158" y="2924944"/>
            <a:ext cx="3647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2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Запасы категории А и В привязаны к 1 и 2 группам сложности и выделяются на участках детализации.</a:t>
            </a:r>
            <a:endParaRPr lang="ru-RU" sz="12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23728" y="2930400"/>
            <a:ext cx="3647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2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Категория А не выделяется. Категория В к группам не привязана</a:t>
            </a:r>
            <a:endParaRPr lang="ru-RU" sz="12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412" y="3564416"/>
            <a:ext cx="4788024" cy="288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50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45" y="-453"/>
            <a:ext cx="8229600" cy="462322"/>
          </a:xfrm>
        </p:spPr>
        <p:txBody>
          <a:bodyPr/>
          <a:lstStyle/>
          <a:p>
            <a:pPr algn="ctr"/>
            <a:r>
              <a:rPr lang="ru-RU" dirty="0" smtClean="0"/>
              <a:t>СХЕМА     ФОРМИРОВАНИЯ      ИЗВЛЕКАЕМЫХ      ЗАПАСОВ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14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8140" y="836712"/>
            <a:ext cx="4434140" cy="278159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3213" y="1317862"/>
            <a:ext cx="4350836" cy="279975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69436" y="1392283"/>
            <a:ext cx="3774772" cy="2189422"/>
          </a:xfrm>
          <a:prstGeom prst="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887221" y="94853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4931" y="98222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B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4931" y="415310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4451" y="415310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8171" y="139228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1931" y="321237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7517" y="321237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689" y="3618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082011" y="46738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516070" y="46738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8140" y="4725144"/>
            <a:ext cx="781252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ABCD   -   </a:t>
            </a:r>
            <a:r>
              <a:rPr lang="ru-RU" b="1" dirty="0" smtClean="0">
                <a:solidFill>
                  <a:srgbClr val="0000FF"/>
                </a:solidFill>
              </a:rPr>
              <a:t>Геологические балансовые запасы</a:t>
            </a:r>
          </a:p>
          <a:p>
            <a:r>
              <a:rPr lang="en-US" b="1" dirty="0">
                <a:solidFill>
                  <a:srgbClr val="FF0000"/>
                </a:solidFill>
              </a:rPr>
              <a:t>FBGE</a:t>
            </a:r>
            <a:r>
              <a:rPr lang="ru-RU" b="1" dirty="0">
                <a:solidFill>
                  <a:srgbClr val="FF0000"/>
                </a:solidFill>
              </a:rPr>
              <a:t>   -   извлекаемые </a:t>
            </a:r>
            <a:r>
              <a:rPr lang="ru-RU" b="1" dirty="0" smtClean="0">
                <a:solidFill>
                  <a:srgbClr val="FF0000"/>
                </a:solidFill>
              </a:rPr>
              <a:t>запасы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AFEGCD   -  </a:t>
            </a:r>
            <a:r>
              <a:rPr lang="ru-RU" dirty="0" smtClean="0"/>
              <a:t>потери руды в недрах</a:t>
            </a:r>
          </a:p>
          <a:p>
            <a:r>
              <a:rPr lang="en-US" dirty="0" smtClean="0"/>
              <a:t>HKLGBF</a:t>
            </a:r>
            <a:r>
              <a:rPr lang="ru-RU" dirty="0" smtClean="0"/>
              <a:t>   -   разубоживание руды</a:t>
            </a:r>
            <a:r>
              <a:rPr lang="en-US" dirty="0" smtClean="0"/>
              <a:t> </a:t>
            </a:r>
            <a:r>
              <a:rPr lang="en-US" sz="1400" dirty="0" smtClean="0"/>
              <a:t>(</a:t>
            </a:r>
            <a:r>
              <a:rPr lang="ru-RU" sz="1400" dirty="0" smtClean="0"/>
              <a:t>бедная руда и пустая или </a:t>
            </a:r>
            <a:r>
              <a:rPr lang="ru-RU" sz="1400" dirty="0" err="1" smtClean="0"/>
              <a:t>оруденелая</a:t>
            </a:r>
            <a:r>
              <a:rPr lang="ru-RU" sz="1400" dirty="0" smtClean="0"/>
              <a:t> порода)</a:t>
            </a:r>
          </a:p>
          <a:p>
            <a:r>
              <a:rPr lang="en-US" dirty="0" smtClean="0"/>
              <a:t>HKLE</a:t>
            </a:r>
            <a:r>
              <a:rPr lang="ru-RU" dirty="0" smtClean="0"/>
              <a:t>   -   рудная масса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065367" y="139228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8140" y="98222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503721" y="361831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531735" y="35932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1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15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ЗАПАСЫ   ПОДЛЕЖАЩИЕ УЧЕТУ    ГОСБАЛАНСОМ</a:t>
            </a:r>
            <a:endParaRPr lang="ru-RU" b="1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" y="692696"/>
            <a:ext cx="4165032" cy="3485797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10" y="2348880"/>
            <a:ext cx="482032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A670-8F38-471C-9B29-C525E7B75800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234472"/>
              </p:ext>
            </p:extLst>
          </p:nvPr>
        </p:nvGraphicFramePr>
        <p:xfrm>
          <a:off x="107504" y="548681"/>
          <a:ext cx="8936512" cy="6048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781"/>
                <a:gridCol w="500027"/>
                <a:gridCol w="585909"/>
                <a:gridCol w="504056"/>
                <a:gridCol w="576065"/>
                <a:gridCol w="792088"/>
                <a:gridCol w="1470666"/>
                <a:gridCol w="1357217"/>
                <a:gridCol w="1142919"/>
                <a:gridCol w="1285784"/>
              </a:tblGrid>
              <a:tr h="645753"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ОБЪЕКТЫ 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ОЦЕНКИ</a:t>
                      </a:r>
                      <a:endParaRPr kumimoji="0"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РУДОПРОЯВЛЕНИЯ,</a:t>
                      </a:r>
                      <a:r>
                        <a:rPr kumimoji="0" lang="ru-RU" sz="1200" b="1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УЧАСТКИ И ПЛОЩАДИ</a:t>
                      </a:r>
                      <a:endParaRPr kumimoji="0"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600" b="1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МЕСТОРОЖДЕНИЯ</a:t>
                      </a:r>
                      <a:endParaRPr kumimoji="0"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55" marR="6155" marT="6155" marB="0"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006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СТАДИЯ РАБОТ</a:t>
                      </a:r>
                      <a:endParaRPr kumimoji="0"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РЕГИОНАЛЬНЫЕ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РАБОТЫ</a:t>
                      </a:r>
                      <a:endParaRPr kumimoji="0" lang="en-US" sz="8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ПОИСКИ</a:t>
                      </a:r>
                      <a:endParaRPr kumimoji="0"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kumimoji="0"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РАЗВЕДКА </a:t>
                      </a:r>
                      <a:endParaRPr kumimoji="0"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9511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Основание</a:t>
                      </a:r>
                      <a:r>
                        <a:rPr kumimoji="0" lang="ru-RU" sz="14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для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начала работ</a:t>
                      </a:r>
                      <a:endParaRPr kumimoji="0" lang="ru-RU" sz="1400" b="0" u="none" strike="noStrike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на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на поисковые работы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на оценочные работы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на </a:t>
                      </a:r>
                    </a:p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разведочные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Технический проект  </a:t>
                      </a:r>
                    </a:p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разработки</a:t>
                      </a:r>
                      <a:endParaRPr lang="ru-RU" sz="1100" b="0" dirty="0"/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154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Категории  по  степени изученности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D92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РФ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pattFill prst="pct90">
                      <a:fgClr>
                        <a:srgbClr val="4D9299"/>
                      </a:fgClr>
                      <a:bgClr>
                        <a:schemeClr val="bg1"/>
                      </a:bgClr>
                    </a:patt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ПРОГНОЗНЫЕ РЕСУРСЫ</a:t>
                      </a:r>
                      <a:endParaRPr kumimoji="0"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ГЕОЛОГИЧЕСКИЕ ЗАПАСЫ</a:t>
                      </a:r>
                      <a:endParaRPr kumimoji="0" lang="ru-RU" sz="1200" b="1" i="0" u="none" strike="noStrike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ИЗВЛЕКАЕМЫЕ ЗАПАСЫ</a:t>
                      </a:r>
                    </a:p>
                  </a:txBody>
                  <a:tcPr marL="6155" marR="6155" marT="615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5706">
                <a:tc v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800" b="0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600" b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155" marR="6155" marT="615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600" b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baseline="-25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600" b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1" u="none" strike="noStrike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Оценённые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</a:t>
                      </a:r>
                      <a:r>
                        <a:rPr kumimoji="0" lang="ru-RU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Разведанные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В+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i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Вероятные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Доказанные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5819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solidFill>
                      <a:srgbClr val="4D92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CRIRSCO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trellis">
                      <a:fgClr>
                        <a:srgbClr val="4D9299"/>
                      </a:fgClr>
                      <a:bgClr>
                        <a:schemeClr val="bg1"/>
                      </a:bgClr>
                    </a:pattFill>
                  </a:tcPr>
                </a:tc>
                <a:tc rowSpan="2"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Exploration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esults</a:t>
                      </a:r>
                      <a:endParaRPr kumimoji="0" lang="ru-RU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noProof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MINERAL RESOURCE</a:t>
                      </a:r>
                      <a:r>
                        <a:rPr kumimoji="0" lang="ru-RU" sz="1200" b="1" i="0" u="none" strike="noStrike" kern="1200" noProof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noProof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(Минеральные ресурсы)</a:t>
                      </a:r>
                      <a:endParaRPr kumimoji="0" lang="ru-RU" sz="1200" b="1" i="0" u="none" strike="noStrike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noProof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MINERAL RESERVES</a:t>
                      </a:r>
                      <a:endParaRPr kumimoji="0" lang="ru-RU" sz="1200" b="1" i="0" u="none" strike="noStrike" kern="1200" noProof="0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(Запасы)</a:t>
                      </a:r>
                      <a:endParaRPr kumimoji="0" lang="ru-RU" sz="1200" b="1" i="0" u="none" strike="noStrike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u="none" strike="noStrike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Inferred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предполагаемые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Confetti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Indicated 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исчисленные,  выявленные)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gConfetti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Measured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измеренные,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оценённые)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gConfetti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Probable (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вероятные)</a:t>
                      </a:r>
                      <a:endParaRPr kumimoji="0" lang="ru-RU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gConfetti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Proved (</a:t>
                      </a:r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доказанные)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gConfetti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99387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Экономическая значимость</a:t>
                      </a:r>
                    </a:p>
                  </a:txBody>
                  <a:tcPr vert="vert27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pct90">
                      <a:fgClr>
                        <a:srgbClr val="4D9299"/>
                      </a:fgClr>
                      <a:bgClr>
                        <a:schemeClr val="bg1"/>
                      </a:bgClr>
                    </a:patt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выделяются</a:t>
                      </a:r>
                    </a:p>
                  </a:txBody>
                  <a:tcPr marL="6155" marR="6155" marT="615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Балансовые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(экономические);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Забалансовые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(потенциально-</a:t>
                      </a:r>
                      <a:r>
                        <a:rPr kumimoji="0" lang="ru-RU" sz="1400" b="0" i="0" u="none" strike="noStrike" kern="1200" baseline="0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экономические</a:t>
                      </a:r>
                      <a:r>
                        <a:rPr kumimoji="0" lang="ru-RU" sz="14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sz="1400" b="0" kern="1200" dirty="0"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Балансовые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(экономические)</a:t>
                      </a:r>
                      <a:endParaRPr lang="ru-RU" sz="1400" b="0" dirty="0">
                        <a:solidFill>
                          <a:srgbClr val="0066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662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solidFill>
                      <a:srgbClr val="4D92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u="none" strike="noStrike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CRIRSCO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/>
                    </a:p>
                  </a:txBody>
                  <a:tcPr vert="vert27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trellis">
                      <a:fgClr>
                        <a:srgbClr val="4D9299"/>
                      </a:fgClr>
                      <a:bgClr>
                        <a:schemeClr val="bg1"/>
                      </a:bgClr>
                    </a:patt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выделяются</a:t>
                      </a:r>
                      <a:endParaRPr lang="ru-RU" sz="1400" dirty="0"/>
                    </a:p>
                  </a:txBody>
                  <a:tcPr marL="6155" marR="6155" marT="615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Потенциально-экономические</a:t>
                      </a: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gConfetti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Экономические </a:t>
                      </a:r>
                      <a:endParaRPr lang="ru-RU" sz="1400" b="1" dirty="0">
                        <a:solidFill>
                          <a:srgbClr val="0066CC"/>
                        </a:solidFill>
                      </a:endParaRP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ashDnDiag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8178810" y="2079877"/>
            <a:ext cx="0" cy="324036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9512" y="-1458"/>
            <a:ext cx="8136904" cy="47813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ПРОЕКТА РОССИЙСКОЙ КЛАССИФИКАЦИИ ЗАПАСОВ ТПИ </a:t>
            </a:r>
          </a:p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</a:t>
            </a:r>
            <a:r>
              <a:rPr lang="en-US" sz="1600" cap="small" dirty="0">
                <a:solidFill>
                  <a:srgbClr val="FFFFFF"/>
                </a:solidFill>
              </a:rPr>
              <a:t>CRIRSCO</a:t>
            </a:r>
            <a:r>
              <a:rPr lang="ru-RU" sz="1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3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A670-8F38-471C-9B29-C525E7B75800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831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МЕЖДУНАРОДНЫЕ </a:t>
            </a:r>
            <a:r>
              <a:rPr lang="ru-RU" sz="1200" b="1" dirty="0">
                <a:solidFill>
                  <a:schemeClr val="bg1"/>
                </a:solidFill>
              </a:rPr>
              <a:t>СТАНДАРТЫ КЛАССИФИКАЦИИ И УЧЕТА </a:t>
            </a:r>
            <a:r>
              <a:rPr lang="ru-RU" sz="1200" b="1" dirty="0" smtClean="0">
                <a:solidFill>
                  <a:schemeClr val="bg1"/>
                </a:solidFill>
              </a:rPr>
              <a:t>МИНЕ-РАЛЬНО-СЫРЬЕВЫХ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>
                <a:solidFill>
                  <a:schemeClr val="bg1"/>
                </a:solidFill>
              </a:rPr>
              <a:t>АКТИВОВ ПО СИСТЕМЕ CRIRSCO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6264696" cy="56166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4" y="620688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200" b="1" i="1" dirty="0"/>
              <a:t>Представленная схема является идентичной для всех стран, принимающих участие в деятельности CRIRSCO</a:t>
            </a:r>
          </a:p>
        </p:txBody>
      </p:sp>
    </p:spTree>
    <p:extLst>
      <p:ext uri="{BB962C8B-B14F-4D97-AF65-F5344CB8AC3E}">
        <p14:creationId xmlns:p14="http://schemas.microsoft.com/office/powerpoint/2010/main" val="1632355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0"/>
            <a:ext cx="8229600" cy="462322"/>
          </a:xfrm>
        </p:spPr>
        <p:txBody>
          <a:bodyPr>
            <a:normAutofit/>
          </a:bodyPr>
          <a:lstStyle/>
          <a:p>
            <a:pPr algn="ctr"/>
            <a:r>
              <a:rPr lang="ru-RU" sz="1700" cap="small" dirty="0" smtClean="0"/>
              <a:t>ГАРМОНИЗАЦИЯ   КЛАССИФИКАЦИИ   ТПИ   </a:t>
            </a:r>
            <a:r>
              <a:rPr lang="en-US" sz="1700" cap="small" dirty="0"/>
              <a:t>CRIRSCO</a:t>
            </a:r>
            <a:r>
              <a:rPr lang="ru-RU" sz="1700" cap="small" dirty="0"/>
              <a:t> </a:t>
            </a:r>
            <a:r>
              <a:rPr lang="ru-RU" sz="1700" cap="small" dirty="0" smtClean="0"/>
              <a:t>  И   </a:t>
            </a:r>
            <a:r>
              <a:rPr lang="ru-RU" sz="1700" cap="small" dirty="0"/>
              <a:t>РФ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A670-8F38-471C-9B29-C525E7B75800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18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486851"/>
              </p:ext>
            </p:extLst>
          </p:nvPr>
        </p:nvGraphicFramePr>
        <p:xfrm>
          <a:off x="1187624" y="1052735"/>
          <a:ext cx="4320479" cy="3659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/>
                <a:gridCol w="1296144"/>
                <a:gridCol w="1296143"/>
              </a:tblGrid>
              <a:tr h="38049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 smtClean="0">
                          <a:effectLst/>
                        </a:rPr>
                        <a:t>CRIRSCO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РФ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7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Exploration </a:t>
                      </a:r>
                      <a:r>
                        <a:rPr lang="en-US" sz="1200" b="1" i="0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Rezults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Прогнозные ресурсы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Р</a:t>
                      </a:r>
                      <a:r>
                        <a:rPr lang="ru-RU" sz="1200" b="1" i="0" u="none" strike="noStrike" baseline="-25000" dirty="0" smtClean="0">
                          <a:solidFill>
                            <a:srgbClr val="FF0000"/>
                          </a:solidFill>
                          <a:effectLst/>
                        </a:rPr>
                        <a:t>3,</a:t>
                      </a:r>
                      <a:r>
                        <a:rPr kumimoji="0" lang="ru-RU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(возможные)</a:t>
                      </a:r>
                      <a:r>
                        <a:rPr lang="ru-RU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Р</a:t>
                      </a:r>
                      <a:r>
                        <a:rPr lang="ru-RU" sz="1200" b="1" i="0" u="none" strike="noStrike" baseline="-25000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kumimoji="0" lang="ru-RU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(перспективные)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26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Mineral</a:t>
                      </a: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0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Resource</a:t>
                      </a: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(Минеральные ресурсы</a:t>
                      </a:r>
                      <a:r>
                        <a:rPr kumimoji="0" lang="ru-RU" sz="1000" b="1" i="0" u="none" strike="noStrike" kern="1200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Прогнозные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</a:rPr>
                        <a:t> ресурсы</a:t>
                      </a:r>
                      <a:endParaRPr lang="ru-RU" sz="1000" b="1" i="0" u="none" strike="noStrike" dirty="0" smtClean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Геологические запасы</a:t>
                      </a:r>
                      <a:endParaRPr lang="ru-RU" sz="1000" b="1" i="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187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Inferred</a:t>
                      </a:r>
                      <a:endParaRPr lang="ru-RU" sz="1200" b="1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(предполагаемые)   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Р</a:t>
                      </a:r>
                      <a:r>
                        <a:rPr lang="ru-RU" sz="1200" b="1" i="0" u="none" strike="noStrike" baseline="-25000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1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предполагаемые)</a:t>
                      </a:r>
                      <a:endParaRPr lang="ru-RU" sz="11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 ВЫДЕЛЯЮТСЯ</a:t>
                      </a:r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945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Indicated</a:t>
                      </a:r>
                      <a:endParaRPr lang="ru-RU" sz="1200" b="1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(исчисленные)  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ВЫДЕЛЯЮТСЯ</a:t>
                      </a:r>
                    </a:p>
                    <a:p>
                      <a:pPr algn="ctr" rtl="0" fontAlgn="ctr"/>
                      <a:endParaRPr lang="ru-RU" sz="1400" b="1" i="0" u="none" strike="noStrike" baseline="-2500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Оценённые, 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200" b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945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Measured</a:t>
                      </a:r>
                      <a:endParaRPr lang="ru-RU" sz="1200" b="1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(измеренные) 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baseline="-250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Разведанные,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200" b="1" u="none" strike="noStrike" kern="1200" baseline="-25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Детальные,</a:t>
                      </a:r>
                      <a:r>
                        <a:rPr lang="ru-RU" sz="1200" b="1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endParaRPr lang="ru-RU" dirty="0"/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772816"/>
            <a:ext cx="1115616" cy="2917391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793150"/>
              </p:ext>
            </p:extLst>
          </p:nvPr>
        </p:nvGraphicFramePr>
        <p:xfrm>
          <a:off x="6267705" y="1156562"/>
          <a:ext cx="2737042" cy="3533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965"/>
                <a:gridCol w="1403077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CRIRSCO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РФ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</a:tr>
              <a:tr h="12062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Mineral Reserves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(Запасы)</a:t>
                      </a:r>
                      <a:endParaRPr kumimoji="0" lang="ru-RU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Извлекаемые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запасы</a:t>
                      </a:r>
                      <a:endParaRPr lang="ru-RU" sz="1000" b="1" i="1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0542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Probable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вероятные)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ru-RU" sz="12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Вероятные, </a:t>
                      </a:r>
                      <a:r>
                        <a:rPr kumimoji="0" lang="en-US" sz="12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ru-RU" sz="12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12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619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Proved 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доказанные)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2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Доказанные, </a:t>
                      </a:r>
                      <a:r>
                        <a:rPr kumimoji="0" lang="en-US" sz="12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ru-RU" sz="12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ru-RU" sz="12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V="1">
            <a:off x="5508104" y="3404803"/>
            <a:ext cx="792088" cy="7972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08104" y="4130197"/>
            <a:ext cx="792088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652120" y="3501008"/>
            <a:ext cx="576064" cy="504057"/>
          </a:xfrm>
          <a:prstGeom prst="straightConnector1">
            <a:avLst/>
          </a:prstGeom>
          <a:ln w="12700"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988365"/>
              </p:ext>
            </p:extLst>
          </p:nvPr>
        </p:nvGraphicFramePr>
        <p:xfrm>
          <a:off x="1187624" y="5013176"/>
          <a:ext cx="7632848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8"/>
              </a:tblGrid>
              <a:tr h="720080">
                <a:tc>
                  <a:txBody>
                    <a:bodyPr/>
                    <a:lstStyle/>
                    <a:p>
                      <a:pPr algn="ctr"/>
                      <a:endParaRPr kumimoji="0" lang="ru-RU" sz="13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3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Учет модифицирующих факторов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cxnSp>
        <p:nvCxnSpPr>
          <p:cNvPr id="19" name="Прямая со стрелкой 18"/>
          <p:cNvCxnSpPr/>
          <p:nvPr/>
        </p:nvCxnSpPr>
        <p:spPr>
          <a:xfrm>
            <a:off x="1547664" y="5589240"/>
            <a:ext cx="6192688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64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A670-8F38-471C-9B29-C525E7B75800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624"/>
            <a:ext cx="8316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Сопоставление отечественной и зарубежной классификаций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365195"/>
              </p:ext>
            </p:extLst>
          </p:nvPr>
        </p:nvGraphicFramePr>
        <p:xfrm>
          <a:off x="107504" y="480631"/>
          <a:ext cx="8928992" cy="6212136"/>
        </p:xfrm>
        <a:graphic>
          <a:graphicData uri="http://schemas.openxmlformats.org/drawingml/2006/table">
            <a:tbl>
              <a:tblPr/>
              <a:tblGrid>
                <a:gridCol w="4464028"/>
                <a:gridCol w="4464964"/>
              </a:tblGrid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cap="all" dirty="0" smtClean="0">
                          <a:effectLst/>
                          <a:latin typeface="Times New Roman"/>
                          <a:ea typeface="Times New Roman"/>
                        </a:rPr>
                        <a:t>Классификация РФ</a:t>
                      </a:r>
                      <a:r>
                        <a:rPr lang="ru-RU" sz="1800" b="1" cap="all" baseline="0" dirty="0" smtClean="0">
                          <a:effectLst/>
                          <a:latin typeface="Times New Roman"/>
                          <a:ea typeface="Times New Roman"/>
                        </a:rPr>
                        <a:t> 2006 г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effectLst/>
                          <a:latin typeface="Times New Roman"/>
                          <a:ea typeface="Times New Roman"/>
                        </a:rPr>
                        <a:t>Западные стандарты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90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Times New Roman"/>
                          <a:ea typeface="Times New Roman"/>
                        </a:rPr>
                        <a:t>Назначение классификаций запасов ТПИ</a:t>
                      </a:r>
                      <a:endParaRPr lang="ru-RU" sz="14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7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Использование при оценке минерально-сырьевого потенциала, планировании ГРР и развития горного производства.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ru-RU" sz="12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Главное назначение - использование в публичной отчетности для акционеров и инвесторов, при прохождении компаниями биржевого листинга.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68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Times New Roman"/>
                          <a:ea typeface="Times New Roman"/>
                        </a:rPr>
                        <a:t>Категории запасов/ресурсов, подлежащие учету в классификации</a:t>
                      </a:r>
                      <a:endParaRPr lang="ru-RU" sz="14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Учитываются: балансовые запасы, рентабельные для отработки на момент оценки; </a:t>
                      </a:r>
                      <a:r>
                        <a:rPr lang="ru-RU" sz="1200" i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забалансовые</a:t>
                      </a:r>
                      <a:r>
                        <a:rPr lang="ru-RU" sz="12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запасы, имеющие потенциальное экономическое значение; прогнозные ресурсы, определяемые на основе теоретических соображений и косвенных признаков.</a:t>
                      </a:r>
                      <a:endParaRPr lang="ru-RU" sz="12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ru-RU" sz="12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Не подлежат учету прогнозные («еще не открытые») ресурсы в связи с низкой достоверностью данных об их размещении в недрах. </a:t>
                      </a:r>
                      <a:r>
                        <a:rPr lang="ru-RU" sz="1200" i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Забалансовые</a:t>
                      </a:r>
                      <a:r>
                        <a:rPr lang="ru-RU" sz="12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количества не подлежат учету в составе «запасов» и учитываются как «ресурсы».</a:t>
                      </a:r>
                      <a:endParaRPr lang="ru-RU" sz="12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44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Times New Roman"/>
                          <a:ea typeface="Times New Roman"/>
                        </a:rPr>
                        <a:t>Нормативная база и основные критерии стандартизации категорий запасов/ресурсов </a:t>
                      </a:r>
                      <a:endParaRPr lang="ru-RU" sz="14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Классификация запасов месторождений и прогнозных ресурсов ТПИ, методические рекомендации по их применению к отдельным видам минерального сырья, требования ГКЗ к материалам подсчета запасов и ТЭО кондиций.</a:t>
                      </a:r>
                      <a:endParaRPr lang="ru-RU" sz="12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ru-RU" sz="1200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Стандартные определения </a:t>
                      </a:r>
                      <a:r>
                        <a:rPr lang="en-US" sz="1200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CRIRSCO, </a:t>
                      </a:r>
                      <a:r>
                        <a:rPr lang="ru-RU" sz="1200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кодексы </a:t>
                      </a:r>
                      <a:r>
                        <a:rPr lang="en-US" sz="1200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JORC, SAMREC, </a:t>
                      </a:r>
                      <a:r>
                        <a:rPr lang="ru-RU" sz="1200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стандарты С</a:t>
                      </a:r>
                      <a:r>
                        <a:rPr lang="en-US" sz="1200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IM, SME </a:t>
                      </a:r>
                      <a:r>
                        <a:rPr lang="ru-RU" sz="1200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 </a:t>
                      </a:r>
                      <a:r>
                        <a:rPr lang="en-US" sz="1200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SEC. </a:t>
                      </a:r>
                      <a:r>
                        <a:rPr lang="ru-RU" sz="1200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Стандарты наивысшего реально достижимого качества ГРР, оценок ресурсов и запасов ТПИ («</a:t>
                      </a:r>
                      <a:r>
                        <a:rPr lang="en-US" sz="1200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best practices guidelines»).</a:t>
                      </a:r>
                      <a:endParaRPr lang="ru-RU" sz="12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16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Ответственность за качество и надежность публикуемой информации о запасах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45021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ru-RU" sz="1200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ГКЗ России, организации, представ-</a:t>
                      </a:r>
                      <a:r>
                        <a:rPr lang="ru-RU" sz="1200" i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ляющие</a:t>
                      </a:r>
                      <a:r>
                        <a:rPr lang="ru-RU" sz="1200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отчет с подсчетом запасов</a:t>
                      </a:r>
                      <a:endParaRPr lang="ru-RU" sz="12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ru-RU" sz="1200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Советы директоров компаний, раскрывающих информацию, «компетентные эксперты», авторы технических отчетов, регулятивные органы и компании, проводившие аудит.</a:t>
                      </a:r>
                      <a:endParaRPr lang="ru-RU" sz="12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Учет потерь и разубоживания при добыче и первичной переработке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Все запасы и прогнозные </a:t>
                      </a:r>
                      <a:r>
                        <a:rPr lang="ru-RU" sz="1200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учитываются без потерь и разубоживания.</a:t>
                      </a:r>
                      <a:endParaRPr lang="ru-RU" sz="12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Запасы учитываются с учетом потерь и </a:t>
                      </a:r>
                      <a:r>
                        <a:rPr lang="ru-RU" sz="1200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разубоживания</a:t>
                      </a:r>
                      <a:endParaRPr lang="ru-RU" sz="12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Требования к аудиту запасов ТПИ в недрах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indent="45021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 целом совпадают:</a:t>
                      </a:r>
                    </a:p>
                    <a:p>
                      <a:pPr marL="0" indent="45021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а) способы верификации результатов работ, используемые для оконтуривания рудных залежей, классификации и подсчета запасов с составлением итоговых заключений относительно точности и достоверности полученных данных; б) тестовые </a:t>
                      </a:r>
                      <a:r>
                        <a:rPr lang="ru-RU" sz="1200" i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расче</a:t>
                      </a:r>
                      <a:r>
                        <a:rPr lang="ru-RU" sz="1200" i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-ты запасов/ресурсов на основе геолого-экономических моделей. </a:t>
                      </a:r>
                      <a:endParaRPr lang="ru-RU" sz="12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7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3248" y="17052"/>
            <a:ext cx="8397184" cy="4596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FFFFFF"/>
                </a:solidFill>
              </a:rPr>
              <a:t>НЕОБХОДИМОСТЬ   АКТУАЛИЗАЦИИ   НОРМАТИВНО-ПРАВОВОЙ   БАЗЫ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5958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В последнее </a:t>
            </a:r>
            <a:r>
              <a:rPr lang="ru-RU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время в </a:t>
            </a:r>
            <a:r>
              <a:rPr lang="ru-RU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условиях глобализации проблем сырьевого обеспечения мирового хозяйства </a:t>
            </a:r>
            <a:r>
              <a:rPr lang="ru-RU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очень остро встал вопрос оценки </a:t>
            </a:r>
            <a:r>
              <a:rPr lang="ru-RU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стоимости </a:t>
            </a:r>
            <a:r>
              <a:rPr lang="ru-RU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компаний, занимающихся горным бизнесом, </a:t>
            </a:r>
            <a:r>
              <a:rPr lang="ru-RU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где к числу основных критериев </a:t>
            </a:r>
            <a:r>
              <a:rPr lang="ru-RU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оценки относятся </a:t>
            </a:r>
            <a:r>
              <a:rPr lang="ru-RU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запасы и ресурсы полезных ископаемых.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959784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Очевидно, что в связи с этим назначение </a:t>
            </a:r>
            <a:r>
              <a:rPr lang="ru-RU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и функции классификации запасов/ресурсов должны быть расширены и по ряду моментов насыщены новым содержанием, отражающим реалии рыночной </a:t>
            </a:r>
            <a:r>
              <a:rPr lang="ru-RU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экономики</a:t>
            </a:r>
            <a:endParaRPr lang="ru-RU" b="1" i="1" dirty="0">
              <a:solidFill>
                <a:schemeClr val="tx2">
                  <a:lumMod val="75000"/>
                  <a:lumOff val="25000"/>
                </a:schemeClr>
              </a:solidFill>
              <a:latin typeface="Constantia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88193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С учетом назревшей необходимости на сегодня разработан проект новой Классификации запасов и прогнозных ресурсов ТПИ, который сейчас находится на последней стадии согласований.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133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2936"/>
            <a:ext cx="7859216" cy="462322"/>
          </a:xfrm>
        </p:spPr>
        <p:txBody>
          <a:bodyPr/>
          <a:lstStyle/>
          <a:p>
            <a:pPr algn="ctr"/>
            <a:r>
              <a:rPr lang="ru-RU" spc="0" dirty="0" smtClean="0"/>
              <a:t>КЛЮЧЕВЫЕ РЕШЕНИЯ НКЗ ТПИ</a:t>
            </a:r>
            <a:endParaRPr lang="ru-RU" spc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7920880" cy="5832648"/>
          </a:xfrm>
        </p:spPr>
        <p:txBody>
          <a:bodyPr>
            <a:noAutofit/>
          </a:bodyPr>
          <a:lstStyle/>
          <a:p>
            <a:pPr marL="358775" indent="-358775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</a:t>
            </a:r>
            <a:r>
              <a:rPr lang="ru-RU" sz="1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категории геологических запасов ТПИ: С2, С1 и В.</a:t>
            </a:r>
          </a:p>
          <a:p>
            <a:pPr marL="358775" indent="-358775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1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Введено понятие «Извлекаемые запасы</a:t>
            </a:r>
            <a:r>
              <a:rPr lang="ru-RU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определяются в рамках проектных документов</a:t>
            </a:r>
            <a:r>
              <a:rPr lang="ru-RU" sz="1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Выделено две </a:t>
            </a:r>
            <a:r>
              <a:rPr lang="ru-RU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– </a:t>
            </a:r>
            <a:r>
              <a:rPr lang="en-US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R1</a:t>
            </a:r>
            <a:r>
              <a:rPr lang="ru-RU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 основе геологических запасов категорий В и С1)</a:t>
            </a:r>
            <a:r>
              <a:rPr lang="en-US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R2</a:t>
            </a:r>
            <a:r>
              <a:rPr lang="ru-RU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 основе геологических запасов категории С2). </a:t>
            </a:r>
            <a:endParaRPr lang="ru-RU" sz="1400" i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358775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1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Акцентировано внимание на возможности применения при подсчёте запасов блочного моделирования:</a:t>
            </a:r>
          </a:p>
          <a:p>
            <a:pPr marL="274320" lvl="1" indent="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ru-RU" sz="1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«Подсчет геологических и извлекаемых запасов осуществляется всеми доступными апробированными методами, в том числе блочного или каркасного моделирования с применением горно-геологических информационных систем».</a:t>
            </a:r>
          </a:p>
          <a:p>
            <a:pPr marL="358775" indent="-358775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достоверности через «ужесточение» требований для запасов оценочной стадии (С2) и прогнозных </a:t>
            </a:r>
            <a:r>
              <a:rPr lang="ru-RU" sz="1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 </a:t>
            </a:r>
            <a:r>
              <a:rPr lang="ru-RU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(Р1) </a:t>
            </a:r>
          </a:p>
          <a:p>
            <a:pPr marL="358775" indent="-358775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категорий запасов </a:t>
            </a:r>
            <a:r>
              <a:rPr lang="ru-RU" sz="1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привязано </a:t>
            </a:r>
            <a:r>
              <a:rPr lang="ru-RU" sz="1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группам сложности месторождения</a:t>
            </a:r>
            <a:r>
              <a:rPr lang="ru-RU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8775" indent="-358775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ТЭО кондиций на «временные» и «постоянные» не предусматривается.</a:t>
            </a:r>
          </a:p>
          <a:p>
            <a:pPr marL="358775" indent="-358775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ТЭО проекта как высшая стадия по детальности, позволяющая вносить изменения в принятые кондиции, в подсчёт геологических запасов и утверждать извлекаемые запасы.</a:t>
            </a:r>
          </a:p>
          <a:p>
            <a:pPr marL="358775" indent="-358775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 право </a:t>
            </a:r>
            <a:r>
              <a:rPr lang="ru-RU" sz="1400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недропользователю</a:t>
            </a:r>
            <a:r>
              <a:rPr lang="ru-RU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принимать решение об выполнении геологоразведочных работ, обеспечивающих окончательный подсчёт запасов месторождения на любой стадии геологоразведочного процесса его изученности.</a:t>
            </a:r>
            <a:endParaRPr lang="ru-RU" sz="1400" i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631183"/>
      </p:ext>
    </p:extLst>
  </p:cSld>
  <p:clrMapOvr>
    <a:masterClrMapping/>
  </p:clrMapOvr>
  <p:transition spd="slow" advClick="0" advTm="10000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21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63248" y="17052"/>
            <a:ext cx="8469192" cy="4596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FFFFFF"/>
                </a:solidFill>
              </a:rPr>
              <a:t>ПРОЕКТ  НОВОЙ КЛАССИФИКАЦИИ ЗАПАСОВ И ПРОГНОЗНЫХ РЕСУРСОВ ТПИ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3994" y="1556792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50000"/>
              </a:lnSpc>
            </a:pPr>
            <a:r>
              <a:rPr lang="ru-RU" sz="20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Классификация содержит только основные принципы подсчета и учета запасов для всех видов полезных ископаемых. Особенности её применения для отдельных видов полезных ископаемых и совместимость с  CRIRSCO должна обеспечиваться при </a:t>
            </a:r>
            <a:r>
              <a:rPr lang="ru-RU" sz="20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актуализации действующих и подготовке </a:t>
            </a:r>
            <a:r>
              <a:rPr lang="ru-RU" sz="20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новых нормативных </a:t>
            </a:r>
            <a:r>
              <a:rPr lang="ru-RU" sz="20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документов. Из них в </a:t>
            </a:r>
            <a:r>
              <a:rPr lang="ru-RU" sz="20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числе </a:t>
            </a:r>
            <a:r>
              <a:rPr lang="ru-RU" sz="20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основных </a:t>
            </a:r>
            <a:r>
              <a:rPr lang="ru-RU" sz="20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инструкции и методические рекомендации по ее применению, правил проектирования и правил разработки месторождений.</a:t>
            </a:r>
          </a:p>
        </p:txBody>
      </p:sp>
    </p:spTree>
    <p:extLst>
      <p:ext uri="{BB962C8B-B14F-4D97-AF65-F5344CB8AC3E}">
        <p14:creationId xmlns:p14="http://schemas.microsoft.com/office/powerpoint/2010/main" val="2516513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08912" cy="388343"/>
          </a:xfrm>
        </p:spPr>
        <p:txBody>
          <a:bodyPr vert="horz" anchor="ctr">
            <a:noAutofit/>
          </a:bodyPr>
          <a:lstStyle/>
          <a:p>
            <a:pPr algn="ctr"/>
            <a:r>
              <a:rPr lang="ru-RU" sz="1600" b="1" spc="0" dirty="0"/>
              <a:t>ПЛАН ВНЕДРЕНИЯ НОВОЙ КЛАССИФИКАЦИИ ЗАПАСОВ </a:t>
            </a:r>
            <a:r>
              <a:rPr lang="ru-RU" sz="1600" b="1" spc="0" dirty="0" smtClean="0"/>
              <a:t>ТПИ</a:t>
            </a:r>
            <a:endParaRPr lang="ru-RU" sz="1600" b="1" spc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BFAA-33AA-4EA6-9D02-8D5E255A0F4A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22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gray">
          <a:xfrm>
            <a:off x="323527" y="836711"/>
            <a:ext cx="4952" cy="2685783"/>
          </a:xfrm>
          <a:prstGeom prst="line">
            <a:avLst/>
          </a:prstGeom>
          <a:noFill/>
          <a:ln w="9525">
            <a:solidFill>
              <a:srgbClr val="1D528D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kern="0" dirty="0" smtClean="0">
              <a:solidFill>
                <a:srgbClr val="1D52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gray">
          <a:xfrm>
            <a:off x="531849" y="2348880"/>
            <a:ext cx="78848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</a:t>
            </a:r>
            <a:r>
              <a:rPr lang="ru-RU" sz="1600" i="1" dirty="0">
                <a:solidFill>
                  <a:srgbClr val="1D52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кв. </a:t>
            </a:r>
            <a:r>
              <a:rPr lang="ru-RU" sz="1600" i="1" dirty="0" smtClean="0">
                <a:solidFill>
                  <a:srgbClr val="1D52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i="1" dirty="0">
                <a:solidFill>
                  <a:srgbClr val="1D52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i="1" dirty="0" smtClean="0">
                <a:solidFill>
                  <a:srgbClr val="1D52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600" i="1" dirty="0">
                <a:solidFill>
                  <a:srgbClr val="1D52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 2020) </a:t>
            </a:r>
            <a:endParaRPr lang="ru-RU" sz="16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rgbClr val="1D52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i="1" dirty="0" smtClean="0">
                <a:solidFill>
                  <a:srgbClr val="1D52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и утверждение </a:t>
            </a:r>
            <a:r>
              <a:rPr lang="ru-RU" sz="1600" i="1" dirty="0">
                <a:solidFill>
                  <a:srgbClr val="1D52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нормативных и методических документов (~120 документов) 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gray">
          <a:xfrm>
            <a:off x="431540" y="1605575"/>
            <a:ext cx="82449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r>
              <a:rPr lang="ru-RU" sz="1600" i="1" dirty="0" smtClean="0">
                <a:solidFill>
                  <a:srgbClr val="1D52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ru-RU" sz="1600" i="1" dirty="0">
                <a:solidFill>
                  <a:srgbClr val="1D52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 </a:t>
            </a:r>
            <a:r>
              <a:rPr lang="ru-RU" sz="1600" i="1" dirty="0" smtClean="0">
                <a:solidFill>
                  <a:srgbClr val="1D52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i="1" dirty="0">
                <a:solidFill>
                  <a:srgbClr val="1D52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i="1" dirty="0" smtClean="0">
                <a:solidFill>
                  <a:srgbClr val="1D52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i="1" dirty="0">
                <a:solidFill>
                  <a:srgbClr val="1D52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 2020) </a:t>
            </a:r>
            <a:endParaRPr lang="ru-RU" sz="1600" i="1" dirty="0" smtClean="0">
              <a:solidFill>
                <a:srgbClr val="1D52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1D52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основных нормативных и методических документов (</a:t>
            </a:r>
            <a:r>
              <a:rPr lang="en-US" sz="1600" i="1" dirty="0" smtClean="0">
                <a:solidFill>
                  <a:srgbClr val="1D52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1600" i="1" dirty="0" smtClean="0">
                <a:solidFill>
                  <a:srgbClr val="1D52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документов)  </a:t>
            </a:r>
            <a:endParaRPr lang="ru-RU" sz="1600" i="1" dirty="0">
              <a:solidFill>
                <a:srgbClr val="1D52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57553" y="3522494"/>
            <a:ext cx="788487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 В ДЕЙСТВИЕ КЛАССИФИКАЦИИ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1.01.2021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23529" y="5949280"/>
            <a:ext cx="83529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>
                <a:solidFill>
                  <a:srgbClr val="000000"/>
                </a:solidFill>
              </a:rPr>
              <a:t>При  </a:t>
            </a:r>
            <a:r>
              <a:rPr lang="ru-RU" sz="1000" i="1" dirty="0">
                <a:solidFill>
                  <a:srgbClr val="000000"/>
                </a:solidFill>
              </a:rPr>
              <a:t>разработке нормативных и методических документов по государственной экспертизе запасов предполагается решить вопросы об объединении ряда документов в один и провести изменение наименования документов по требованию Классификации.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318579" y="5589240"/>
            <a:ext cx="82138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5"/>
          <p:cNvSpPr txBox="1">
            <a:spLocks noChangeArrowheads="1"/>
          </p:cNvSpPr>
          <p:nvPr/>
        </p:nvSpPr>
        <p:spPr bwMode="gray">
          <a:xfrm>
            <a:off x="431536" y="888975"/>
            <a:ext cx="7884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  <a:r>
              <a:rPr lang="ru-RU" sz="1600" i="1" dirty="0" smtClean="0">
                <a:solidFill>
                  <a:srgbClr val="1D52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кв.2018)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1D52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i="1" dirty="0">
                <a:solidFill>
                  <a:srgbClr val="1D52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Классификации </a:t>
            </a:r>
            <a:r>
              <a:rPr lang="ru-RU" sz="1600" i="1" dirty="0" smtClean="0">
                <a:solidFill>
                  <a:srgbClr val="1D52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solidFill>
                  <a:srgbClr val="1D52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МПР с вводом в действие с 1.01.2021 г.)</a:t>
            </a:r>
          </a:p>
        </p:txBody>
      </p:sp>
    </p:spTree>
    <p:extLst>
      <p:ext uri="{BB962C8B-B14F-4D97-AF65-F5344CB8AC3E}">
        <p14:creationId xmlns:p14="http://schemas.microsoft.com/office/powerpoint/2010/main" val="277141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751"/>
            <a:ext cx="8388424" cy="47629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ea typeface="+mn-ea"/>
                <a:cs typeface="+mn-cs"/>
              </a:rPr>
              <a:t>«Дорожная карта» по принятию и реализации новой Классификации </a:t>
            </a:r>
            <a:r>
              <a:rPr lang="ru-RU" sz="1600" dirty="0">
                <a:ea typeface="+mn-ea"/>
                <a:cs typeface="+mn-cs"/>
              </a:rPr>
              <a:t>запасов </a:t>
            </a:r>
            <a:r>
              <a:rPr lang="ru-RU" sz="1600" dirty="0" smtClean="0">
                <a:ea typeface="+mn-ea"/>
                <a:cs typeface="+mn-cs"/>
              </a:rPr>
              <a:t/>
            </a:r>
            <a:br>
              <a:rPr lang="ru-RU" sz="1600" dirty="0" smtClean="0">
                <a:ea typeface="+mn-ea"/>
                <a:cs typeface="+mn-cs"/>
              </a:rPr>
            </a:br>
            <a:r>
              <a:rPr lang="ru-RU" sz="1600" dirty="0" smtClean="0">
                <a:ea typeface="+mn-ea"/>
                <a:cs typeface="+mn-cs"/>
              </a:rPr>
              <a:t>и </a:t>
            </a:r>
            <a:r>
              <a:rPr lang="ru-RU" sz="1600" dirty="0">
                <a:ea typeface="+mn-ea"/>
                <a:cs typeface="+mn-cs"/>
              </a:rPr>
              <a:t>прогнозных ресурсов ТПИ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18849" y="6303600"/>
            <a:ext cx="762000" cy="365760"/>
          </a:xfrm>
        </p:spPr>
        <p:txBody>
          <a:bodyPr/>
          <a:lstStyle/>
          <a:p>
            <a:fld id="{5DBA0E29-CE1D-4F38-A30E-383875EACB74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805153"/>
              </p:ext>
            </p:extLst>
          </p:nvPr>
        </p:nvGraphicFramePr>
        <p:xfrm>
          <a:off x="142797" y="548673"/>
          <a:ext cx="8893699" cy="623366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493099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  <a:gridCol w="270030"/>
              </a:tblGrid>
              <a:tr h="264931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Направления</a:t>
                      </a:r>
                      <a:endParaRPr lang="ru-RU" sz="1000" b="1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График</a:t>
                      </a:r>
                      <a:r>
                        <a:rPr lang="ru-RU" sz="1000" b="0" baseline="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</a:rPr>
                        <a:t> выполнения</a:t>
                      </a:r>
                      <a:endParaRPr lang="ru-RU" sz="1000" b="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13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ru-RU" sz="10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ru-RU" sz="100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2020</a:t>
                      </a:r>
                      <a:endParaRPr lang="ru-RU" sz="100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ru-RU" sz="100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61877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716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утверждение документов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Классификация запасов и прогнозных ресурсов по ТПИ</a:t>
                      </a:r>
                      <a:endParaRPr lang="ru-RU" sz="9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Правительства РФ №69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13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Правительства РФ №118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13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Правительства РФ №94 «платежи за пользование недрами…»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Правила проектирования разработки месторождений ТПИ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Правила разработки месторождений ТПИ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1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МПР №232 «Об утверждении Методики  по определению …. платежа за пользование недрами»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Методические рекомендации по применению НК  ТПИ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документов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84406" marR="84406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1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Методические рекомендации по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изучению месторождений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составлению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ТЭО кондиций и подсчёту запасов и предоставлению их на Государственную экспертизу </a:t>
                      </a:r>
                      <a:r>
                        <a:rPr lang="ru-RU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(22 документа)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Методические руководства для оценки прогнозных ресурсов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документа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1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Макет нового государственного баланса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Административный регламент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431">
                <a:tc gridSpan="21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ВВОД КЛАССИФИКАЦИИ С 2021 ГОДА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499">
                <a:tc gridSpan="21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Переходный период для действующих горнодобывающих предприятий в течение 6 лет со дня ввода в действие Классификации – с 2026 г (аналогично по переходу Классификации УВС)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1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84406" marR="84406"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4406" marR="84406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flipV="1">
            <a:off x="5004048" y="4365104"/>
            <a:ext cx="1611860" cy="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635896" y="1484784"/>
            <a:ext cx="3804416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267821" y="3861048"/>
            <a:ext cx="1613526" cy="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5267821" y="5155788"/>
            <a:ext cx="829399" cy="1404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4731770" y="1772816"/>
            <a:ext cx="536051" cy="0"/>
          </a:xfrm>
          <a:prstGeom prst="straightConnector1">
            <a:avLst/>
          </a:prstGeom>
          <a:ln w="1905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323528" y="6662583"/>
            <a:ext cx="337838" cy="4348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85151" y="6578174"/>
            <a:ext cx="15287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</a:rPr>
              <a:t>- </a:t>
            </a:r>
            <a:r>
              <a:rPr lang="ru-RU" sz="800" dirty="0">
                <a:solidFill>
                  <a:prstClr val="black"/>
                </a:solidFill>
              </a:rPr>
              <a:t>Подготовка </a:t>
            </a:r>
            <a:r>
              <a:rPr lang="ru-RU" sz="800" dirty="0" smtClean="0">
                <a:solidFill>
                  <a:prstClr val="black"/>
                </a:solidFill>
              </a:rPr>
              <a:t> документа</a:t>
            </a:r>
            <a:endParaRPr lang="ru-RU" sz="800" dirty="0">
              <a:solidFill>
                <a:prstClr val="black"/>
              </a:solidFill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>
            <a:off x="2173237" y="6675487"/>
            <a:ext cx="372243" cy="4348"/>
          </a:xfrm>
          <a:prstGeom prst="straightConnector1">
            <a:avLst/>
          </a:prstGeom>
          <a:ln w="1905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6881347" y="3861048"/>
            <a:ext cx="545711" cy="0"/>
          </a:xfrm>
          <a:prstGeom prst="straightConnector1">
            <a:avLst/>
          </a:prstGeom>
          <a:ln w="1905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V="1">
            <a:off x="6612200" y="4365104"/>
            <a:ext cx="814858" cy="2"/>
          </a:xfrm>
          <a:prstGeom prst="straightConnector1">
            <a:avLst/>
          </a:prstGeom>
          <a:ln w="1905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6102509" y="5157192"/>
            <a:ext cx="513399" cy="0"/>
          </a:xfrm>
          <a:prstGeom prst="straightConnector1">
            <a:avLst/>
          </a:prstGeom>
          <a:ln w="1905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658321" y="6578174"/>
            <a:ext cx="15287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</a:rPr>
              <a:t>-  </a:t>
            </a:r>
            <a:r>
              <a:rPr lang="ru-RU" sz="800" dirty="0">
                <a:solidFill>
                  <a:prstClr val="black"/>
                </a:solidFill>
              </a:rPr>
              <a:t>Согласование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3635896" y="1772816"/>
            <a:ext cx="1071279" cy="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267821" y="2060848"/>
            <a:ext cx="518945" cy="1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795391" y="2060848"/>
            <a:ext cx="1066911" cy="1"/>
          </a:xfrm>
          <a:prstGeom prst="straightConnector1">
            <a:avLst/>
          </a:prstGeom>
          <a:ln w="1905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267821" y="2329544"/>
            <a:ext cx="518945" cy="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786766" y="2329544"/>
            <a:ext cx="1087607" cy="0"/>
          </a:xfrm>
          <a:prstGeom prst="straightConnector1">
            <a:avLst/>
          </a:prstGeom>
          <a:ln w="1905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267821" y="2643221"/>
            <a:ext cx="527570" cy="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825233" y="2640066"/>
            <a:ext cx="1056114" cy="0"/>
          </a:xfrm>
          <a:prstGeom prst="straightConnector1">
            <a:avLst/>
          </a:prstGeom>
          <a:ln w="1905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004048" y="2956898"/>
            <a:ext cx="787405" cy="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806558" y="2956898"/>
            <a:ext cx="1055744" cy="0"/>
          </a:xfrm>
          <a:prstGeom prst="straightConnector1">
            <a:avLst/>
          </a:prstGeom>
          <a:ln w="1905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004048" y="3226389"/>
            <a:ext cx="782718" cy="315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795391" y="3229544"/>
            <a:ext cx="1066911" cy="0"/>
          </a:xfrm>
          <a:prstGeom prst="straightConnector1">
            <a:avLst/>
          </a:prstGeom>
          <a:ln w="1905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5806558" y="5584112"/>
            <a:ext cx="1080817" cy="5128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862302" y="5584112"/>
            <a:ext cx="578010" cy="0"/>
          </a:xfrm>
          <a:prstGeom prst="straightConnector1">
            <a:avLst/>
          </a:prstGeom>
          <a:ln w="1905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5267821" y="3574697"/>
            <a:ext cx="1077474" cy="1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6353920" y="3574697"/>
            <a:ext cx="1066911" cy="1"/>
          </a:xfrm>
          <a:prstGeom prst="straightConnector1">
            <a:avLst/>
          </a:prstGeom>
          <a:ln w="1905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5806558" y="5805264"/>
            <a:ext cx="1055744" cy="0"/>
          </a:xfrm>
          <a:prstGeom prst="straightConnector1">
            <a:avLst/>
          </a:prstGeom>
          <a:ln w="1905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6887375" y="5803252"/>
            <a:ext cx="544760" cy="2012"/>
          </a:xfrm>
          <a:prstGeom prst="straightConnector1">
            <a:avLst/>
          </a:prstGeom>
          <a:ln w="1905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58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34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80"/>
            <a:ext cx="8568952" cy="620308"/>
          </a:xfrm>
        </p:spPr>
        <p:txBody>
          <a:bodyPr>
            <a:noAutofit/>
          </a:bodyPr>
          <a:lstStyle/>
          <a:p>
            <a:pPr marL="0" indent="0" algn="ctr"/>
            <a:r>
              <a:rPr lang="ru-RU" sz="1400" b="1" dirty="0"/>
              <a:t>Проект классификации  разработан с учетом действующих российских и международных систем отчетности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65816"/>
          </a:xfrm>
          <a:noFill/>
        </p:spPr>
        <p:txBody>
          <a:bodyPr>
            <a:normAutofit fontScale="92500" lnSpcReduction="10000"/>
          </a:bodyPr>
          <a:lstStyle/>
          <a:p>
            <a:pPr marL="0" lvl="0" indent="361950">
              <a:buClr>
                <a:srgbClr val="53548A"/>
              </a:buClr>
              <a:buNone/>
            </a:pPr>
            <a:r>
              <a:rPr lang="ru-RU" sz="19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Действующая российская система отчетности представлена:</a:t>
            </a:r>
          </a:p>
          <a:p>
            <a:pPr marL="0" lvl="0" indent="361950">
              <a:buClr>
                <a:srgbClr val="53548A"/>
              </a:buClr>
              <a:buNone/>
            </a:pPr>
            <a:endParaRPr lang="ru-RU" sz="1900" b="1" i="1" dirty="0">
              <a:solidFill>
                <a:schemeClr val="tx2">
                  <a:lumMod val="75000"/>
                  <a:lumOff val="25000"/>
                </a:schemeClr>
              </a:solidFill>
              <a:latin typeface="Constantia"/>
            </a:endParaRPr>
          </a:p>
          <a:p>
            <a:pPr marL="0" indent="452438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5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Российская классификация 2006 г. </a:t>
            </a:r>
            <a:r>
              <a:rPr lang="ru-RU" sz="15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(утверждена </a:t>
            </a:r>
            <a:r>
              <a:rPr lang="ru-RU" sz="15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приказом МПР России от </a:t>
            </a:r>
            <a:r>
              <a:rPr lang="ru-RU" sz="15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11.12.2006 </a:t>
            </a:r>
            <a:r>
              <a:rPr lang="ru-RU" sz="15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 278 (зарегистрировано в Минюсте РФ </a:t>
            </a:r>
            <a:r>
              <a:rPr lang="ru-RU" sz="15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25 декабря </a:t>
            </a:r>
            <a:r>
              <a:rPr lang="ru-RU" sz="15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2006 г. N 8667) </a:t>
            </a:r>
            <a:endParaRPr lang="ru-RU" sz="1500" i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just">
              <a:buClr>
                <a:schemeClr val="accent1"/>
              </a:buClr>
              <a:buNone/>
            </a:pPr>
            <a:endParaRPr lang="ru-RU" sz="1500" i="1" dirty="0" smtClean="0">
              <a:solidFill>
                <a:schemeClr val="accent2"/>
              </a:solidFill>
            </a:endParaRPr>
          </a:p>
          <a:p>
            <a:pPr marL="0" indent="452438"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5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Кодекс НАЭН </a:t>
            </a:r>
            <a:r>
              <a:rPr lang="ru-RU" sz="10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0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Кодекс </a:t>
            </a:r>
            <a:r>
              <a:rPr lang="ru-RU" sz="10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НАЭН  </a:t>
            </a:r>
            <a:r>
              <a:rPr lang="ru-RU" sz="10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2014 - дополненная </a:t>
            </a:r>
            <a:r>
              <a:rPr lang="ru-RU" sz="10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10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переработанная версия </a:t>
            </a:r>
            <a:r>
              <a:rPr lang="ru-RU" sz="10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Кодекса НАЭН 2011 с учетом </a:t>
            </a:r>
            <a:r>
              <a:rPr lang="ru-RU" sz="10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последних изменений </a:t>
            </a:r>
            <a:r>
              <a:rPr lang="ru-RU" sz="10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 Шаблон </a:t>
            </a:r>
            <a:r>
              <a:rPr lang="en-US" sz="10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CRIRSCO</a:t>
            </a:r>
            <a:r>
              <a:rPr lang="ru-RU" sz="10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</a:t>
            </a:r>
            <a:r>
              <a:rPr lang="ru-RU" sz="13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5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15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основан </a:t>
            </a:r>
            <a:r>
              <a:rPr lang="ru-RU" sz="15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на Шаблоне </a:t>
            </a:r>
            <a:r>
              <a:rPr lang="en-US" sz="15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CRIRSCO </a:t>
            </a:r>
            <a:r>
              <a:rPr lang="ru-RU" sz="15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 учетом специфики российской системы </a:t>
            </a:r>
            <a:r>
              <a:rPr lang="ru-RU" sz="15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классификации</a:t>
            </a:r>
            <a:r>
              <a:rPr lang="ru-RU" sz="15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endParaRPr lang="ru-RU" sz="15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ru-RU" sz="15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- устанавливает </a:t>
            </a:r>
            <a:r>
              <a:rPr lang="ru-RU" sz="15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минимальные требования, предъявляемые к Публичному </a:t>
            </a:r>
            <a:r>
              <a:rPr lang="ru-RU" sz="15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Отчету горнопромышленных </a:t>
            </a:r>
            <a:r>
              <a:rPr lang="ru-RU" sz="15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и геологоразведочных </a:t>
            </a:r>
            <a:r>
              <a:rPr lang="ru-RU" sz="15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компаний;</a:t>
            </a:r>
            <a:endParaRPr lang="ru-RU" sz="15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ru-RU" sz="15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5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- предназначается </a:t>
            </a:r>
            <a:r>
              <a:rPr lang="ru-RU" sz="15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для использования в международных масштабах </a:t>
            </a:r>
            <a:r>
              <a:rPr lang="ru-RU" sz="1500" b="1" i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 рыночных целях параллельно действующей системе </a:t>
            </a:r>
            <a:r>
              <a:rPr lang="ru-RU" sz="1500" b="1" i="1" u="sng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российской </a:t>
            </a:r>
            <a:r>
              <a:rPr lang="ru-RU" sz="1500" b="1" i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классификации</a:t>
            </a:r>
            <a:r>
              <a:rPr lang="ru-RU" sz="15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используемой в государственных целях 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ru-RU" sz="15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 - признан </a:t>
            </a:r>
            <a:r>
              <a:rPr lang="ru-RU" sz="15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Европейским регулятором рынка ценных бумаг (</a:t>
            </a:r>
            <a:r>
              <a:rPr lang="en-US" sz="15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ESMA</a:t>
            </a:r>
            <a:r>
              <a:rPr lang="ru-RU" sz="15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</a:t>
            </a:r>
            <a:endParaRPr lang="en-US" sz="1500" i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None/>
            </a:pPr>
            <a:endParaRPr lang="en-US" sz="15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361950">
              <a:buClr>
                <a:srgbClr val="53548A"/>
              </a:buClr>
              <a:buNone/>
            </a:pPr>
            <a:r>
              <a:rPr lang="ru-RU" sz="19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Международные системы отчетности о запасах/ресурсах ТПИ: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None/>
            </a:pPr>
            <a:endParaRPr lang="en-US" sz="1500" i="1" dirty="0" smtClean="0">
              <a:solidFill>
                <a:schemeClr val="accent2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ru-RU" sz="15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Шаблон </a:t>
            </a:r>
            <a:r>
              <a:rPr lang="en-US" sz="15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CRIRSCO</a:t>
            </a:r>
            <a:r>
              <a:rPr lang="ru-RU" sz="15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  </a:t>
            </a:r>
            <a:r>
              <a:rPr lang="ru-RU" sz="16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 </a:t>
            </a:r>
            <a:r>
              <a:rPr lang="en-US" sz="16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CRIRSCO</a:t>
            </a:r>
            <a:r>
              <a:rPr lang="ru-RU" sz="16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- объединенный комитет по международным стандартам отчетности и о запасах месторождений,  учрежден в 1994 г.) </a:t>
            </a:r>
            <a:endParaRPr lang="ru-RU" sz="1600" i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ru-RU" sz="15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РК ООН </a:t>
            </a:r>
            <a:r>
              <a:rPr lang="ru-RU" sz="16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(Инструмент </a:t>
            </a:r>
            <a:r>
              <a:rPr lang="ru-RU" sz="16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глобального учета минеральных ресурсов, </a:t>
            </a:r>
            <a:r>
              <a:rPr lang="ru-RU" sz="16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способный </a:t>
            </a:r>
            <a:r>
              <a:rPr lang="ru-RU" sz="16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обеспечить сопоставимость и совместимость используемых в различных странах классификационных </a:t>
            </a:r>
            <a:r>
              <a:rPr lang="ru-RU" sz="16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систем). </a:t>
            </a:r>
            <a:endParaRPr lang="ru-RU" sz="16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None/>
            </a:pPr>
            <a:endParaRPr lang="ru-RU" sz="1500" dirty="0">
              <a:solidFill>
                <a:schemeClr val="accent2"/>
              </a:solidFill>
            </a:endParaRPr>
          </a:p>
          <a:p>
            <a:pPr marL="0" indent="0" algn="just">
              <a:buClr>
                <a:schemeClr val="accent1"/>
              </a:buClr>
              <a:buNone/>
            </a:pPr>
            <a:endParaRPr lang="ru-RU" sz="1400" dirty="0">
              <a:solidFill>
                <a:schemeClr val="accent2"/>
              </a:solidFill>
            </a:endParaRPr>
          </a:p>
          <a:p>
            <a:endParaRPr lang="ru-RU" sz="1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BFAA-33AA-4EA6-9D02-8D5E255A0F4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6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4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3248" y="17052"/>
            <a:ext cx="8397184" cy="4596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rgbClr val="FFFFFF"/>
                </a:solidFill>
              </a:rPr>
              <a:t>Действующая Классификация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5230" y="620688"/>
            <a:ext cx="871296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Действующая Классификация может быть сведена к следующим тезисам:</a:t>
            </a:r>
          </a:p>
          <a:p>
            <a:pPr lvl="0" indent="457200" algn="just" fontAlgn="auto">
              <a:spcBef>
                <a:spcPts val="0"/>
              </a:spcBef>
              <a:spcAft>
                <a:spcPts val="0"/>
              </a:spcAft>
            </a:pPr>
            <a:endParaRPr lang="ru-RU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Constantia"/>
            </a:endParaRPr>
          </a:p>
          <a:p>
            <a:pPr lvl="0" indent="45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1. По сложности геологического строения </a:t>
            </a:r>
            <a:r>
              <a:rPr lang="ru-RU" sz="1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(морфология рудных тел и их внутреннего </a:t>
            </a:r>
            <a:r>
              <a:rPr lang="ru-RU" sz="12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строения) </a:t>
            </a:r>
            <a:r>
              <a:rPr lang="ru-RU" sz="14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все месторождения группируются в четыре группы</a:t>
            </a:r>
            <a:r>
              <a:rPr lang="ru-RU" sz="12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 </a:t>
            </a:r>
            <a:r>
              <a:rPr lang="ru-RU" sz="1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(1-я наиболее простая, 4-я – наиболее сложная), для которых на основе обобщения отечественного и мирового опыта изучения даются рекомендации по системам разведки, густоте разведочной сети и другие требования для квалификации их запасов по категории геологической изученности для каждой группы месторождений (</a:t>
            </a:r>
            <a:r>
              <a:rPr lang="ru-RU" sz="10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разведанности</a:t>
            </a:r>
            <a:r>
              <a:rPr lang="ru-RU" sz="1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).</a:t>
            </a:r>
            <a:endParaRPr lang="ru-RU" sz="1000" i="1" dirty="0" smtClean="0">
              <a:solidFill>
                <a:schemeClr val="tx2">
                  <a:lumMod val="75000"/>
                  <a:lumOff val="25000"/>
                </a:schemeClr>
              </a:solidFill>
              <a:latin typeface="Constantia"/>
            </a:endParaRPr>
          </a:p>
          <a:p>
            <a:pPr lvl="0" indent="457200" algn="just" fontAlgn="auto">
              <a:spcBef>
                <a:spcPts val="0"/>
              </a:spcBef>
              <a:spcAft>
                <a:spcPts val="0"/>
              </a:spcAft>
            </a:pPr>
            <a:endParaRPr lang="ru-RU" sz="1200" i="1" dirty="0">
              <a:solidFill>
                <a:schemeClr val="tx2">
                  <a:lumMod val="75000"/>
                  <a:lumOff val="25000"/>
                </a:schemeClr>
              </a:solidFill>
              <a:latin typeface="Constantia"/>
            </a:endParaRPr>
          </a:p>
          <a:p>
            <a:pPr lvl="0" indent="45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2. По промышленному назначению запасы делятся на балансовые, </a:t>
            </a:r>
            <a:r>
              <a:rPr lang="ru-RU" sz="1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чья отработка рентабельна при существующих на момент оценки ценах, технике и технологии, </a:t>
            </a:r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а также </a:t>
            </a:r>
            <a:r>
              <a:rPr lang="ru-RU" sz="1600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забалансовые</a:t>
            </a:r>
            <a:r>
              <a:rPr lang="ru-RU" sz="12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, </a:t>
            </a:r>
            <a:r>
              <a:rPr lang="ru-RU" sz="1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которые в настоящее время на имеют промышленного значения, т.е. не рентабельны, но вовлечение их в эксплуатацию возможно в обозримом будущем в связи с благоприятными изменениями конъюнктуры рынка или научно-техническим прогрессом</a:t>
            </a:r>
            <a:r>
              <a:rPr lang="ru-RU" sz="12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.</a:t>
            </a:r>
          </a:p>
          <a:p>
            <a:pPr lvl="0" indent="457200" algn="just" fontAlgn="auto">
              <a:spcBef>
                <a:spcPts val="0"/>
              </a:spcBef>
              <a:spcAft>
                <a:spcPts val="0"/>
              </a:spcAft>
            </a:pPr>
            <a:endParaRPr lang="ru-RU" sz="1200" i="1" dirty="0">
              <a:solidFill>
                <a:schemeClr val="tx2">
                  <a:lumMod val="75000"/>
                  <a:lumOff val="25000"/>
                </a:schemeClr>
              </a:solidFill>
              <a:latin typeface="Constantia"/>
            </a:endParaRPr>
          </a:p>
          <a:p>
            <a:pPr lvl="0" indent="45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3. По степени геологической изученности с учетом сложности геологического строения и подготовленности к промышленному использованию </a:t>
            </a:r>
            <a:r>
              <a:rPr lang="ru-RU" sz="1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(горнотехнических и гидрогеологических условий эксплуатации, технологических свойств руд и т.д.)</a:t>
            </a:r>
            <a:r>
              <a:rPr lang="ru-RU" sz="12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 </a:t>
            </a:r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выделяются геологические запасы, которые подразделяются на четыре категории: А, В, С1 и С2.</a:t>
            </a:r>
          </a:p>
          <a:p>
            <a:pPr lvl="0" indent="457200" algn="just" fontAlgn="auto">
              <a:spcBef>
                <a:spcPts val="0"/>
              </a:spcBef>
              <a:spcAft>
                <a:spcPts val="0"/>
              </a:spcAft>
            </a:pPr>
            <a:endParaRPr lang="ru-RU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Constantia"/>
            </a:endParaRPr>
          </a:p>
          <a:p>
            <a:pPr lvl="0" indent="45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4. Кроме балансовых и </a:t>
            </a:r>
            <a:r>
              <a:rPr lang="ru-RU" sz="1600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забалансовых</a:t>
            </a:r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 запасов в пределах месторождений и рудных районов оцениваются прогнозные ресурсы категории Р1, Р2, Р3, </a:t>
            </a:r>
            <a:r>
              <a:rPr lang="ru-RU" sz="1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геологическая изученность которых значительно ниже запасов категории С2, в силу чего достоверное определение экономичности их отработки не возможно.</a:t>
            </a:r>
          </a:p>
          <a:p>
            <a:pPr lvl="0" indent="457200" algn="just" fontAlgn="auto">
              <a:spcBef>
                <a:spcPts val="0"/>
              </a:spcBef>
              <a:spcAft>
                <a:spcPts val="0"/>
              </a:spcAft>
            </a:pPr>
            <a:endParaRPr lang="ru-RU" sz="1200" i="1" dirty="0">
              <a:solidFill>
                <a:schemeClr val="tx2">
                  <a:lumMod val="75000"/>
                  <a:lumOff val="25000"/>
                </a:schemeClr>
              </a:solidFill>
              <a:latin typeface="Constantia"/>
            </a:endParaRPr>
          </a:p>
          <a:p>
            <a:pPr lvl="0" indent="45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5. Все запасы и прогнозные ресурсы подсчитываются и квалифицируются в недрах без учета технологических потерь и разубоживания при добыче.</a:t>
            </a:r>
          </a:p>
        </p:txBody>
      </p:sp>
    </p:spTree>
    <p:extLst>
      <p:ext uri="{BB962C8B-B14F-4D97-AF65-F5344CB8AC3E}">
        <p14:creationId xmlns:p14="http://schemas.microsoft.com/office/powerpoint/2010/main" val="427115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5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63248" y="17052"/>
            <a:ext cx="8397184" cy="4596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rgbClr val="FFFFFF"/>
                </a:solidFill>
              </a:rPr>
              <a:t>Новая Классификация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5230" y="548680"/>
            <a:ext cx="871296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Новая Классификация сводится </a:t>
            </a:r>
            <a:r>
              <a:rPr lang="ru-RU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 следующим тезисам</a:t>
            </a:r>
            <a:r>
              <a:rPr lang="ru-RU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0" indent="45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1</a:t>
            </a:r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. По сложности геологического строения </a:t>
            </a:r>
            <a:r>
              <a:rPr lang="ru-RU" sz="1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(морфология рудных тел и их внутреннего </a:t>
            </a:r>
            <a:r>
              <a:rPr lang="ru-RU" sz="12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строения) </a:t>
            </a:r>
            <a:r>
              <a:rPr lang="ru-RU" sz="14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все месторождения группируются в четыре группы</a:t>
            </a:r>
            <a:r>
              <a:rPr lang="ru-RU" sz="12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 </a:t>
            </a:r>
            <a:r>
              <a:rPr lang="ru-RU" sz="1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(1-я наиболее простая, 4-я – наиболее сложная), для которых на основе обобщения отечественного и мирового опыта изучения даются рекомендации по системам разведки, густоте разведочной сети и другие требования для квалификации их запасов по категории геологической изученности для каждой группы месторождений (</a:t>
            </a:r>
            <a:r>
              <a:rPr lang="ru-RU" sz="10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разведанности</a:t>
            </a:r>
            <a:r>
              <a:rPr lang="ru-RU" sz="1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).</a:t>
            </a:r>
            <a:endParaRPr lang="ru-RU" sz="1000" i="1" dirty="0" smtClean="0">
              <a:solidFill>
                <a:schemeClr val="tx2">
                  <a:lumMod val="75000"/>
                  <a:lumOff val="25000"/>
                </a:schemeClr>
              </a:solidFill>
              <a:latin typeface="Constantia"/>
            </a:endParaRPr>
          </a:p>
          <a:p>
            <a:pPr lvl="0" indent="457200" algn="just" fontAlgn="auto">
              <a:spcBef>
                <a:spcPts val="0"/>
              </a:spcBef>
              <a:spcAft>
                <a:spcPts val="0"/>
              </a:spcAft>
            </a:pPr>
            <a:endParaRPr lang="ru-RU" sz="1200" i="1" dirty="0">
              <a:solidFill>
                <a:schemeClr val="tx2">
                  <a:lumMod val="75000"/>
                  <a:lumOff val="25000"/>
                </a:schemeClr>
              </a:solidFill>
              <a:latin typeface="Constantia"/>
            </a:endParaRPr>
          </a:p>
          <a:p>
            <a:pPr lvl="0" indent="45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2. По промышленному </a:t>
            </a:r>
            <a:r>
              <a:rPr lang="ru-RU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назначению</a:t>
            </a:r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 </a:t>
            </a:r>
            <a:r>
              <a:rPr lang="ru-RU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геологические запасы </a:t>
            </a:r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делятся на </a:t>
            </a:r>
            <a:r>
              <a:rPr lang="ru-RU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балансовые, </a:t>
            </a:r>
            <a:r>
              <a:rPr lang="ru-RU" sz="10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отработка которых рентабельна </a:t>
            </a:r>
            <a:r>
              <a:rPr lang="ru-RU" sz="1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при существующих на момент оценки ценах, технике и технологии, </a:t>
            </a:r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а также </a:t>
            </a:r>
            <a:r>
              <a:rPr lang="ru-RU" sz="1600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забалансовые</a:t>
            </a:r>
            <a:r>
              <a:rPr lang="ru-RU" sz="12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, </a:t>
            </a:r>
            <a:r>
              <a:rPr lang="ru-RU" sz="1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которые в настоящее время на имеют промышленного значения, т.е. не рентабельны, но вовлечение их в эксплуатацию возможно в обозримом будущем в связи с благоприятными изменениями конъюнктуры рынка или научно-техническим прогрессом</a:t>
            </a:r>
            <a:r>
              <a:rPr lang="ru-RU" sz="12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.</a:t>
            </a:r>
          </a:p>
          <a:p>
            <a:pPr lvl="0" indent="457200" algn="just" fontAlgn="auto">
              <a:spcBef>
                <a:spcPts val="0"/>
              </a:spcBef>
              <a:spcAft>
                <a:spcPts val="0"/>
              </a:spcAft>
            </a:pPr>
            <a:endParaRPr lang="ru-RU" sz="1200" i="1" dirty="0">
              <a:solidFill>
                <a:schemeClr val="tx2">
                  <a:lumMod val="75000"/>
                  <a:lumOff val="25000"/>
                </a:schemeClr>
              </a:solidFill>
              <a:latin typeface="Constantia"/>
            </a:endParaRPr>
          </a:p>
          <a:p>
            <a:pPr lvl="0" indent="45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3. По степени геологической изученности </a:t>
            </a:r>
            <a:r>
              <a:rPr lang="ru-RU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выделяются геологические и извлекаемые </a:t>
            </a:r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запасы, </a:t>
            </a:r>
            <a:r>
              <a:rPr lang="ru-RU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соответственно которые </a:t>
            </a:r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подразделяются </a:t>
            </a:r>
            <a:r>
              <a:rPr lang="ru-RU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на категории В</a:t>
            </a:r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, С1, С2 и </a:t>
            </a:r>
            <a:r>
              <a:rPr lang="en-US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R1</a:t>
            </a:r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,</a:t>
            </a:r>
            <a:r>
              <a:rPr lang="en-US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 R2</a:t>
            </a:r>
            <a:r>
              <a:rPr lang="ru-RU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. Геологические запасы – учитывается достоверность и изученность в недрах. Извлекаемые – учитывают потери и разубоживание запасов, а также изученность для проектирования разработки (гидрогеологические, инженерно-геологические и т.д. условия)</a:t>
            </a:r>
            <a:endParaRPr lang="ru-RU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Constantia"/>
            </a:endParaRPr>
          </a:p>
          <a:p>
            <a:pPr lvl="0" indent="45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4</a:t>
            </a:r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. Кроме балансовых и </a:t>
            </a:r>
            <a:r>
              <a:rPr lang="ru-RU" sz="1600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забалансовых</a:t>
            </a:r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 запасов в пределах месторождений и рудных районов оцениваются прогнозные ресурсы категории Р1, Р2, Р3, </a:t>
            </a:r>
            <a:r>
              <a:rPr lang="ru-RU" sz="1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геологическая изученность которых значительно ниже запасов категории С2, в силу чего достоверное определение экономичности их отработки не возможно.</a:t>
            </a:r>
          </a:p>
          <a:p>
            <a:pPr lvl="0" indent="45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5</a:t>
            </a:r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. Геологические запасы и прогнозные ресурсы подсчитываются и квалифицируются в недрах без учета технологических потерь и разубоживания при добыче. </a:t>
            </a:r>
            <a:r>
              <a:rPr lang="ru-RU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Извлекаемые запасы выделяются на основе геологических запасов с учетом технологических </a:t>
            </a:r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потерь и разубоживания при </a:t>
            </a:r>
            <a:r>
              <a:rPr lang="ru-RU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/>
              </a:rPr>
              <a:t>добыче.</a:t>
            </a:r>
            <a:endParaRPr lang="ru-RU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94663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i="1" dirty="0"/>
              <a:t>Новая классификация запасов твердых полезных ископаемых, основываясь </a:t>
            </a:r>
            <a:r>
              <a:rPr lang="ru-RU" i="1" dirty="0" smtClean="0"/>
              <a:t>на</a:t>
            </a:r>
            <a:r>
              <a:rPr lang="en-US" i="1" dirty="0" smtClean="0"/>
              <a:t> </a:t>
            </a:r>
            <a:r>
              <a:rPr lang="ru-RU" i="1" dirty="0" smtClean="0"/>
              <a:t>проектном </a:t>
            </a:r>
            <a:r>
              <a:rPr lang="ru-RU" i="1" dirty="0"/>
              <a:t>принципе оценки запасов, по сути, формирует новое поле </a:t>
            </a:r>
            <a:r>
              <a:rPr lang="ru-RU" i="1" dirty="0" smtClean="0"/>
              <a:t>возможностей</a:t>
            </a:r>
            <a:r>
              <a:rPr lang="en-US" i="1" dirty="0" smtClean="0"/>
              <a:t> </a:t>
            </a:r>
            <a:r>
              <a:rPr lang="ru-RU" i="1" dirty="0" smtClean="0"/>
              <a:t>как </a:t>
            </a:r>
            <a:r>
              <a:rPr lang="ru-RU" i="1" dirty="0"/>
              <a:t>для </a:t>
            </a:r>
            <a:r>
              <a:rPr lang="ru-RU" i="1" dirty="0" err="1"/>
              <a:t>недропользователей</a:t>
            </a:r>
            <a:r>
              <a:rPr lang="ru-RU" i="1" dirty="0"/>
              <a:t>, так и для государства</a:t>
            </a:r>
            <a:r>
              <a:rPr lang="ru-RU" i="1" dirty="0" smtClean="0"/>
              <a:t>.</a:t>
            </a:r>
            <a:endParaRPr lang="en-US" i="1" dirty="0" smtClean="0"/>
          </a:p>
          <a:p>
            <a:pPr marL="0" indent="0" algn="just">
              <a:buNone/>
            </a:pPr>
            <a:r>
              <a:rPr lang="ru-RU" i="1" dirty="0" smtClean="0"/>
              <a:t> </a:t>
            </a:r>
            <a:r>
              <a:rPr lang="ru-RU" i="1" dirty="0"/>
              <a:t>Во-первых, создает </a:t>
            </a:r>
            <a:r>
              <a:rPr lang="ru-RU" i="1" dirty="0" smtClean="0"/>
              <a:t>новые</a:t>
            </a:r>
            <a:r>
              <a:rPr lang="en-US" i="1" dirty="0" smtClean="0"/>
              <a:t> </a:t>
            </a:r>
            <a:r>
              <a:rPr lang="ru-RU" i="1" dirty="0" smtClean="0"/>
              <a:t>возможности </a:t>
            </a:r>
            <a:r>
              <a:rPr lang="ru-RU" i="1" dirty="0"/>
              <a:t>с точки зрения оценки инвестиционных возможностей, </a:t>
            </a:r>
            <a:r>
              <a:rPr lang="ru-RU" i="1" dirty="0" smtClean="0"/>
              <a:t>открывая</a:t>
            </a:r>
            <a:r>
              <a:rPr lang="en-US" i="1" dirty="0" smtClean="0"/>
              <a:t> </a:t>
            </a:r>
            <a:r>
              <a:rPr lang="ru-RU" i="1" dirty="0" smtClean="0"/>
              <a:t>новые </a:t>
            </a:r>
            <a:r>
              <a:rPr lang="ru-RU" i="1" dirty="0"/>
              <a:t>источники финансирования</a:t>
            </a:r>
            <a:r>
              <a:rPr lang="ru-RU" i="1" dirty="0" smtClean="0"/>
              <a:t>;</a:t>
            </a:r>
            <a:endParaRPr lang="en-US" i="1" dirty="0" smtClean="0"/>
          </a:p>
          <a:p>
            <a:pPr marL="0" indent="0" algn="just">
              <a:buNone/>
            </a:pPr>
            <a:r>
              <a:rPr lang="ru-RU" i="1" dirty="0" smtClean="0"/>
              <a:t> </a:t>
            </a:r>
            <a:r>
              <a:rPr lang="ru-RU" i="1" dirty="0"/>
              <a:t>во-вторых, показывая государству </a:t>
            </a:r>
            <a:r>
              <a:rPr lang="ru-RU" i="1" dirty="0" smtClean="0"/>
              <a:t>реальную</a:t>
            </a:r>
            <a:r>
              <a:rPr lang="en-US" i="1" dirty="0" smtClean="0"/>
              <a:t> </a:t>
            </a:r>
            <a:r>
              <a:rPr lang="ru-RU" i="1" dirty="0" smtClean="0"/>
              <a:t>картину </a:t>
            </a:r>
            <a:r>
              <a:rPr lang="ru-RU" i="1" dirty="0"/>
              <a:t>обеспеченности экономически значимыми запасами полезных </a:t>
            </a:r>
            <a:r>
              <a:rPr lang="ru-RU" i="1" dirty="0" smtClean="0"/>
              <a:t>ископаемых,</a:t>
            </a:r>
            <a:r>
              <a:rPr lang="en-US" i="1" dirty="0" smtClean="0"/>
              <a:t> </a:t>
            </a:r>
            <a:r>
              <a:rPr lang="ru-RU" i="1" dirty="0" smtClean="0"/>
              <a:t>создает </a:t>
            </a:r>
            <a:r>
              <a:rPr lang="ru-RU" i="1" dirty="0"/>
              <a:t>основу для принятия взвешенных и экономически </a:t>
            </a:r>
            <a:r>
              <a:rPr lang="ru-RU" i="1" dirty="0" smtClean="0"/>
              <a:t>обоснованных</a:t>
            </a:r>
            <a:r>
              <a:rPr lang="en-US" i="1" dirty="0" smtClean="0"/>
              <a:t> </a:t>
            </a:r>
            <a:r>
              <a:rPr lang="ru-RU" i="1" dirty="0" smtClean="0"/>
              <a:t>управленческих </a:t>
            </a:r>
            <a:r>
              <a:rPr lang="ru-RU" i="1" dirty="0"/>
              <a:t>решений как в области концепции воспроизводства </a:t>
            </a:r>
            <a:r>
              <a:rPr lang="ru-RU" i="1" dirty="0" smtClean="0"/>
              <a:t>минерально-сырьевой </a:t>
            </a:r>
            <a:r>
              <a:rPr lang="ru-RU" i="1" dirty="0"/>
              <a:t>базы, так и в области налогового и иного регулирования ее освоения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6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7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7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84784"/>
            <a:ext cx="82089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Жизненный </a:t>
            </a:r>
            <a:r>
              <a:rPr lang="ru-RU" sz="2000" dirty="0"/>
              <a:t>цикл любого </a:t>
            </a:r>
            <a:r>
              <a:rPr lang="ru-RU" sz="2000" dirty="0" smtClean="0"/>
              <a:t>месторождения может </a:t>
            </a:r>
            <a:r>
              <a:rPr lang="ru-RU" sz="2000" dirty="0"/>
              <a:t>быть представлен как серия проектов, направленных на реализацию отдельных стадий, этапов и других более мелких элементов жизненного цикла. </a:t>
            </a:r>
          </a:p>
          <a:p>
            <a:pPr algn="just">
              <a:lnSpc>
                <a:spcPct val="150000"/>
              </a:lnSpc>
            </a:pPr>
            <a:r>
              <a:rPr lang="ru-RU" sz="2000" dirty="0"/>
              <a:t>Схематично это отображено на </a:t>
            </a:r>
            <a:r>
              <a:rPr lang="ru-RU" sz="2000" dirty="0" smtClean="0"/>
              <a:t>следующем слайде.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100" dirty="0">
                <a:solidFill>
                  <a:schemeClr val="bg1"/>
                </a:solidFill>
              </a:rPr>
              <a:t>ПРОЕКТНЫЙ </a:t>
            </a:r>
            <a:r>
              <a:rPr lang="ru-RU" spc="100" dirty="0" smtClean="0">
                <a:solidFill>
                  <a:schemeClr val="bg1"/>
                </a:solidFill>
              </a:rPr>
              <a:t> ПРИНЦИП  УПРАВЛЕНИЯ  ЗАПАСАМИ</a:t>
            </a:r>
            <a:endParaRPr lang="ru-RU" spc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87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8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64" y="832125"/>
            <a:ext cx="8324192" cy="582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1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100" dirty="0">
                <a:solidFill>
                  <a:schemeClr val="bg1"/>
                </a:solidFill>
              </a:rPr>
              <a:t>ПРОЕКТНЫЙ </a:t>
            </a:r>
            <a:r>
              <a:rPr lang="ru-RU" spc="100" dirty="0" smtClean="0">
                <a:solidFill>
                  <a:schemeClr val="bg1"/>
                </a:solidFill>
              </a:rPr>
              <a:t> ПРИНЦИП  УПРАВЛЕНИЯ  ЗАПАСАМИ</a:t>
            </a:r>
            <a:endParaRPr lang="ru-RU" spc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0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A670-8F38-471C-9B29-C525E7B75800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488057"/>
              </p:ext>
            </p:extLst>
          </p:nvPr>
        </p:nvGraphicFramePr>
        <p:xfrm>
          <a:off x="27979" y="482301"/>
          <a:ext cx="9008517" cy="5997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597"/>
                <a:gridCol w="504056"/>
                <a:gridCol w="711021"/>
                <a:gridCol w="31555"/>
                <a:gridCol w="409552"/>
                <a:gridCol w="648072"/>
                <a:gridCol w="792088"/>
                <a:gridCol w="1480613"/>
                <a:gridCol w="1656184"/>
                <a:gridCol w="967659"/>
                <a:gridCol w="1080120"/>
              </a:tblGrid>
              <a:tr h="624177"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ОБЪЕКТЫ 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ru-RU" sz="1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ОЦЕНКИ</a:t>
                      </a:r>
                      <a:endParaRPr kumimoji="0" lang="ru-RU" sz="1000" b="1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РУДОПРОЯВЛЕНИЯ,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ru-RU" sz="1000" b="1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УЧАСТКИ И ПЛОЩАДИ</a:t>
                      </a:r>
                      <a:endParaRPr kumimoji="0" lang="ru-RU" sz="1000" b="1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МЕСТОРОЖДЕНИЯ</a:t>
                      </a:r>
                      <a:endParaRPr kumimoji="0" lang="ru-RU" sz="1600" b="1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55" marR="6155" marT="6155" marB="0"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707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СТАДИЯ РАБОТ</a:t>
                      </a:r>
                      <a:endParaRPr kumimoji="0"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РЕГИОНАЛЬНЫЕ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РАБОТЫ</a:t>
                      </a:r>
                      <a:endParaRPr kumimoji="0" lang="en-US" sz="8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ПОИСКИ</a:t>
                      </a:r>
                      <a:endParaRPr kumimoji="0"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kumimoji="0"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РАЗВЕДКА </a:t>
                      </a:r>
                      <a:endParaRPr kumimoji="0"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ЭКСПЛУАТАЦИОННАЯ</a:t>
                      </a:r>
                      <a:r>
                        <a:rPr kumimoji="0" lang="ru-RU" sz="9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РАЗВЕДКА, </a:t>
                      </a:r>
                      <a:r>
                        <a:rPr kumimoji="0"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687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Основание</a:t>
                      </a:r>
                      <a:r>
                        <a:rPr kumimoji="0" lang="ru-RU" sz="14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для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начала работ</a:t>
                      </a:r>
                      <a:endParaRPr kumimoji="0" lang="ru-RU" sz="1400" b="0" u="none" strike="noStrike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на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</a:t>
                      </a:r>
                      <a:r>
                        <a:rPr lang="ru-RU" sz="1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среднемасштабные </a:t>
                      </a:r>
                      <a:r>
                        <a:rPr lang="ru-RU" sz="1000" kern="120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1:200 000, 1:100 000)</a:t>
                      </a:r>
                      <a:r>
                        <a:rPr lang="ru-RU" sz="1000" kern="120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р</a:t>
                      </a:r>
                      <a:r>
                        <a:rPr lang="ru-RU" sz="1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аботы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на поисковые работы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на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оценочные работы</a:t>
                      </a:r>
                    </a:p>
                    <a:p>
                      <a:endParaRPr lang="ru-RU" sz="1100" b="0" dirty="0"/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на </a:t>
                      </a:r>
                    </a:p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разведочные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Технический проект  </a:t>
                      </a:r>
                    </a:p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разработки</a:t>
                      </a:r>
                      <a:endParaRPr lang="ru-RU" sz="1100" b="0" dirty="0"/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221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Категории по степени изученности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D92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pattFill prst="pct90">
                      <a:fgClr>
                        <a:srgbClr val="4D9299"/>
                      </a:fgClr>
                      <a:bgClr>
                        <a:schemeClr val="bg1"/>
                      </a:bgClr>
                    </a:patt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ПРОГНОЗНЫЕ РЕСУРСЫ</a:t>
                      </a:r>
                      <a:endParaRPr kumimoji="0"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FFF99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ГЕОЛОГИЧЕСКИЕ ЗАПАСЫ</a:t>
                      </a:r>
                      <a:endParaRPr kumimoji="0" lang="ru-RU" sz="1400" b="1" i="0" u="none" strike="noStrike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0">
                      <a:fgClr>
                        <a:srgbClr val="00FFCC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ИЗВЛЕКАЕМЫЕ ЗАПАСЫ</a:t>
                      </a: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800" b="0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600" b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600" b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baseline="-25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600" b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1" u="none" strike="noStrike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Оценённые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</a:t>
                      </a:r>
                      <a:r>
                        <a:rPr kumimoji="0" lang="ru-RU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Разведанные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В+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i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Вероятные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Доказанные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6818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solidFill>
                      <a:srgbClr val="4D92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trellis">
                      <a:fgClr>
                        <a:srgbClr val="4D9299"/>
                      </a:fgClr>
                      <a:bgClr>
                        <a:schemeClr val="bg1"/>
                      </a:bgClr>
                    </a:patt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ПРОГНОЗНЫЕ РЕСУРСЫ</a:t>
                      </a:r>
                      <a:endParaRPr kumimoji="0"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ГЕОЛОГИЧЕСКИЕ ЗАПАСЫ</a:t>
                      </a:r>
                      <a:endParaRPr kumimoji="0" lang="ru-RU" sz="1400" b="1" i="0" u="none" strike="noStrike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FFCC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ИЗВЛЕКАЕМЫЕ ЗАПАСЫ</a:t>
                      </a:r>
                      <a:endParaRPr kumimoji="0" lang="ru-RU" sz="1600" b="1" i="0" u="none" strike="noStrike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00FFCC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0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kumimoji="0" lang="ru-RU" sz="16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600" b="0" u="none" strike="noStrike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kumimoji="0" lang="ru-RU" sz="16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600" b="0" u="none" strike="noStrike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u="none" strike="noStrike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kumimoji="0" lang="ru-RU" sz="16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600" b="0" u="none" strike="noStrike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Оценённые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</a:t>
                      </a:r>
                      <a:r>
                        <a:rPr kumimoji="0" lang="ru-RU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horzBrick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Разведанные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(С</a:t>
                      </a:r>
                      <a:r>
                        <a:rPr kumimoji="0" lang="ru-RU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В, А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выделялись</a:t>
                      </a: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96066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Подсчёт, оценка</a:t>
                      </a:r>
                    </a:p>
                  </a:txBody>
                  <a:tcPr vert="vert27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pct90">
                      <a:fgClr>
                        <a:srgbClr val="4D9299"/>
                      </a:fgClr>
                      <a:bgClr>
                        <a:schemeClr val="bg1"/>
                      </a:bgClr>
                    </a:patt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Апробация ресурсов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ФБГУ</a:t>
                      </a:r>
                      <a:endParaRPr kumimoji="0" lang="ru-RU" sz="1400" kern="1200" dirty="0"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Апробация при экспертизе запасов </a:t>
                      </a:r>
                      <a:endParaRPr lang="ru-RU" dirty="0"/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ТЭО кондиций, подсчёт запасов</a:t>
                      </a:r>
                      <a:endParaRPr kumimoji="0" lang="ru-RU" sz="1400" b="0" kern="1200" dirty="0"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ashDnDiag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kern="1200" dirty="0"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ashDnDiag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0066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ТЭО в составе технического проекта разработки, подсчёт извлекаемых запасов</a:t>
                      </a:r>
                      <a:endParaRPr lang="ru-RU" sz="1400" b="0" dirty="0">
                        <a:solidFill>
                          <a:srgbClr val="0066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ashDnDiag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299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solidFill>
                      <a:srgbClr val="4D92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u="none" strike="noStrike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2006</a:t>
                      </a:r>
                    </a:p>
                    <a:p>
                      <a:endParaRPr lang="ru-RU" sz="2000" dirty="0"/>
                    </a:p>
                  </a:txBody>
                  <a:tcPr vert="vert270" anchor="ctr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trellis">
                      <a:fgClr>
                        <a:srgbClr val="4D9299"/>
                      </a:fgClr>
                      <a:bgClr>
                        <a:schemeClr val="bg1"/>
                      </a:bgClr>
                    </a:patt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Апробация ресурсов в отраслевых НИИ</a:t>
                      </a:r>
                      <a:endParaRPr lang="ru-RU" dirty="0"/>
                    </a:p>
                  </a:txBody>
                  <a:tcPr marL="6155" marR="6155" marT="615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ТЭО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временных кондиций, </a:t>
                      </a:r>
                      <a:r>
                        <a:rPr kumimoji="0" lang="ru-RU" sz="1400" b="0" kern="1200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подсчёт запасов</a:t>
                      </a:r>
                      <a:endParaRPr lang="ru-RU" sz="1400" b="0" i="0" u="none" strike="noStrike" kern="1200" dirty="0" smtClean="0"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ashDnDiag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ТЭО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постоянных разведочных кондиций, </a:t>
                      </a:r>
                      <a:r>
                        <a:rPr kumimoji="0" lang="ru-RU" sz="1400" b="0" kern="1200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подсчёт запасов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/>
                    </a:p>
                  </a:txBody>
                  <a:tcPr marL="6155" marR="6155" marT="615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ashDnDiag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4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рассчитывались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ashDnDiag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8178810" y="2079877"/>
            <a:ext cx="0" cy="324036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9512" y="-1458"/>
            <a:ext cx="8136904" cy="47813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ДЕЙСТВУЮЩЕЙ (2006 Г.) И ПРОЕКТА НОВОЙ (2018 г.) КЛАССИФИКАЦИИ ЗАПАСОВ И ПРОГНОЗНЫХ РЕСУРСОВ  ТПИ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23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Ясность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Ясность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Ясность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Ясность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Ясность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Ясность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17512</TotalTime>
  <Words>2929</Words>
  <Application>Microsoft Office PowerPoint</Application>
  <PresentationFormat>Экран (4:3)</PresentationFormat>
  <Paragraphs>405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24</vt:i4>
      </vt:variant>
    </vt:vector>
  </HeadingPairs>
  <TitlesOfParts>
    <vt:vector size="41" baseType="lpstr">
      <vt:lpstr>Arial</vt:lpstr>
      <vt:lpstr>Calibri</vt:lpstr>
      <vt:lpstr>Constantia</vt:lpstr>
      <vt:lpstr>Garamond</vt:lpstr>
      <vt:lpstr>Georgia</vt:lpstr>
      <vt:lpstr>Times New Roman</vt:lpstr>
      <vt:lpstr>Trebuchet MS</vt:lpstr>
      <vt:lpstr>Wingdings</vt:lpstr>
      <vt:lpstr>Wingdings 2</vt:lpstr>
      <vt:lpstr>Ясность</vt:lpstr>
      <vt:lpstr>1_Городская</vt:lpstr>
      <vt:lpstr>3_Ясность</vt:lpstr>
      <vt:lpstr>5_Ясность</vt:lpstr>
      <vt:lpstr>6_Ясность</vt:lpstr>
      <vt:lpstr>8_Ясность</vt:lpstr>
      <vt:lpstr>2_Ясность</vt:lpstr>
      <vt:lpstr>2_Городская</vt:lpstr>
      <vt:lpstr>СТАТУС   ПОДГОТОВКИ   И   ВВЕДЕНИЯ   НОВОЙ КЛАССИФИКАЦИИ   ТПИ</vt:lpstr>
      <vt:lpstr>Презентация PowerPoint</vt:lpstr>
      <vt:lpstr>Проект классификации  разработан с учетом действующих российских и международных систем отчетности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категории  С2  по новой Классификации</vt:lpstr>
      <vt:lpstr>Требования к категории  С1 по новой Классификации</vt:lpstr>
      <vt:lpstr>Требования к категории  В  по новой Классификации</vt:lpstr>
      <vt:lpstr>СХЕМА     ФОРМИРОВАНИЯ      ИЗВЛЕКАЕМЫХ      ЗАПАСОВ</vt:lpstr>
      <vt:lpstr>ЗАПАСЫ   ПОДЛЕЖАЩИЕ УЧЕТУ    ГОСБАЛАНСОМ</vt:lpstr>
      <vt:lpstr>Презентация PowerPoint</vt:lpstr>
      <vt:lpstr>Презентация PowerPoint</vt:lpstr>
      <vt:lpstr>ГАРМОНИЗАЦИЯ   КЛАССИФИКАЦИИ   ТПИ   CRIRSCO   И   РФ</vt:lpstr>
      <vt:lpstr>Презентация PowerPoint</vt:lpstr>
      <vt:lpstr>КЛЮЧЕВЫЕ РЕШЕНИЯ НКЗ ТПИ</vt:lpstr>
      <vt:lpstr>Презентация PowerPoint</vt:lpstr>
      <vt:lpstr>ПЛАН ВНЕДРЕНИЯ НОВОЙ КЛАССИФИКАЦИИ ЗАПАСОВ ТПИ</vt:lpstr>
      <vt:lpstr>«Дорожная карта» по принятию и реализации новой Классификации запасов  и прогнозных ресурсов ТПИ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Браткова</dc:creator>
  <cp:lastModifiedBy>adminuser</cp:lastModifiedBy>
  <cp:revision>611</cp:revision>
  <cp:lastPrinted>2016-04-20T13:34:44Z</cp:lastPrinted>
  <dcterms:created xsi:type="dcterms:W3CDTF">2016-01-20T08:08:39Z</dcterms:created>
  <dcterms:modified xsi:type="dcterms:W3CDTF">2018-05-23T01:57:25Z</dcterms:modified>
</cp:coreProperties>
</file>