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1" r:id="rId3"/>
    <p:sldId id="282" r:id="rId4"/>
    <p:sldId id="283" r:id="rId5"/>
    <p:sldId id="287" r:id="rId6"/>
    <p:sldId id="285" r:id="rId7"/>
    <p:sldId id="286" r:id="rId8"/>
    <p:sldId id="288" r:id="rId9"/>
    <p:sldId id="289" r:id="rId10"/>
    <p:sldId id="290" r:id="rId11"/>
    <p:sldId id="302" r:id="rId12"/>
    <p:sldId id="301" r:id="rId13"/>
    <p:sldId id="303" r:id="rId14"/>
    <p:sldId id="294" r:id="rId15"/>
    <p:sldId id="293" r:id="rId16"/>
    <p:sldId id="292" r:id="rId17"/>
    <p:sldId id="304" r:id="rId18"/>
    <p:sldId id="299" r:id="rId19"/>
    <p:sldId id="291" r:id="rId20"/>
    <p:sldId id="305" r:id="rId21"/>
    <p:sldId id="306" r:id="rId22"/>
    <p:sldId id="295" r:id="rId23"/>
    <p:sldId id="296" r:id="rId24"/>
    <p:sldId id="297" r:id="rId25"/>
    <p:sldId id="284" r:id="rId26"/>
    <p:sldId id="300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9C1"/>
    <a:srgbClr val="767171"/>
    <a:srgbClr val="323232"/>
    <a:srgbClr val="FFFFFF"/>
    <a:srgbClr val="012265"/>
    <a:srgbClr val="000066"/>
    <a:srgbClr val="3B3838"/>
    <a:srgbClr val="1D1D1D"/>
    <a:srgbClr val="0A2431"/>
    <a:srgbClr val="A5A5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6" d="100"/>
          <a:sy n="76" d="100"/>
        </p:scale>
        <p:origin x="118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7B27F-1A69-41D8-80C2-62B9EF1230D5}" type="datetimeFigureOut">
              <a:rPr lang="ru-RU" smtClean="0"/>
              <a:t>24.05.2018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4D058-CB87-41D4-A4A9-986214F5B1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85867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7B27F-1A69-41D8-80C2-62B9EF1230D5}" type="datetimeFigureOut">
              <a:rPr lang="ru-RU" smtClean="0"/>
              <a:t>24.05.2018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4D058-CB87-41D4-A4A9-986214F5B1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04692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7B27F-1A69-41D8-80C2-62B9EF1230D5}" type="datetimeFigureOut">
              <a:rPr lang="ru-RU" smtClean="0"/>
              <a:t>24.05.2018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4D058-CB87-41D4-A4A9-986214F5B1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4950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7B27F-1A69-41D8-80C2-62B9EF1230D5}" type="datetimeFigureOut">
              <a:rPr lang="ru-RU" smtClean="0"/>
              <a:t>24.05.2018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4D058-CB87-41D4-A4A9-986214F5B1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713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7B27F-1A69-41D8-80C2-62B9EF1230D5}" type="datetimeFigureOut">
              <a:rPr lang="ru-RU" smtClean="0"/>
              <a:t>24.05.2018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4D058-CB87-41D4-A4A9-986214F5B1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2115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7B27F-1A69-41D8-80C2-62B9EF1230D5}" type="datetimeFigureOut">
              <a:rPr lang="ru-RU" smtClean="0"/>
              <a:t>24.05.2018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4D058-CB87-41D4-A4A9-986214F5B1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5655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7B27F-1A69-41D8-80C2-62B9EF1230D5}" type="datetimeFigureOut">
              <a:rPr lang="ru-RU" smtClean="0"/>
              <a:t>24.05.2018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4D058-CB87-41D4-A4A9-986214F5B1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91478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7B27F-1A69-41D8-80C2-62B9EF1230D5}" type="datetimeFigureOut">
              <a:rPr lang="ru-RU" smtClean="0"/>
              <a:t>24.05.2018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4D058-CB87-41D4-A4A9-986214F5B1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65928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7B27F-1A69-41D8-80C2-62B9EF1230D5}" type="datetimeFigureOut">
              <a:rPr lang="ru-RU" smtClean="0"/>
              <a:t>24.05.2018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4D058-CB87-41D4-A4A9-986214F5B1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6527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7B27F-1A69-41D8-80C2-62B9EF1230D5}" type="datetimeFigureOut">
              <a:rPr lang="ru-RU" smtClean="0"/>
              <a:t>24.05.2018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4D058-CB87-41D4-A4A9-986214F5B1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15144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7B27F-1A69-41D8-80C2-62B9EF1230D5}" type="datetimeFigureOut">
              <a:rPr lang="ru-RU" smtClean="0"/>
              <a:t>24.05.2018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4D058-CB87-41D4-A4A9-986214F5B1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122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17B27F-1A69-41D8-80C2-62B9EF1230D5}" type="datetimeFigureOut">
              <a:rPr lang="ru-RU" smtClean="0"/>
              <a:t>24.05.2018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A4D058-CB87-41D4-A4A9-986214F5B1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731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hyperlink" Target="http://www.virg-npp.ru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5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irg-npp.ru/" TargetMode="External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irg-npp.ru/" TargetMode="External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hyperlink" Target="http://www.virg-npp.ru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irg-npp.ru/" TargetMode="External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irg-npp.ru/" TargetMode="External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irg-npp.ru/" TargetMode="External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irg-npp.ru/" TargetMode="External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irg-npp.ru/" TargetMode="External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irg-npp.ru/" TargetMode="External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irg-npp.ru/" TargetMode="External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1112430"/>
            <a:ext cx="9144000" cy="4581196"/>
          </a:xfrm>
          <a:prstGeom prst="rect">
            <a:avLst/>
          </a:prstGeom>
          <a:solidFill>
            <a:srgbClr val="323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092" y="5828761"/>
            <a:ext cx="720000" cy="720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169" y="5845876"/>
            <a:ext cx="720000" cy="720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451" y="5845876"/>
            <a:ext cx="720000" cy="7200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08" y="5845876"/>
            <a:ext cx="725425" cy="72237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361595" y="173186"/>
            <a:ext cx="25971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solidFill>
                  <a:srgbClr val="012265"/>
                </a:solidFill>
                <a:cs typeface="AngsanaUPC" panose="02020603050405020304" pitchFamily="18" charset="-34"/>
              </a:rPr>
              <a:t>Научно-производственное</a:t>
            </a:r>
          </a:p>
          <a:p>
            <a:r>
              <a:rPr lang="ru-RU" sz="1200" b="1" dirty="0">
                <a:solidFill>
                  <a:srgbClr val="012265"/>
                </a:solidFill>
                <a:cs typeface="AngsanaUPC" panose="02020603050405020304" pitchFamily="18" charset="-34"/>
              </a:rPr>
              <a:t>предприятие</a:t>
            </a:r>
          </a:p>
          <a:p>
            <a:r>
              <a:rPr lang="ru-RU" sz="2000" b="1" dirty="0">
                <a:solidFill>
                  <a:srgbClr val="012265"/>
                </a:solidFill>
              </a:rPr>
              <a:t>ВИРГ-РУДГЕОФИЗИКА</a:t>
            </a:r>
            <a:endParaRPr lang="ru-RU" sz="2000" dirty="0">
              <a:solidFill>
                <a:srgbClr val="012265"/>
              </a:solidFill>
              <a:latin typeface="Constantia" panose="02030602050306030303" pitchFamily="18" charset="0"/>
              <a:cs typeface="AngsanaUPC" panose="02020603050405020304" pitchFamily="18" charset="-34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16" y="250126"/>
            <a:ext cx="1076578" cy="615563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801513" y="6069724"/>
            <a:ext cx="3502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7"/>
              </a:rPr>
              <a:t>www.virg-npp.ru</a:t>
            </a:r>
            <a:r>
              <a:rPr lang="en-US" dirty="0" smtClean="0"/>
              <a:t>, </a:t>
            </a:r>
            <a:r>
              <a:rPr lang="ru-RU" b="1" dirty="0" smtClean="0">
                <a:solidFill>
                  <a:srgbClr val="323232"/>
                </a:solidFill>
              </a:rPr>
              <a:t>Санкт-Петербург</a:t>
            </a:r>
            <a:endParaRPr lang="ru-RU" b="1" dirty="0">
              <a:solidFill>
                <a:srgbClr val="323232"/>
              </a:solidFill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676" y="1112430"/>
            <a:ext cx="5941324" cy="4581196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3202675" y="1112430"/>
            <a:ext cx="3673137" cy="4581196"/>
          </a:xfrm>
          <a:prstGeom prst="rect">
            <a:avLst/>
          </a:prstGeom>
          <a:gradFill flip="none" rotWithShape="1">
            <a:gsLst>
              <a:gs pos="95000">
                <a:srgbClr val="4B4B4B">
                  <a:alpha val="22000"/>
                </a:srgbClr>
              </a:gs>
              <a:gs pos="30000">
                <a:srgbClr val="323232"/>
              </a:gs>
              <a:gs pos="100000">
                <a:srgbClr val="797979">
                  <a:alpha val="0"/>
                </a:srgbClr>
              </a:gs>
              <a:gs pos="100000">
                <a:srgbClr val="323232">
                  <a:tint val="23500"/>
                  <a:satMod val="160000"/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3824754"/>
            <a:ext cx="7581900" cy="571500"/>
          </a:xfrm>
          <a:prstGeom prst="rect">
            <a:avLst/>
          </a:prstGeom>
          <a:solidFill>
            <a:srgbClr val="0079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геолого-геофизическая сервисная компания  </a:t>
            </a:r>
            <a:endParaRPr lang="ru-RU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154986" y="2152114"/>
            <a:ext cx="883402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НПП </a:t>
            </a:r>
            <a:r>
              <a:rPr lang="ru-RU" sz="4000" dirty="0" smtClean="0">
                <a:solidFill>
                  <a:srgbClr val="0079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ВИРГ-</a:t>
            </a:r>
            <a:r>
              <a:rPr lang="ru-RU" sz="4000" dirty="0" err="1" smtClean="0">
                <a:solidFill>
                  <a:srgbClr val="0079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Рудгеофизика</a:t>
            </a:r>
            <a:endParaRPr lang="ru-RU" sz="4000" dirty="0" smtClean="0">
              <a:solidFill>
                <a:srgbClr val="0079C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4000" dirty="0" smtClean="0">
                <a:solidFill>
                  <a:srgbClr val="0079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</a:t>
            </a:r>
            <a:r>
              <a:rPr lang="ru-RU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  <a:r>
              <a:rPr lang="ru-RU" sz="4000" dirty="0" smtClean="0">
                <a:solidFill>
                  <a:srgbClr val="0079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endParaRPr lang="ru-RU" sz="4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</a:t>
            </a:r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endParaRPr lang="ru-RU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1658" y="5063986"/>
            <a:ext cx="31285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79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</a:t>
            </a:r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 2018</a:t>
            </a:r>
            <a:endParaRPr lang="ru-R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2344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563638" y="5867461"/>
            <a:ext cx="2580362" cy="658599"/>
          </a:xfrm>
          <a:prstGeom prst="rect">
            <a:avLst/>
          </a:prstGeom>
          <a:solidFill>
            <a:srgbClr val="323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>
                <a:solidFill>
                  <a:srgbClr val="0079C1"/>
                </a:solidFill>
              </a:rPr>
              <a:t>Санкт-Петербург</a:t>
            </a:r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958781" y="5867461"/>
            <a:ext cx="2604857" cy="65489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www.virg-npp.ru</a:t>
            </a:r>
            <a:r>
              <a:rPr lang="en-US" dirty="0" smtClean="0"/>
              <a:t> 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61595" y="173186"/>
            <a:ext cx="25971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solidFill>
                  <a:srgbClr val="012265"/>
                </a:solidFill>
                <a:cs typeface="AngsanaUPC" panose="02020603050405020304" pitchFamily="18" charset="-34"/>
              </a:rPr>
              <a:t>Научно-производственное</a:t>
            </a:r>
          </a:p>
          <a:p>
            <a:r>
              <a:rPr lang="ru-RU" sz="1200" b="1" dirty="0">
                <a:solidFill>
                  <a:srgbClr val="012265"/>
                </a:solidFill>
                <a:cs typeface="AngsanaUPC" panose="02020603050405020304" pitchFamily="18" charset="-34"/>
              </a:rPr>
              <a:t>предприятие</a:t>
            </a:r>
          </a:p>
          <a:p>
            <a:r>
              <a:rPr lang="ru-RU" sz="2000" b="1" dirty="0">
                <a:solidFill>
                  <a:srgbClr val="012265"/>
                </a:solidFill>
              </a:rPr>
              <a:t>ВИРГ-РУДГЕОФИЗИКА</a:t>
            </a:r>
            <a:endParaRPr lang="ru-RU" sz="2000" dirty="0">
              <a:solidFill>
                <a:srgbClr val="012265"/>
              </a:solidFill>
              <a:latin typeface="Constantia" panose="02030602050306030303" pitchFamily="18" charset="0"/>
              <a:cs typeface="AngsanaUPC" panose="02020603050405020304" pitchFamily="18" charset="-34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16" y="250126"/>
            <a:ext cx="1076578" cy="615563"/>
          </a:xfrm>
          <a:prstGeom prst="rect">
            <a:avLst/>
          </a:prstGeom>
        </p:spPr>
      </p:pic>
      <p:sp>
        <p:nvSpPr>
          <p:cNvPr id="39" name="Прямоугольник 38"/>
          <p:cNvSpPr/>
          <p:nvPr/>
        </p:nvSpPr>
        <p:spPr>
          <a:xfrm>
            <a:off x="0" y="1106641"/>
            <a:ext cx="7070651" cy="571500"/>
          </a:xfrm>
          <a:prstGeom prst="rect">
            <a:avLst/>
          </a:prstGeom>
          <a:solidFill>
            <a:srgbClr val="0079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Создание геофизической основы прогнозирования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65" y="1678141"/>
            <a:ext cx="4127984" cy="348047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30201" y="5158618"/>
            <a:ext cx="29856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323232"/>
                </a:solidFill>
              </a:rPr>
              <a:t>Шаг 1.</a:t>
            </a:r>
          </a:p>
          <a:p>
            <a:r>
              <a:rPr lang="ru-RU" dirty="0" smtClean="0">
                <a:solidFill>
                  <a:srgbClr val="767171"/>
                </a:solidFill>
              </a:rPr>
              <a:t>Фондовые отчеты </a:t>
            </a:r>
          </a:p>
          <a:p>
            <a:r>
              <a:rPr lang="ru-RU" dirty="0" smtClean="0">
                <a:solidFill>
                  <a:srgbClr val="767171"/>
                </a:solidFill>
              </a:rPr>
              <a:t>(скан-копии бумажных карт)</a:t>
            </a:r>
            <a:endParaRPr lang="ru-RU" dirty="0">
              <a:solidFill>
                <a:srgbClr val="76717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38749" y="1746325"/>
            <a:ext cx="4002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323232"/>
                </a:solidFill>
              </a:rPr>
              <a:t>Шаг 2. </a:t>
            </a:r>
            <a:r>
              <a:rPr lang="ru-RU" dirty="0" smtClean="0">
                <a:solidFill>
                  <a:srgbClr val="767171"/>
                </a:solidFill>
              </a:rPr>
              <a:t>Сводная цифровая модель поля</a:t>
            </a:r>
            <a:endParaRPr lang="ru-RU" dirty="0">
              <a:solidFill>
                <a:srgbClr val="76717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781" y="2234975"/>
            <a:ext cx="4500010" cy="338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536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776" y="1842155"/>
            <a:ext cx="5855440" cy="3843992"/>
          </a:xfrm>
          <a:prstGeom prst="rect">
            <a:avLst/>
          </a:prstGeom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1361595" y="173186"/>
            <a:ext cx="25971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solidFill>
                  <a:srgbClr val="012265"/>
                </a:solidFill>
                <a:cs typeface="AngsanaUPC" panose="02020603050405020304" pitchFamily="18" charset="-34"/>
              </a:rPr>
              <a:t>Научно-производственное</a:t>
            </a:r>
          </a:p>
          <a:p>
            <a:r>
              <a:rPr lang="ru-RU" sz="1200" b="1" dirty="0">
                <a:solidFill>
                  <a:srgbClr val="012265"/>
                </a:solidFill>
                <a:cs typeface="AngsanaUPC" panose="02020603050405020304" pitchFamily="18" charset="-34"/>
              </a:rPr>
              <a:t>предприятие</a:t>
            </a:r>
          </a:p>
          <a:p>
            <a:r>
              <a:rPr lang="ru-RU" sz="2000" b="1" dirty="0">
                <a:solidFill>
                  <a:srgbClr val="012265"/>
                </a:solidFill>
              </a:rPr>
              <a:t>ВИРГ-РУДГЕОФИЗИКА</a:t>
            </a:r>
            <a:endParaRPr lang="ru-RU" sz="2000" dirty="0">
              <a:solidFill>
                <a:srgbClr val="012265"/>
              </a:solidFill>
              <a:latin typeface="Constantia" panose="02030602050306030303" pitchFamily="18" charset="0"/>
              <a:cs typeface="AngsanaUPC" panose="02020603050405020304" pitchFamily="18" charset="-34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16" y="250126"/>
            <a:ext cx="1076578" cy="61556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069462" y="67178"/>
            <a:ext cx="4002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767171"/>
                </a:solidFill>
              </a:rPr>
              <a:t>Шаг 2. </a:t>
            </a:r>
            <a:r>
              <a:rPr lang="ru-RU" dirty="0" smtClean="0">
                <a:solidFill>
                  <a:srgbClr val="767171"/>
                </a:solidFill>
              </a:rPr>
              <a:t>Сводная цифровая модель поля</a:t>
            </a:r>
            <a:endParaRPr lang="ru-RU" dirty="0">
              <a:solidFill>
                <a:srgbClr val="767171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816" y="5622270"/>
            <a:ext cx="1801372" cy="309068"/>
          </a:xfrm>
          <a:prstGeom prst="rect">
            <a:avLst/>
          </a:prstGeom>
        </p:spPr>
      </p:pic>
      <p:sp>
        <p:nvSpPr>
          <p:cNvPr id="21" name="Овал 20"/>
          <p:cNvSpPr/>
          <p:nvPr/>
        </p:nvSpPr>
        <p:spPr>
          <a:xfrm rot="1036648">
            <a:off x="2445265" y="2643589"/>
            <a:ext cx="1624462" cy="728420"/>
          </a:xfrm>
          <a:prstGeom prst="ellipse">
            <a:avLst/>
          </a:prstGeom>
          <a:noFill/>
          <a:ln w="38100">
            <a:solidFill>
              <a:srgbClr val="0079C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79C1"/>
              </a:solidFill>
            </a:endParaRPr>
          </a:p>
        </p:txBody>
      </p:sp>
      <p:sp>
        <p:nvSpPr>
          <p:cNvPr id="22" name="Овал 21"/>
          <p:cNvSpPr/>
          <p:nvPr/>
        </p:nvSpPr>
        <p:spPr>
          <a:xfrm rot="1036648">
            <a:off x="3800600" y="4226696"/>
            <a:ext cx="681295" cy="386969"/>
          </a:xfrm>
          <a:prstGeom prst="ellipse">
            <a:avLst/>
          </a:prstGeom>
          <a:noFill/>
          <a:ln w="38100">
            <a:solidFill>
              <a:srgbClr val="0079C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79C1"/>
              </a:solidFill>
            </a:endParaRPr>
          </a:p>
        </p:txBody>
      </p:sp>
      <p:sp>
        <p:nvSpPr>
          <p:cNvPr id="23" name="Овал 22"/>
          <p:cNvSpPr/>
          <p:nvPr/>
        </p:nvSpPr>
        <p:spPr>
          <a:xfrm rot="1036648">
            <a:off x="4402396" y="4618676"/>
            <a:ext cx="813765" cy="356177"/>
          </a:xfrm>
          <a:prstGeom prst="ellipse">
            <a:avLst/>
          </a:prstGeom>
          <a:noFill/>
          <a:ln w="38100">
            <a:solidFill>
              <a:srgbClr val="0079C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79C1"/>
              </a:solidFill>
            </a:endParaRPr>
          </a:p>
        </p:txBody>
      </p:sp>
      <p:sp>
        <p:nvSpPr>
          <p:cNvPr id="24" name="Овал 23"/>
          <p:cNvSpPr/>
          <p:nvPr/>
        </p:nvSpPr>
        <p:spPr>
          <a:xfrm rot="1036648">
            <a:off x="3008234" y="3783860"/>
            <a:ext cx="902192" cy="386969"/>
          </a:xfrm>
          <a:prstGeom prst="ellipse">
            <a:avLst/>
          </a:prstGeom>
          <a:noFill/>
          <a:ln w="38100">
            <a:solidFill>
              <a:srgbClr val="0079C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79C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261544" y="3375484"/>
            <a:ext cx="288245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767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Зоны ослабления </a:t>
            </a:r>
            <a:endParaRPr lang="ru-RU" sz="1600" dirty="0">
              <a:solidFill>
                <a:srgbClr val="7671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 smtClean="0">
                <a:solidFill>
                  <a:srgbClr val="767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магнитного поля</a:t>
            </a:r>
            <a:r>
              <a:rPr lang="en-US" sz="1600" dirty="0">
                <a:solidFill>
                  <a:srgbClr val="767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solidFill>
                  <a:srgbClr val="767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</a:p>
          <a:p>
            <a:r>
              <a:rPr lang="ru-RU" sz="1600" b="1" dirty="0">
                <a:solidFill>
                  <a:srgbClr val="0079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1600" b="1" dirty="0" smtClean="0">
                <a:solidFill>
                  <a:srgbClr val="0079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ризнак</a:t>
            </a:r>
            <a:r>
              <a:rPr lang="ru-RU" sz="1600" dirty="0" smtClean="0">
                <a:solidFill>
                  <a:srgbClr val="767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метасоматических </a:t>
            </a:r>
          </a:p>
          <a:p>
            <a:r>
              <a:rPr lang="ru-RU" sz="1600" dirty="0" smtClean="0">
                <a:solidFill>
                  <a:srgbClr val="767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изменений</a:t>
            </a:r>
            <a:endParaRPr lang="en-US" sz="1600" dirty="0">
              <a:solidFill>
                <a:srgbClr val="7671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3516" y="2125683"/>
            <a:ext cx="352126" cy="3960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/>
          <p:cNvSpPr txBox="1"/>
          <p:nvPr/>
        </p:nvSpPr>
        <p:spPr>
          <a:xfrm>
            <a:off x="6261476" y="4738150"/>
            <a:ext cx="18117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767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Кропоткинский РРУ</a:t>
            </a:r>
          </a:p>
          <a:p>
            <a:r>
              <a:rPr lang="ru-RU" sz="1400" dirty="0">
                <a:solidFill>
                  <a:srgbClr val="767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sz="1400" dirty="0" smtClean="0">
                <a:solidFill>
                  <a:srgbClr val="767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-е</a:t>
            </a:r>
            <a:r>
              <a:rPr lang="ru-RU" sz="1400" b="1" dirty="0" smtClean="0">
                <a:solidFill>
                  <a:srgbClr val="0079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Сухой Лог</a:t>
            </a:r>
            <a:endParaRPr lang="en-US" sz="1400" b="1" dirty="0">
              <a:solidFill>
                <a:srgbClr val="0079C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64656" y="2062355"/>
            <a:ext cx="24282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323232"/>
                </a:solidFill>
              </a:rPr>
              <a:t>Шаг 3.</a:t>
            </a:r>
          </a:p>
          <a:p>
            <a:r>
              <a:rPr lang="ru-RU" b="1" dirty="0">
                <a:solidFill>
                  <a:srgbClr val="767171"/>
                </a:solidFill>
              </a:rPr>
              <a:t>В</a:t>
            </a:r>
            <a:r>
              <a:rPr lang="ru-RU" b="1" dirty="0" smtClean="0">
                <a:solidFill>
                  <a:srgbClr val="767171"/>
                </a:solidFill>
              </a:rPr>
              <a:t>ыявление признаков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6563638" y="5867461"/>
            <a:ext cx="2580362" cy="658599"/>
          </a:xfrm>
          <a:prstGeom prst="rect">
            <a:avLst/>
          </a:prstGeom>
          <a:solidFill>
            <a:srgbClr val="323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>
                <a:solidFill>
                  <a:srgbClr val="0079C1"/>
                </a:solidFill>
              </a:rPr>
              <a:t>Санкт-Петербург</a:t>
            </a:r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3958781" y="5867461"/>
            <a:ext cx="2604857" cy="65489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www.virg-npp.ru</a:t>
            </a:r>
            <a:r>
              <a:rPr lang="en-US" dirty="0" smtClean="0"/>
              <a:t> 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0" y="1106641"/>
            <a:ext cx="7070651" cy="571500"/>
          </a:xfrm>
          <a:prstGeom prst="rect">
            <a:avLst/>
          </a:prstGeom>
          <a:solidFill>
            <a:srgbClr val="0079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Создание геофизической основы прогнозирования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1917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361595" y="173186"/>
            <a:ext cx="25971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solidFill>
                  <a:srgbClr val="012265"/>
                </a:solidFill>
                <a:cs typeface="AngsanaUPC" panose="02020603050405020304" pitchFamily="18" charset="-34"/>
              </a:rPr>
              <a:t>Научно-производственное</a:t>
            </a:r>
          </a:p>
          <a:p>
            <a:r>
              <a:rPr lang="ru-RU" sz="1200" b="1" dirty="0">
                <a:solidFill>
                  <a:srgbClr val="012265"/>
                </a:solidFill>
                <a:cs typeface="AngsanaUPC" panose="02020603050405020304" pitchFamily="18" charset="-34"/>
              </a:rPr>
              <a:t>предприятие</a:t>
            </a:r>
          </a:p>
          <a:p>
            <a:r>
              <a:rPr lang="ru-RU" sz="2000" b="1" dirty="0">
                <a:solidFill>
                  <a:srgbClr val="012265"/>
                </a:solidFill>
              </a:rPr>
              <a:t>ВИРГ-РУДГЕОФИЗИКА</a:t>
            </a:r>
            <a:endParaRPr lang="ru-RU" sz="2000" dirty="0">
              <a:solidFill>
                <a:srgbClr val="012265"/>
              </a:solidFill>
              <a:latin typeface="Constantia" panose="02030602050306030303" pitchFamily="18" charset="0"/>
              <a:cs typeface="AngsanaUPC" panose="02020603050405020304" pitchFamily="18" charset="-34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16" y="250126"/>
            <a:ext cx="1076578" cy="61556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069462" y="67178"/>
            <a:ext cx="4002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767171"/>
                </a:solidFill>
              </a:rPr>
              <a:t>Шаг 2. </a:t>
            </a:r>
            <a:r>
              <a:rPr lang="ru-RU" dirty="0" smtClean="0">
                <a:solidFill>
                  <a:srgbClr val="767171"/>
                </a:solidFill>
              </a:rPr>
              <a:t>Сводная цифровая модель поля</a:t>
            </a:r>
            <a:endParaRPr lang="ru-RU" dirty="0">
              <a:solidFill>
                <a:srgbClr val="76717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3516" y="2125683"/>
            <a:ext cx="352126" cy="3960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/>
          <p:cNvSpPr txBox="1"/>
          <p:nvPr/>
        </p:nvSpPr>
        <p:spPr>
          <a:xfrm>
            <a:off x="568419" y="6020477"/>
            <a:ext cx="29889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767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Южная часть </a:t>
            </a:r>
          </a:p>
          <a:p>
            <a:r>
              <a:rPr lang="ru-RU" sz="1400" dirty="0" err="1" smtClean="0">
                <a:solidFill>
                  <a:srgbClr val="767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Бодайбинского</a:t>
            </a:r>
            <a:r>
              <a:rPr lang="ru-RU" sz="1400" dirty="0" smtClean="0">
                <a:solidFill>
                  <a:srgbClr val="767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smtClean="0">
                <a:solidFill>
                  <a:srgbClr val="767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рудного района</a:t>
            </a:r>
            <a:endParaRPr lang="ru-RU" sz="1400" dirty="0" smtClean="0">
              <a:solidFill>
                <a:srgbClr val="7671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16" y="1711057"/>
            <a:ext cx="6045678" cy="4156404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5105088" y="1802516"/>
            <a:ext cx="1194106" cy="8763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645025" y="1802516"/>
            <a:ext cx="24282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323232"/>
                </a:solidFill>
              </a:rPr>
              <a:t>Шаг 3.</a:t>
            </a:r>
          </a:p>
          <a:p>
            <a:r>
              <a:rPr lang="ru-RU" b="1" dirty="0">
                <a:solidFill>
                  <a:srgbClr val="767171"/>
                </a:solidFill>
              </a:rPr>
              <a:t>В</a:t>
            </a:r>
            <a:r>
              <a:rPr lang="ru-RU" b="1" dirty="0" smtClean="0">
                <a:solidFill>
                  <a:srgbClr val="767171"/>
                </a:solidFill>
              </a:rPr>
              <a:t>ыявление признаков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945084" y="2911658"/>
            <a:ext cx="28167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767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Отрицательные аномалии</a:t>
            </a:r>
          </a:p>
          <a:p>
            <a:r>
              <a:rPr lang="ru-RU" sz="1600" dirty="0" smtClean="0">
                <a:solidFill>
                  <a:srgbClr val="767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ЕП – </a:t>
            </a:r>
            <a:r>
              <a:rPr lang="ru-RU" sz="1600" b="1" dirty="0" smtClean="0">
                <a:solidFill>
                  <a:srgbClr val="0079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признак</a:t>
            </a:r>
            <a:r>
              <a:rPr lang="ru-RU" sz="1600" dirty="0" smtClean="0">
                <a:solidFill>
                  <a:srgbClr val="767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углеродисто-</a:t>
            </a:r>
          </a:p>
          <a:p>
            <a:r>
              <a:rPr lang="ru-RU" sz="1600" dirty="0">
                <a:solidFill>
                  <a:srgbClr val="767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600" dirty="0" smtClean="0">
                <a:solidFill>
                  <a:srgbClr val="767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ланцевых толщ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563638" y="5867461"/>
            <a:ext cx="2580362" cy="658599"/>
          </a:xfrm>
          <a:prstGeom prst="rect">
            <a:avLst/>
          </a:prstGeom>
          <a:solidFill>
            <a:srgbClr val="323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>
                <a:solidFill>
                  <a:srgbClr val="0079C1"/>
                </a:solidFill>
              </a:rPr>
              <a:t>Санкт-Петербург</a:t>
            </a:r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3958781" y="5867461"/>
            <a:ext cx="2604857" cy="65489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www.virg-npp.ru</a:t>
            </a:r>
            <a:r>
              <a:rPr lang="en-US" dirty="0" smtClean="0"/>
              <a:t> 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0" y="1106641"/>
            <a:ext cx="7070651" cy="571500"/>
          </a:xfrm>
          <a:prstGeom prst="rect">
            <a:avLst/>
          </a:prstGeom>
          <a:solidFill>
            <a:srgbClr val="0079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Создание геофизической основы прогнозирования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285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516" y="1802516"/>
            <a:ext cx="5626888" cy="424595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61595" y="173186"/>
            <a:ext cx="25971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solidFill>
                  <a:srgbClr val="012265"/>
                </a:solidFill>
                <a:cs typeface="AngsanaUPC" panose="02020603050405020304" pitchFamily="18" charset="-34"/>
              </a:rPr>
              <a:t>Научно-производственное</a:t>
            </a:r>
          </a:p>
          <a:p>
            <a:r>
              <a:rPr lang="ru-RU" sz="1200" b="1" dirty="0">
                <a:solidFill>
                  <a:srgbClr val="012265"/>
                </a:solidFill>
                <a:cs typeface="AngsanaUPC" panose="02020603050405020304" pitchFamily="18" charset="-34"/>
              </a:rPr>
              <a:t>предприятие</a:t>
            </a:r>
          </a:p>
          <a:p>
            <a:r>
              <a:rPr lang="ru-RU" sz="2000" b="1" dirty="0">
                <a:solidFill>
                  <a:srgbClr val="012265"/>
                </a:solidFill>
              </a:rPr>
              <a:t>ВИРГ-РУДГЕОФИЗИКА</a:t>
            </a:r>
            <a:endParaRPr lang="ru-RU" sz="2000" dirty="0">
              <a:solidFill>
                <a:srgbClr val="012265"/>
              </a:solidFill>
              <a:latin typeface="Constantia" panose="02030602050306030303" pitchFamily="18" charset="0"/>
              <a:cs typeface="AngsanaUPC" panose="02020603050405020304" pitchFamily="18" charset="-34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16" y="250126"/>
            <a:ext cx="1076578" cy="61556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069462" y="67178"/>
            <a:ext cx="4002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767171"/>
                </a:solidFill>
              </a:rPr>
              <a:t>Шаг 2. </a:t>
            </a:r>
            <a:r>
              <a:rPr lang="ru-RU" dirty="0" smtClean="0">
                <a:solidFill>
                  <a:srgbClr val="767171"/>
                </a:solidFill>
              </a:rPr>
              <a:t>Сводная цифровая модель поля</a:t>
            </a:r>
            <a:endParaRPr lang="ru-RU" dirty="0">
              <a:solidFill>
                <a:srgbClr val="76717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33964" y="1818415"/>
            <a:ext cx="267239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323232"/>
                </a:solidFill>
              </a:rPr>
              <a:t>Шаг </a:t>
            </a:r>
            <a:r>
              <a:rPr lang="ru-RU" b="1" dirty="0">
                <a:solidFill>
                  <a:srgbClr val="323232"/>
                </a:solidFill>
              </a:rPr>
              <a:t>4</a:t>
            </a:r>
            <a:r>
              <a:rPr lang="ru-RU" b="1" dirty="0" smtClean="0">
                <a:solidFill>
                  <a:srgbClr val="323232"/>
                </a:solidFill>
              </a:rPr>
              <a:t>.</a:t>
            </a:r>
          </a:p>
          <a:p>
            <a:r>
              <a:rPr lang="ru-RU" b="1" dirty="0" smtClean="0">
                <a:solidFill>
                  <a:srgbClr val="767171"/>
                </a:solidFill>
              </a:rPr>
              <a:t>Прогнозирование </a:t>
            </a:r>
          </a:p>
          <a:p>
            <a:r>
              <a:rPr lang="ru-RU" b="1" dirty="0">
                <a:solidFill>
                  <a:srgbClr val="767171"/>
                </a:solidFill>
              </a:rPr>
              <a:t>п</a:t>
            </a:r>
            <a:r>
              <a:rPr lang="ru-RU" b="1" dirty="0" smtClean="0">
                <a:solidFill>
                  <a:srgbClr val="767171"/>
                </a:solidFill>
              </a:rPr>
              <a:t>о комплексу признаков</a:t>
            </a:r>
          </a:p>
          <a:p>
            <a:r>
              <a:rPr lang="en-US" b="1" dirty="0" smtClean="0">
                <a:solidFill>
                  <a:srgbClr val="0079C1"/>
                </a:solidFill>
              </a:rPr>
              <a:t>I</a:t>
            </a:r>
            <a:r>
              <a:rPr lang="ru-RU" b="1" dirty="0" smtClean="0">
                <a:solidFill>
                  <a:srgbClr val="0079C1"/>
                </a:solidFill>
              </a:rPr>
              <a:t>.</a:t>
            </a:r>
            <a:r>
              <a:rPr lang="en-US" b="1" dirty="0" smtClean="0">
                <a:solidFill>
                  <a:srgbClr val="0079C1"/>
                </a:solidFill>
              </a:rPr>
              <a:t> </a:t>
            </a:r>
            <a:r>
              <a:rPr lang="ru-RU" b="1" dirty="0" smtClean="0">
                <a:solidFill>
                  <a:srgbClr val="0079C1"/>
                </a:solidFill>
              </a:rPr>
              <a:t>Схема прогноза</a:t>
            </a:r>
            <a:endParaRPr lang="ru-RU" b="1" dirty="0">
              <a:solidFill>
                <a:srgbClr val="0079C1"/>
              </a:solidFill>
            </a:endParaRPr>
          </a:p>
          <a:p>
            <a:r>
              <a:rPr lang="en-US" b="1" dirty="0" smtClean="0">
                <a:solidFill>
                  <a:srgbClr val="0079C1"/>
                </a:solidFill>
              </a:rPr>
              <a:t>II</a:t>
            </a:r>
            <a:r>
              <a:rPr lang="ru-RU" b="1" dirty="0" smtClean="0">
                <a:solidFill>
                  <a:srgbClr val="0079C1"/>
                </a:solidFill>
              </a:rPr>
              <a:t>.</a:t>
            </a:r>
            <a:r>
              <a:rPr lang="en-US" b="1" dirty="0" smtClean="0">
                <a:solidFill>
                  <a:srgbClr val="0079C1"/>
                </a:solidFill>
              </a:rPr>
              <a:t> </a:t>
            </a:r>
            <a:r>
              <a:rPr lang="ru-RU" b="1" dirty="0" smtClean="0">
                <a:solidFill>
                  <a:srgbClr val="0079C1"/>
                </a:solidFill>
              </a:rPr>
              <a:t>Экспертный анализ</a:t>
            </a:r>
          </a:p>
          <a:p>
            <a:r>
              <a:rPr lang="en-US" b="1" dirty="0" smtClean="0">
                <a:solidFill>
                  <a:srgbClr val="0079C1"/>
                </a:solidFill>
              </a:rPr>
              <a:t>III. </a:t>
            </a:r>
            <a:r>
              <a:rPr lang="ru-RU" b="1" dirty="0" smtClean="0">
                <a:solidFill>
                  <a:srgbClr val="0079C1"/>
                </a:solidFill>
              </a:rPr>
              <a:t>Выбор участков  </a:t>
            </a:r>
          </a:p>
          <a:p>
            <a:pPr marL="285750" indent="-285750">
              <a:buFontTx/>
              <a:buChar char="-"/>
            </a:pPr>
            <a:endParaRPr lang="ru-RU" b="1" dirty="0" smtClean="0">
              <a:solidFill>
                <a:srgbClr val="0079C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563638" y="5867461"/>
            <a:ext cx="2580362" cy="658599"/>
          </a:xfrm>
          <a:prstGeom prst="rect">
            <a:avLst/>
          </a:prstGeom>
          <a:solidFill>
            <a:srgbClr val="323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>
                <a:solidFill>
                  <a:srgbClr val="0079C1"/>
                </a:solidFill>
              </a:rPr>
              <a:t>Санкт-Петербург</a:t>
            </a:r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3958781" y="5867461"/>
            <a:ext cx="2604857" cy="65489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www.virg-npp.ru</a:t>
            </a:r>
            <a:r>
              <a:rPr lang="en-US" dirty="0" smtClean="0"/>
              <a:t> 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1106641"/>
            <a:ext cx="7070651" cy="571500"/>
          </a:xfrm>
          <a:prstGeom prst="rect">
            <a:avLst/>
          </a:prstGeom>
          <a:solidFill>
            <a:srgbClr val="0079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Создание геофизической основы прогнозирования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8419" y="6020477"/>
            <a:ext cx="29889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767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Южная часть </a:t>
            </a:r>
          </a:p>
          <a:p>
            <a:r>
              <a:rPr lang="ru-RU" sz="1400" dirty="0" err="1" smtClean="0">
                <a:solidFill>
                  <a:srgbClr val="767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Бодайбинского</a:t>
            </a:r>
            <a:r>
              <a:rPr lang="ru-RU" sz="1400" dirty="0" smtClean="0">
                <a:solidFill>
                  <a:srgbClr val="767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smtClean="0">
                <a:solidFill>
                  <a:srgbClr val="767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рудного района</a:t>
            </a:r>
            <a:endParaRPr lang="ru-RU" sz="1400" dirty="0" smtClean="0">
              <a:solidFill>
                <a:srgbClr val="7671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9055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361595" y="173186"/>
            <a:ext cx="25971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solidFill>
                  <a:srgbClr val="012265"/>
                </a:solidFill>
                <a:cs typeface="AngsanaUPC" panose="02020603050405020304" pitchFamily="18" charset="-34"/>
              </a:rPr>
              <a:t>Научно-производственное</a:t>
            </a:r>
          </a:p>
          <a:p>
            <a:r>
              <a:rPr lang="ru-RU" sz="1200" b="1" dirty="0">
                <a:solidFill>
                  <a:srgbClr val="012265"/>
                </a:solidFill>
                <a:cs typeface="AngsanaUPC" panose="02020603050405020304" pitchFamily="18" charset="-34"/>
              </a:rPr>
              <a:t>предприятие</a:t>
            </a:r>
          </a:p>
          <a:p>
            <a:r>
              <a:rPr lang="ru-RU" sz="2000" b="1" dirty="0">
                <a:solidFill>
                  <a:srgbClr val="012265"/>
                </a:solidFill>
              </a:rPr>
              <a:t>ВИРГ-РУДГЕОФИЗИКА</a:t>
            </a:r>
            <a:endParaRPr lang="ru-RU" sz="2000" dirty="0">
              <a:solidFill>
                <a:srgbClr val="012265"/>
              </a:solidFill>
              <a:latin typeface="Constantia" panose="02030602050306030303" pitchFamily="18" charset="0"/>
              <a:cs typeface="AngsanaUPC" panose="02020603050405020304" pitchFamily="18" charset="-34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16" y="250126"/>
            <a:ext cx="1076578" cy="615563"/>
          </a:xfrm>
          <a:prstGeom prst="rect">
            <a:avLst/>
          </a:prstGeom>
        </p:spPr>
      </p:pic>
      <p:sp>
        <p:nvSpPr>
          <p:cNvPr id="39" name="Прямоугольник 38"/>
          <p:cNvSpPr/>
          <p:nvPr/>
        </p:nvSpPr>
        <p:spPr>
          <a:xfrm>
            <a:off x="0" y="1106641"/>
            <a:ext cx="8179833" cy="571500"/>
          </a:xfrm>
          <a:prstGeom prst="rect">
            <a:avLst/>
          </a:prstGeom>
          <a:solidFill>
            <a:srgbClr val="0079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Прогнозная оценка поисковой площади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по геофизическим данным 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6844069" y="3147528"/>
            <a:ext cx="21877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 smtClean="0">
                <a:solidFill>
                  <a:srgbClr val="0079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Выделены </a:t>
            </a:r>
            <a:r>
              <a:rPr lang="ru-RU" sz="1200" dirty="0">
                <a:solidFill>
                  <a:srgbClr val="0079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участки</a:t>
            </a:r>
            <a:r>
              <a:rPr lang="ru-RU" sz="1200" dirty="0">
                <a:solidFill>
                  <a:srgbClr val="767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перспективные на выявление золотого </a:t>
            </a:r>
            <a:r>
              <a:rPr lang="ru-RU" sz="1200" dirty="0" err="1">
                <a:solidFill>
                  <a:srgbClr val="767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оруденения</a:t>
            </a:r>
            <a:r>
              <a:rPr lang="ru-RU" sz="1200" dirty="0">
                <a:solidFill>
                  <a:srgbClr val="767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разного типа. </a:t>
            </a:r>
          </a:p>
          <a:p>
            <a:endParaRPr lang="ru-RU" sz="1200" dirty="0">
              <a:solidFill>
                <a:srgbClr val="7671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79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Даны рекомендации </a:t>
            </a:r>
            <a:r>
              <a:rPr lang="ru-RU" sz="1200" dirty="0">
                <a:solidFill>
                  <a:srgbClr val="767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размещению </a:t>
            </a:r>
            <a:r>
              <a:rPr lang="ru-RU" sz="1200" dirty="0" smtClean="0">
                <a:solidFill>
                  <a:srgbClr val="767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поисковых  </a:t>
            </a:r>
            <a:r>
              <a:rPr lang="ru-RU" sz="1200" dirty="0">
                <a:solidFill>
                  <a:srgbClr val="767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скважин.</a:t>
            </a:r>
            <a:endParaRPr lang="ru-RU" sz="1200" dirty="0" smtClean="0">
              <a:solidFill>
                <a:srgbClr val="7671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961838" y="1724337"/>
            <a:ext cx="1771290" cy="3001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u="sng" dirty="0" smtClean="0">
                <a:solidFill>
                  <a:srgbClr val="767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Объект – Эталон 1</a:t>
            </a:r>
            <a:endParaRPr lang="ru-RU" sz="1200" u="sng" dirty="0">
              <a:solidFill>
                <a:srgbClr val="7671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9" t="3288" r="9557" b="53632"/>
          <a:stretch/>
        </p:blipFill>
        <p:spPr>
          <a:xfrm>
            <a:off x="680226" y="2028666"/>
            <a:ext cx="3278555" cy="2537255"/>
          </a:xfrm>
          <a:prstGeom prst="rect">
            <a:avLst/>
          </a:prstGeom>
        </p:spPr>
      </p:pic>
      <p:pic>
        <p:nvPicPr>
          <p:cNvPr id="14" name="Рисунок 13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7" t="49958" r="9557" b="3182"/>
          <a:stretch/>
        </p:blipFill>
        <p:spPr>
          <a:xfrm>
            <a:off x="3498128" y="2661995"/>
            <a:ext cx="3355337" cy="2732386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4089916" y="2262735"/>
            <a:ext cx="1771290" cy="3001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u="sng" dirty="0" smtClean="0">
                <a:solidFill>
                  <a:srgbClr val="767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Объект – Эталон 2</a:t>
            </a:r>
            <a:endParaRPr lang="ru-RU" sz="1200" u="sng" dirty="0">
              <a:solidFill>
                <a:srgbClr val="7671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3869" y="4737253"/>
            <a:ext cx="17690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Мера сходства с эталоном, %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692786" y="5260473"/>
            <a:ext cx="1642861" cy="868196"/>
            <a:chOff x="43845" y="4910783"/>
            <a:chExt cx="3669073" cy="1678710"/>
          </a:xfrm>
        </p:grpSpPr>
        <p:pic>
          <p:nvPicPr>
            <p:cNvPr id="16" name="Рисунок 15"/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08" t="6587" r="78681" b="84520"/>
            <a:stretch/>
          </p:blipFill>
          <p:spPr>
            <a:xfrm>
              <a:off x="818046" y="4910783"/>
              <a:ext cx="766915" cy="165548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628506" y="5556287"/>
              <a:ext cx="86837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средняя</a:t>
              </a:r>
              <a:endParaRPr lang="ru-RU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Левая фигурная скобка 18"/>
            <p:cNvSpPr/>
            <p:nvPr/>
          </p:nvSpPr>
          <p:spPr>
            <a:xfrm flipH="1">
              <a:off x="1701785" y="4912733"/>
              <a:ext cx="177908" cy="650443"/>
            </a:xfrm>
            <a:prstGeom prst="leftBrace">
              <a:avLst>
                <a:gd name="adj1" fmla="val 8333"/>
                <a:gd name="adj2" fmla="val 48144"/>
              </a:avLst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020337" y="5035213"/>
              <a:ext cx="95090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высокая</a:t>
              </a:r>
              <a:endParaRPr lang="ru-RU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619797" y="5895443"/>
              <a:ext cx="78739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низкая</a:t>
              </a:r>
              <a:endPara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605674" y="6223379"/>
              <a:ext cx="210724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dirty="0" smtClean="0">
                  <a:solidFill>
                    <a:srgbClr val="7671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нет или отрицательная</a:t>
              </a:r>
              <a:endParaRPr lang="ru-RU" sz="1400" dirty="0">
                <a:solidFill>
                  <a:srgbClr val="76717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3" name="Рисунок 22"/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30" t="6392" r="72518" b="84715"/>
            <a:stretch/>
          </p:blipFill>
          <p:spPr>
            <a:xfrm>
              <a:off x="43845" y="4923330"/>
              <a:ext cx="817193" cy="1666163"/>
            </a:xfrm>
            <a:prstGeom prst="rect">
              <a:avLst/>
            </a:prstGeom>
          </p:spPr>
        </p:pic>
      </p:grpSp>
      <p:sp>
        <p:nvSpPr>
          <p:cNvPr id="24" name="Прямоугольник 23"/>
          <p:cNvSpPr/>
          <p:nvPr/>
        </p:nvSpPr>
        <p:spPr>
          <a:xfrm>
            <a:off x="6563638" y="5867461"/>
            <a:ext cx="2580362" cy="658599"/>
          </a:xfrm>
          <a:prstGeom prst="rect">
            <a:avLst/>
          </a:prstGeom>
          <a:solidFill>
            <a:srgbClr val="323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>
                <a:solidFill>
                  <a:srgbClr val="0079C1"/>
                </a:solidFill>
              </a:rPr>
              <a:t>Санкт-Петербург</a:t>
            </a:r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3958781" y="5867461"/>
            <a:ext cx="2604857" cy="65489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www.virg-npp.ru</a:t>
            </a:r>
            <a:r>
              <a:rPr lang="en-US" dirty="0" smtClean="0"/>
              <a:t> 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380883" y="5373604"/>
            <a:ext cx="49606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767171"/>
                </a:solidFill>
              </a:rPr>
              <a:t>золоторудное </a:t>
            </a:r>
            <a:r>
              <a:rPr lang="ru-RU" dirty="0">
                <a:solidFill>
                  <a:srgbClr val="767171"/>
                </a:solidFill>
              </a:rPr>
              <a:t>месторождение (п-ов Камчатка</a:t>
            </a:r>
            <a:r>
              <a:rPr lang="ru-RU" dirty="0" smtClean="0">
                <a:solidFill>
                  <a:srgbClr val="767171"/>
                </a:solidFill>
              </a:rPr>
              <a:t>)</a:t>
            </a:r>
            <a:endParaRPr lang="ru-RU" dirty="0">
              <a:solidFill>
                <a:srgbClr val="7671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008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361595" y="173186"/>
            <a:ext cx="25971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solidFill>
                  <a:srgbClr val="012265"/>
                </a:solidFill>
                <a:cs typeface="AngsanaUPC" panose="02020603050405020304" pitchFamily="18" charset="-34"/>
              </a:rPr>
              <a:t>Научно-производственное</a:t>
            </a:r>
          </a:p>
          <a:p>
            <a:r>
              <a:rPr lang="ru-RU" sz="1200" b="1" dirty="0">
                <a:solidFill>
                  <a:srgbClr val="012265"/>
                </a:solidFill>
                <a:cs typeface="AngsanaUPC" panose="02020603050405020304" pitchFamily="18" charset="-34"/>
              </a:rPr>
              <a:t>предприятие</a:t>
            </a:r>
          </a:p>
          <a:p>
            <a:r>
              <a:rPr lang="ru-RU" sz="2000" b="1" dirty="0">
                <a:solidFill>
                  <a:srgbClr val="012265"/>
                </a:solidFill>
              </a:rPr>
              <a:t>ВИРГ-РУДГЕОФИЗИКА</a:t>
            </a:r>
            <a:endParaRPr lang="ru-RU" sz="2000" dirty="0">
              <a:solidFill>
                <a:srgbClr val="012265"/>
              </a:solidFill>
              <a:latin typeface="Constantia" panose="02030602050306030303" pitchFamily="18" charset="0"/>
              <a:cs typeface="AngsanaUPC" panose="02020603050405020304" pitchFamily="18" charset="-34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16" y="250126"/>
            <a:ext cx="1076578" cy="615563"/>
          </a:xfrm>
          <a:prstGeom prst="rect">
            <a:avLst/>
          </a:prstGeom>
        </p:spPr>
      </p:pic>
      <p:sp>
        <p:nvSpPr>
          <p:cNvPr id="124" name="Прямоугольник 123"/>
          <p:cNvSpPr/>
          <p:nvPr/>
        </p:nvSpPr>
        <p:spPr>
          <a:xfrm>
            <a:off x="3958781" y="5867461"/>
            <a:ext cx="5185219" cy="65489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www.virg-npp.ru</a:t>
            </a:r>
            <a:r>
              <a:rPr lang="en-US" dirty="0"/>
              <a:t>, </a:t>
            </a:r>
            <a:r>
              <a:rPr lang="ru-RU" b="1" dirty="0" smtClean="0">
                <a:solidFill>
                  <a:srgbClr val="0079C1"/>
                </a:solidFill>
              </a:rPr>
              <a:t>Санкт-Петербург</a:t>
            </a:r>
            <a:r>
              <a:rPr lang="en-US" b="1" dirty="0" smtClean="0">
                <a:solidFill>
                  <a:schemeClr val="bg1"/>
                </a:solidFill>
              </a:rPr>
              <a:t>                         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49" y="1741394"/>
            <a:ext cx="7501317" cy="3389701"/>
          </a:xfrm>
          <a:prstGeom prst="rect">
            <a:avLst/>
          </a:prstGeom>
        </p:spPr>
      </p:pic>
      <p:sp>
        <p:nvSpPr>
          <p:cNvPr id="42" name="Прямоугольник 41"/>
          <p:cNvSpPr/>
          <p:nvPr/>
        </p:nvSpPr>
        <p:spPr>
          <a:xfrm>
            <a:off x="384432" y="5160507"/>
            <a:ext cx="89813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 smtClean="0">
                <a:solidFill>
                  <a:srgbClr val="767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Прогноз </a:t>
            </a:r>
            <a:r>
              <a:rPr lang="ru-RU" sz="1200" dirty="0">
                <a:solidFill>
                  <a:srgbClr val="767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 </a:t>
            </a:r>
            <a:r>
              <a:rPr lang="ru-RU" sz="1200" dirty="0" smtClean="0">
                <a:solidFill>
                  <a:srgbClr val="767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1200" dirty="0">
                <a:solidFill>
                  <a:srgbClr val="767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использованием геофизических </a:t>
            </a:r>
            <a:r>
              <a:rPr lang="ru-RU" sz="1200" dirty="0" smtClean="0">
                <a:solidFill>
                  <a:srgbClr val="767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200" dirty="0">
                <a:solidFill>
                  <a:srgbClr val="767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геологических </a:t>
            </a:r>
            <a:r>
              <a:rPr lang="ru-RU" sz="1200" dirty="0" smtClean="0">
                <a:solidFill>
                  <a:srgbClr val="767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признаков;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b="1" dirty="0" smtClean="0">
                <a:solidFill>
                  <a:srgbClr val="0079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Выделен участок</a:t>
            </a:r>
            <a:r>
              <a:rPr lang="ru-RU" sz="1200" dirty="0" smtClean="0">
                <a:solidFill>
                  <a:srgbClr val="0079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200" dirty="0" smtClean="0">
                <a:solidFill>
                  <a:srgbClr val="767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пределах которого установлена высокая степенью сходства с объектом-эталоном</a:t>
            </a:r>
            <a:r>
              <a:rPr lang="en-US" sz="1200" dirty="0" smtClean="0">
                <a:solidFill>
                  <a:srgbClr val="767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1200" dirty="0" smtClean="0">
              <a:solidFill>
                <a:srgbClr val="7671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 smtClean="0">
                <a:solidFill>
                  <a:srgbClr val="767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1200" dirty="0">
                <a:solidFill>
                  <a:srgbClr val="767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данным </a:t>
            </a:r>
            <a:r>
              <a:rPr lang="ru-RU" sz="1200" dirty="0" smtClean="0">
                <a:solidFill>
                  <a:srgbClr val="767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горно-буровых работ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>
                <a:solidFill>
                  <a:srgbClr val="0079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установлена золотоносная зона. </a:t>
            </a:r>
            <a:endParaRPr lang="ru-RU" sz="1200" b="1" dirty="0" smtClean="0">
              <a:solidFill>
                <a:srgbClr val="0079C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260785" y="2104845"/>
            <a:ext cx="940279" cy="500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трелка вправо 2"/>
          <p:cNvSpPr/>
          <p:nvPr/>
        </p:nvSpPr>
        <p:spPr>
          <a:xfrm>
            <a:off x="3390181" y="2260121"/>
            <a:ext cx="810883" cy="345056"/>
          </a:xfrm>
          <a:prstGeom prst="rightArrow">
            <a:avLst/>
          </a:prstGeom>
          <a:solidFill>
            <a:srgbClr val="0079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/>
          <p:cNvSpPr/>
          <p:nvPr/>
        </p:nvSpPr>
        <p:spPr>
          <a:xfrm>
            <a:off x="1095070" y="1692055"/>
            <a:ext cx="2355495" cy="3001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767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1200" dirty="0" smtClean="0">
                <a:solidFill>
                  <a:srgbClr val="767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оисковые признаки</a:t>
            </a:r>
            <a:endParaRPr lang="ru-RU" sz="1200" dirty="0">
              <a:solidFill>
                <a:srgbClr val="7671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5161472" y="1707553"/>
            <a:ext cx="1771290" cy="3001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767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1200" dirty="0" smtClean="0">
                <a:solidFill>
                  <a:srgbClr val="767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рогнозная схема</a:t>
            </a:r>
            <a:endParaRPr lang="ru-RU" sz="1200" dirty="0">
              <a:solidFill>
                <a:srgbClr val="7671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563638" y="5867461"/>
            <a:ext cx="2580362" cy="658599"/>
          </a:xfrm>
          <a:prstGeom prst="rect">
            <a:avLst/>
          </a:prstGeom>
          <a:solidFill>
            <a:srgbClr val="323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>
                <a:solidFill>
                  <a:srgbClr val="0079C1"/>
                </a:solidFill>
              </a:rPr>
              <a:t>Санкт-Петербург</a:t>
            </a: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958781" y="5867461"/>
            <a:ext cx="2604857" cy="65489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www.virg-npp.ru</a:t>
            </a:r>
            <a:r>
              <a:rPr lang="en-US" dirty="0" smtClean="0"/>
              <a:t> 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1106641"/>
            <a:ext cx="8179833" cy="571500"/>
          </a:xfrm>
          <a:prstGeom prst="rect">
            <a:avLst/>
          </a:prstGeom>
          <a:solidFill>
            <a:srgbClr val="0079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Прогнозная оценка поисковой площади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по геофизическим данным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8419" y="6020477"/>
            <a:ext cx="29889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767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Лебединский </a:t>
            </a:r>
            <a:r>
              <a:rPr lang="ru-RU" sz="1400" dirty="0" smtClean="0">
                <a:solidFill>
                  <a:srgbClr val="767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рудный узел</a:t>
            </a:r>
            <a:endParaRPr lang="ru-RU" sz="1400" dirty="0" smtClean="0">
              <a:solidFill>
                <a:srgbClr val="7671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095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361595" y="173186"/>
            <a:ext cx="25971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solidFill>
                  <a:srgbClr val="012265"/>
                </a:solidFill>
                <a:cs typeface="AngsanaUPC" panose="02020603050405020304" pitchFamily="18" charset="-34"/>
              </a:rPr>
              <a:t>Научно-производственное</a:t>
            </a:r>
          </a:p>
          <a:p>
            <a:r>
              <a:rPr lang="ru-RU" sz="1200" b="1" dirty="0">
                <a:solidFill>
                  <a:srgbClr val="012265"/>
                </a:solidFill>
                <a:cs typeface="AngsanaUPC" panose="02020603050405020304" pitchFamily="18" charset="-34"/>
              </a:rPr>
              <a:t>предприятие</a:t>
            </a:r>
          </a:p>
          <a:p>
            <a:r>
              <a:rPr lang="ru-RU" sz="2000" b="1" dirty="0">
                <a:solidFill>
                  <a:srgbClr val="012265"/>
                </a:solidFill>
              </a:rPr>
              <a:t>ВИРГ-РУДГЕОФИЗИКА</a:t>
            </a:r>
            <a:endParaRPr lang="ru-RU" sz="2000" dirty="0">
              <a:solidFill>
                <a:srgbClr val="012265"/>
              </a:solidFill>
              <a:latin typeface="Constantia" panose="02030602050306030303" pitchFamily="18" charset="0"/>
              <a:cs typeface="AngsanaUPC" panose="02020603050405020304" pitchFamily="18" charset="-34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16" y="250126"/>
            <a:ext cx="1076578" cy="615563"/>
          </a:xfrm>
          <a:prstGeom prst="rect">
            <a:avLst/>
          </a:prstGeom>
        </p:spPr>
      </p:pic>
      <p:sp>
        <p:nvSpPr>
          <p:cNvPr id="39" name="Прямоугольник 38"/>
          <p:cNvSpPr/>
          <p:nvPr/>
        </p:nvSpPr>
        <p:spPr>
          <a:xfrm>
            <a:off x="0" y="1106641"/>
            <a:ext cx="8452884" cy="571500"/>
          </a:xfrm>
          <a:prstGeom prst="rect">
            <a:avLst/>
          </a:prstGeom>
          <a:solidFill>
            <a:srgbClr val="0079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Формализованный прогнозный анализ</a:t>
            </a:r>
          </a:p>
          <a:p>
            <a:pPr algn="ctr"/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целевых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объектов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поиска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0" y="1815884"/>
            <a:ext cx="5051389" cy="1360778"/>
          </a:xfrm>
          <a:prstGeom prst="rect">
            <a:avLst/>
          </a:prstGeom>
          <a:solidFill>
            <a:srgbClr val="323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79C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Количественные  </a:t>
            </a:r>
            <a:r>
              <a:rPr lang="ru-RU" sz="1600" b="1" dirty="0">
                <a:solidFill>
                  <a:srgbClr val="0079C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методы </a:t>
            </a:r>
            <a:r>
              <a:rPr lang="ru-RU" sz="1600" b="1" dirty="0" smtClean="0">
                <a:solidFill>
                  <a:srgbClr val="0079C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прогнозирования </a:t>
            </a: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позволяют 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выделить полезную информацию из большого объема исходных данных, </a:t>
            </a: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 </a:t>
            </a:r>
            <a:r>
              <a:rPr lang="ru-RU" sz="1600" b="1" dirty="0">
                <a:solidFill>
                  <a:srgbClr val="0079C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анализ которых часто не </a:t>
            </a:r>
            <a:r>
              <a:rPr lang="ru-RU" sz="1600" b="1">
                <a:solidFill>
                  <a:srgbClr val="0079C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хватает </a:t>
            </a:r>
            <a:r>
              <a:rPr lang="ru-RU" sz="1600" b="1" smtClean="0">
                <a:solidFill>
                  <a:srgbClr val="0079C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времени</a:t>
            </a:r>
            <a:endParaRPr lang="ru-RU" sz="1600" dirty="0">
              <a:solidFill>
                <a:srgbClr val="0079C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634" y="1933972"/>
            <a:ext cx="1124602" cy="1124602"/>
          </a:xfrm>
          <a:prstGeom prst="rect">
            <a:avLst/>
          </a:prstGeom>
        </p:spPr>
      </p:pic>
      <p:sp>
        <p:nvSpPr>
          <p:cNvPr id="42" name="Прямоугольник 41"/>
          <p:cNvSpPr/>
          <p:nvPr/>
        </p:nvSpPr>
        <p:spPr>
          <a:xfrm>
            <a:off x="3958781" y="5867461"/>
            <a:ext cx="5185219" cy="65489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www.virg-npp.ru</a:t>
            </a:r>
            <a:r>
              <a:rPr lang="en-US" dirty="0"/>
              <a:t>, </a:t>
            </a:r>
            <a:r>
              <a:rPr lang="ru-RU" b="1" dirty="0" smtClean="0">
                <a:solidFill>
                  <a:srgbClr val="0079C1"/>
                </a:solidFill>
              </a:rPr>
              <a:t>Санкт-Петербург</a:t>
            </a:r>
            <a:r>
              <a:rPr lang="en-US" b="1" dirty="0" smtClean="0">
                <a:solidFill>
                  <a:schemeClr val="bg1"/>
                </a:solidFill>
              </a:rPr>
              <a:t>                         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3577318" y="3836502"/>
            <a:ext cx="541813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32323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исключить субъективное мнение интерпретатора</a:t>
            </a:r>
            <a:r>
              <a:rPr lang="ru-RU" sz="1600" dirty="0" smtClean="0">
                <a:solidFill>
                  <a:srgbClr val="32323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  <a:endParaRPr lang="en-US" sz="1600" dirty="0" smtClean="0">
              <a:solidFill>
                <a:srgbClr val="323232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ru-RU" sz="1600" dirty="0">
              <a:solidFill>
                <a:srgbClr val="323232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u-RU" sz="1600" dirty="0" smtClean="0">
                <a:solidFill>
                  <a:srgbClr val="32323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проводить </a:t>
            </a:r>
            <a:r>
              <a:rPr lang="ru-RU" sz="1600" dirty="0">
                <a:solidFill>
                  <a:srgbClr val="32323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анализ большого объема разнородных </a:t>
            </a:r>
            <a:r>
              <a:rPr lang="ru-RU" sz="1600" dirty="0" smtClean="0">
                <a:solidFill>
                  <a:srgbClr val="32323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данных</a:t>
            </a:r>
            <a:r>
              <a:rPr lang="en-US" sz="1600" dirty="0" smtClean="0">
                <a:solidFill>
                  <a:srgbClr val="32323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smtClean="0">
                <a:solidFill>
                  <a:srgbClr val="0079C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быстро</a:t>
            </a:r>
            <a:r>
              <a:rPr lang="ru-RU" sz="1600" dirty="0" smtClean="0">
                <a:solidFill>
                  <a:srgbClr val="32323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  <a:endParaRPr lang="en-US" sz="1600" dirty="0" smtClean="0">
              <a:solidFill>
                <a:srgbClr val="323232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ru-RU" sz="1600" dirty="0">
              <a:solidFill>
                <a:srgbClr val="323232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u-RU" sz="1600" dirty="0" smtClean="0">
                <a:solidFill>
                  <a:srgbClr val="32323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учесть </a:t>
            </a:r>
            <a:r>
              <a:rPr lang="ru-RU" sz="1600" dirty="0">
                <a:solidFill>
                  <a:srgbClr val="32323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слабо изученные связи между поисковыми признаками и </a:t>
            </a:r>
            <a:r>
              <a:rPr lang="ru-RU" sz="1600" dirty="0" smtClean="0">
                <a:solidFill>
                  <a:srgbClr val="32323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объектами-эталонами.</a:t>
            </a:r>
            <a:endParaRPr lang="ru-RU" sz="1600" dirty="0">
              <a:solidFill>
                <a:srgbClr val="3232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3516" y="3374133"/>
            <a:ext cx="59839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rgbClr val="0079C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Формализованный подход к анализу данных </a:t>
            </a:r>
            <a:r>
              <a:rPr lang="ru-RU" sz="1600" b="1" dirty="0" smtClean="0">
                <a:solidFill>
                  <a:srgbClr val="0079C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позволяет:</a:t>
            </a:r>
            <a:endParaRPr lang="ru-RU" sz="1600" b="1" dirty="0">
              <a:solidFill>
                <a:srgbClr val="0079C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146" y="4066716"/>
            <a:ext cx="1436293" cy="1436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767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361595" y="173186"/>
            <a:ext cx="25971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solidFill>
                  <a:srgbClr val="012265"/>
                </a:solidFill>
                <a:cs typeface="AngsanaUPC" panose="02020603050405020304" pitchFamily="18" charset="-34"/>
              </a:rPr>
              <a:t>Научно-производственное</a:t>
            </a:r>
          </a:p>
          <a:p>
            <a:r>
              <a:rPr lang="ru-RU" sz="1200" b="1" dirty="0">
                <a:solidFill>
                  <a:srgbClr val="012265"/>
                </a:solidFill>
                <a:cs typeface="AngsanaUPC" panose="02020603050405020304" pitchFamily="18" charset="-34"/>
              </a:rPr>
              <a:t>предприятие</a:t>
            </a:r>
          </a:p>
          <a:p>
            <a:r>
              <a:rPr lang="ru-RU" sz="2000" b="1" dirty="0">
                <a:solidFill>
                  <a:srgbClr val="012265"/>
                </a:solidFill>
              </a:rPr>
              <a:t>ВИРГ-РУДГЕОФИЗИКА</a:t>
            </a:r>
            <a:endParaRPr lang="ru-RU" sz="2000" dirty="0">
              <a:solidFill>
                <a:srgbClr val="012265"/>
              </a:solidFill>
              <a:latin typeface="Constantia" panose="02030602050306030303" pitchFamily="18" charset="0"/>
              <a:cs typeface="AngsanaUPC" panose="02020603050405020304" pitchFamily="18" charset="-34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16" y="250126"/>
            <a:ext cx="1076578" cy="615563"/>
          </a:xfrm>
          <a:prstGeom prst="rect">
            <a:avLst/>
          </a:prstGeom>
        </p:spPr>
      </p:pic>
      <p:sp>
        <p:nvSpPr>
          <p:cNvPr id="39" name="Прямоугольник 38"/>
          <p:cNvSpPr/>
          <p:nvPr/>
        </p:nvSpPr>
        <p:spPr>
          <a:xfrm>
            <a:off x="0" y="1106641"/>
            <a:ext cx="7070651" cy="571500"/>
          </a:xfrm>
          <a:prstGeom prst="rect">
            <a:avLst/>
          </a:prstGeom>
          <a:solidFill>
            <a:srgbClr val="0079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Опытно-методические работы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3516" y="2125683"/>
            <a:ext cx="352126" cy="3960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5105088" y="1802516"/>
            <a:ext cx="1194106" cy="8763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6563638" y="5867461"/>
            <a:ext cx="2580362" cy="658599"/>
          </a:xfrm>
          <a:prstGeom prst="rect">
            <a:avLst/>
          </a:prstGeom>
          <a:solidFill>
            <a:srgbClr val="323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>
                <a:solidFill>
                  <a:srgbClr val="0079C1"/>
                </a:solidFill>
              </a:rPr>
              <a:t>Санкт-Петербург</a:t>
            </a:r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3958781" y="5867461"/>
            <a:ext cx="2604857" cy="65489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www.virg-npp.ru</a:t>
            </a:r>
            <a:r>
              <a:rPr lang="en-US" dirty="0" smtClean="0"/>
              <a:t> 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471" y="1802516"/>
            <a:ext cx="6635799" cy="386441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471602" y="1919093"/>
            <a:ext cx="23752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323232"/>
                </a:solidFill>
              </a:rPr>
              <a:t>Шаг </a:t>
            </a:r>
            <a:r>
              <a:rPr lang="en-US" b="1" dirty="0">
                <a:solidFill>
                  <a:srgbClr val="323232"/>
                </a:solidFill>
              </a:rPr>
              <a:t>5</a:t>
            </a:r>
            <a:r>
              <a:rPr lang="ru-RU" b="1" dirty="0" smtClean="0">
                <a:solidFill>
                  <a:srgbClr val="323232"/>
                </a:solidFill>
              </a:rPr>
              <a:t>.</a:t>
            </a:r>
          </a:p>
          <a:p>
            <a:r>
              <a:rPr lang="ru-RU" b="1" dirty="0" smtClean="0">
                <a:solidFill>
                  <a:srgbClr val="0079C1"/>
                </a:solidFill>
              </a:rPr>
              <a:t>Прогнозно-поисковая</a:t>
            </a:r>
          </a:p>
          <a:p>
            <a:r>
              <a:rPr lang="ru-RU" b="1" dirty="0" smtClean="0">
                <a:solidFill>
                  <a:srgbClr val="0079C1"/>
                </a:solidFill>
              </a:rPr>
              <a:t>модель</a:t>
            </a:r>
          </a:p>
        </p:txBody>
      </p:sp>
    </p:spTree>
    <p:extLst>
      <p:ext uri="{BB962C8B-B14F-4D97-AF65-F5344CB8AC3E}">
        <p14:creationId xmlns:p14="http://schemas.microsoft.com/office/powerpoint/2010/main" val="3358246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Группа 30"/>
          <p:cNvGrpSpPr/>
          <p:nvPr/>
        </p:nvGrpSpPr>
        <p:grpSpPr>
          <a:xfrm>
            <a:off x="2691924" y="2583680"/>
            <a:ext cx="3262242" cy="2368729"/>
            <a:chOff x="-245533" y="2133600"/>
            <a:chExt cx="4923447" cy="3345629"/>
          </a:xfrm>
        </p:grpSpPr>
        <p:pic>
          <p:nvPicPr>
            <p:cNvPr id="32" name="Рисунок 31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5398" r="23179" b="51746"/>
            <a:stretch/>
          </p:blipFill>
          <p:spPr bwMode="auto">
            <a:xfrm>
              <a:off x="-65536" y="2269304"/>
              <a:ext cx="4743450" cy="320992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33" name="Полилиния 32"/>
            <p:cNvSpPr/>
            <p:nvPr/>
          </p:nvSpPr>
          <p:spPr>
            <a:xfrm>
              <a:off x="3005667" y="2133600"/>
              <a:ext cx="1117600" cy="685800"/>
            </a:xfrm>
            <a:custGeom>
              <a:avLst/>
              <a:gdLst>
                <a:gd name="connsiteX0" fmla="*/ 0 w 1117600"/>
                <a:gd name="connsiteY0" fmla="*/ 347133 h 685800"/>
                <a:gd name="connsiteX1" fmla="*/ 406400 w 1117600"/>
                <a:gd name="connsiteY1" fmla="*/ 685800 h 685800"/>
                <a:gd name="connsiteX2" fmla="*/ 1117600 w 1117600"/>
                <a:gd name="connsiteY2" fmla="*/ 381000 h 685800"/>
                <a:gd name="connsiteX3" fmla="*/ 778933 w 1117600"/>
                <a:gd name="connsiteY3" fmla="*/ 0 h 685800"/>
                <a:gd name="connsiteX4" fmla="*/ 143933 w 1117600"/>
                <a:gd name="connsiteY4" fmla="*/ 76200 h 685800"/>
                <a:gd name="connsiteX5" fmla="*/ 0 w 1117600"/>
                <a:gd name="connsiteY5" fmla="*/ 347133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17600" h="685800">
                  <a:moveTo>
                    <a:pt x="0" y="347133"/>
                  </a:moveTo>
                  <a:lnTo>
                    <a:pt x="406400" y="685800"/>
                  </a:lnTo>
                  <a:lnTo>
                    <a:pt x="1117600" y="381000"/>
                  </a:lnTo>
                  <a:lnTo>
                    <a:pt x="778933" y="0"/>
                  </a:lnTo>
                  <a:lnTo>
                    <a:pt x="143933" y="76200"/>
                  </a:lnTo>
                  <a:lnTo>
                    <a:pt x="0" y="347133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Полилиния 33"/>
            <p:cNvSpPr/>
            <p:nvPr/>
          </p:nvSpPr>
          <p:spPr>
            <a:xfrm>
              <a:off x="-245533" y="2633133"/>
              <a:ext cx="1481666" cy="628415"/>
            </a:xfrm>
            <a:custGeom>
              <a:avLst/>
              <a:gdLst>
                <a:gd name="connsiteX0" fmla="*/ 0 w 702733"/>
                <a:gd name="connsiteY0" fmla="*/ 465667 h 465667"/>
                <a:gd name="connsiteX1" fmla="*/ 0 w 702733"/>
                <a:gd name="connsiteY1" fmla="*/ 465667 h 465667"/>
                <a:gd name="connsiteX2" fmla="*/ 76200 w 702733"/>
                <a:gd name="connsiteY2" fmla="*/ 465667 h 465667"/>
                <a:gd name="connsiteX3" fmla="*/ 651933 w 702733"/>
                <a:gd name="connsiteY3" fmla="*/ 355600 h 465667"/>
                <a:gd name="connsiteX4" fmla="*/ 702733 w 702733"/>
                <a:gd name="connsiteY4" fmla="*/ 42333 h 465667"/>
                <a:gd name="connsiteX5" fmla="*/ 33867 w 702733"/>
                <a:gd name="connsiteY5" fmla="*/ 0 h 465667"/>
                <a:gd name="connsiteX6" fmla="*/ 0 w 702733"/>
                <a:gd name="connsiteY6" fmla="*/ 465667 h 465667"/>
                <a:gd name="connsiteX0" fmla="*/ 0 w 1473200"/>
                <a:gd name="connsiteY0" fmla="*/ 440267 h 467548"/>
                <a:gd name="connsiteX1" fmla="*/ 770467 w 1473200"/>
                <a:gd name="connsiteY1" fmla="*/ 465667 h 467548"/>
                <a:gd name="connsiteX2" fmla="*/ 846667 w 1473200"/>
                <a:gd name="connsiteY2" fmla="*/ 465667 h 467548"/>
                <a:gd name="connsiteX3" fmla="*/ 1422400 w 1473200"/>
                <a:gd name="connsiteY3" fmla="*/ 355600 h 467548"/>
                <a:gd name="connsiteX4" fmla="*/ 1473200 w 1473200"/>
                <a:gd name="connsiteY4" fmla="*/ 42333 h 467548"/>
                <a:gd name="connsiteX5" fmla="*/ 804334 w 1473200"/>
                <a:gd name="connsiteY5" fmla="*/ 0 h 467548"/>
                <a:gd name="connsiteX6" fmla="*/ 0 w 1473200"/>
                <a:gd name="connsiteY6" fmla="*/ 440267 h 467548"/>
                <a:gd name="connsiteX0" fmla="*/ 8466 w 1481666"/>
                <a:gd name="connsiteY0" fmla="*/ 601134 h 628415"/>
                <a:gd name="connsiteX1" fmla="*/ 778933 w 1481666"/>
                <a:gd name="connsiteY1" fmla="*/ 626534 h 628415"/>
                <a:gd name="connsiteX2" fmla="*/ 855133 w 1481666"/>
                <a:gd name="connsiteY2" fmla="*/ 626534 h 628415"/>
                <a:gd name="connsiteX3" fmla="*/ 1430866 w 1481666"/>
                <a:gd name="connsiteY3" fmla="*/ 516467 h 628415"/>
                <a:gd name="connsiteX4" fmla="*/ 1481666 w 1481666"/>
                <a:gd name="connsiteY4" fmla="*/ 203200 h 628415"/>
                <a:gd name="connsiteX5" fmla="*/ 0 w 1481666"/>
                <a:gd name="connsiteY5" fmla="*/ 0 h 628415"/>
                <a:gd name="connsiteX6" fmla="*/ 8466 w 1481666"/>
                <a:gd name="connsiteY6" fmla="*/ 601134 h 628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81666" h="628415">
                  <a:moveTo>
                    <a:pt x="8466" y="601134"/>
                  </a:moveTo>
                  <a:lnTo>
                    <a:pt x="778933" y="626534"/>
                  </a:lnTo>
                  <a:cubicBezTo>
                    <a:pt x="920044" y="630767"/>
                    <a:pt x="829733" y="626534"/>
                    <a:pt x="855133" y="626534"/>
                  </a:cubicBezTo>
                  <a:lnTo>
                    <a:pt x="1430866" y="516467"/>
                  </a:lnTo>
                  <a:lnTo>
                    <a:pt x="1481666" y="203200"/>
                  </a:lnTo>
                  <a:lnTo>
                    <a:pt x="0" y="0"/>
                  </a:lnTo>
                  <a:lnTo>
                    <a:pt x="8466" y="601134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5" t="1851" r="2821" b="2840"/>
          <a:stretch/>
        </p:blipFill>
        <p:spPr>
          <a:xfrm>
            <a:off x="315519" y="1942763"/>
            <a:ext cx="2421443" cy="19739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61595" y="173186"/>
            <a:ext cx="25971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solidFill>
                  <a:srgbClr val="012265"/>
                </a:solidFill>
                <a:cs typeface="AngsanaUPC" panose="02020603050405020304" pitchFamily="18" charset="-34"/>
              </a:rPr>
              <a:t>Научно-производственное</a:t>
            </a:r>
          </a:p>
          <a:p>
            <a:r>
              <a:rPr lang="ru-RU" sz="1200" b="1" dirty="0">
                <a:solidFill>
                  <a:srgbClr val="012265"/>
                </a:solidFill>
                <a:cs typeface="AngsanaUPC" panose="02020603050405020304" pitchFamily="18" charset="-34"/>
              </a:rPr>
              <a:t>предприятие</a:t>
            </a:r>
          </a:p>
          <a:p>
            <a:r>
              <a:rPr lang="ru-RU" sz="2000" b="1" dirty="0">
                <a:solidFill>
                  <a:srgbClr val="012265"/>
                </a:solidFill>
              </a:rPr>
              <a:t>ВИРГ-РУДГЕОФИЗИКА</a:t>
            </a:r>
            <a:endParaRPr lang="ru-RU" sz="2000" dirty="0">
              <a:solidFill>
                <a:srgbClr val="012265"/>
              </a:solidFill>
              <a:latin typeface="Constantia" panose="02030602050306030303" pitchFamily="18" charset="0"/>
              <a:cs typeface="AngsanaUPC" panose="02020603050405020304" pitchFamily="18" charset="-34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16" y="250126"/>
            <a:ext cx="1076578" cy="615563"/>
          </a:xfrm>
          <a:prstGeom prst="rect">
            <a:avLst/>
          </a:prstGeom>
        </p:spPr>
      </p:pic>
      <p:grpSp>
        <p:nvGrpSpPr>
          <p:cNvPr id="35" name="Группа 34"/>
          <p:cNvGrpSpPr/>
          <p:nvPr/>
        </p:nvGrpSpPr>
        <p:grpSpPr>
          <a:xfrm>
            <a:off x="5797455" y="1893810"/>
            <a:ext cx="3050013" cy="2012162"/>
            <a:chOff x="4605867" y="3384289"/>
            <a:chExt cx="4538133" cy="3077682"/>
          </a:xfrm>
        </p:grpSpPr>
        <p:pic>
          <p:nvPicPr>
            <p:cNvPr id="36" name="Рисунок 35"/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" t="47619" r="29117" b="13018"/>
            <a:stretch/>
          </p:blipFill>
          <p:spPr bwMode="auto">
            <a:xfrm>
              <a:off x="4772025" y="3513745"/>
              <a:ext cx="4371975" cy="2948226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37" name="Полилиния 36"/>
            <p:cNvSpPr/>
            <p:nvPr/>
          </p:nvSpPr>
          <p:spPr>
            <a:xfrm>
              <a:off x="7876936" y="3384289"/>
              <a:ext cx="1117600" cy="685800"/>
            </a:xfrm>
            <a:custGeom>
              <a:avLst/>
              <a:gdLst>
                <a:gd name="connsiteX0" fmla="*/ 0 w 1117600"/>
                <a:gd name="connsiteY0" fmla="*/ 347133 h 685800"/>
                <a:gd name="connsiteX1" fmla="*/ 406400 w 1117600"/>
                <a:gd name="connsiteY1" fmla="*/ 685800 h 685800"/>
                <a:gd name="connsiteX2" fmla="*/ 1117600 w 1117600"/>
                <a:gd name="connsiteY2" fmla="*/ 381000 h 685800"/>
                <a:gd name="connsiteX3" fmla="*/ 778933 w 1117600"/>
                <a:gd name="connsiteY3" fmla="*/ 0 h 685800"/>
                <a:gd name="connsiteX4" fmla="*/ 143933 w 1117600"/>
                <a:gd name="connsiteY4" fmla="*/ 76200 h 685800"/>
                <a:gd name="connsiteX5" fmla="*/ 0 w 1117600"/>
                <a:gd name="connsiteY5" fmla="*/ 347133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17600" h="685800">
                  <a:moveTo>
                    <a:pt x="0" y="347133"/>
                  </a:moveTo>
                  <a:lnTo>
                    <a:pt x="406400" y="685800"/>
                  </a:lnTo>
                  <a:lnTo>
                    <a:pt x="1117600" y="381000"/>
                  </a:lnTo>
                  <a:lnTo>
                    <a:pt x="778933" y="0"/>
                  </a:lnTo>
                  <a:lnTo>
                    <a:pt x="143933" y="76200"/>
                  </a:lnTo>
                  <a:lnTo>
                    <a:pt x="0" y="347133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Полилиния 37"/>
            <p:cNvSpPr/>
            <p:nvPr/>
          </p:nvSpPr>
          <p:spPr>
            <a:xfrm>
              <a:off x="4605867" y="3734144"/>
              <a:ext cx="2382068" cy="1041400"/>
            </a:xfrm>
            <a:custGeom>
              <a:avLst/>
              <a:gdLst>
                <a:gd name="connsiteX0" fmla="*/ 0 w 702733"/>
                <a:gd name="connsiteY0" fmla="*/ 465667 h 465667"/>
                <a:gd name="connsiteX1" fmla="*/ 0 w 702733"/>
                <a:gd name="connsiteY1" fmla="*/ 465667 h 465667"/>
                <a:gd name="connsiteX2" fmla="*/ 76200 w 702733"/>
                <a:gd name="connsiteY2" fmla="*/ 465667 h 465667"/>
                <a:gd name="connsiteX3" fmla="*/ 651933 w 702733"/>
                <a:gd name="connsiteY3" fmla="*/ 355600 h 465667"/>
                <a:gd name="connsiteX4" fmla="*/ 702733 w 702733"/>
                <a:gd name="connsiteY4" fmla="*/ 42333 h 465667"/>
                <a:gd name="connsiteX5" fmla="*/ 33867 w 702733"/>
                <a:gd name="connsiteY5" fmla="*/ 0 h 465667"/>
                <a:gd name="connsiteX6" fmla="*/ 0 w 702733"/>
                <a:gd name="connsiteY6" fmla="*/ 465667 h 465667"/>
                <a:gd name="connsiteX0" fmla="*/ 0 w 1540933"/>
                <a:gd name="connsiteY0" fmla="*/ 719667 h 719667"/>
                <a:gd name="connsiteX1" fmla="*/ 0 w 1540933"/>
                <a:gd name="connsiteY1" fmla="*/ 719667 h 719667"/>
                <a:gd name="connsiteX2" fmla="*/ 76200 w 1540933"/>
                <a:gd name="connsiteY2" fmla="*/ 719667 h 719667"/>
                <a:gd name="connsiteX3" fmla="*/ 651933 w 1540933"/>
                <a:gd name="connsiteY3" fmla="*/ 609600 h 719667"/>
                <a:gd name="connsiteX4" fmla="*/ 1540933 w 1540933"/>
                <a:gd name="connsiteY4" fmla="*/ 0 h 719667"/>
                <a:gd name="connsiteX5" fmla="*/ 33867 w 1540933"/>
                <a:gd name="connsiteY5" fmla="*/ 254000 h 719667"/>
                <a:gd name="connsiteX6" fmla="*/ 0 w 1540933"/>
                <a:gd name="connsiteY6" fmla="*/ 719667 h 719667"/>
                <a:gd name="connsiteX0" fmla="*/ 0 w 1540933"/>
                <a:gd name="connsiteY0" fmla="*/ 719667 h 719667"/>
                <a:gd name="connsiteX1" fmla="*/ 0 w 1540933"/>
                <a:gd name="connsiteY1" fmla="*/ 719667 h 719667"/>
                <a:gd name="connsiteX2" fmla="*/ 76200 w 1540933"/>
                <a:gd name="connsiteY2" fmla="*/ 719667 h 719667"/>
                <a:gd name="connsiteX3" fmla="*/ 651933 w 1540933"/>
                <a:gd name="connsiteY3" fmla="*/ 609600 h 719667"/>
                <a:gd name="connsiteX4" fmla="*/ 1540933 w 1540933"/>
                <a:gd name="connsiteY4" fmla="*/ 0 h 719667"/>
                <a:gd name="connsiteX5" fmla="*/ 33867 w 1540933"/>
                <a:gd name="connsiteY5" fmla="*/ 254000 h 719667"/>
                <a:gd name="connsiteX6" fmla="*/ 0 w 1540933"/>
                <a:gd name="connsiteY6" fmla="*/ 719667 h 719667"/>
                <a:gd name="connsiteX0" fmla="*/ 0 w 2336800"/>
                <a:gd name="connsiteY0" fmla="*/ 1041400 h 1041400"/>
                <a:gd name="connsiteX1" fmla="*/ 795867 w 2336800"/>
                <a:gd name="connsiteY1" fmla="*/ 719667 h 1041400"/>
                <a:gd name="connsiteX2" fmla="*/ 872067 w 2336800"/>
                <a:gd name="connsiteY2" fmla="*/ 719667 h 1041400"/>
                <a:gd name="connsiteX3" fmla="*/ 1447800 w 2336800"/>
                <a:gd name="connsiteY3" fmla="*/ 609600 h 1041400"/>
                <a:gd name="connsiteX4" fmla="*/ 2336800 w 2336800"/>
                <a:gd name="connsiteY4" fmla="*/ 0 h 1041400"/>
                <a:gd name="connsiteX5" fmla="*/ 829734 w 2336800"/>
                <a:gd name="connsiteY5" fmla="*/ 254000 h 1041400"/>
                <a:gd name="connsiteX6" fmla="*/ 0 w 2336800"/>
                <a:gd name="connsiteY6" fmla="*/ 1041400 h 1041400"/>
                <a:gd name="connsiteX0" fmla="*/ 0 w 2336800"/>
                <a:gd name="connsiteY0" fmla="*/ 1041400 h 1041400"/>
                <a:gd name="connsiteX1" fmla="*/ 795867 w 2336800"/>
                <a:gd name="connsiteY1" fmla="*/ 719667 h 1041400"/>
                <a:gd name="connsiteX2" fmla="*/ 872067 w 2336800"/>
                <a:gd name="connsiteY2" fmla="*/ 719667 h 1041400"/>
                <a:gd name="connsiteX3" fmla="*/ 1447800 w 2336800"/>
                <a:gd name="connsiteY3" fmla="*/ 609600 h 1041400"/>
                <a:gd name="connsiteX4" fmla="*/ 2336800 w 2336800"/>
                <a:gd name="connsiteY4" fmla="*/ 0 h 1041400"/>
                <a:gd name="connsiteX5" fmla="*/ 829734 w 2336800"/>
                <a:gd name="connsiteY5" fmla="*/ 254000 h 1041400"/>
                <a:gd name="connsiteX6" fmla="*/ 530465 w 2336800"/>
                <a:gd name="connsiteY6" fmla="*/ 541523 h 1041400"/>
                <a:gd name="connsiteX7" fmla="*/ 0 w 2336800"/>
                <a:gd name="connsiteY7" fmla="*/ 1041400 h 1041400"/>
                <a:gd name="connsiteX0" fmla="*/ 45268 w 2382068"/>
                <a:gd name="connsiteY0" fmla="*/ 1041400 h 1041400"/>
                <a:gd name="connsiteX1" fmla="*/ 841135 w 2382068"/>
                <a:gd name="connsiteY1" fmla="*/ 719667 h 1041400"/>
                <a:gd name="connsiteX2" fmla="*/ 917335 w 2382068"/>
                <a:gd name="connsiteY2" fmla="*/ 719667 h 1041400"/>
                <a:gd name="connsiteX3" fmla="*/ 1493068 w 2382068"/>
                <a:gd name="connsiteY3" fmla="*/ 609600 h 1041400"/>
                <a:gd name="connsiteX4" fmla="*/ 2382068 w 2382068"/>
                <a:gd name="connsiteY4" fmla="*/ 0 h 1041400"/>
                <a:gd name="connsiteX5" fmla="*/ 875002 w 2382068"/>
                <a:gd name="connsiteY5" fmla="*/ 254000 h 1041400"/>
                <a:gd name="connsiteX6" fmla="*/ 0 w 2382068"/>
                <a:gd name="connsiteY6" fmla="*/ 304456 h 1041400"/>
                <a:gd name="connsiteX7" fmla="*/ 45268 w 2382068"/>
                <a:gd name="connsiteY7" fmla="*/ 104140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82068" h="1041400">
                  <a:moveTo>
                    <a:pt x="45268" y="1041400"/>
                  </a:moveTo>
                  <a:lnTo>
                    <a:pt x="841135" y="719667"/>
                  </a:lnTo>
                  <a:cubicBezTo>
                    <a:pt x="986479" y="666045"/>
                    <a:pt x="891935" y="719667"/>
                    <a:pt x="917335" y="719667"/>
                  </a:cubicBezTo>
                  <a:lnTo>
                    <a:pt x="1493068" y="609600"/>
                  </a:lnTo>
                  <a:cubicBezTo>
                    <a:pt x="1789401" y="406400"/>
                    <a:pt x="2322801" y="245534"/>
                    <a:pt x="2382068" y="0"/>
                  </a:cubicBezTo>
                  <a:lnTo>
                    <a:pt x="875002" y="254000"/>
                  </a:lnTo>
                  <a:lnTo>
                    <a:pt x="0" y="304456"/>
                  </a:lnTo>
                  <a:lnTo>
                    <a:pt x="45268" y="104140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253516" y="4060758"/>
            <a:ext cx="17883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rgbClr val="767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sz="1600" b="1" dirty="0" smtClean="0">
                <a:solidFill>
                  <a:srgbClr val="767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агнитное поле</a:t>
            </a:r>
            <a:endParaRPr lang="ru-RU" sz="1600" b="1" dirty="0">
              <a:solidFill>
                <a:srgbClr val="7671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03194" y="4939613"/>
            <a:ext cx="28156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rgbClr val="767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1600" b="1" dirty="0" smtClean="0">
                <a:solidFill>
                  <a:srgbClr val="767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етрофизическая модель</a:t>
            </a:r>
            <a:endParaRPr lang="ru-RU" sz="1600" b="1" dirty="0">
              <a:solidFill>
                <a:srgbClr val="7671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18837" y="3959056"/>
            <a:ext cx="294785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767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600" b="1" dirty="0">
                <a:solidFill>
                  <a:srgbClr val="767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 </a:t>
            </a:r>
            <a:r>
              <a:rPr lang="ru-RU" sz="1600" b="1" dirty="0" smtClean="0">
                <a:solidFill>
                  <a:srgbClr val="767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геолого-геофизическая </a:t>
            </a:r>
          </a:p>
          <a:p>
            <a:r>
              <a:rPr lang="ru-RU" sz="1600" b="1" dirty="0" smtClean="0">
                <a:solidFill>
                  <a:srgbClr val="767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модель</a:t>
            </a:r>
            <a:endParaRPr lang="ru-RU" sz="1600" b="1" dirty="0">
              <a:solidFill>
                <a:srgbClr val="7671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sp>
        <p:nvSpPr>
          <p:cNvPr id="39" name="Прямоугольник 38"/>
          <p:cNvSpPr/>
          <p:nvPr/>
        </p:nvSpPr>
        <p:spPr>
          <a:xfrm>
            <a:off x="0" y="1106641"/>
            <a:ext cx="7070651" cy="571500"/>
          </a:xfrm>
          <a:prstGeom prst="rect">
            <a:avLst/>
          </a:prstGeom>
          <a:solidFill>
            <a:srgbClr val="0079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D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петрофизические </a:t>
            </a:r>
            <a:r>
              <a:rPr lang="ru-RU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модели  </a:t>
            </a:r>
          </a:p>
        </p:txBody>
      </p:sp>
      <p:cxnSp>
        <p:nvCxnSpPr>
          <p:cNvPr id="41" name="Соединительная линия уступом 40"/>
          <p:cNvCxnSpPr/>
          <p:nvPr/>
        </p:nvCxnSpPr>
        <p:spPr>
          <a:xfrm>
            <a:off x="2316064" y="2434231"/>
            <a:ext cx="949106" cy="798595"/>
          </a:xfrm>
          <a:prstGeom prst="bentConnector3">
            <a:avLst/>
          </a:prstGeom>
          <a:ln w="28575">
            <a:solidFill>
              <a:srgbClr val="01226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2938837" y="2285505"/>
            <a:ext cx="180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767171"/>
                </a:solidFill>
              </a:rPr>
              <a:t>моделирование</a:t>
            </a:r>
            <a:endParaRPr lang="ru-RU" b="1" dirty="0">
              <a:solidFill>
                <a:srgbClr val="767171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199970" y="2069064"/>
            <a:ext cx="1705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767171"/>
                </a:solidFill>
              </a:rPr>
              <a:t>интерпретация</a:t>
            </a:r>
            <a:endParaRPr lang="ru-RU" b="1" dirty="0">
              <a:solidFill>
                <a:srgbClr val="76717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23132" y="5222137"/>
            <a:ext cx="251383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767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Программы:</a:t>
            </a:r>
            <a:endParaRPr lang="en-US" sz="1600" b="1" dirty="0" smtClean="0">
              <a:solidFill>
                <a:srgbClr val="7671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600" b="1" dirty="0" smtClean="0">
              <a:solidFill>
                <a:srgbClr val="7671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 smtClean="0">
                <a:solidFill>
                  <a:srgbClr val="0079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MAG3D, GRAV3D</a:t>
            </a:r>
          </a:p>
          <a:p>
            <a:r>
              <a:rPr lang="en-US" sz="1600" b="1" dirty="0" smtClean="0">
                <a:solidFill>
                  <a:srgbClr val="0079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SIGMA3D, Oasis </a:t>
            </a:r>
            <a:r>
              <a:rPr lang="en-US" sz="1600" b="1" dirty="0" err="1" smtClean="0">
                <a:solidFill>
                  <a:srgbClr val="0079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Montaj</a:t>
            </a:r>
            <a:endParaRPr lang="ru-RU" sz="1600" b="1" dirty="0">
              <a:solidFill>
                <a:srgbClr val="0079C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563638" y="5867461"/>
            <a:ext cx="2580362" cy="658599"/>
          </a:xfrm>
          <a:prstGeom prst="rect">
            <a:avLst/>
          </a:prstGeom>
          <a:solidFill>
            <a:srgbClr val="323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>
                <a:solidFill>
                  <a:srgbClr val="0079C1"/>
                </a:solidFill>
              </a:rPr>
              <a:t>Санкт-Петербург</a:t>
            </a:r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3958781" y="5867461"/>
            <a:ext cx="2604857" cy="65489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www.virg-npp.ru</a:t>
            </a:r>
            <a:r>
              <a:rPr lang="en-US" dirty="0" smtClean="0"/>
              <a:t> 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235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361595" y="173186"/>
            <a:ext cx="25971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solidFill>
                  <a:srgbClr val="012265"/>
                </a:solidFill>
                <a:cs typeface="AngsanaUPC" panose="02020603050405020304" pitchFamily="18" charset="-34"/>
              </a:rPr>
              <a:t>Научно-производственное</a:t>
            </a:r>
          </a:p>
          <a:p>
            <a:r>
              <a:rPr lang="ru-RU" sz="1200" b="1" dirty="0">
                <a:solidFill>
                  <a:srgbClr val="012265"/>
                </a:solidFill>
                <a:cs typeface="AngsanaUPC" panose="02020603050405020304" pitchFamily="18" charset="-34"/>
              </a:rPr>
              <a:t>предприятие</a:t>
            </a:r>
          </a:p>
          <a:p>
            <a:r>
              <a:rPr lang="ru-RU" sz="2000" b="1" dirty="0">
                <a:solidFill>
                  <a:srgbClr val="012265"/>
                </a:solidFill>
              </a:rPr>
              <a:t>ВИРГ-РУДГЕОФИЗИКА</a:t>
            </a:r>
            <a:endParaRPr lang="ru-RU" sz="2000" dirty="0">
              <a:solidFill>
                <a:srgbClr val="012265"/>
              </a:solidFill>
              <a:latin typeface="Constantia" panose="02030602050306030303" pitchFamily="18" charset="0"/>
              <a:cs typeface="AngsanaUPC" panose="02020603050405020304" pitchFamily="18" charset="-34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16" y="250126"/>
            <a:ext cx="1076578" cy="615563"/>
          </a:xfrm>
          <a:prstGeom prst="rect">
            <a:avLst/>
          </a:prstGeom>
        </p:spPr>
      </p:pic>
      <p:sp>
        <p:nvSpPr>
          <p:cNvPr id="39" name="Прямоугольник 38"/>
          <p:cNvSpPr/>
          <p:nvPr/>
        </p:nvSpPr>
        <p:spPr>
          <a:xfrm>
            <a:off x="0" y="1106641"/>
            <a:ext cx="7070651" cy="571500"/>
          </a:xfrm>
          <a:prstGeom prst="rect">
            <a:avLst/>
          </a:prstGeom>
          <a:solidFill>
            <a:srgbClr val="0079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D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петрофизические </a:t>
            </a:r>
            <a:r>
              <a:rPr lang="ru-RU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модели  </a:t>
            </a:r>
          </a:p>
        </p:txBody>
      </p:sp>
      <p:pic>
        <p:nvPicPr>
          <p:cNvPr id="40" name="Рисунок 39"/>
          <p:cNvPicPr/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" t="20282" r="51768" b="4640"/>
          <a:stretch/>
        </p:blipFill>
        <p:spPr bwMode="auto">
          <a:xfrm>
            <a:off x="799195" y="4144318"/>
            <a:ext cx="3029261" cy="227554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" name="Группа 26"/>
          <p:cNvGrpSpPr/>
          <p:nvPr/>
        </p:nvGrpSpPr>
        <p:grpSpPr>
          <a:xfrm>
            <a:off x="551487" y="2022476"/>
            <a:ext cx="3033405" cy="2119889"/>
            <a:chOff x="275771" y="767668"/>
            <a:chExt cx="3686627" cy="2771701"/>
          </a:xfrm>
        </p:grpSpPr>
        <p:pic>
          <p:nvPicPr>
            <p:cNvPr id="28" name="Рисунок 27" descr="Mag"/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72" b="3767"/>
            <a:stretch/>
          </p:blipFill>
          <p:spPr bwMode="auto">
            <a:xfrm>
              <a:off x="275771" y="767668"/>
              <a:ext cx="3585029" cy="2771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" name="Прямоугольник 28"/>
            <p:cNvSpPr/>
            <p:nvPr/>
          </p:nvSpPr>
          <p:spPr>
            <a:xfrm>
              <a:off x="2809875" y="2917365"/>
              <a:ext cx="1152523" cy="2766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2" name="Группа 51"/>
          <p:cNvGrpSpPr/>
          <p:nvPr/>
        </p:nvGrpSpPr>
        <p:grpSpPr>
          <a:xfrm>
            <a:off x="4755935" y="5274061"/>
            <a:ext cx="1313664" cy="279397"/>
            <a:chOff x="4097797" y="3117537"/>
            <a:chExt cx="1596552" cy="365304"/>
          </a:xfrm>
        </p:grpSpPr>
        <p:sp>
          <p:nvSpPr>
            <p:cNvPr id="53" name="Прямоугольник 52"/>
            <p:cNvSpPr/>
            <p:nvPr/>
          </p:nvSpPr>
          <p:spPr>
            <a:xfrm>
              <a:off x="4224829" y="3375867"/>
              <a:ext cx="551895" cy="1061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4097797" y="3117537"/>
              <a:ext cx="2616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ru-RU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4649692" y="3117537"/>
              <a:ext cx="2616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endParaRPr lang="ru-RU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5144198" y="3118350"/>
              <a:ext cx="55015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 км</a:t>
              </a:r>
              <a:endParaRPr lang="ru-RU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Прямоугольник 56"/>
            <p:cNvSpPr/>
            <p:nvPr/>
          </p:nvSpPr>
          <p:spPr>
            <a:xfrm>
              <a:off x="4776724" y="3376687"/>
              <a:ext cx="551895" cy="10615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8" name="TextBox 57"/>
          <p:cNvSpPr txBox="1"/>
          <p:nvPr/>
        </p:nvSpPr>
        <p:spPr>
          <a:xfrm>
            <a:off x="3040851" y="3243632"/>
            <a:ext cx="419697" cy="2118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lg</a:t>
            </a:r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æ</a:t>
            </a:r>
            <a:r>
              <a:rPr lang="en-US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2546323" y="3400533"/>
            <a:ext cx="257463" cy="2118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-5</a:t>
            </a:r>
            <a:endParaRPr lang="ru-RU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2912120" y="3404108"/>
            <a:ext cx="257463" cy="2118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-3</a:t>
            </a:r>
            <a:endParaRPr lang="ru-RU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3359895" y="3407077"/>
            <a:ext cx="257463" cy="2118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endParaRPr lang="ru-RU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5512731" y="3352107"/>
            <a:ext cx="3035656" cy="2335117"/>
            <a:chOff x="4953817" y="3269435"/>
            <a:chExt cx="4281714" cy="3650343"/>
          </a:xfrm>
        </p:grpSpPr>
        <p:pic>
          <p:nvPicPr>
            <p:cNvPr id="22" name="Рисунок 21"/>
            <p:cNvPicPr/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41" t="13514" r="3505" b="6075"/>
            <a:stretch/>
          </p:blipFill>
          <p:spPr bwMode="auto">
            <a:xfrm>
              <a:off x="4953817" y="3269435"/>
              <a:ext cx="4281714" cy="365034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" name="Прямоугольник 22"/>
            <p:cNvSpPr/>
            <p:nvPr/>
          </p:nvSpPr>
          <p:spPr>
            <a:xfrm>
              <a:off x="5834448" y="3724871"/>
              <a:ext cx="371281" cy="20005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4340154" y="1877167"/>
            <a:ext cx="2999474" cy="2155025"/>
            <a:chOff x="4238544" y="1795369"/>
            <a:chExt cx="4104622" cy="2968308"/>
          </a:xfrm>
        </p:grpSpPr>
        <p:grpSp>
          <p:nvGrpSpPr>
            <p:cNvPr id="24" name="Группа 23"/>
            <p:cNvGrpSpPr/>
            <p:nvPr/>
          </p:nvGrpSpPr>
          <p:grpSpPr>
            <a:xfrm>
              <a:off x="4238544" y="1795369"/>
              <a:ext cx="4104622" cy="2968308"/>
              <a:chOff x="4953817" y="756563"/>
              <a:chExt cx="4104622" cy="2968308"/>
            </a:xfrm>
          </p:grpSpPr>
          <p:pic>
            <p:nvPicPr>
              <p:cNvPr id="25" name="Рисунок 24" descr="Grav"/>
              <p:cNvPicPr/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53817" y="756563"/>
                <a:ext cx="4104622" cy="296830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6" name="Скругленный прямоугольник 25"/>
              <p:cNvSpPr/>
              <p:nvPr/>
            </p:nvSpPr>
            <p:spPr>
              <a:xfrm>
                <a:off x="7597094" y="2995096"/>
                <a:ext cx="1461345" cy="12750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59" name="TextBox 58"/>
            <p:cNvSpPr txBox="1"/>
            <p:nvPr/>
          </p:nvSpPr>
          <p:spPr>
            <a:xfrm>
              <a:off x="7141843" y="3316974"/>
              <a:ext cx="66877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σ</a:t>
              </a:r>
              <a:r>
                <a:rPr lang="en-US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ru-RU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г</a:t>
              </a:r>
              <a:r>
                <a:rPr lang="en-US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/</a:t>
              </a:r>
              <a:r>
                <a:rPr lang="ru-RU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см</a:t>
              </a:r>
              <a:r>
                <a:rPr lang="ru-RU" sz="1200" baseline="30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ru-RU" sz="1200" i="1" baseline="30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6906794" y="3636741"/>
              <a:ext cx="4283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-2.6</a:t>
              </a:r>
              <a:endPara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7321298" y="3636741"/>
              <a:ext cx="4283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-2,7</a:t>
              </a:r>
              <a:endPara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7810616" y="3632073"/>
              <a:ext cx="3770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2.8</a:t>
              </a:r>
              <a:endPara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68003" y="1780991"/>
            <a:ext cx="25871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767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Магнитная восприимчивость</a:t>
            </a:r>
            <a:endParaRPr lang="ru-RU" sz="1400" dirty="0">
              <a:solidFill>
                <a:srgbClr val="7671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4320269" y="1786632"/>
            <a:ext cx="10611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767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Плотность</a:t>
            </a:r>
            <a:endParaRPr lang="ru-RU" sz="1400" dirty="0">
              <a:solidFill>
                <a:srgbClr val="7671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1" name="Прямая со стрелкой 100"/>
          <p:cNvCxnSpPr/>
          <p:nvPr/>
        </p:nvCxnSpPr>
        <p:spPr>
          <a:xfrm>
            <a:off x="1263409" y="4240502"/>
            <a:ext cx="283293" cy="703677"/>
          </a:xfrm>
          <a:prstGeom prst="straightConnector1">
            <a:avLst/>
          </a:prstGeom>
          <a:ln w="28575">
            <a:solidFill>
              <a:srgbClr val="0079C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Прямая со стрелкой 101"/>
          <p:cNvCxnSpPr/>
          <p:nvPr/>
        </p:nvCxnSpPr>
        <p:spPr>
          <a:xfrm>
            <a:off x="1259786" y="4247168"/>
            <a:ext cx="1523440" cy="670098"/>
          </a:xfrm>
          <a:prstGeom prst="straightConnector1">
            <a:avLst/>
          </a:prstGeom>
          <a:ln w="28575">
            <a:solidFill>
              <a:srgbClr val="0079C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TextBox 108"/>
          <p:cNvSpPr txBox="1"/>
          <p:nvPr/>
        </p:nvSpPr>
        <p:spPr>
          <a:xfrm>
            <a:off x="-54600" y="3993236"/>
            <a:ext cx="18735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767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Интрузивные тела</a:t>
            </a:r>
            <a:endParaRPr lang="ru-RU" sz="1400" dirty="0">
              <a:solidFill>
                <a:srgbClr val="7671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1" name="Прямая со стрелкой 110"/>
          <p:cNvCxnSpPr/>
          <p:nvPr/>
        </p:nvCxnSpPr>
        <p:spPr>
          <a:xfrm>
            <a:off x="5839891" y="4080181"/>
            <a:ext cx="292124" cy="62184"/>
          </a:xfrm>
          <a:prstGeom prst="straightConnector1">
            <a:avLst/>
          </a:prstGeom>
          <a:ln w="28575">
            <a:solidFill>
              <a:srgbClr val="0079C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Прямая со стрелкой 111"/>
          <p:cNvCxnSpPr/>
          <p:nvPr/>
        </p:nvCxnSpPr>
        <p:spPr>
          <a:xfrm flipH="1" flipV="1">
            <a:off x="7339628" y="4405809"/>
            <a:ext cx="941277" cy="511458"/>
          </a:xfrm>
          <a:prstGeom prst="straightConnector1">
            <a:avLst/>
          </a:prstGeom>
          <a:ln w="28575">
            <a:solidFill>
              <a:srgbClr val="0079C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TextBox 117"/>
          <p:cNvSpPr txBox="1"/>
          <p:nvPr/>
        </p:nvSpPr>
        <p:spPr>
          <a:xfrm>
            <a:off x="7536981" y="4920095"/>
            <a:ext cx="18735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767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мраморы</a:t>
            </a:r>
            <a:endParaRPr lang="ru-RU" sz="1400" dirty="0">
              <a:solidFill>
                <a:srgbClr val="7671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4971191" y="3786668"/>
            <a:ext cx="18735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767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скарны</a:t>
            </a:r>
            <a:endParaRPr lang="ru-RU" sz="1400" dirty="0">
              <a:solidFill>
                <a:srgbClr val="7671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6563638" y="5867461"/>
            <a:ext cx="2580362" cy="658599"/>
          </a:xfrm>
          <a:prstGeom prst="rect">
            <a:avLst/>
          </a:prstGeom>
          <a:solidFill>
            <a:srgbClr val="323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>
                <a:solidFill>
                  <a:srgbClr val="0079C1"/>
                </a:solidFill>
              </a:rPr>
              <a:t>Санкт-Петербург</a:t>
            </a:r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>
            <a:off x="3958781" y="5867461"/>
            <a:ext cx="2604857" cy="65489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www.virg-npp.ru</a:t>
            </a:r>
            <a:r>
              <a:rPr lang="en-US" dirty="0" smtClean="0"/>
              <a:t> 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019234" y="1790148"/>
            <a:ext cx="19529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767171"/>
                </a:solidFill>
              </a:rPr>
              <a:t>Лебединский </a:t>
            </a:r>
          </a:p>
          <a:p>
            <a:r>
              <a:rPr lang="ru-RU" sz="1400" b="1" dirty="0" smtClean="0">
                <a:solidFill>
                  <a:srgbClr val="767171"/>
                </a:solidFill>
              </a:rPr>
              <a:t>рудно-россыпной узел</a:t>
            </a:r>
            <a:endParaRPr lang="ru-RU" sz="1400" b="1" dirty="0">
              <a:solidFill>
                <a:srgbClr val="7671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865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12430"/>
            <a:ext cx="9144000" cy="4581196"/>
          </a:xfrm>
          <a:prstGeom prst="rect">
            <a:avLst/>
          </a:prstGeom>
          <a:solidFill>
            <a:srgbClr val="323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0" y="1578439"/>
            <a:ext cx="2660188" cy="571500"/>
          </a:xfrm>
          <a:prstGeom prst="rect">
            <a:avLst/>
          </a:prstGeom>
          <a:solidFill>
            <a:srgbClr val="0079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1361595" y="173186"/>
            <a:ext cx="25971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solidFill>
                  <a:srgbClr val="012265"/>
                </a:solidFill>
                <a:cs typeface="AngsanaUPC" panose="02020603050405020304" pitchFamily="18" charset="-34"/>
              </a:rPr>
              <a:t>Научно-производственное</a:t>
            </a:r>
          </a:p>
          <a:p>
            <a:r>
              <a:rPr lang="ru-RU" sz="1200" b="1" dirty="0">
                <a:solidFill>
                  <a:srgbClr val="012265"/>
                </a:solidFill>
                <a:cs typeface="AngsanaUPC" panose="02020603050405020304" pitchFamily="18" charset="-34"/>
              </a:rPr>
              <a:t>предприятие</a:t>
            </a:r>
          </a:p>
          <a:p>
            <a:r>
              <a:rPr lang="ru-RU" sz="2000" b="1" dirty="0">
                <a:solidFill>
                  <a:srgbClr val="012265"/>
                </a:solidFill>
              </a:rPr>
              <a:t>ВИРГ-РУДГЕОФИЗИКА</a:t>
            </a:r>
            <a:endParaRPr lang="ru-RU" sz="2000" dirty="0">
              <a:solidFill>
                <a:srgbClr val="012265"/>
              </a:solidFill>
              <a:latin typeface="Constantia" panose="02030602050306030303" pitchFamily="18" charset="0"/>
              <a:cs typeface="AngsanaUPC" panose="02020603050405020304" pitchFamily="18" charset="-34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16" y="250126"/>
            <a:ext cx="1076578" cy="61556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91738" y="1645234"/>
            <a:ext cx="8333162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Нас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ru-RU" sz="2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Общество </a:t>
            </a: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ограниченной ответственностью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научно-производственное предприятие </a:t>
            </a: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ВИРГ-</a:t>
            </a:r>
            <a:r>
              <a:rPr lang="ru-RU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Рудгеофизика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является сервисной компанией в области геолого-геофизических исследований при поисках и разведке месторождений полезных ископаемых</a:t>
            </a:r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Компания создана в 2003 году.</a:t>
            </a:r>
            <a:endParaRPr lang="ru-R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01513" y="6069724"/>
            <a:ext cx="3502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3"/>
              </a:rPr>
              <a:t>www.virg-npp.ru</a:t>
            </a:r>
            <a:r>
              <a:rPr lang="en-US" dirty="0" smtClean="0"/>
              <a:t>, </a:t>
            </a:r>
            <a:r>
              <a:rPr lang="ru-RU" b="1" dirty="0" smtClean="0">
                <a:solidFill>
                  <a:srgbClr val="323232"/>
                </a:solidFill>
              </a:rPr>
              <a:t>Санкт-Петербург</a:t>
            </a:r>
            <a:endParaRPr lang="ru-RU" b="1" dirty="0">
              <a:solidFill>
                <a:srgbClr val="32323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993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361595" y="173186"/>
            <a:ext cx="25971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solidFill>
                  <a:srgbClr val="012265"/>
                </a:solidFill>
                <a:cs typeface="AngsanaUPC" panose="02020603050405020304" pitchFamily="18" charset="-34"/>
              </a:rPr>
              <a:t>Научно-производственное</a:t>
            </a:r>
          </a:p>
          <a:p>
            <a:r>
              <a:rPr lang="ru-RU" sz="1200" b="1" dirty="0">
                <a:solidFill>
                  <a:srgbClr val="012265"/>
                </a:solidFill>
                <a:cs typeface="AngsanaUPC" panose="02020603050405020304" pitchFamily="18" charset="-34"/>
              </a:rPr>
              <a:t>предприятие</a:t>
            </a:r>
          </a:p>
          <a:p>
            <a:r>
              <a:rPr lang="ru-RU" sz="2000" b="1" dirty="0">
                <a:solidFill>
                  <a:srgbClr val="012265"/>
                </a:solidFill>
              </a:rPr>
              <a:t>ВИРГ-РУДГЕОФИЗИКА</a:t>
            </a:r>
            <a:endParaRPr lang="ru-RU" sz="2000" dirty="0">
              <a:solidFill>
                <a:srgbClr val="012265"/>
              </a:solidFill>
              <a:latin typeface="Constantia" panose="02030602050306030303" pitchFamily="18" charset="0"/>
              <a:cs typeface="AngsanaUPC" panose="02020603050405020304" pitchFamily="18" charset="-34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16" y="250126"/>
            <a:ext cx="1076578" cy="615563"/>
          </a:xfrm>
          <a:prstGeom prst="rect">
            <a:avLst/>
          </a:prstGeom>
        </p:spPr>
      </p:pic>
      <p:sp>
        <p:nvSpPr>
          <p:cNvPr id="39" name="Прямоугольник 38"/>
          <p:cNvSpPr/>
          <p:nvPr/>
        </p:nvSpPr>
        <p:spPr>
          <a:xfrm>
            <a:off x="0" y="1106641"/>
            <a:ext cx="7070651" cy="571500"/>
          </a:xfrm>
          <a:prstGeom prst="rect">
            <a:avLst/>
          </a:prstGeom>
          <a:solidFill>
            <a:srgbClr val="0079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D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петрофизические </a:t>
            </a:r>
            <a:r>
              <a:rPr lang="ru-RU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модели  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6563638" y="5867461"/>
            <a:ext cx="2580362" cy="658599"/>
          </a:xfrm>
          <a:prstGeom prst="rect">
            <a:avLst/>
          </a:prstGeom>
          <a:solidFill>
            <a:srgbClr val="323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>
                <a:solidFill>
                  <a:srgbClr val="0079C1"/>
                </a:solidFill>
              </a:rPr>
              <a:t>Санкт-Петербург</a:t>
            </a:r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>
            <a:off x="3958781" y="5867461"/>
            <a:ext cx="2604857" cy="65489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www.virg-npp.ru</a:t>
            </a:r>
            <a:r>
              <a:rPr lang="en-US" dirty="0" smtClean="0"/>
              <a:t> 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516" y="1677626"/>
            <a:ext cx="6731826" cy="4186132"/>
          </a:xfrm>
          <a:prstGeom prst="rect">
            <a:avLst/>
          </a:prstGeom>
        </p:spPr>
      </p:pic>
      <p:grpSp>
        <p:nvGrpSpPr>
          <p:cNvPr id="44" name="Группа 43"/>
          <p:cNvGrpSpPr/>
          <p:nvPr/>
        </p:nvGrpSpPr>
        <p:grpSpPr>
          <a:xfrm>
            <a:off x="1647266" y="2270203"/>
            <a:ext cx="4467458" cy="1687016"/>
            <a:chOff x="2774197" y="1893092"/>
            <a:chExt cx="4467458" cy="1687016"/>
          </a:xfrm>
        </p:grpSpPr>
        <p:sp>
          <p:nvSpPr>
            <p:cNvPr id="45" name="Овал 44"/>
            <p:cNvSpPr/>
            <p:nvPr/>
          </p:nvSpPr>
          <p:spPr>
            <a:xfrm>
              <a:off x="2774197" y="2138766"/>
              <a:ext cx="1596325" cy="144134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0079C1"/>
                </a:solidFill>
              </a:endParaRPr>
            </a:p>
          </p:txBody>
        </p:sp>
        <p:cxnSp>
          <p:nvCxnSpPr>
            <p:cNvPr id="47" name="Прямая со стрелкой 46"/>
            <p:cNvCxnSpPr/>
            <p:nvPr/>
          </p:nvCxnSpPr>
          <p:spPr>
            <a:xfrm flipH="1">
              <a:off x="4169044" y="1937288"/>
              <a:ext cx="1363851" cy="27897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/>
            <p:cNvSpPr txBox="1"/>
            <p:nvPr/>
          </p:nvSpPr>
          <p:spPr>
            <a:xfrm>
              <a:off x="5458410" y="1893092"/>
              <a:ext cx="178324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err="1" smtClean="0">
                  <a:solidFill>
                    <a:srgbClr val="FF0000"/>
                  </a:solidFill>
                </a:rPr>
                <a:t>Угаханский</a:t>
              </a:r>
              <a:r>
                <a:rPr lang="ru-RU" dirty="0" smtClean="0">
                  <a:solidFill>
                    <a:srgbClr val="FF0000"/>
                  </a:solidFill>
                </a:rPr>
                <a:t> </a:t>
              </a:r>
            </a:p>
            <a:p>
              <a:r>
                <a:rPr lang="ru-RU" dirty="0">
                  <a:solidFill>
                    <a:srgbClr val="FF0000"/>
                  </a:solidFill>
                </a:rPr>
                <a:t>с</a:t>
              </a:r>
              <a:r>
                <a:rPr lang="ru-RU" dirty="0" smtClean="0">
                  <a:solidFill>
                    <a:srgbClr val="FF0000"/>
                  </a:solidFill>
                </a:rPr>
                <a:t>крытый массив</a:t>
              </a:r>
              <a:endParaRPr lang="ru-RU" dirty="0">
                <a:solidFill>
                  <a:srgbClr val="FF0000"/>
                </a:solidFill>
              </a:endParaRPr>
            </a:p>
          </p:txBody>
        </p:sp>
      </p:grpSp>
      <p:pic>
        <p:nvPicPr>
          <p:cNvPr id="49" name="Рисунок 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243" y="5871384"/>
            <a:ext cx="1830632" cy="382220"/>
          </a:xfrm>
          <a:prstGeom prst="rect">
            <a:avLst/>
          </a:prstGeom>
        </p:spPr>
      </p:pic>
      <p:sp>
        <p:nvSpPr>
          <p:cNvPr id="50" name="Прямоугольник 49"/>
          <p:cNvSpPr/>
          <p:nvPr/>
        </p:nvSpPr>
        <p:spPr>
          <a:xfrm>
            <a:off x="253516" y="1918331"/>
            <a:ext cx="352126" cy="3960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1644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361595" y="173186"/>
            <a:ext cx="25971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solidFill>
                  <a:srgbClr val="012265"/>
                </a:solidFill>
                <a:cs typeface="AngsanaUPC" panose="02020603050405020304" pitchFamily="18" charset="-34"/>
              </a:rPr>
              <a:t>Научно-производственное</a:t>
            </a:r>
          </a:p>
          <a:p>
            <a:r>
              <a:rPr lang="ru-RU" sz="1200" b="1" dirty="0">
                <a:solidFill>
                  <a:srgbClr val="012265"/>
                </a:solidFill>
                <a:cs typeface="AngsanaUPC" panose="02020603050405020304" pitchFamily="18" charset="-34"/>
              </a:rPr>
              <a:t>предприятие</a:t>
            </a:r>
          </a:p>
          <a:p>
            <a:r>
              <a:rPr lang="ru-RU" sz="2000" b="1" dirty="0">
                <a:solidFill>
                  <a:srgbClr val="012265"/>
                </a:solidFill>
              </a:rPr>
              <a:t>ВИРГ-РУДГЕОФИЗИКА</a:t>
            </a:r>
            <a:endParaRPr lang="ru-RU" sz="2000" dirty="0">
              <a:solidFill>
                <a:srgbClr val="012265"/>
              </a:solidFill>
              <a:latin typeface="Constantia" panose="02030602050306030303" pitchFamily="18" charset="0"/>
              <a:cs typeface="AngsanaUPC" panose="02020603050405020304" pitchFamily="18" charset="-34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16" y="250126"/>
            <a:ext cx="1076578" cy="615563"/>
          </a:xfrm>
          <a:prstGeom prst="rect">
            <a:avLst/>
          </a:prstGeom>
        </p:spPr>
      </p:pic>
      <p:sp>
        <p:nvSpPr>
          <p:cNvPr id="39" name="Прямоугольник 38"/>
          <p:cNvSpPr/>
          <p:nvPr/>
        </p:nvSpPr>
        <p:spPr>
          <a:xfrm>
            <a:off x="0" y="1106641"/>
            <a:ext cx="7070651" cy="571500"/>
          </a:xfrm>
          <a:prstGeom prst="rect">
            <a:avLst/>
          </a:prstGeom>
          <a:solidFill>
            <a:srgbClr val="0079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D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петрофизические </a:t>
            </a:r>
            <a:r>
              <a:rPr lang="ru-RU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модели  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6563638" y="5867461"/>
            <a:ext cx="2580362" cy="658599"/>
          </a:xfrm>
          <a:prstGeom prst="rect">
            <a:avLst/>
          </a:prstGeom>
          <a:solidFill>
            <a:srgbClr val="323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>
                <a:solidFill>
                  <a:srgbClr val="0079C1"/>
                </a:solidFill>
              </a:rPr>
              <a:t>Санкт-Петербург</a:t>
            </a:r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>
            <a:off x="3958781" y="5867461"/>
            <a:ext cx="2604857" cy="65489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www.virg-npp.ru</a:t>
            </a:r>
            <a:r>
              <a:rPr lang="en-US" dirty="0" smtClean="0"/>
              <a:t> 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16" y="1992047"/>
            <a:ext cx="5819962" cy="37511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Полилиния 14"/>
          <p:cNvSpPr/>
          <p:nvPr/>
        </p:nvSpPr>
        <p:spPr>
          <a:xfrm>
            <a:off x="3531889" y="3611054"/>
            <a:ext cx="465243" cy="622929"/>
          </a:xfrm>
          <a:custGeom>
            <a:avLst/>
            <a:gdLst>
              <a:gd name="connsiteX0" fmla="*/ 0 w 551146"/>
              <a:gd name="connsiteY0" fmla="*/ 25052 h 676405"/>
              <a:gd name="connsiteX1" fmla="*/ 225469 w 551146"/>
              <a:gd name="connsiteY1" fmla="*/ 676405 h 676405"/>
              <a:gd name="connsiteX2" fmla="*/ 551146 w 551146"/>
              <a:gd name="connsiteY2" fmla="*/ 551145 h 676405"/>
              <a:gd name="connsiteX3" fmla="*/ 350729 w 551146"/>
              <a:gd name="connsiteY3" fmla="*/ 0 h 676405"/>
              <a:gd name="connsiteX4" fmla="*/ 162839 w 551146"/>
              <a:gd name="connsiteY4" fmla="*/ 62630 h 676405"/>
              <a:gd name="connsiteX0" fmla="*/ 0 w 501042"/>
              <a:gd name="connsiteY0" fmla="*/ 162838 h 676405"/>
              <a:gd name="connsiteX1" fmla="*/ 175365 w 501042"/>
              <a:gd name="connsiteY1" fmla="*/ 676405 h 676405"/>
              <a:gd name="connsiteX2" fmla="*/ 501042 w 501042"/>
              <a:gd name="connsiteY2" fmla="*/ 551145 h 676405"/>
              <a:gd name="connsiteX3" fmla="*/ 300625 w 501042"/>
              <a:gd name="connsiteY3" fmla="*/ 0 h 676405"/>
              <a:gd name="connsiteX4" fmla="*/ 112735 w 501042"/>
              <a:gd name="connsiteY4" fmla="*/ 62630 h 676405"/>
              <a:gd name="connsiteX0" fmla="*/ 0 w 501042"/>
              <a:gd name="connsiteY0" fmla="*/ 162838 h 676405"/>
              <a:gd name="connsiteX1" fmla="*/ 175365 w 501042"/>
              <a:gd name="connsiteY1" fmla="*/ 676405 h 676405"/>
              <a:gd name="connsiteX2" fmla="*/ 501042 w 501042"/>
              <a:gd name="connsiteY2" fmla="*/ 551145 h 676405"/>
              <a:gd name="connsiteX3" fmla="*/ 300625 w 501042"/>
              <a:gd name="connsiteY3" fmla="*/ 0 h 676405"/>
              <a:gd name="connsiteX4" fmla="*/ 0 w 501042"/>
              <a:gd name="connsiteY4" fmla="*/ 162838 h 676405"/>
              <a:gd name="connsiteX0" fmla="*/ 0 w 501042"/>
              <a:gd name="connsiteY0" fmla="*/ 112734 h 626301"/>
              <a:gd name="connsiteX1" fmla="*/ 175365 w 501042"/>
              <a:gd name="connsiteY1" fmla="*/ 626301 h 626301"/>
              <a:gd name="connsiteX2" fmla="*/ 501042 w 501042"/>
              <a:gd name="connsiteY2" fmla="*/ 501041 h 626301"/>
              <a:gd name="connsiteX3" fmla="*/ 300625 w 501042"/>
              <a:gd name="connsiteY3" fmla="*/ 0 h 626301"/>
              <a:gd name="connsiteX4" fmla="*/ 0 w 501042"/>
              <a:gd name="connsiteY4" fmla="*/ 112734 h 626301"/>
              <a:gd name="connsiteX0" fmla="*/ 50104 w 551146"/>
              <a:gd name="connsiteY0" fmla="*/ 112734 h 626301"/>
              <a:gd name="connsiteX1" fmla="*/ 225469 w 551146"/>
              <a:gd name="connsiteY1" fmla="*/ 626301 h 626301"/>
              <a:gd name="connsiteX2" fmla="*/ 551146 w 551146"/>
              <a:gd name="connsiteY2" fmla="*/ 501041 h 626301"/>
              <a:gd name="connsiteX3" fmla="*/ 350729 w 551146"/>
              <a:gd name="connsiteY3" fmla="*/ 0 h 626301"/>
              <a:gd name="connsiteX4" fmla="*/ 0 w 551146"/>
              <a:gd name="connsiteY4" fmla="*/ 12526 h 626301"/>
              <a:gd name="connsiteX0" fmla="*/ 50104 w 551146"/>
              <a:gd name="connsiteY0" fmla="*/ 237994 h 751561"/>
              <a:gd name="connsiteX1" fmla="*/ 225469 w 551146"/>
              <a:gd name="connsiteY1" fmla="*/ 751561 h 751561"/>
              <a:gd name="connsiteX2" fmla="*/ 551146 w 551146"/>
              <a:gd name="connsiteY2" fmla="*/ 626301 h 751561"/>
              <a:gd name="connsiteX3" fmla="*/ 338203 w 551146"/>
              <a:gd name="connsiteY3" fmla="*/ 0 h 751561"/>
              <a:gd name="connsiteX4" fmla="*/ 0 w 551146"/>
              <a:gd name="connsiteY4" fmla="*/ 137786 h 751561"/>
              <a:gd name="connsiteX0" fmla="*/ 0 w 551146"/>
              <a:gd name="connsiteY0" fmla="*/ 137786 h 751561"/>
              <a:gd name="connsiteX1" fmla="*/ 225469 w 551146"/>
              <a:gd name="connsiteY1" fmla="*/ 751561 h 751561"/>
              <a:gd name="connsiteX2" fmla="*/ 551146 w 551146"/>
              <a:gd name="connsiteY2" fmla="*/ 626301 h 751561"/>
              <a:gd name="connsiteX3" fmla="*/ 338203 w 551146"/>
              <a:gd name="connsiteY3" fmla="*/ 0 h 751561"/>
              <a:gd name="connsiteX4" fmla="*/ 0 w 551146"/>
              <a:gd name="connsiteY4" fmla="*/ 137786 h 751561"/>
              <a:gd name="connsiteX0" fmla="*/ 0 w 551146"/>
              <a:gd name="connsiteY0" fmla="*/ 137786 h 926926"/>
              <a:gd name="connsiteX1" fmla="*/ 112735 w 551146"/>
              <a:gd name="connsiteY1" fmla="*/ 926926 h 926926"/>
              <a:gd name="connsiteX2" fmla="*/ 551146 w 551146"/>
              <a:gd name="connsiteY2" fmla="*/ 626301 h 926926"/>
              <a:gd name="connsiteX3" fmla="*/ 338203 w 551146"/>
              <a:gd name="connsiteY3" fmla="*/ 0 h 926926"/>
              <a:gd name="connsiteX4" fmla="*/ 0 w 551146"/>
              <a:gd name="connsiteY4" fmla="*/ 137786 h 926926"/>
              <a:gd name="connsiteX0" fmla="*/ 0 w 626302"/>
              <a:gd name="connsiteY0" fmla="*/ 137786 h 926926"/>
              <a:gd name="connsiteX1" fmla="*/ 112735 w 626302"/>
              <a:gd name="connsiteY1" fmla="*/ 926926 h 926926"/>
              <a:gd name="connsiteX2" fmla="*/ 626302 w 626302"/>
              <a:gd name="connsiteY2" fmla="*/ 826718 h 926926"/>
              <a:gd name="connsiteX3" fmla="*/ 338203 w 626302"/>
              <a:gd name="connsiteY3" fmla="*/ 0 h 926926"/>
              <a:gd name="connsiteX4" fmla="*/ 0 w 626302"/>
              <a:gd name="connsiteY4" fmla="*/ 137786 h 926926"/>
              <a:gd name="connsiteX0" fmla="*/ 0 w 626302"/>
              <a:gd name="connsiteY0" fmla="*/ 50104 h 839244"/>
              <a:gd name="connsiteX1" fmla="*/ 112735 w 626302"/>
              <a:gd name="connsiteY1" fmla="*/ 839244 h 839244"/>
              <a:gd name="connsiteX2" fmla="*/ 626302 w 626302"/>
              <a:gd name="connsiteY2" fmla="*/ 739036 h 839244"/>
              <a:gd name="connsiteX3" fmla="*/ 350729 w 626302"/>
              <a:gd name="connsiteY3" fmla="*/ 0 h 839244"/>
              <a:gd name="connsiteX4" fmla="*/ 0 w 626302"/>
              <a:gd name="connsiteY4" fmla="*/ 50104 h 839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6302" h="839244">
                <a:moveTo>
                  <a:pt x="0" y="50104"/>
                </a:moveTo>
                <a:lnTo>
                  <a:pt x="112735" y="839244"/>
                </a:lnTo>
                <a:lnTo>
                  <a:pt x="626302" y="739036"/>
                </a:lnTo>
                <a:lnTo>
                  <a:pt x="350729" y="0"/>
                </a:lnTo>
                <a:lnTo>
                  <a:pt x="0" y="50104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10317" y="3611054"/>
            <a:ext cx="1150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Сухой Лог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91805" y="5045395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5261209" y="2247553"/>
            <a:ext cx="27040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chemeClr val="bg1">
                    <a:lumMod val="65000"/>
                  </a:schemeClr>
                </a:solidFill>
              </a:rPr>
              <a:t>Избыточная плотность, г/см</a:t>
            </a:r>
            <a:r>
              <a:rPr lang="ru-RU" sz="1600" baseline="30000" dirty="0" smtClean="0">
                <a:solidFill>
                  <a:schemeClr val="bg1">
                    <a:lumMod val="65000"/>
                  </a:schemeClr>
                </a:solidFill>
              </a:rPr>
              <a:t>3</a:t>
            </a:r>
            <a:endParaRPr lang="ru-RU" sz="1600" baseline="30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920104" y="2929303"/>
            <a:ext cx="28265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chemeClr val="bg1">
                    <a:lumMod val="65000"/>
                  </a:schemeClr>
                </a:solidFill>
              </a:rPr>
              <a:t>Фоновая плотность, 2,74 г/см</a:t>
            </a:r>
            <a:r>
              <a:rPr lang="ru-RU" sz="1600" baseline="30000" dirty="0" smtClean="0">
                <a:solidFill>
                  <a:schemeClr val="bg1">
                    <a:lumMod val="65000"/>
                  </a:schemeClr>
                </a:solidFill>
              </a:rPr>
              <a:t>3</a:t>
            </a:r>
            <a:endParaRPr lang="ru-RU" sz="1600" baseline="30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951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361595" y="173186"/>
            <a:ext cx="25971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solidFill>
                  <a:srgbClr val="012265"/>
                </a:solidFill>
                <a:cs typeface="AngsanaUPC" panose="02020603050405020304" pitchFamily="18" charset="-34"/>
              </a:rPr>
              <a:t>Научно-производственное</a:t>
            </a:r>
          </a:p>
          <a:p>
            <a:r>
              <a:rPr lang="ru-RU" sz="1200" b="1" dirty="0">
                <a:solidFill>
                  <a:srgbClr val="012265"/>
                </a:solidFill>
                <a:cs typeface="AngsanaUPC" panose="02020603050405020304" pitchFamily="18" charset="-34"/>
              </a:rPr>
              <a:t>предприятие</a:t>
            </a:r>
          </a:p>
          <a:p>
            <a:r>
              <a:rPr lang="ru-RU" sz="2000" b="1" dirty="0">
                <a:solidFill>
                  <a:srgbClr val="012265"/>
                </a:solidFill>
              </a:rPr>
              <a:t>ВИРГ-РУДГЕОФИЗИКА</a:t>
            </a:r>
            <a:endParaRPr lang="ru-RU" sz="2000" dirty="0">
              <a:solidFill>
                <a:srgbClr val="012265"/>
              </a:solidFill>
              <a:latin typeface="Constantia" panose="02030602050306030303" pitchFamily="18" charset="0"/>
              <a:cs typeface="AngsanaUPC" panose="02020603050405020304" pitchFamily="18" charset="-34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16" y="250126"/>
            <a:ext cx="1076578" cy="615563"/>
          </a:xfrm>
          <a:prstGeom prst="rect">
            <a:avLst/>
          </a:prstGeom>
        </p:spPr>
      </p:pic>
      <p:sp>
        <p:nvSpPr>
          <p:cNvPr id="39" name="Прямоугольник 38"/>
          <p:cNvSpPr/>
          <p:nvPr/>
        </p:nvSpPr>
        <p:spPr>
          <a:xfrm>
            <a:off x="0" y="1106641"/>
            <a:ext cx="6411433" cy="571500"/>
          </a:xfrm>
          <a:prstGeom prst="rect">
            <a:avLst/>
          </a:prstGeom>
          <a:solidFill>
            <a:srgbClr val="0079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44000">
              <a:lnSpc>
                <a:spcPct val="107000"/>
              </a:lnSpc>
              <a:spcAft>
                <a:spcPts val="0"/>
              </a:spcAft>
            </a:pPr>
            <a:r>
              <a:rPr lang="ru-RU" sz="1600" b="1" dirty="0" smtClean="0">
                <a:latin typeface="Arial" panose="020B0604020202020204" pitchFamily="34" charset="0"/>
                <a:ea typeface="ArialMT"/>
                <a:cs typeface="Arial" panose="020B0604020202020204" pitchFamily="34" charset="0"/>
              </a:rPr>
              <a:t>АФС  и фотограмметрия с БПЛА при поисковых работах</a:t>
            </a:r>
            <a:endParaRPr lang="ru-RU" sz="1600" b="1" dirty="0">
              <a:latin typeface="Arial" panose="020B0604020202020204" pitchFamily="34" charset="0"/>
              <a:ea typeface="ArialMT"/>
              <a:cs typeface="Arial" panose="020B0604020202020204" pitchFamily="34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4056157" y="4245533"/>
            <a:ext cx="499046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u="sng" dirty="0" smtClean="0">
                <a:solidFill>
                  <a:srgbClr val="0079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Преимущества съемки с БПЛА:</a:t>
            </a:r>
          </a:p>
          <a:p>
            <a:endParaRPr lang="ru-RU" sz="1200" b="1" dirty="0">
              <a:solidFill>
                <a:srgbClr val="0079C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767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высокая </a:t>
            </a:r>
            <a:r>
              <a:rPr lang="ru-RU" sz="1200" b="1" dirty="0">
                <a:solidFill>
                  <a:srgbClr val="0079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производительность</a:t>
            </a:r>
            <a:r>
              <a:rPr lang="ru-RU" sz="1200" dirty="0">
                <a:solidFill>
                  <a:srgbClr val="767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ru-RU" sz="1200" dirty="0">
              <a:solidFill>
                <a:srgbClr val="7671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767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возможность обследования труднодоступных участков;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ru-RU" sz="1200" dirty="0">
              <a:solidFill>
                <a:srgbClr val="7671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767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получение аэрофотоснимков и </a:t>
            </a:r>
            <a:r>
              <a:rPr lang="ru-RU" sz="1200" b="1" dirty="0">
                <a:solidFill>
                  <a:srgbClr val="0079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цифровых </a:t>
            </a:r>
            <a:r>
              <a:rPr lang="ru-RU" sz="1200" dirty="0">
                <a:solidFill>
                  <a:srgbClr val="767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моделей рельефа местности в </a:t>
            </a:r>
            <a:r>
              <a:rPr lang="ru-RU" sz="1200" b="1" dirty="0">
                <a:solidFill>
                  <a:srgbClr val="0079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реальном времени</a:t>
            </a:r>
            <a:r>
              <a:rPr lang="ru-RU" sz="1200" b="1" dirty="0">
                <a:solidFill>
                  <a:srgbClr val="767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ru-RU" sz="1200" b="1" dirty="0" smtClean="0">
              <a:solidFill>
                <a:srgbClr val="0079C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390" y="970292"/>
            <a:ext cx="756841" cy="75684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5" r="2722" b="13003"/>
          <a:stretch/>
        </p:blipFill>
        <p:spPr>
          <a:xfrm>
            <a:off x="253516" y="1746794"/>
            <a:ext cx="3378266" cy="4470436"/>
          </a:xfrm>
          <a:prstGeom prst="rect">
            <a:avLst/>
          </a:prstGeom>
        </p:spPr>
      </p:pic>
      <p:pic>
        <p:nvPicPr>
          <p:cNvPr id="16" name="Рисунок 15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8" t="58388" r="2351" b="14832"/>
          <a:stretch/>
        </p:blipFill>
        <p:spPr bwMode="auto">
          <a:xfrm>
            <a:off x="4206212" y="1893509"/>
            <a:ext cx="3619352" cy="21904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-223289" y="6285883"/>
            <a:ext cx="41820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err="1" smtClean="0">
                <a:solidFill>
                  <a:srgbClr val="76717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Ортофотоплан</a:t>
            </a:r>
            <a:r>
              <a:rPr lang="ru-RU" sz="1600" dirty="0" smtClean="0">
                <a:solidFill>
                  <a:srgbClr val="76717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ru-RU" sz="1600" dirty="0">
                <a:solidFill>
                  <a:srgbClr val="76717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 детализацией</a:t>
            </a:r>
            <a:r>
              <a:rPr lang="ru-RU" sz="1600" dirty="0" smtClean="0">
                <a:solidFill>
                  <a:srgbClr val="76717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ru-RU" sz="1600" dirty="0">
              <a:solidFill>
                <a:srgbClr val="7671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Соединительная линия уступом 8"/>
          <p:cNvCxnSpPr/>
          <p:nvPr/>
        </p:nvCxnSpPr>
        <p:spPr>
          <a:xfrm rot="10800000" flipV="1">
            <a:off x="2660189" y="2913319"/>
            <a:ext cx="1546023" cy="1078165"/>
          </a:xfrm>
          <a:prstGeom prst="bentConnector3">
            <a:avLst>
              <a:gd name="adj1" fmla="val 30743"/>
            </a:avLst>
          </a:prstGeom>
          <a:ln w="28575">
            <a:solidFill>
              <a:srgbClr val="0079C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6563638" y="5867461"/>
            <a:ext cx="2580362" cy="658599"/>
          </a:xfrm>
          <a:prstGeom prst="rect">
            <a:avLst/>
          </a:prstGeom>
          <a:solidFill>
            <a:srgbClr val="323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>
                <a:solidFill>
                  <a:srgbClr val="0079C1"/>
                </a:solidFill>
              </a:rPr>
              <a:t>Санкт-Петербург</a:t>
            </a:r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3958781" y="5867461"/>
            <a:ext cx="2604857" cy="65489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www.virg-npp.ru</a:t>
            </a:r>
            <a:r>
              <a:rPr lang="en-US" dirty="0" smtClean="0"/>
              <a:t> 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122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361595" y="173186"/>
            <a:ext cx="25971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solidFill>
                  <a:srgbClr val="012265"/>
                </a:solidFill>
                <a:cs typeface="AngsanaUPC" panose="02020603050405020304" pitchFamily="18" charset="-34"/>
              </a:rPr>
              <a:t>Научно-производственное</a:t>
            </a:r>
          </a:p>
          <a:p>
            <a:r>
              <a:rPr lang="ru-RU" sz="1200" b="1" dirty="0">
                <a:solidFill>
                  <a:srgbClr val="012265"/>
                </a:solidFill>
                <a:cs typeface="AngsanaUPC" panose="02020603050405020304" pitchFamily="18" charset="-34"/>
              </a:rPr>
              <a:t>предприятие</a:t>
            </a:r>
          </a:p>
          <a:p>
            <a:r>
              <a:rPr lang="ru-RU" sz="2000" b="1" dirty="0">
                <a:solidFill>
                  <a:srgbClr val="012265"/>
                </a:solidFill>
              </a:rPr>
              <a:t>ВИРГ-РУДГЕОФИЗИКА</a:t>
            </a:r>
            <a:endParaRPr lang="ru-RU" sz="2000" dirty="0">
              <a:solidFill>
                <a:srgbClr val="012265"/>
              </a:solidFill>
              <a:latin typeface="Constantia" panose="02030602050306030303" pitchFamily="18" charset="0"/>
              <a:cs typeface="AngsanaUPC" panose="02020603050405020304" pitchFamily="18" charset="-34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16" y="250126"/>
            <a:ext cx="1076578" cy="615563"/>
          </a:xfrm>
          <a:prstGeom prst="rect">
            <a:avLst/>
          </a:prstGeom>
        </p:spPr>
      </p:pic>
      <p:sp>
        <p:nvSpPr>
          <p:cNvPr id="39" name="Прямоугольник 38"/>
          <p:cNvSpPr/>
          <p:nvPr/>
        </p:nvSpPr>
        <p:spPr>
          <a:xfrm>
            <a:off x="0" y="1106641"/>
            <a:ext cx="6411433" cy="571500"/>
          </a:xfrm>
          <a:prstGeom prst="rect">
            <a:avLst/>
          </a:prstGeom>
          <a:solidFill>
            <a:srgbClr val="0079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44000">
              <a:lnSpc>
                <a:spcPct val="107000"/>
              </a:lnSpc>
              <a:spcAft>
                <a:spcPts val="0"/>
              </a:spcAft>
            </a:pPr>
            <a:r>
              <a:rPr lang="ru-RU" sz="1600" b="1" dirty="0" smtClean="0">
                <a:latin typeface="Arial" panose="020B0604020202020204" pitchFamily="34" charset="0"/>
                <a:ea typeface="ArialMT"/>
                <a:cs typeface="Arial" panose="020B0604020202020204" pitchFamily="34" charset="0"/>
              </a:rPr>
              <a:t>АФС  и фотограмметрия с БПЛА при поисковых работах</a:t>
            </a:r>
            <a:endParaRPr lang="ru-RU" sz="1600" b="1" dirty="0">
              <a:latin typeface="Arial" panose="020B0604020202020204" pitchFamily="34" charset="0"/>
              <a:ea typeface="ArialMT"/>
              <a:cs typeface="Arial" panose="020B0604020202020204" pitchFamily="34" charset="0"/>
            </a:endParaRPr>
          </a:p>
        </p:txBody>
      </p:sp>
      <p:sp>
        <p:nvSpPr>
          <p:cNvPr id="124" name="Прямоугольник 123"/>
          <p:cNvSpPr/>
          <p:nvPr/>
        </p:nvSpPr>
        <p:spPr>
          <a:xfrm>
            <a:off x="3958781" y="5867461"/>
            <a:ext cx="5185219" cy="65489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www.virg-npp.ru</a:t>
            </a:r>
            <a:r>
              <a:rPr lang="en-US" dirty="0"/>
              <a:t>, </a:t>
            </a:r>
            <a:r>
              <a:rPr lang="ru-RU" b="1" dirty="0" smtClean="0">
                <a:solidFill>
                  <a:srgbClr val="0079C1"/>
                </a:solidFill>
              </a:rPr>
              <a:t>Санкт-Петербург</a:t>
            </a:r>
            <a:r>
              <a:rPr lang="en-US" b="1" dirty="0" smtClean="0">
                <a:solidFill>
                  <a:schemeClr val="bg1"/>
                </a:solidFill>
              </a:rPr>
              <a:t>                         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4261414" y="1875474"/>
            <a:ext cx="3923389" cy="461665"/>
          </a:xfrm>
          <a:prstGeom prst="rect">
            <a:avLst/>
          </a:prstGeom>
          <a:solidFill>
            <a:srgbClr val="767171"/>
          </a:solidFill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Детальность</a:t>
            </a:r>
            <a:r>
              <a:rPr lang="ru-RU" sz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создаваемых </a:t>
            </a:r>
            <a:r>
              <a:rPr lang="ru-RU" sz="1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ЦРМ </a:t>
            </a:r>
            <a:endParaRPr lang="en-US" sz="1200" b="1" dirty="0" smtClean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порядок </a:t>
            </a:r>
            <a:r>
              <a:rPr lang="ru-RU" sz="1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выше</a:t>
            </a:r>
            <a:r>
              <a:rPr lang="ru-RU" sz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чем у </a:t>
            </a:r>
            <a:r>
              <a:rPr lang="ru-RU" sz="12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инструментальных </a:t>
            </a:r>
            <a:r>
              <a:rPr lang="ru-RU" sz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съемок</a:t>
            </a:r>
            <a:endParaRPr lang="ru-RU" sz="1200" dirty="0" smtClean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390" y="970292"/>
            <a:ext cx="756841" cy="756841"/>
          </a:xfrm>
          <a:prstGeom prst="rect">
            <a:avLst/>
          </a:prstGeom>
        </p:spPr>
      </p:pic>
      <p:pic>
        <p:nvPicPr>
          <p:cNvPr id="13" name="Рисунок 12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8" t="3025" r="4032" b="51494"/>
          <a:stretch/>
        </p:blipFill>
        <p:spPr bwMode="auto">
          <a:xfrm>
            <a:off x="253516" y="1763799"/>
            <a:ext cx="3863226" cy="25469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Рисунок 13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0" t="51761" r="3810" b="2758"/>
          <a:stretch/>
        </p:blipFill>
        <p:spPr bwMode="auto">
          <a:xfrm>
            <a:off x="4427670" y="2889060"/>
            <a:ext cx="3757133" cy="24562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-74179" y="4363121"/>
            <a:ext cx="42752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200" dirty="0">
                <a:solidFill>
                  <a:srgbClr val="76717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Цифровая модель рельефа </a:t>
            </a:r>
            <a:r>
              <a:rPr lang="ru-RU" sz="1200" dirty="0" smtClean="0">
                <a:solidFill>
                  <a:srgbClr val="76717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местности </a:t>
            </a:r>
          </a:p>
          <a:p>
            <a:pPr algn="ctr">
              <a:spcAft>
                <a:spcPts val="0"/>
              </a:spcAft>
            </a:pPr>
            <a:r>
              <a:rPr lang="ru-RU" sz="1200" dirty="0" smtClean="0">
                <a:solidFill>
                  <a:srgbClr val="76717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(по данным топографо-геодезической съемки</a:t>
            </a:r>
            <a:endParaRPr lang="en-US" sz="1200" dirty="0" smtClean="0">
              <a:solidFill>
                <a:srgbClr val="76717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ru-RU" sz="1200" dirty="0" smtClean="0">
                <a:solidFill>
                  <a:srgbClr val="76717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масштаба 1:1000)</a:t>
            </a:r>
            <a:endParaRPr lang="ru-RU" sz="1200" dirty="0">
              <a:solidFill>
                <a:srgbClr val="76717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085472" y="2397650"/>
            <a:ext cx="42752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200" b="1" dirty="0">
                <a:solidFill>
                  <a:srgbClr val="76717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Цифровая модель рельефа </a:t>
            </a:r>
            <a:r>
              <a:rPr lang="ru-RU" sz="1200" b="1" dirty="0" smtClean="0">
                <a:solidFill>
                  <a:srgbClr val="76717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местности </a:t>
            </a:r>
            <a:endParaRPr lang="en-US" sz="1200" b="1" dirty="0" smtClean="0">
              <a:solidFill>
                <a:srgbClr val="76717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ru-RU" sz="1200" dirty="0" smtClean="0">
                <a:solidFill>
                  <a:srgbClr val="76717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(по данным аэрофотосъемки с БЛА)</a:t>
            </a:r>
            <a:endParaRPr lang="ru-RU" sz="1200" dirty="0">
              <a:solidFill>
                <a:srgbClr val="76717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66841" y="5207624"/>
            <a:ext cx="30637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79C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Ошибка</a:t>
            </a:r>
            <a:r>
              <a:rPr lang="ru-RU" sz="1200" dirty="0" smtClean="0">
                <a:solidFill>
                  <a:srgbClr val="0079C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определения высот </a:t>
            </a:r>
            <a:endParaRPr lang="en-US" sz="1200" dirty="0" smtClean="0">
              <a:solidFill>
                <a:srgbClr val="0079C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200" dirty="0" smtClean="0">
                <a:solidFill>
                  <a:srgbClr val="0079C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составила ±</a:t>
            </a:r>
            <a:r>
              <a:rPr lang="ru-RU" sz="1200" dirty="0">
                <a:solidFill>
                  <a:srgbClr val="0079C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</a:t>
            </a:r>
            <a:r>
              <a:rPr lang="ru-RU" sz="1200" dirty="0" smtClean="0">
                <a:solidFill>
                  <a:srgbClr val="0079C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м. </a:t>
            </a:r>
            <a:endParaRPr lang="ru-RU" sz="1200" dirty="0">
              <a:solidFill>
                <a:srgbClr val="0079C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563638" y="5867461"/>
            <a:ext cx="2580362" cy="658599"/>
          </a:xfrm>
          <a:prstGeom prst="rect">
            <a:avLst/>
          </a:prstGeom>
          <a:solidFill>
            <a:srgbClr val="323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>
                <a:solidFill>
                  <a:srgbClr val="0079C1"/>
                </a:solidFill>
              </a:rPr>
              <a:t>Санкт-Петербург</a:t>
            </a:r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958781" y="5867461"/>
            <a:ext cx="2604857" cy="65489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www.virg-npp.ru</a:t>
            </a:r>
            <a:r>
              <a:rPr lang="en-US" dirty="0" smtClean="0"/>
              <a:t> 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320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361595" y="173186"/>
            <a:ext cx="25971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solidFill>
                  <a:srgbClr val="012265"/>
                </a:solidFill>
                <a:cs typeface="AngsanaUPC" panose="02020603050405020304" pitchFamily="18" charset="-34"/>
              </a:rPr>
              <a:t>Научно-производственное</a:t>
            </a:r>
          </a:p>
          <a:p>
            <a:r>
              <a:rPr lang="ru-RU" sz="1200" b="1" dirty="0">
                <a:solidFill>
                  <a:srgbClr val="012265"/>
                </a:solidFill>
                <a:cs typeface="AngsanaUPC" panose="02020603050405020304" pitchFamily="18" charset="-34"/>
              </a:rPr>
              <a:t>предприятие</a:t>
            </a:r>
          </a:p>
          <a:p>
            <a:r>
              <a:rPr lang="ru-RU" sz="2000" b="1" dirty="0">
                <a:solidFill>
                  <a:srgbClr val="012265"/>
                </a:solidFill>
              </a:rPr>
              <a:t>ВИРГ-РУДГЕОФИЗИКА</a:t>
            </a:r>
            <a:endParaRPr lang="ru-RU" sz="2000" dirty="0">
              <a:solidFill>
                <a:srgbClr val="012265"/>
              </a:solidFill>
              <a:latin typeface="Constantia" panose="02030602050306030303" pitchFamily="18" charset="0"/>
              <a:cs typeface="AngsanaUPC" panose="02020603050405020304" pitchFamily="18" charset="-34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16" y="250126"/>
            <a:ext cx="1076578" cy="615563"/>
          </a:xfrm>
          <a:prstGeom prst="rect">
            <a:avLst/>
          </a:prstGeom>
        </p:spPr>
      </p:pic>
      <p:sp>
        <p:nvSpPr>
          <p:cNvPr id="39" name="Прямоугольник 38"/>
          <p:cNvSpPr/>
          <p:nvPr/>
        </p:nvSpPr>
        <p:spPr>
          <a:xfrm>
            <a:off x="0" y="1106641"/>
            <a:ext cx="6411433" cy="571500"/>
          </a:xfrm>
          <a:prstGeom prst="rect">
            <a:avLst/>
          </a:prstGeom>
          <a:solidFill>
            <a:srgbClr val="0079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44000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latin typeface="Arial" panose="020B0604020202020204" pitchFamily="34" charset="0"/>
                <a:ea typeface="ArialMT"/>
                <a:cs typeface="Arial" panose="020B0604020202020204" pitchFamily="34" charset="0"/>
              </a:rPr>
              <a:t>Петрофизические исследования образцов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146165" y="1890707"/>
            <a:ext cx="3303616" cy="4658690"/>
            <a:chOff x="38100" y="1326474"/>
            <a:chExt cx="4362878" cy="5511420"/>
          </a:xfrm>
        </p:grpSpPr>
        <p:sp>
          <p:nvSpPr>
            <p:cNvPr id="15" name="TextBox 14"/>
            <p:cNvSpPr txBox="1"/>
            <p:nvPr/>
          </p:nvSpPr>
          <p:spPr>
            <a:xfrm>
              <a:off x="561002" y="4198564"/>
              <a:ext cx="3279290" cy="546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 smtClean="0">
                  <a:solidFill>
                    <a:srgbClr val="0079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Рентгеновская компьютерная томография образцов </a:t>
              </a:r>
            </a:p>
          </p:txBody>
        </p:sp>
        <p:grpSp>
          <p:nvGrpSpPr>
            <p:cNvPr id="16" name="Группа 15"/>
            <p:cNvGrpSpPr/>
            <p:nvPr/>
          </p:nvGrpSpPr>
          <p:grpSpPr>
            <a:xfrm>
              <a:off x="79192" y="4697108"/>
              <a:ext cx="4321786" cy="2140786"/>
              <a:chOff x="41092" y="4269930"/>
              <a:chExt cx="4321786" cy="2140786"/>
            </a:xfrm>
          </p:grpSpPr>
          <p:pic>
            <p:nvPicPr>
              <p:cNvPr id="17" name="Рисунок 16"/>
              <p:cNvPicPr/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499" t="76401" r="36676" b="1619"/>
              <a:stretch/>
            </p:blipFill>
            <p:spPr>
              <a:xfrm>
                <a:off x="164194" y="4516127"/>
                <a:ext cx="4198684" cy="1894589"/>
              </a:xfrm>
              <a:prstGeom prst="rect">
                <a:avLst/>
              </a:prstGeom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41092" y="4317555"/>
                <a:ext cx="588946" cy="4005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en-US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  <a:endParaRPr lang="ru-RU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2564483" y="4269930"/>
                <a:ext cx="588946" cy="4005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2D</a:t>
                </a:r>
                <a:endParaRPr lang="ru-RU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38100" y="1326474"/>
              <a:ext cx="4362878" cy="546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 smtClean="0">
                  <a:solidFill>
                    <a:srgbClr val="0079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Оптическая микроскопия</a:t>
              </a:r>
            </a:p>
            <a:p>
              <a:pPr algn="ctr"/>
              <a:r>
                <a:rPr lang="ru-RU" sz="1200" dirty="0" smtClean="0">
                  <a:solidFill>
                    <a:srgbClr val="0079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(рудная, </a:t>
              </a:r>
              <a:r>
                <a:rPr lang="ru-RU" sz="1200" dirty="0" err="1" smtClean="0">
                  <a:solidFill>
                    <a:srgbClr val="0079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микроз</a:t>
              </a:r>
              <a:r>
                <a:rPr lang="ru-RU" sz="1200" dirty="0" err="1">
                  <a:solidFill>
                    <a:srgbClr val="0079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</a:t>
              </a:r>
              <a:r>
                <a:rPr lang="ru-RU" sz="1200" dirty="0" err="1" smtClean="0">
                  <a:solidFill>
                    <a:srgbClr val="0079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нд</a:t>
              </a:r>
              <a:r>
                <a:rPr lang="ru-RU" sz="1200" dirty="0" smtClean="0">
                  <a:solidFill>
                    <a:srgbClr val="0079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РФА и др.)</a:t>
              </a:r>
              <a:endParaRPr lang="ru-RU" sz="1200" dirty="0">
                <a:solidFill>
                  <a:srgbClr val="0079C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38100" y="1339252"/>
              <a:ext cx="4362878" cy="2855985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38100" y="4196424"/>
              <a:ext cx="4362878" cy="260410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79192" y="1937812"/>
              <a:ext cx="4281488" cy="2201650"/>
              <a:chOff x="256995" y="1895475"/>
              <a:chExt cx="3826055" cy="1967455"/>
            </a:xfrm>
          </p:grpSpPr>
          <p:pic>
            <p:nvPicPr>
              <p:cNvPr id="27" name="Рисунок 26"/>
              <p:cNvPicPr/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91" t="341" r="31877" b="69830"/>
              <a:stretch/>
            </p:blipFill>
            <p:spPr>
              <a:xfrm>
                <a:off x="256995" y="1901789"/>
                <a:ext cx="3794957" cy="1961141"/>
              </a:xfrm>
              <a:prstGeom prst="rect">
                <a:avLst/>
              </a:prstGeom>
            </p:spPr>
          </p:pic>
          <p:sp>
            <p:nvSpPr>
              <p:cNvPr id="28" name="Полилиния 27"/>
              <p:cNvSpPr/>
              <p:nvPr/>
            </p:nvSpPr>
            <p:spPr>
              <a:xfrm>
                <a:off x="3492500" y="1895475"/>
                <a:ext cx="590550" cy="276225"/>
              </a:xfrm>
              <a:custGeom>
                <a:avLst/>
                <a:gdLst>
                  <a:gd name="connsiteX0" fmla="*/ 0 w 590550"/>
                  <a:gd name="connsiteY0" fmla="*/ 79375 h 276225"/>
                  <a:gd name="connsiteX1" fmla="*/ 142875 w 590550"/>
                  <a:gd name="connsiteY1" fmla="*/ 161925 h 276225"/>
                  <a:gd name="connsiteX2" fmla="*/ 346075 w 590550"/>
                  <a:gd name="connsiteY2" fmla="*/ 276225 h 276225"/>
                  <a:gd name="connsiteX3" fmla="*/ 590550 w 590550"/>
                  <a:gd name="connsiteY3" fmla="*/ 244475 h 276225"/>
                  <a:gd name="connsiteX4" fmla="*/ 558800 w 590550"/>
                  <a:gd name="connsiteY4" fmla="*/ 0 h 276225"/>
                  <a:gd name="connsiteX5" fmla="*/ 209550 w 590550"/>
                  <a:gd name="connsiteY5" fmla="*/ 28575 h 276225"/>
                  <a:gd name="connsiteX6" fmla="*/ 0 w 590550"/>
                  <a:gd name="connsiteY6" fmla="*/ 79375 h 276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90550" h="276225">
                    <a:moveTo>
                      <a:pt x="0" y="79375"/>
                    </a:moveTo>
                    <a:lnTo>
                      <a:pt x="142875" y="161925"/>
                    </a:lnTo>
                    <a:lnTo>
                      <a:pt x="346075" y="276225"/>
                    </a:lnTo>
                    <a:lnTo>
                      <a:pt x="590550" y="244475"/>
                    </a:lnTo>
                    <a:lnTo>
                      <a:pt x="558800" y="0"/>
                    </a:lnTo>
                    <a:lnTo>
                      <a:pt x="209550" y="28575"/>
                    </a:lnTo>
                    <a:lnTo>
                      <a:pt x="0" y="7937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" name="Полилиния 28"/>
              <p:cNvSpPr/>
              <p:nvPr/>
            </p:nvSpPr>
            <p:spPr>
              <a:xfrm>
                <a:off x="3635375" y="2978150"/>
                <a:ext cx="428625" cy="393700"/>
              </a:xfrm>
              <a:custGeom>
                <a:avLst/>
                <a:gdLst>
                  <a:gd name="connsiteX0" fmla="*/ 0 w 428625"/>
                  <a:gd name="connsiteY0" fmla="*/ 114300 h 393700"/>
                  <a:gd name="connsiteX1" fmla="*/ 101600 w 428625"/>
                  <a:gd name="connsiteY1" fmla="*/ 196850 h 393700"/>
                  <a:gd name="connsiteX2" fmla="*/ 428625 w 428625"/>
                  <a:gd name="connsiteY2" fmla="*/ 393700 h 393700"/>
                  <a:gd name="connsiteX3" fmla="*/ 422275 w 428625"/>
                  <a:gd name="connsiteY3" fmla="*/ 0 h 393700"/>
                  <a:gd name="connsiteX4" fmla="*/ 0 w 428625"/>
                  <a:gd name="connsiteY4" fmla="*/ 114300 h 393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8625" h="393700">
                    <a:moveTo>
                      <a:pt x="0" y="114300"/>
                    </a:moveTo>
                    <a:lnTo>
                      <a:pt x="101600" y="196850"/>
                    </a:lnTo>
                    <a:lnTo>
                      <a:pt x="428625" y="393700"/>
                    </a:lnTo>
                    <a:lnTo>
                      <a:pt x="422275" y="0"/>
                    </a:lnTo>
                    <a:lnTo>
                      <a:pt x="0" y="11430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3" name="Прямоугольник 2"/>
          <p:cNvSpPr/>
          <p:nvPr/>
        </p:nvSpPr>
        <p:spPr>
          <a:xfrm>
            <a:off x="3557847" y="1890707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dirty="0">
                <a:solidFill>
                  <a:srgbClr val="767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 проводим петрофизические исследования в лаборатории кафедры </a:t>
            </a:r>
            <a:r>
              <a:rPr lang="ru-RU" sz="1200" dirty="0" smtClean="0">
                <a:solidFill>
                  <a:srgbClr val="767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геофизики СПБГУ</a:t>
            </a:r>
            <a:endParaRPr lang="ru-RU" sz="1200" dirty="0">
              <a:solidFill>
                <a:srgbClr val="7671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722554" y="2383927"/>
            <a:ext cx="46121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79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Определяем следующие параметры: </a:t>
            </a:r>
          </a:p>
          <a:p>
            <a:pPr marL="714375" indent="-285750">
              <a:buFont typeface="Wingdings" panose="05000000000000000000" pitchFamily="2" charset="2"/>
              <a:buChar char="§"/>
            </a:pPr>
            <a:r>
              <a:rPr lang="ru-RU" sz="1200" dirty="0" smtClean="0">
                <a:solidFill>
                  <a:srgbClr val="767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плотность;</a:t>
            </a:r>
          </a:p>
          <a:p>
            <a:pPr marL="714375" indent="-285750">
              <a:buFont typeface="Wingdings" panose="05000000000000000000" pitchFamily="2" charset="2"/>
              <a:buChar char="§"/>
            </a:pPr>
            <a:r>
              <a:rPr lang="ru-RU" sz="1200" dirty="0" smtClean="0">
                <a:solidFill>
                  <a:srgbClr val="767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пористость;</a:t>
            </a:r>
          </a:p>
          <a:p>
            <a:pPr marL="714375" indent="-285750">
              <a:buFont typeface="Wingdings" panose="05000000000000000000" pitchFamily="2" charset="2"/>
              <a:buChar char="§"/>
            </a:pPr>
            <a:r>
              <a:rPr lang="ru-RU" sz="1200" dirty="0" smtClean="0">
                <a:solidFill>
                  <a:srgbClr val="767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удельное электрическое сопротивление;</a:t>
            </a:r>
          </a:p>
          <a:p>
            <a:pPr marL="714375" indent="-285750">
              <a:buFont typeface="Wingdings" panose="05000000000000000000" pitchFamily="2" charset="2"/>
              <a:buChar char="§"/>
            </a:pPr>
            <a:r>
              <a:rPr lang="ru-RU" sz="1200" dirty="0" smtClean="0">
                <a:solidFill>
                  <a:srgbClr val="767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поляризуемость;</a:t>
            </a:r>
          </a:p>
          <a:p>
            <a:pPr marL="714375" indent="-285750">
              <a:buFont typeface="Wingdings" panose="05000000000000000000" pitchFamily="2" charset="2"/>
              <a:buChar char="§"/>
            </a:pPr>
            <a:r>
              <a:rPr lang="ru-RU" sz="1200" dirty="0" smtClean="0">
                <a:solidFill>
                  <a:srgbClr val="767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магнитную восприимчивость; </a:t>
            </a:r>
          </a:p>
          <a:p>
            <a:pPr marL="714375" indent="-285750">
              <a:buFont typeface="Wingdings" panose="05000000000000000000" pitchFamily="2" charset="2"/>
              <a:buChar char="§"/>
            </a:pPr>
            <a:r>
              <a:rPr lang="ru-RU" sz="1200" dirty="0" smtClean="0">
                <a:solidFill>
                  <a:srgbClr val="767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намагниченность.</a:t>
            </a:r>
            <a:endParaRPr lang="ru-RU" sz="1200" dirty="0">
              <a:solidFill>
                <a:srgbClr val="7671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757747" y="3857446"/>
            <a:ext cx="45418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79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Специализированные лабораторно-аналитические исследования: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 smtClean="0">
                <a:solidFill>
                  <a:srgbClr val="767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изучение параметров остаточной намагниченности</a:t>
            </a:r>
            <a:r>
              <a:rPr lang="en-US" sz="1200" dirty="0" smtClean="0">
                <a:solidFill>
                  <a:srgbClr val="767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ru-RU" sz="1200" dirty="0" smtClean="0">
                <a:solidFill>
                  <a:srgbClr val="767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767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sz="1200" dirty="0" smtClean="0">
                <a:solidFill>
                  <a:srgbClr val="767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зучение временных характеристик ВП</a:t>
            </a:r>
            <a:endParaRPr lang="ru-RU" sz="1200" dirty="0">
              <a:solidFill>
                <a:srgbClr val="7671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792941" y="4776967"/>
            <a:ext cx="45418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err="1" smtClean="0">
                <a:solidFill>
                  <a:srgbClr val="0079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Петрофизика</a:t>
            </a:r>
            <a:r>
              <a:rPr lang="ru-RU" sz="1600" b="1" dirty="0" smtClean="0">
                <a:solidFill>
                  <a:srgbClr val="0079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основа – интерпретации! </a:t>
            </a:r>
            <a:endParaRPr lang="ru-RU" sz="1600" b="1" dirty="0">
              <a:solidFill>
                <a:srgbClr val="0079C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6563638" y="5867461"/>
            <a:ext cx="2580362" cy="658599"/>
          </a:xfrm>
          <a:prstGeom prst="rect">
            <a:avLst/>
          </a:prstGeom>
          <a:solidFill>
            <a:srgbClr val="323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>
                <a:solidFill>
                  <a:srgbClr val="0079C1"/>
                </a:solidFill>
              </a:rPr>
              <a:t>Санкт-Петербург</a:t>
            </a:r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3958781" y="5867461"/>
            <a:ext cx="2604857" cy="65489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www.virg-npp.ru</a:t>
            </a:r>
            <a:r>
              <a:rPr lang="en-US" dirty="0" smtClean="0"/>
              <a:t> 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847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12430"/>
            <a:ext cx="9144000" cy="4581196"/>
          </a:xfrm>
          <a:prstGeom prst="rect">
            <a:avLst/>
          </a:prstGeom>
          <a:solidFill>
            <a:srgbClr val="323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0" y="1467008"/>
            <a:ext cx="6984124" cy="571500"/>
          </a:xfrm>
          <a:prstGeom prst="rect">
            <a:avLst/>
          </a:prstGeom>
          <a:solidFill>
            <a:srgbClr val="0079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Почему  </a:t>
            </a:r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НПП ВИРГ-</a:t>
            </a:r>
            <a:r>
              <a:rPr lang="ru-RU" sz="2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Рудгеофизика</a:t>
            </a: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61595" y="173186"/>
            <a:ext cx="25971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solidFill>
                  <a:srgbClr val="012265"/>
                </a:solidFill>
                <a:cs typeface="AngsanaUPC" panose="02020603050405020304" pitchFamily="18" charset="-34"/>
              </a:rPr>
              <a:t>Научно-производственное</a:t>
            </a:r>
          </a:p>
          <a:p>
            <a:r>
              <a:rPr lang="ru-RU" sz="1200" b="1" dirty="0">
                <a:solidFill>
                  <a:srgbClr val="012265"/>
                </a:solidFill>
                <a:cs typeface="AngsanaUPC" panose="02020603050405020304" pitchFamily="18" charset="-34"/>
              </a:rPr>
              <a:t>предприятие</a:t>
            </a:r>
          </a:p>
          <a:p>
            <a:r>
              <a:rPr lang="ru-RU" sz="2000" b="1" dirty="0">
                <a:solidFill>
                  <a:srgbClr val="012265"/>
                </a:solidFill>
              </a:rPr>
              <a:t>ВИРГ-РУДГЕОФИЗИКА</a:t>
            </a:r>
            <a:endParaRPr lang="ru-RU" sz="2000" dirty="0">
              <a:solidFill>
                <a:srgbClr val="012265"/>
              </a:solidFill>
              <a:latin typeface="Constantia" panose="02030602050306030303" pitchFamily="18" charset="0"/>
              <a:cs typeface="AngsanaUPC" panose="02020603050405020304" pitchFamily="18" charset="-34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16" y="250126"/>
            <a:ext cx="1076578" cy="61556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53516" y="2285249"/>
            <a:ext cx="822341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0079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Огромный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объем накопленной геолого-геофизической 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информации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079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Лицензия на работу с </a:t>
            </a:r>
            <a:r>
              <a:rPr lang="ru-RU" b="1" dirty="0" err="1">
                <a:solidFill>
                  <a:srgbClr val="0079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Гостайной</a:t>
            </a:r>
            <a:r>
              <a:rPr lang="ru-RU" b="1" dirty="0">
                <a:solidFill>
                  <a:srgbClr val="0079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smtClean="0">
                <a:solidFill>
                  <a:srgbClr val="0079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Глубокая 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интеграция геологической, 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геофизической</a:t>
            </a:r>
            <a:endParaRPr lang="en-US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геохимической 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информации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Сопровождение поисковых работ на разных 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этапах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Применение научных методов 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прогнозирования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01513" y="6069724"/>
            <a:ext cx="3502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3"/>
              </a:rPr>
              <a:t>www.virg-npp.ru</a:t>
            </a:r>
            <a:r>
              <a:rPr lang="en-US" dirty="0" smtClean="0"/>
              <a:t>, </a:t>
            </a:r>
            <a:r>
              <a:rPr lang="ru-RU" b="1" dirty="0" smtClean="0">
                <a:solidFill>
                  <a:srgbClr val="323232"/>
                </a:solidFill>
              </a:rPr>
              <a:t>Санкт-Петербург</a:t>
            </a:r>
            <a:endParaRPr lang="ru-RU" b="1" dirty="0">
              <a:solidFill>
                <a:srgbClr val="32323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293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1112430"/>
            <a:ext cx="9144000" cy="4581196"/>
          </a:xfrm>
          <a:prstGeom prst="rect">
            <a:avLst/>
          </a:prstGeom>
          <a:solidFill>
            <a:srgbClr val="323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092" y="5828761"/>
            <a:ext cx="720000" cy="720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169" y="5845876"/>
            <a:ext cx="720000" cy="720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451" y="5845876"/>
            <a:ext cx="720000" cy="7200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08" y="5845876"/>
            <a:ext cx="725425" cy="72237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361595" y="173186"/>
            <a:ext cx="25971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solidFill>
                  <a:srgbClr val="012265"/>
                </a:solidFill>
                <a:cs typeface="AngsanaUPC" panose="02020603050405020304" pitchFamily="18" charset="-34"/>
              </a:rPr>
              <a:t>Научно-производственное</a:t>
            </a:r>
          </a:p>
          <a:p>
            <a:r>
              <a:rPr lang="ru-RU" sz="1200" b="1" dirty="0">
                <a:solidFill>
                  <a:srgbClr val="012265"/>
                </a:solidFill>
                <a:cs typeface="AngsanaUPC" panose="02020603050405020304" pitchFamily="18" charset="-34"/>
              </a:rPr>
              <a:t>предприятие</a:t>
            </a:r>
          </a:p>
          <a:p>
            <a:r>
              <a:rPr lang="ru-RU" sz="2000" b="1" dirty="0">
                <a:solidFill>
                  <a:srgbClr val="012265"/>
                </a:solidFill>
              </a:rPr>
              <a:t>ВИРГ-РУДГЕОФИЗИКА</a:t>
            </a:r>
            <a:endParaRPr lang="ru-RU" sz="2000" dirty="0">
              <a:solidFill>
                <a:srgbClr val="012265"/>
              </a:solidFill>
              <a:latin typeface="Constantia" panose="02030602050306030303" pitchFamily="18" charset="0"/>
              <a:cs typeface="AngsanaUPC" panose="02020603050405020304" pitchFamily="18" charset="-34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16" y="250126"/>
            <a:ext cx="1076578" cy="615563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801513" y="6069724"/>
            <a:ext cx="3502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7"/>
              </a:rPr>
              <a:t>www.virg-npp.ru</a:t>
            </a:r>
            <a:r>
              <a:rPr lang="en-US" dirty="0" smtClean="0"/>
              <a:t>, </a:t>
            </a:r>
            <a:r>
              <a:rPr lang="ru-RU" b="1" dirty="0" smtClean="0">
                <a:solidFill>
                  <a:srgbClr val="323232"/>
                </a:solidFill>
              </a:rPr>
              <a:t>Санкт-Петербург</a:t>
            </a:r>
            <a:endParaRPr lang="ru-RU" b="1" dirty="0">
              <a:solidFill>
                <a:srgbClr val="323232"/>
              </a:solidFill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676" y="1112430"/>
            <a:ext cx="5941324" cy="4581196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3202675" y="1112430"/>
            <a:ext cx="3673137" cy="4581196"/>
          </a:xfrm>
          <a:prstGeom prst="rect">
            <a:avLst/>
          </a:prstGeom>
          <a:gradFill flip="none" rotWithShape="1">
            <a:gsLst>
              <a:gs pos="95000">
                <a:srgbClr val="4B4B4B">
                  <a:alpha val="22000"/>
                </a:srgbClr>
              </a:gs>
              <a:gs pos="30000">
                <a:srgbClr val="323232"/>
              </a:gs>
              <a:gs pos="100000">
                <a:srgbClr val="797979">
                  <a:alpha val="0"/>
                </a:srgbClr>
              </a:gs>
              <a:gs pos="100000">
                <a:srgbClr val="323232">
                  <a:tint val="23500"/>
                  <a:satMod val="160000"/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3824754"/>
            <a:ext cx="7581900" cy="571500"/>
          </a:xfrm>
          <a:prstGeom prst="rect">
            <a:avLst/>
          </a:prstGeom>
          <a:solidFill>
            <a:srgbClr val="0079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/>
              <a:t>г</a:t>
            </a:r>
            <a:r>
              <a:rPr lang="ru-RU" sz="2000" dirty="0" smtClean="0"/>
              <a:t>отовы к </a:t>
            </a:r>
            <a:r>
              <a:rPr lang="ru-RU" sz="2000" dirty="0" smtClean="0"/>
              <a:t>сотрудничеству!</a:t>
            </a:r>
            <a:endParaRPr lang="ru-RU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154986" y="1393319"/>
            <a:ext cx="8834028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за  внимание !</a:t>
            </a:r>
          </a:p>
          <a:p>
            <a:endParaRPr lang="ru-RU" sz="4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НПП </a:t>
            </a:r>
            <a:r>
              <a:rPr lang="ru-RU" sz="4000" dirty="0" smtClean="0">
                <a:solidFill>
                  <a:srgbClr val="0079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ВИРГ-</a:t>
            </a:r>
            <a:r>
              <a:rPr lang="ru-RU" sz="4000" dirty="0" err="1" smtClean="0">
                <a:solidFill>
                  <a:srgbClr val="0079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Рудгеофизика</a:t>
            </a:r>
            <a:r>
              <a:rPr lang="ru-RU" sz="4000" dirty="0">
                <a:solidFill>
                  <a:srgbClr val="0079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</a:p>
          <a:p>
            <a:r>
              <a:rPr lang="ru-RU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</a:t>
            </a:r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endParaRPr lang="ru-RU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0736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12430"/>
            <a:ext cx="9144000" cy="4581196"/>
          </a:xfrm>
          <a:prstGeom prst="rect">
            <a:avLst/>
          </a:prstGeom>
          <a:solidFill>
            <a:srgbClr val="323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361595" y="173186"/>
            <a:ext cx="25971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solidFill>
                  <a:srgbClr val="012265"/>
                </a:solidFill>
                <a:cs typeface="AngsanaUPC" panose="02020603050405020304" pitchFamily="18" charset="-34"/>
              </a:rPr>
              <a:t>Научно-производственное</a:t>
            </a:r>
          </a:p>
          <a:p>
            <a:r>
              <a:rPr lang="ru-RU" sz="1200" b="1" dirty="0">
                <a:solidFill>
                  <a:srgbClr val="012265"/>
                </a:solidFill>
                <a:cs typeface="AngsanaUPC" panose="02020603050405020304" pitchFamily="18" charset="-34"/>
              </a:rPr>
              <a:t>предприятие</a:t>
            </a:r>
          </a:p>
          <a:p>
            <a:r>
              <a:rPr lang="ru-RU" sz="2000" b="1" dirty="0">
                <a:solidFill>
                  <a:srgbClr val="012265"/>
                </a:solidFill>
              </a:rPr>
              <a:t>ВИРГ-РУДГЕОФИЗИКА</a:t>
            </a:r>
            <a:endParaRPr lang="ru-RU" sz="2000" dirty="0">
              <a:solidFill>
                <a:srgbClr val="012265"/>
              </a:solidFill>
              <a:latin typeface="Constantia" panose="02030602050306030303" pitchFamily="18" charset="0"/>
              <a:cs typeface="AngsanaUPC" panose="02020603050405020304" pitchFamily="18" charset="-34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16" y="250126"/>
            <a:ext cx="1076578" cy="615563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313000" y="606328"/>
            <a:ext cx="4342602" cy="5087298"/>
          </a:xfrm>
          <a:prstGeom prst="rect">
            <a:avLst/>
          </a:prstGeom>
          <a:solidFill>
            <a:srgbClr val="0079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Принципы</a:t>
            </a: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ru-RU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ретроспективной информации;</a:t>
            </a:r>
          </a:p>
          <a:p>
            <a:endParaRPr lang="ru-RU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Интеграция геологической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геохимической 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геофизической информации на базе ГИС;</a:t>
            </a:r>
          </a:p>
          <a:p>
            <a:endParaRPr lang="ru-RU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разно-уровневых </a:t>
            </a:r>
          </a:p>
          <a:p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прогнозно-поисковых 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моделей;</a:t>
            </a:r>
          </a:p>
          <a:p>
            <a:endParaRPr lang="ru-RU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Прогнозирование на основе  методов  </a:t>
            </a:r>
          </a:p>
          <a:p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математической 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статистики и </a:t>
            </a:r>
          </a:p>
          <a:p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экспертных 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систем;</a:t>
            </a:r>
          </a:p>
          <a:p>
            <a:endParaRPr lang="ru-RU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Современные геофизические технологии</a:t>
            </a:r>
          </a:p>
          <a:p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проведения 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полевых работ и</a:t>
            </a:r>
          </a:p>
          <a:p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анализа 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их результатов. </a:t>
            </a:r>
          </a:p>
          <a:p>
            <a:pPr algn="ctr"/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6711" y="1331298"/>
            <a:ext cx="39714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0079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Цель: </a:t>
            </a:r>
            <a:endParaRPr lang="ru-RU" sz="1600" b="1" dirty="0" smtClean="0">
              <a:solidFill>
                <a:srgbClr val="0079C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Эффективная 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помощь заказчикам </a:t>
            </a:r>
          </a:p>
          <a:p>
            <a:pPr algn="just"/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прогнозировании и поиске</a:t>
            </a:r>
          </a:p>
          <a:p>
            <a:pPr algn="just"/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промышленно значимых </a:t>
            </a:r>
          </a:p>
          <a:p>
            <a:pPr algn="just"/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месторождений полезных ископаемых</a:t>
            </a:r>
          </a:p>
        </p:txBody>
      </p:sp>
      <p:grpSp>
        <p:nvGrpSpPr>
          <p:cNvPr id="62" name="Группа 61"/>
          <p:cNvGrpSpPr/>
          <p:nvPr/>
        </p:nvGrpSpPr>
        <p:grpSpPr>
          <a:xfrm>
            <a:off x="593725" y="3147699"/>
            <a:ext cx="1742623" cy="2266167"/>
            <a:chOff x="223153" y="3112283"/>
            <a:chExt cx="1742623" cy="2266167"/>
          </a:xfrm>
        </p:grpSpPr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627063" y="4302125"/>
              <a:ext cx="579437" cy="666750"/>
            </a:xfrm>
            <a:custGeom>
              <a:avLst/>
              <a:gdLst>
                <a:gd name="T0" fmla="*/ 11 w 365"/>
                <a:gd name="T1" fmla="*/ 112 h 420"/>
                <a:gd name="T2" fmla="*/ 178 w 365"/>
                <a:gd name="T3" fmla="*/ 0 h 420"/>
                <a:gd name="T4" fmla="*/ 365 w 365"/>
                <a:gd name="T5" fmla="*/ 107 h 420"/>
                <a:gd name="T6" fmla="*/ 354 w 365"/>
                <a:gd name="T7" fmla="*/ 308 h 420"/>
                <a:gd name="T8" fmla="*/ 187 w 365"/>
                <a:gd name="T9" fmla="*/ 420 h 420"/>
                <a:gd name="T10" fmla="*/ 0 w 365"/>
                <a:gd name="T11" fmla="*/ 312 h 420"/>
                <a:gd name="T12" fmla="*/ 11 w 365"/>
                <a:gd name="T13" fmla="*/ 112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5" h="420">
                  <a:moveTo>
                    <a:pt x="11" y="112"/>
                  </a:moveTo>
                  <a:lnTo>
                    <a:pt x="178" y="0"/>
                  </a:lnTo>
                  <a:lnTo>
                    <a:pt x="365" y="107"/>
                  </a:lnTo>
                  <a:lnTo>
                    <a:pt x="354" y="308"/>
                  </a:lnTo>
                  <a:lnTo>
                    <a:pt x="187" y="420"/>
                  </a:lnTo>
                  <a:lnTo>
                    <a:pt x="0" y="312"/>
                  </a:lnTo>
                  <a:lnTo>
                    <a:pt x="11" y="112"/>
                  </a:lnTo>
                  <a:close/>
                </a:path>
              </a:pathLst>
            </a:custGeom>
            <a:solidFill>
              <a:srgbClr val="FFFFFF">
                <a:alpha val="52157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2" name="Freeform 39"/>
            <p:cNvSpPr>
              <a:spLocks/>
            </p:cNvSpPr>
            <p:nvPr/>
          </p:nvSpPr>
          <p:spPr bwMode="auto">
            <a:xfrm>
              <a:off x="1174750" y="4833938"/>
              <a:ext cx="304800" cy="295275"/>
            </a:xfrm>
            <a:custGeom>
              <a:avLst/>
              <a:gdLst>
                <a:gd name="T0" fmla="*/ 118 w 192"/>
                <a:gd name="T1" fmla="*/ 186 h 186"/>
                <a:gd name="T2" fmla="*/ 24 w 192"/>
                <a:gd name="T3" fmla="*/ 164 h 186"/>
                <a:gd name="T4" fmla="*/ 0 w 192"/>
                <a:gd name="T5" fmla="*/ 63 h 186"/>
                <a:gd name="T6" fmla="*/ 74 w 192"/>
                <a:gd name="T7" fmla="*/ 0 h 186"/>
                <a:gd name="T8" fmla="*/ 168 w 192"/>
                <a:gd name="T9" fmla="*/ 23 h 186"/>
                <a:gd name="T10" fmla="*/ 192 w 192"/>
                <a:gd name="T11" fmla="*/ 124 h 186"/>
                <a:gd name="T12" fmla="*/ 118 w 192"/>
                <a:gd name="T13" fmla="*/ 186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2" h="186">
                  <a:moveTo>
                    <a:pt x="118" y="186"/>
                  </a:moveTo>
                  <a:lnTo>
                    <a:pt x="24" y="164"/>
                  </a:lnTo>
                  <a:lnTo>
                    <a:pt x="0" y="63"/>
                  </a:lnTo>
                  <a:lnTo>
                    <a:pt x="74" y="0"/>
                  </a:lnTo>
                  <a:lnTo>
                    <a:pt x="168" y="23"/>
                  </a:lnTo>
                  <a:lnTo>
                    <a:pt x="192" y="124"/>
                  </a:lnTo>
                  <a:lnTo>
                    <a:pt x="118" y="18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3" name="Freeform 40"/>
            <p:cNvSpPr>
              <a:spLocks/>
            </p:cNvSpPr>
            <p:nvPr/>
          </p:nvSpPr>
          <p:spPr bwMode="auto">
            <a:xfrm>
              <a:off x="1127125" y="5149850"/>
              <a:ext cx="207962" cy="228600"/>
            </a:xfrm>
            <a:custGeom>
              <a:avLst/>
              <a:gdLst>
                <a:gd name="T0" fmla="*/ 66 w 131"/>
                <a:gd name="T1" fmla="*/ 144 h 144"/>
                <a:gd name="T2" fmla="*/ 1 w 131"/>
                <a:gd name="T3" fmla="*/ 112 h 144"/>
                <a:gd name="T4" fmla="*/ 0 w 131"/>
                <a:gd name="T5" fmla="*/ 33 h 144"/>
                <a:gd name="T6" fmla="*/ 65 w 131"/>
                <a:gd name="T7" fmla="*/ 0 h 144"/>
                <a:gd name="T8" fmla="*/ 130 w 131"/>
                <a:gd name="T9" fmla="*/ 31 h 144"/>
                <a:gd name="T10" fmla="*/ 131 w 131"/>
                <a:gd name="T11" fmla="*/ 110 h 144"/>
                <a:gd name="T12" fmla="*/ 66 w 131"/>
                <a:gd name="T13" fmla="*/ 1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1" h="144">
                  <a:moveTo>
                    <a:pt x="66" y="144"/>
                  </a:moveTo>
                  <a:lnTo>
                    <a:pt x="1" y="112"/>
                  </a:lnTo>
                  <a:lnTo>
                    <a:pt x="0" y="33"/>
                  </a:lnTo>
                  <a:lnTo>
                    <a:pt x="65" y="0"/>
                  </a:lnTo>
                  <a:lnTo>
                    <a:pt x="130" y="31"/>
                  </a:lnTo>
                  <a:lnTo>
                    <a:pt x="131" y="110"/>
                  </a:lnTo>
                  <a:lnTo>
                    <a:pt x="66" y="144"/>
                  </a:lnTo>
                  <a:close/>
                </a:path>
              </a:pathLst>
            </a:custGeom>
            <a:solidFill>
              <a:srgbClr val="0079C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7" name="Line 44"/>
            <p:cNvSpPr>
              <a:spLocks noChangeShapeType="1"/>
            </p:cNvSpPr>
            <p:nvPr/>
          </p:nvSpPr>
          <p:spPr bwMode="auto">
            <a:xfrm flipH="1" flipV="1">
              <a:off x="1123950" y="4868863"/>
              <a:ext cx="215900" cy="106362"/>
            </a:xfrm>
            <a:prstGeom prst="line">
              <a:avLst/>
            </a:prstGeom>
            <a:noFill/>
            <a:ln w="19050" cap="rnd">
              <a:solidFill>
                <a:srgbClr val="6666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8" name="Freeform 45"/>
            <p:cNvSpPr>
              <a:spLocks/>
            </p:cNvSpPr>
            <p:nvPr/>
          </p:nvSpPr>
          <p:spPr bwMode="auto">
            <a:xfrm>
              <a:off x="1122363" y="4498975"/>
              <a:ext cx="433387" cy="369887"/>
            </a:xfrm>
            <a:custGeom>
              <a:avLst/>
              <a:gdLst>
                <a:gd name="T0" fmla="*/ 1 w 273"/>
                <a:gd name="T1" fmla="*/ 233 h 233"/>
                <a:gd name="T2" fmla="*/ 0 w 273"/>
                <a:gd name="T3" fmla="*/ 69 h 233"/>
                <a:gd name="T4" fmla="*/ 135 w 273"/>
                <a:gd name="T5" fmla="*/ 0 h 233"/>
                <a:gd name="T6" fmla="*/ 271 w 273"/>
                <a:gd name="T7" fmla="*/ 67 h 233"/>
                <a:gd name="T8" fmla="*/ 273 w 273"/>
                <a:gd name="T9" fmla="*/ 231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3" h="233">
                  <a:moveTo>
                    <a:pt x="1" y="233"/>
                  </a:moveTo>
                  <a:lnTo>
                    <a:pt x="0" y="69"/>
                  </a:lnTo>
                  <a:lnTo>
                    <a:pt x="135" y="0"/>
                  </a:lnTo>
                  <a:lnTo>
                    <a:pt x="271" y="67"/>
                  </a:lnTo>
                  <a:lnTo>
                    <a:pt x="273" y="231"/>
                  </a:lnTo>
                </a:path>
              </a:pathLst>
            </a:custGeom>
            <a:noFill/>
            <a:ln w="19050" cap="rnd">
              <a:solidFill>
                <a:srgbClr val="0079C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9" name="Line 46"/>
            <p:cNvSpPr>
              <a:spLocks noChangeShapeType="1"/>
            </p:cNvSpPr>
            <p:nvPr/>
          </p:nvSpPr>
          <p:spPr bwMode="auto">
            <a:xfrm flipH="1">
              <a:off x="1339850" y="4865688"/>
              <a:ext cx="215900" cy="109537"/>
            </a:xfrm>
            <a:prstGeom prst="line">
              <a:avLst/>
            </a:prstGeom>
            <a:noFill/>
            <a:ln w="19050" cap="rnd">
              <a:solidFill>
                <a:srgbClr val="6666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0" name="Шестиугольник 59"/>
            <p:cNvSpPr/>
            <p:nvPr/>
          </p:nvSpPr>
          <p:spPr>
            <a:xfrm rot="20900933">
              <a:off x="796475" y="3112283"/>
              <a:ext cx="1169301" cy="1090146"/>
            </a:xfrm>
            <a:prstGeom prst="hexagon">
              <a:avLst/>
            </a:prstGeom>
            <a:solidFill>
              <a:srgbClr val="0079C1">
                <a:alpha val="6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" name="Шестиугольник 60"/>
            <p:cNvSpPr/>
            <p:nvPr/>
          </p:nvSpPr>
          <p:spPr>
            <a:xfrm rot="826901">
              <a:off x="223153" y="3558117"/>
              <a:ext cx="995030" cy="941304"/>
            </a:xfrm>
            <a:prstGeom prst="hexagon">
              <a:avLst/>
            </a:prstGeom>
            <a:solidFill>
              <a:schemeClr val="bg1">
                <a:lumMod val="85000"/>
                <a:alpha val="34902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3" name="TextBox 62"/>
          <p:cNvSpPr txBox="1"/>
          <p:nvPr/>
        </p:nvSpPr>
        <p:spPr>
          <a:xfrm>
            <a:off x="4801513" y="6069724"/>
            <a:ext cx="3502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3"/>
              </a:rPr>
              <a:t>www.virg-npp.ru</a:t>
            </a:r>
            <a:r>
              <a:rPr lang="en-US" dirty="0" smtClean="0"/>
              <a:t>, </a:t>
            </a:r>
            <a:r>
              <a:rPr lang="ru-RU" b="1" dirty="0" smtClean="0">
                <a:solidFill>
                  <a:srgbClr val="323232"/>
                </a:solidFill>
              </a:rPr>
              <a:t>Санкт-Петербург</a:t>
            </a:r>
            <a:endParaRPr lang="ru-RU" b="1" dirty="0">
              <a:solidFill>
                <a:srgbClr val="32323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930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12430"/>
            <a:ext cx="9144000" cy="4581196"/>
          </a:xfrm>
          <a:prstGeom prst="rect">
            <a:avLst/>
          </a:prstGeom>
          <a:solidFill>
            <a:srgbClr val="323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0" y="1467008"/>
            <a:ext cx="3405352" cy="571500"/>
          </a:xfrm>
          <a:prstGeom prst="rect">
            <a:avLst/>
          </a:prstGeom>
          <a:solidFill>
            <a:srgbClr val="0079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1361595" y="173186"/>
            <a:ext cx="25971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solidFill>
                  <a:srgbClr val="012265"/>
                </a:solidFill>
                <a:cs typeface="AngsanaUPC" panose="02020603050405020304" pitchFamily="18" charset="-34"/>
              </a:rPr>
              <a:t>Научно-производственное</a:t>
            </a:r>
          </a:p>
          <a:p>
            <a:r>
              <a:rPr lang="ru-RU" sz="1200" b="1" dirty="0">
                <a:solidFill>
                  <a:srgbClr val="012265"/>
                </a:solidFill>
                <a:cs typeface="AngsanaUPC" panose="02020603050405020304" pitchFamily="18" charset="-34"/>
              </a:rPr>
              <a:t>предприятие</a:t>
            </a:r>
          </a:p>
          <a:p>
            <a:r>
              <a:rPr lang="ru-RU" sz="2000" b="1" dirty="0">
                <a:solidFill>
                  <a:srgbClr val="012265"/>
                </a:solidFill>
              </a:rPr>
              <a:t>ВИРГ-РУДГЕОФИЗИКА</a:t>
            </a:r>
            <a:endParaRPr lang="ru-RU" sz="2000" dirty="0">
              <a:solidFill>
                <a:srgbClr val="012265"/>
              </a:solidFill>
              <a:latin typeface="Constantia" panose="02030602050306030303" pitchFamily="18" charset="0"/>
              <a:cs typeface="AngsanaUPC" panose="02020603050405020304" pitchFamily="18" charset="-34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16" y="250126"/>
            <a:ext cx="1076578" cy="61556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11138" y="1450598"/>
            <a:ext cx="8623738" cy="30572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Направления</a:t>
            </a:r>
          </a:p>
          <a:p>
            <a:endParaRPr lang="en-US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Геофизическое обеспечение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геологосъемочных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работ и </a:t>
            </a:r>
          </a:p>
          <a:p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прогнозно-металлогенических  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масштаба 1: 200 000 -1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1 000 000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2000"/>
              </a:spcAft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Геолого-геофизическое информационное и методическое обеспечение прогноза и поиска МПИ;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2000"/>
              </a:spcAft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Поиски месторождений твердых полезных ископаемых.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801513" y="6069724"/>
            <a:ext cx="3502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3"/>
              </a:rPr>
              <a:t>www.virg-npp.ru</a:t>
            </a:r>
            <a:r>
              <a:rPr lang="en-US" dirty="0" smtClean="0"/>
              <a:t>, </a:t>
            </a:r>
            <a:r>
              <a:rPr lang="ru-RU" b="1" dirty="0" smtClean="0">
                <a:solidFill>
                  <a:srgbClr val="323232"/>
                </a:solidFill>
              </a:rPr>
              <a:t>Санкт-Петербург</a:t>
            </a:r>
            <a:endParaRPr lang="ru-RU" b="1" dirty="0">
              <a:solidFill>
                <a:srgbClr val="32323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90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12430"/>
            <a:ext cx="9144000" cy="4581196"/>
          </a:xfrm>
          <a:prstGeom prst="rect">
            <a:avLst/>
          </a:prstGeom>
          <a:solidFill>
            <a:srgbClr val="323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0" y="1467008"/>
            <a:ext cx="6984124" cy="571500"/>
          </a:xfrm>
          <a:prstGeom prst="rect">
            <a:avLst/>
          </a:prstGeom>
          <a:solidFill>
            <a:srgbClr val="0079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Calibri" panose="020F0502020204030204" pitchFamily="34" charset="0"/>
              </a:rPr>
              <a:t>Геолого-геофизическое </a:t>
            </a:r>
            <a:r>
              <a:rPr lang="ru-RU" sz="2000" b="1" dirty="0" smtClean="0">
                <a:latin typeface="Calibri" panose="020F0502020204030204" pitchFamily="34" charset="0"/>
              </a:rPr>
              <a:t>информационное</a:t>
            </a:r>
            <a:endParaRPr lang="en-US" sz="2000" b="1" dirty="0" smtClean="0">
              <a:latin typeface="Calibri" panose="020F0502020204030204" pitchFamily="34" charset="0"/>
            </a:endParaRPr>
          </a:p>
          <a:p>
            <a:pPr algn="ctr"/>
            <a:r>
              <a:rPr lang="ru-RU" sz="2000" b="1" dirty="0" smtClean="0">
                <a:latin typeface="Calibri" panose="020F0502020204030204" pitchFamily="34" charset="0"/>
              </a:rPr>
              <a:t> </a:t>
            </a:r>
            <a:r>
              <a:rPr lang="ru-RU" sz="2000" b="1" dirty="0">
                <a:latin typeface="Calibri" panose="020F0502020204030204" pitchFamily="34" charset="0"/>
              </a:rPr>
              <a:t>и </a:t>
            </a:r>
            <a:r>
              <a:rPr lang="ru-RU" sz="2000" b="1" dirty="0" smtClean="0">
                <a:latin typeface="Calibri" panose="020F0502020204030204" pitchFamily="34" charset="0"/>
              </a:rPr>
              <a:t>методическое </a:t>
            </a:r>
            <a:r>
              <a:rPr lang="ru-RU" sz="2000" b="1" dirty="0">
                <a:latin typeface="Calibri" panose="020F0502020204030204" pitchFamily="34" charset="0"/>
              </a:rPr>
              <a:t>обеспечение прогноза и поиска МПИ</a:t>
            </a:r>
            <a:endParaRPr lang="ru-RU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1361595" y="173186"/>
            <a:ext cx="25971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solidFill>
                  <a:srgbClr val="012265"/>
                </a:solidFill>
                <a:cs typeface="AngsanaUPC" panose="02020603050405020304" pitchFamily="18" charset="-34"/>
              </a:rPr>
              <a:t>Научно-производственное</a:t>
            </a:r>
          </a:p>
          <a:p>
            <a:r>
              <a:rPr lang="ru-RU" sz="1200" b="1" dirty="0">
                <a:solidFill>
                  <a:srgbClr val="012265"/>
                </a:solidFill>
                <a:cs typeface="AngsanaUPC" panose="02020603050405020304" pitchFamily="18" charset="-34"/>
              </a:rPr>
              <a:t>предприятие</a:t>
            </a:r>
          </a:p>
          <a:p>
            <a:r>
              <a:rPr lang="ru-RU" sz="2000" b="1" dirty="0">
                <a:solidFill>
                  <a:srgbClr val="012265"/>
                </a:solidFill>
              </a:rPr>
              <a:t>ВИРГ-РУДГЕОФИЗИКА</a:t>
            </a:r>
            <a:endParaRPr lang="ru-RU" sz="2000" dirty="0">
              <a:solidFill>
                <a:srgbClr val="012265"/>
              </a:solidFill>
              <a:latin typeface="Constantia" panose="02030602050306030303" pitchFamily="18" charset="0"/>
              <a:cs typeface="AngsanaUPC" panose="02020603050405020304" pitchFamily="18" charset="-34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16" y="250126"/>
            <a:ext cx="1076578" cy="61556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11138" y="2202522"/>
            <a:ext cx="822341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Сбор</a:t>
            </a:r>
            <a:r>
              <a:rPr lang="ru-RU" dirty="0">
                <a:solidFill>
                  <a:srgbClr val="0079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общение </a:t>
            </a:r>
            <a:r>
              <a:rPr lang="ru-RU" b="1" dirty="0">
                <a:solidFill>
                  <a:srgbClr val="0079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фондовых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материалов</a:t>
            </a:r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цифровых макетов 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карт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b="1" dirty="0">
                <a:solidFill>
                  <a:srgbClr val="0079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Выделение</a:t>
            </a: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наиболее </a:t>
            </a:r>
            <a:r>
              <a:rPr lang="ru-RU" b="1" dirty="0">
                <a:solidFill>
                  <a:srgbClr val="0079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перспективных участков</a:t>
            </a: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лицензирования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первоочередного проведения поисковых 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проекта поисковых 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b="1" dirty="0">
                <a:solidFill>
                  <a:srgbClr val="0079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Проведение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поисковых 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01513" y="6069724"/>
            <a:ext cx="3502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3"/>
              </a:rPr>
              <a:t>www.virg-npp.ru</a:t>
            </a:r>
            <a:r>
              <a:rPr lang="en-US" dirty="0" smtClean="0"/>
              <a:t>, </a:t>
            </a:r>
            <a:r>
              <a:rPr lang="ru-RU" b="1" dirty="0" smtClean="0">
                <a:solidFill>
                  <a:srgbClr val="323232"/>
                </a:solidFill>
              </a:rPr>
              <a:t>Санкт-Петербург</a:t>
            </a:r>
            <a:endParaRPr lang="ru-RU" b="1" dirty="0">
              <a:solidFill>
                <a:srgbClr val="32323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724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12430"/>
            <a:ext cx="9144000" cy="4581196"/>
          </a:xfrm>
          <a:prstGeom prst="rect">
            <a:avLst/>
          </a:prstGeom>
          <a:solidFill>
            <a:srgbClr val="323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0" y="1311540"/>
            <a:ext cx="6984124" cy="571500"/>
          </a:xfrm>
          <a:prstGeom prst="rect">
            <a:avLst/>
          </a:prstGeom>
          <a:solidFill>
            <a:srgbClr val="0079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200000"/>
              </a:lnSpc>
            </a:pPr>
            <a:r>
              <a:rPr lang="en-US" sz="20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sz="20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Геофизическая </a:t>
            </a:r>
            <a:r>
              <a:rPr lang="ru-RU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изученность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61595" y="173186"/>
            <a:ext cx="25971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solidFill>
                  <a:srgbClr val="012265"/>
                </a:solidFill>
                <a:cs typeface="AngsanaUPC" panose="02020603050405020304" pitchFamily="18" charset="-34"/>
              </a:rPr>
              <a:t>Научно-производственное</a:t>
            </a:r>
          </a:p>
          <a:p>
            <a:r>
              <a:rPr lang="ru-RU" sz="1200" b="1" dirty="0">
                <a:solidFill>
                  <a:srgbClr val="012265"/>
                </a:solidFill>
                <a:cs typeface="AngsanaUPC" panose="02020603050405020304" pitchFamily="18" charset="-34"/>
              </a:rPr>
              <a:t>предприятие</a:t>
            </a:r>
          </a:p>
          <a:p>
            <a:r>
              <a:rPr lang="ru-RU" sz="2000" b="1" dirty="0">
                <a:solidFill>
                  <a:srgbClr val="012265"/>
                </a:solidFill>
              </a:rPr>
              <a:t>ВИРГ-РУДГЕОФИЗИКА</a:t>
            </a:r>
            <a:endParaRPr lang="ru-RU" sz="2000" dirty="0">
              <a:solidFill>
                <a:srgbClr val="012265"/>
              </a:solidFill>
              <a:latin typeface="Constantia" panose="02030602050306030303" pitchFamily="18" charset="0"/>
              <a:cs typeface="AngsanaUPC" panose="02020603050405020304" pitchFamily="18" charset="-34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16" y="250126"/>
            <a:ext cx="1076578" cy="61556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01513" y="6069724"/>
            <a:ext cx="3502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3"/>
              </a:rPr>
              <a:t>www.virg-npp.ru</a:t>
            </a:r>
            <a:r>
              <a:rPr lang="en-US" dirty="0" smtClean="0"/>
              <a:t>, </a:t>
            </a:r>
            <a:r>
              <a:rPr lang="ru-RU" b="1" dirty="0" smtClean="0">
                <a:solidFill>
                  <a:srgbClr val="323232"/>
                </a:solidFill>
              </a:rPr>
              <a:t>Санкт-Петербург</a:t>
            </a:r>
            <a:endParaRPr lang="ru-RU" b="1" dirty="0">
              <a:solidFill>
                <a:srgbClr val="323232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16" y="2052843"/>
            <a:ext cx="8534435" cy="331445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438378" y="2052843"/>
            <a:ext cx="2349573" cy="3897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Участки обобщения</a:t>
            </a:r>
          </a:p>
        </p:txBody>
      </p:sp>
    </p:spTree>
    <p:extLst>
      <p:ext uri="{BB962C8B-B14F-4D97-AF65-F5344CB8AC3E}">
        <p14:creationId xmlns:p14="http://schemas.microsoft.com/office/powerpoint/2010/main" val="2464484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12430"/>
            <a:ext cx="9144000" cy="4581196"/>
          </a:xfrm>
          <a:prstGeom prst="rect">
            <a:avLst/>
          </a:prstGeom>
          <a:solidFill>
            <a:srgbClr val="323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17" name="Прямоугольник 16"/>
          <p:cNvSpPr/>
          <p:nvPr/>
        </p:nvSpPr>
        <p:spPr>
          <a:xfrm>
            <a:off x="0" y="1311540"/>
            <a:ext cx="6132513" cy="571500"/>
          </a:xfrm>
          <a:prstGeom prst="rect">
            <a:avLst/>
          </a:prstGeom>
          <a:solidFill>
            <a:srgbClr val="0079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200000"/>
              </a:lnSpc>
            </a:pPr>
            <a:r>
              <a:rPr lang="en-US" sz="20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sz="20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Поисковые работы</a:t>
            </a:r>
            <a:endParaRPr lang="ru-RU" sz="20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61595" y="173186"/>
            <a:ext cx="25971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solidFill>
                  <a:srgbClr val="012265"/>
                </a:solidFill>
                <a:cs typeface="AngsanaUPC" panose="02020603050405020304" pitchFamily="18" charset="-34"/>
              </a:rPr>
              <a:t>Научно-производственное</a:t>
            </a:r>
          </a:p>
          <a:p>
            <a:r>
              <a:rPr lang="ru-RU" sz="1200" b="1" dirty="0">
                <a:solidFill>
                  <a:srgbClr val="012265"/>
                </a:solidFill>
                <a:cs typeface="AngsanaUPC" panose="02020603050405020304" pitchFamily="18" charset="-34"/>
              </a:rPr>
              <a:t>предприятие</a:t>
            </a:r>
          </a:p>
          <a:p>
            <a:r>
              <a:rPr lang="ru-RU" sz="2000" b="1" dirty="0">
                <a:solidFill>
                  <a:srgbClr val="012265"/>
                </a:solidFill>
              </a:rPr>
              <a:t>ВИРГ-РУДГЕОФИЗИКА</a:t>
            </a:r>
            <a:endParaRPr lang="ru-RU" sz="2000" dirty="0">
              <a:solidFill>
                <a:srgbClr val="012265"/>
              </a:solidFill>
              <a:latin typeface="Constantia" panose="02030602050306030303" pitchFamily="18" charset="0"/>
              <a:cs typeface="AngsanaUPC" panose="02020603050405020304" pitchFamily="18" charset="-34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16" y="250126"/>
            <a:ext cx="1076578" cy="61556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01513" y="6069724"/>
            <a:ext cx="3502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3"/>
              </a:rPr>
              <a:t>www.virg-npp.ru</a:t>
            </a:r>
            <a:r>
              <a:rPr lang="en-US" dirty="0" smtClean="0"/>
              <a:t>, </a:t>
            </a:r>
            <a:r>
              <a:rPr lang="ru-RU" b="1" dirty="0" smtClean="0">
                <a:solidFill>
                  <a:srgbClr val="323232"/>
                </a:solidFill>
              </a:rPr>
              <a:t>Санкт-Петербург</a:t>
            </a:r>
            <a:endParaRPr lang="ru-RU" b="1" dirty="0">
              <a:solidFill>
                <a:srgbClr val="323232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16" y="2052843"/>
            <a:ext cx="5026682" cy="3392329"/>
          </a:xfrm>
          <a:prstGeom prst="rect">
            <a:avLst/>
          </a:prstGeom>
        </p:spPr>
      </p:pic>
      <p:sp>
        <p:nvSpPr>
          <p:cNvPr id="5" name="AutoShape 5"/>
          <p:cNvSpPr>
            <a:spLocks noChangeAspect="1" noChangeArrowheads="1" noTextEdit="1"/>
          </p:cNvSpPr>
          <p:nvPr/>
        </p:nvSpPr>
        <p:spPr bwMode="auto">
          <a:xfrm>
            <a:off x="6132513" y="2506663"/>
            <a:ext cx="2171700" cy="248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Freeform 7"/>
          <p:cNvSpPr>
            <a:spLocks/>
          </p:cNvSpPr>
          <p:nvPr/>
        </p:nvSpPr>
        <p:spPr bwMode="auto">
          <a:xfrm>
            <a:off x="6132513" y="2506663"/>
            <a:ext cx="2171700" cy="2174875"/>
          </a:xfrm>
          <a:custGeom>
            <a:avLst/>
            <a:gdLst>
              <a:gd name="T0" fmla="*/ 684 w 1368"/>
              <a:gd name="T1" fmla="*/ 0 h 1370"/>
              <a:gd name="T2" fmla="*/ 822 w 1368"/>
              <a:gd name="T3" fmla="*/ 14 h 1370"/>
              <a:gd name="T4" fmla="*/ 950 w 1368"/>
              <a:gd name="T5" fmla="*/ 54 h 1370"/>
              <a:gd name="T6" fmla="*/ 1066 w 1368"/>
              <a:gd name="T7" fmla="*/ 117 h 1370"/>
              <a:gd name="T8" fmla="*/ 1168 w 1368"/>
              <a:gd name="T9" fmla="*/ 201 h 1370"/>
              <a:gd name="T10" fmla="*/ 1251 w 1368"/>
              <a:gd name="T11" fmla="*/ 302 h 1370"/>
              <a:gd name="T12" fmla="*/ 1314 w 1368"/>
              <a:gd name="T13" fmla="*/ 418 h 1370"/>
              <a:gd name="T14" fmla="*/ 1354 w 1368"/>
              <a:gd name="T15" fmla="*/ 547 h 1370"/>
              <a:gd name="T16" fmla="*/ 1368 w 1368"/>
              <a:gd name="T17" fmla="*/ 685 h 1370"/>
              <a:gd name="T18" fmla="*/ 1365 w 1368"/>
              <a:gd name="T19" fmla="*/ 755 h 1370"/>
              <a:gd name="T20" fmla="*/ 1337 w 1368"/>
              <a:gd name="T21" fmla="*/ 888 h 1370"/>
              <a:gd name="T22" fmla="*/ 1286 w 1368"/>
              <a:gd name="T23" fmla="*/ 1011 h 1370"/>
              <a:gd name="T24" fmla="*/ 1212 w 1368"/>
              <a:gd name="T25" fmla="*/ 1120 h 1370"/>
              <a:gd name="T26" fmla="*/ 1119 w 1368"/>
              <a:gd name="T27" fmla="*/ 1213 h 1370"/>
              <a:gd name="T28" fmla="*/ 1010 w 1368"/>
              <a:gd name="T29" fmla="*/ 1287 h 1370"/>
              <a:gd name="T30" fmla="*/ 887 w 1368"/>
              <a:gd name="T31" fmla="*/ 1339 h 1370"/>
              <a:gd name="T32" fmla="*/ 754 w 1368"/>
              <a:gd name="T33" fmla="*/ 1366 h 1370"/>
              <a:gd name="T34" fmla="*/ 684 w 1368"/>
              <a:gd name="T35" fmla="*/ 1370 h 1370"/>
              <a:gd name="T36" fmla="*/ 546 w 1368"/>
              <a:gd name="T37" fmla="*/ 1356 h 1370"/>
              <a:gd name="T38" fmla="*/ 418 w 1368"/>
              <a:gd name="T39" fmla="*/ 1316 h 1370"/>
              <a:gd name="T40" fmla="*/ 302 w 1368"/>
              <a:gd name="T41" fmla="*/ 1253 h 1370"/>
              <a:gd name="T42" fmla="*/ 200 w 1368"/>
              <a:gd name="T43" fmla="*/ 1169 h 1370"/>
              <a:gd name="T44" fmla="*/ 117 w 1368"/>
              <a:gd name="T45" fmla="*/ 1068 h 1370"/>
              <a:gd name="T46" fmla="*/ 54 w 1368"/>
              <a:gd name="T47" fmla="*/ 951 h 1370"/>
              <a:gd name="T48" fmla="*/ 14 w 1368"/>
              <a:gd name="T49" fmla="*/ 823 h 1370"/>
              <a:gd name="T50" fmla="*/ 0 w 1368"/>
              <a:gd name="T51" fmla="*/ 685 h 1370"/>
              <a:gd name="T52" fmla="*/ 1 w 1368"/>
              <a:gd name="T53" fmla="*/ 644 h 1370"/>
              <a:gd name="T54" fmla="*/ 11 w 1368"/>
              <a:gd name="T55" fmla="*/ 563 h 1370"/>
              <a:gd name="T56" fmla="*/ 30 w 1368"/>
              <a:gd name="T57" fmla="*/ 485 h 1370"/>
              <a:gd name="T58" fmla="*/ 57 w 1368"/>
              <a:gd name="T59" fmla="*/ 410 h 1370"/>
              <a:gd name="T60" fmla="*/ 94 w 1368"/>
              <a:gd name="T61" fmla="*/ 339 h 1370"/>
              <a:gd name="T62" fmla="*/ 138 w 1368"/>
              <a:gd name="T63" fmla="*/ 272 h 1370"/>
              <a:gd name="T64" fmla="*/ 190 w 1368"/>
              <a:gd name="T65" fmla="*/ 211 h 1370"/>
              <a:gd name="T66" fmla="*/ 250 w 1368"/>
              <a:gd name="T67" fmla="*/ 156 h 1370"/>
              <a:gd name="T68" fmla="*/ 684 w 1368"/>
              <a:gd name="T69" fmla="*/ 685 h 13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368" h="1370">
                <a:moveTo>
                  <a:pt x="684" y="0"/>
                </a:moveTo>
                <a:lnTo>
                  <a:pt x="684" y="0"/>
                </a:lnTo>
                <a:lnTo>
                  <a:pt x="754" y="4"/>
                </a:lnTo>
                <a:lnTo>
                  <a:pt x="822" y="14"/>
                </a:lnTo>
                <a:lnTo>
                  <a:pt x="887" y="31"/>
                </a:lnTo>
                <a:lnTo>
                  <a:pt x="950" y="54"/>
                </a:lnTo>
                <a:lnTo>
                  <a:pt x="1010" y="83"/>
                </a:lnTo>
                <a:lnTo>
                  <a:pt x="1066" y="117"/>
                </a:lnTo>
                <a:lnTo>
                  <a:pt x="1119" y="156"/>
                </a:lnTo>
                <a:lnTo>
                  <a:pt x="1168" y="201"/>
                </a:lnTo>
                <a:lnTo>
                  <a:pt x="1212" y="249"/>
                </a:lnTo>
                <a:lnTo>
                  <a:pt x="1251" y="302"/>
                </a:lnTo>
                <a:lnTo>
                  <a:pt x="1286" y="358"/>
                </a:lnTo>
                <a:lnTo>
                  <a:pt x="1314" y="418"/>
                </a:lnTo>
                <a:lnTo>
                  <a:pt x="1337" y="481"/>
                </a:lnTo>
                <a:lnTo>
                  <a:pt x="1354" y="547"/>
                </a:lnTo>
                <a:lnTo>
                  <a:pt x="1365" y="615"/>
                </a:lnTo>
                <a:lnTo>
                  <a:pt x="1368" y="685"/>
                </a:lnTo>
                <a:lnTo>
                  <a:pt x="1368" y="685"/>
                </a:lnTo>
                <a:lnTo>
                  <a:pt x="1365" y="755"/>
                </a:lnTo>
                <a:lnTo>
                  <a:pt x="1354" y="823"/>
                </a:lnTo>
                <a:lnTo>
                  <a:pt x="1337" y="888"/>
                </a:lnTo>
                <a:lnTo>
                  <a:pt x="1314" y="951"/>
                </a:lnTo>
                <a:lnTo>
                  <a:pt x="1286" y="1011"/>
                </a:lnTo>
                <a:lnTo>
                  <a:pt x="1251" y="1068"/>
                </a:lnTo>
                <a:lnTo>
                  <a:pt x="1212" y="1120"/>
                </a:lnTo>
                <a:lnTo>
                  <a:pt x="1168" y="1169"/>
                </a:lnTo>
                <a:lnTo>
                  <a:pt x="1119" y="1213"/>
                </a:lnTo>
                <a:lnTo>
                  <a:pt x="1066" y="1253"/>
                </a:lnTo>
                <a:lnTo>
                  <a:pt x="1010" y="1287"/>
                </a:lnTo>
                <a:lnTo>
                  <a:pt x="950" y="1316"/>
                </a:lnTo>
                <a:lnTo>
                  <a:pt x="887" y="1339"/>
                </a:lnTo>
                <a:lnTo>
                  <a:pt x="822" y="1356"/>
                </a:lnTo>
                <a:lnTo>
                  <a:pt x="754" y="1366"/>
                </a:lnTo>
                <a:lnTo>
                  <a:pt x="684" y="1370"/>
                </a:lnTo>
                <a:lnTo>
                  <a:pt x="684" y="1370"/>
                </a:lnTo>
                <a:lnTo>
                  <a:pt x="614" y="1366"/>
                </a:lnTo>
                <a:lnTo>
                  <a:pt x="546" y="1356"/>
                </a:lnTo>
                <a:lnTo>
                  <a:pt x="481" y="1339"/>
                </a:lnTo>
                <a:lnTo>
                  <a:pt x="418" y="1316"/>
                </a:lnTo>
                <a:lnTo>
                  <a:pt x="358" y="1287"/>
                </a:lnTo>
                <a:lnTo>
                  <a:pt x="302" y="1253"/>
                </a:lnTo>
                <a:lnTo>
                  <a:pt x="249" y="1213"/>
                </a:lnTo>
                <a:lnTo>
                  <a:pt x="200" y="1169"/>
                </a:lnTo>
                <a:lnTo>
                  <a:pt x="156" y="1120"/>
                </a:lnTo>
                <a:lnTo>
                  <a:pt x="117" y="1068"/>
                </a:lnTo>
                <a:lnTo>
                  <a:pt x="83" y="1011"/>
                </a:lnTo>
                <a:lnTo>
                  <a:pt x="54" y="951"/>
                </a:lnTo>
                <a:lnTo>
                  <a:pt x="31" y="888"/>
                </a:lnTo>
                <a:lnTo>
                  <a:pt x="14" y="823"/>
                </a:lnTo>
                <a:lnTo>
                  <a:pt x="4" y="755"/>
                </a:lnTo>
                <a:lnTo>
                  <a:pt x="0" y="685"/>
                </a:lnTo>
                <a:lnTo>
                  <a:pt x="0" y="685"/>
                </a:lnTo>
                <a:lnTo>
                  <a:pt x="1" y="644"/>
                </a:lnTo>
                <a:lnTo>
                  <a:pt x="5" y="603"/>
                </a:lnTo>
                <a:lnTo>
                  <a:pt x="11" y="563"/>
                </a:lnTo>
                <a:lnTo>
                  <a:pt x="19" y="524"/>
                </a:lnTo>
                <a:lnTo>
                  <a:pt x="30" y="485"/>
                </a:lnTo>
                <a:lnTo>
                  <a:pt x="43" y="447"/>
                </a:lnTo>
                <a:lnTo>
                  <a:pt x="57" y="410"/>
                </a:lnTo>
                <a:lnTo>
                  <a:pt x="75" y="374"/>
                </a:lnTo>
                <a:lnTo>
                  <a:pt x="94" y="339"/>
                </a:lnTo>
                <a:lnTo>
                  <a:pt x="115" y="305"/>
                </a:lnTo>
                <a:lnTo>
                  <a:pt x="138" y="272"/>
                </a:lnTo>
                <a:lnTo>
                  <a:pt x="163" y="241"/>
                </a:lnTo>
                <a:lnTo>
                  <a:pt x="190" y="211"/>
                </a:lnTo>
                <a:lnTo>
                  <a:pt x="219" y="183"/>
                </a:lnTo>
                <a:lnTo>
                  <a:pt x="250" y="156"/>
                </a:lnTo>
                <a:lnTo>
                  <a:pt x="282" y="131"/>
                </a:lnTo>
                <a:lnTo>
                  <a:pt x="684" y="685"/>
                </a:lnTo>
                <a:lnTo>
                  <a:pt x="684" y="0"/>
                </a:lnTo>
                <a:close/>
              </a:path>
            </a:pathLst>
          </a:custGeom>
          <a:solidFill>
            <a:srgbClr val="0079C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Freeform 8"/>
          <p:cNvSpPr>
            <a:spLocks/>
          </p:cNvSpPr>
          <p:nvPr/>
        </p:nvSpPr>
        <p:spPr bwMode="auto">
          <a:xfrm>
            <a:off x="6407150" y="2216944"/>
            <a:ext cx="638175" cy="1033462"/>
          </a:xfrm>
          <a:custGeom>
            <a:avLst/>
            <a:gdLst>
              <a:gd name="T0" fmla="*/ 0 w 402"/>
              <a:gd name="T1" fmla="*/ 97 h 651"/>
              <a:gd name="T2" fmla="*/ 0 w 402"/>
              <a:gd name="T3" fmla="*/ 97 h 651"/>
              <a:gd name="T4" fmla="*/ 11 w 402"/>
              <a:gd name="T5" fmla="*/ 89 h 651"/>
              <a:gd name="T6" fmla="*/ 22 w 402"/>
              <a:gd name="T7" fmla="*/ 81 h 651"/>
              <a:gd name="T8" fmla="*/ 33 w 402"/>
              <a:gd name="T9" fmla="*/ 74 h 651"/>
              <a:gd name="T10" fmla="*/ 45 w 402"/>
              <a:gd name="T11" fmla="*/ 67 h 651"/>
              <a:gd name="T12" fmla="*/ 56 w 402"/>
              <a:gd name="T13" fmla="*/ 60 h 651"/>
              <a:gd name="T14" fmla="*/ 68 w 402"/>
              <a:gd name="T15" fmla="*/ 53 h 651"/>
              <a:gd name="T16" fmla="*/ 80 w 402"/>
              <a:gd name="T17" fmla="*/ 47 h 651"/>
              <a:gd name="T18" fmla="*/ 91 w 402"/>
              <a:gd name="T19" fmla="*/ 41 h 651"/>
              <a:gd name="T20" fmla="*/ 104 w 402"/>
              <a:gd name="T21" fmla="*/ 35 h 651"/>
              <a:gd name="T22" fmla="*/ 116 w 402"/>
              <a:gd name="T23" fmla="*/ 29 h 651"/>
              <a:gd name="T24" fmla="*/ 128 w 402"/>
              <a:gd name="T25" fmla="*/ 23 h 651"/>
              <a:gd name="T26" fmla="*/ 140 w 402"/>
              <a:gd name="T27" fmla="*/ 18 h 651"/>
              <a:gd name="T28" fmla="*/ 153 w 402"/>
              <a:gd name="T29" fmla="*/ 13 h 651"/>
              <a:gd name="T30" fmla="*/ 165 w 402"/>
              <a:gd name="T31" fmla="*/ 8 h 651"/>
              <a:gd name="T32" fmla="*/ 178 w 402"/>
              <a:gd name="T33" fmla="*/ 4 h 651"/>
              <a:gd name="T34" fmla="*/ 191 w 402"/>
              <a:gd name="T35" fmla="*/ 0 h 651"/>
              <a:gd name="T36" fmla="*/ 402 w 402"/>
              <a:gd name="T37" fmla="*/ 651 h 651"/>
              <a:gd name="T38" fmla="*/ 0 w 402"/>
              <a:gd name="T39" fmla="*/ 97 h 6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02" h="651">
                <a:moveTo>
                  <a:pt x="0" y="97"/>
                </a:moveTo>
                <a:lnTo>
                  <a:pt x="0" y="97"/>
                </a:lnTo>
                <a:lnTo>
                  <a:pt x="11" y="89"/>
                </a:lnTo>
                <a:lnTo>
                  <a:pt x="22" y="81"/>
                </a:lnTo>
                <a:lnTo>
                  <a:pt x="33" y="74"/>
                </a:lnTo>
                <a:lnTo>
                  <a:pt x="45" y="67"/>
                </a:lnTo>
                <a:lnTo>
                  <a:pt x="56" y="60"/>
                </a:lnTo>
                <a:lnTo>
                  <a:pt x="68" y="53"/>
                </a:lnTo>
                <a:lnTo>
                  <a:pt x="80" y="47"/>
                </a:lnTo>
                <a:lnTo>
                  <a:pt x="91" y="41"/>
                </a:lnTo>
                <a:lnTo>
                  <a:pt x="104" y="35"/>
                </a:lnTo>
                <a:lnTo>
                  <a:pt x="116" y="29"/>
                </a:lnTo>
                <a:lnTo>
                  <a:pt x="128" y="23"/>
                </a:lnTo>
                <a:lnTo>
                  <a:pt x="140" y="18"/>
                </a:lnTo>
                <a:lnTo>
                  <a:pt x="153" y="13"/>
                </a:lnTo>
                <a:lnTo>
                  <a:pt x="165" y="8"/>
                </a:lnTo>
                <a:lnTo>
                  <a:pt x="178" y="4"/>
                </a:lnTo>
                <a:lnTo>
                  <a:pt x="191" y="0"/>
                </a:lnTo>
                <a:lnTo>
                  <a:pt x="402" y="651"/>
                </a:lnTo>
                <a:lnTo>
                  <a:pt x="0" y="97"/>
                </a:lnTo>
                <a:close/>
              </a:path>
            </a:pathLst>
          </a:custGeom>
          <a:solidFill>
            <a:srgbClr val="A5A5A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Freeform 9"/>
          <p:cNvSpPr>
            <a:spLocks/>
          </p:cNvSpPr>
          <p:nvPr/>
        </p:nvSpPr>
        <p:spPr bwMode="auto">
          <a:xfrm>
            <a:off x="6806407" y="2290763"/>
            <a:ext cx="334963" cy="1079500"/>
          </a:xfrm>
          <a:custGeom>
            <a:avLst/>
            <a:gdLst>
              <a:gd name="T0" fmla="*/ 0 w 211"/>
              <a:gd name="T1" fmla="*/ 29 h 680"/>
              <a:gd name="T2" fmla="*/ 0 w 211"/>
              <a:gd name="T3" fmla="*/ 29 h 680"/>
              <a:gd name="T4" fmla="*/ 7 w 211"/>
              <a:gd name="T5" fmla="*/ 26 h 680"/>
              <a:gd name="T6" fmla="*/ 15 w 211"/>
              <a:gd name="T7" fmla="*/ 24 h 680"/>
              <a:gd name="T8" fmla="*/ 23 w 211"/>
              <a:gd name="T9" fmla="*/ 21 h 680"/>
              <a:gd name="T10" fmla="*/ 31 w 211"/>
              <a:gd name="T11" fmla="*/ 19 h 680"/>
              <a:gd name="T12" fmla="*/ 38 w 211"/>
              <a:gd name="T13" fmla="*/ 17 h 680"/>
              <a:gd name="T14" fmla="*/ 46 w 211"/>
              <a:gd name="T15" fmla="*/ 15 h 680"/>
              <a:gd name="T16" fmla="*/ 54 w 211"/>
              <a:gd name="T17" fmla="*/ 13 h 680"/>
              <a:gd name="T18" fmla="*/ 62 w 211"/>
              <a:gd name="T19" fmla="*/ 12 h 680"/>
              <a:gd name="T20" fmla="*/ 70 w 211"/>
              <a:gd name="T21" fmla="*/ 10 h 680"/>
              <a:gd name="T22" fmla="*/ 78 w 211"/>
              <a:gd name="T23" fmla="*/ 8 h 680"/>
              <a:gd name="T24" fmla="*/ 86 w 211"/>
              <a:gd name="T25" fmla="*/ 7 h 680"/>
              <a:gd name="T26" fmla="*/ 93 w 211"/>
              <a:gd name="T27" fmla="*/ 5 h 680"/>
              <a:gd name="T28" fmla="*/ 101 w 211"/>
              <a:gd name="T29" fmla="*/ 4 h 680"/>
              <a:gd name="T30" fmla="*/ 109 w 211"/>
              <a:gd name="T31" fmla="*/ 3 h 680"/>
              <a:gd name="T32" fmla="*/ 117 w 211"/>
              <a:gd name="T33" fmla="*/ 1 h 680"/>
              <a:gd name="T34" fmla="*/ 125 w 211"/>
              <a:gd name="T35" fmla="*/ 0 h 680"/>
              <a:gd name="T36" fmla="*/ 211 w 211"/>
              <a:gd name="T37" fmla="*/ 680 h 680"/>
              <a:gd name="T38" fmla="*/ 0 w 211"/>
              <a:gd name="T39" fmla="*/ 29 h 6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11" h="680">
                <a:moveTo>
                  <a:pt x="0" y="29"/>
                </a:moveTo>
                <a:lnTo>
                  <a:pt x="0" y="29"/>
                </a:lnTo>
                <a:lnTo>
                  <a:pt x="7" y="26"/>
                </a:lnTo>
                <a:lnTo>
                  <a:pt x="15" y="24"/>
                </a:lnTo>
                <a:lnTo>
                  <a:pt x="23" y="21"/>
                </a:lnTo>
                <a:lnTo>
                  <a:pt x="31" y="19"/>
                </a:lnTo>
                <a:lnTo>
                  <a:pt x="38" y="17"/>
                </a:lnTo>
                <a:lnTo>
                  <a:pt x="46" y="15"/>
                </a:lnTo>
                <a:lnTo>
                  <a:pt x="54" y="13"/>
                </a:lnTo>
                <a:lnTo>
                  <a:pt x="62" y="12"/>
                </a:lnTo>
                <a:lnTo>
                  <a:pt x="70" y="10"/>
                </a:lnTo>
                <a:lnTo>
                  <a:pt x="78" y="8"/>
                </a:lnTo>
                <a:lnTo>
                  <a:pt x="86" y="7"/>
                </a:lnTo>
                <a:lnTo>
                  <a:pt x="93" y="5"/>
                </a:lnTo>
                <a:lnTo>
                  <a:pt x="101" y="4"/>
                </a:lnTo>
                <a:lnTo>
                  <a:pt x="109" y="3"/>
                </a:lnTo>
                <a:lnTo>
                  <a:pt x="117" y="1"/>
                </a:lnTo>
                <a:lnTo>
                  <a:pt x="125" y="0"/>
                </a:lnTo>
                <a:lnTo>
                  <a:pt x="211" y="680"/>
                </a:lnTo>
                <a:lnTo>
                  <a:pt x="0" y="29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Freeform 10"/>
          <p:cNvSpPr>
            <a:spLocks/>
          </p:cNvSpPr>
          <p:nvPr/>
        </p:nvSpPr>
        <p:spPr bwMode="auto">
          <a:xfrm>
            <a:off x="7064375" y="2356644"/>
            <a:ext cx="136525" cy="1087437"/>
          </a:xfrm>
          <a:custGeom>
            <a:avLst/>
            <a:gdLst>
              <a:gd name="T0" fmla="*/ 0 w 86"/>
              <a:gd name="T1" fmla="*/ 5 h 685"/>
              <a:gd name="T2" fmla="*/ 0 w 86"/>
              <a:gd name="T3" fmla="*/ 5 h 685"/>
              <a:gd name="T4" fmla="*/ 6 w 86"/>
              <a:gd name="T5" fmla="*/ 5 h 685"/>
              <a:gd name="T6" fmla="*/ 11 w 86"/>
              <a:gd name="T7" fmla="*/ 4 h 685"/>
              <a:gd name="T8" fmla="*/ 16 w 86"/>
              <a:gd name="T9" fmla="*/ 4 h 685"/>
              <a:gd name="T10" fmla="*/ 22 w 86"/>
              <a:gd name="T11" fmla="*/ 3 h 685"/>
              <a:gd name="T12" fmla="*/ 27 w 86"/>
              <a:gd name="T13" fmla="*/ 3 h 685"/>
              <a:gd name="T14" fmla="*/ 32 w 86"/>
              <a:gd name="T15" fmla="*/ 2 h 685"/>
              <a:gd name="T16" fmla="*/ 38 w 86"/>
              <a:gd name="T17" fmla="*/ 2 h 685"/>
              <a:gd name="T18" fmla="*/ 43 w 86"/>
              <a:gd name="T19" fmla="*/ 1 h 685"/>
              <a:gd name="T20" fmla="*/ 48 w 86"/>
              <a:gd name="T21" fmla="*/ 1 h 685"/>
              <a:gd name="T22" fmla="*/ 54 w 86"/>
              <a:gd name="T23" fmla="*/ 1 h 685"/>
              <a:gd name="T24" fmla="*/ 59 w 86"/>
              <a:gd name="T25" fmla="*/ 1 h 685"/>
              <a:gd name="T26" fmla="*/ 65 w 86"/>
              <a:gd name="T27" fmla="*/ 0 h 685"/>
              <a:gd name="T28" fmla="*/ 70 w 86"/>
              <a:gd name="T29" fmla="*/ 0 h 685"/>
              <a:gd name="T30" fmla="*/ 75 w 86"/>
              <a:gd name="T31" fmla="*/ 0 h 685"/>
              <a:gd name="T32" fmla="*/ 81 w 86"/>
              <a:gd name="T33" fmla="*/ 0 h 685"/>
              <a:gd name="T34" fmla="*/ 86 w 86"/>
              <a:gd name="T35" fmla="*/ 0 h 685"/>
              <a:gd name="T36" fmla="*/ 86 w 86"/>
              <a:gd name="T37" fmla="*/ 685 h 685"/>
              <a:gd name="T38" fmla="*/ 0 w 86"/>
              <a:gd name="T39" fmla="*/ 5 h 6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86" h="685">
                <a:moveTo>
                  <a:pt x="0" y="5"/>
                </a:moveTo>
                <a:lnTo>
                  <a:pt x="0" y="5"/>
                </a:lnTo>
                <a:lnTo>
                  <a:pt x="6" y="5"/>
                </a:lnTo>
                <a:lnTo>
                  <a:pt x="11" y="4"/>
                </a:lnTo>
                <a:lnTo>
                  <a:pt x="16" y="4"/>
                </a:lnTo>
                <a:lnTo>
                  <a:pt x="22" y="3"/>
                </a:lnTo>
                <a:lnTo>
                  <a:pt x="27" y="3"/>
                </a:lnTo>
                <a:lnTo>
                  <a:pt x="32" y="2"/>
                </a:lnTo>
                <a:lnTo>
                  <a:pt x="38" y="2"/>
                </a:lnTo>
                <a:lnTo>
                  <a:pt x="43" y="1"/>
                </a:lnTo>
                <a:lnTo>
                  <a:pt x="48" y="1"/>
                </a:lnTo>
                <a:lnTo>
                  <a:pt x="54" y="1"/>
                </a:lnTo>
                <a:lnTo>
                  <a:pt x="59" y="1"/>
                </a:lnTo>
                <a:lnTo>
                  <a:pt x="65" y="0"/>
                </a:lnTo>
                <a:lnTo>
                  <a:pt x="70" y="0"/>
                </a:lnTo>
                <a:lnTo>
                  <a:pt x="75" y="0"/>
                </a:lnTo>
                <a:lnTo>
                  <a:pt x="81" y="0"/>
                </a:lnTo>
                <a:lnTo>
                  <a:pt x="86" y="0"/>
                </a:lnTo>
                <a:lnTo>
                  <a:pt x="86" y="685"/>
                </a:lnTo>
                <a:lnTo>
                  <a:pt x="0" y="5"/>
                </a:lnTo>
                <a:close/>
              </a:path>
            </a:pathLst>
          </a:custGeom>
          <a:solidFill>
            <a:srgbClr val="255E9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Rectangle 11"/>
          <p:cNvSpPr>
            <a:spLocks noChangeArrowheads="1"/>
          </p:cNvSpPr>
          <p:nvPr/>
        </p:nvSpPr>
        <p:spPr bwMode="auto">
          <a:xfrm>
            <a:off x="6955471" y="4067704"/>
            <a:ext cx="26289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Au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0" name="Rectangle 12"/>
          <p:cNvSpPr>
            <a:spLocks noChangeArrowheads="1"/>
          </p:cNvSpPr>
          <p:nvPr/>
        </p:nvSpPr>
        <p:spPr bwMode="auto">
          <a:xfrm>
            <a:off x="7277894" y="4113870"/>
            <a:ext cx="26930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90%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1" name="Rectangle 13"/>
          <p:cNvSpPr>
            <a:spLocks noChangeArrowheads="1"/>
          </p:cNvSpPr>
          <p:nvPr/>
        </p:nvSpPr>
        <p:spPr bwMode="auto">
          <a:xfrm>
            <a:off x="6273795" y="2052843"/>
            <a:ext cx="16511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err="1" smtClean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Cu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2" name="Rectangle 14"/>
          <p:cNvSpPr>
            <a:spLocks noChangeArrowheads="1"/>
          </p:cNvSpPr>
          <p:nvPr/>
        </p:nvSpPr>
        <p:spPr bwMode="auto">
          <a:xfrm>
            <a:off x="6471315" y="2052843"/>
            <a:ext cx="19075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5%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3" name="Rectangle 15"/>
          <p:cNvSpPr>
            <a:spLocks noChangeArrowheads="1"/>
          </p:cNvSpPr>
          <p:nvPr/>
        </p:nvSpPr>
        <p:spPr bwMode="auto">
          <a:xfrm>
            <a:off x="6806407" y="2117725"/>
            <a:ext cx="13465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err="1" smtClean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Fe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4" name="Rectangle 16"/>
          <p:cNvSpPr>
            <a:spLocks noChangeArrowheads="1"/>
          </p:cNvSpPr>
          <p:nvPr/>
        </p:nvSpPr>
        <p:spPr bwMode="auto">
          <a:xfrm>
            <a:off x="6971506" y="2129693"/>
            <a:ext cx="17472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3%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5" name="Rectangle 17"/>
          <p:cNvSpPr>
            <a:spLocks noChangeArrowheads="1"/>
          </p:cNvSpPr>
          <p:nvPr/>
        </p:nvSpPr>
        <p:spPr bwMode="auto">
          <a:xfrm>
            <a:off x="7277894" y="2293032"/>
            <a:ext cx="125034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err="1" smtClean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Cr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6" name="Rectangle 18"/>
          <p:cNvSpPr>
            <a:spLocks noChangeArrowheads="1"/>
          </p:cNvSpPr>
          <p:nvPr/>
        </p:nvSpPr>
        <p:spPr bwMode="auto">
          <a:xfrm>
            <a:off x="7416007" y="2297173"/>
            <a:ext cx="17472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2%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21991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12430"/>
            <a:ext cx="9144000" cy="4581196"/>
          </a:xfrm>
          <a:prstGeom prst="rect">
            <a:avLst/>
          </a:prstGeom>
          <a:solidFill>
            <a:srgbClr val="323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-1" y="1467008"/>
            <a:ext cx="4058433" cy="571500"/>
          </a:xfrm>
          <a:prstGeom prst="rect">
            <a:avLst/>
          </a:prstGeom>
          <a:solidFill>
            <a:srgbClr val="0079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Calibri" panose="020F0502020204030204" pitchFamily="34" charset="0"/>
              </a:rPr>
              <a:t>Информационные технологии</a:t>
            </a:r>
            <a:endParaRPr lang="ru-RU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1361595" y="173186"/>
            <a:ext cx="25971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solidFill>
                  <a:srgbClr val="012265"/>
                </a:solidFill>
                <a:cs typeface="AngsanaUPC" panose="02020603050405020304" pitchFamily="18" charset="-34"/>
              </a:rPr>
              <a:t>Научно-производственное</a:t>
            </a:r>
          </a:p>
          <a:p>
            <a:r>
              <a:rPr lang="ru-RU" sz="1200" b="1" dirty="0">
                <a:solidFill>
                  <a:srgbClr val="012265"/>
                </a:solidFill>
                <a:cs typeface="AngsanaUPC" panose="02020603050405020304" pitchFamily="18" charset="-34"/>
              </a:rPr>
              <a:t>предприятие</a:t>
            </a:r>
          </a:p>
          <a:p>
            <a:r>
              <a:rPr lang="ru-RU" sz="2000" b="1" dirty="0">
                <a:solidFill>
                  <a:srgbClr val="012265"/>
                </a:solidFill>
              </a:rPr>
              <a:t>ВИРГ-РУДГЕОФИЗИКА</a:t>
            </a:r>
            <a:endParaRPr lang="ru-RU" sz="2000" dirty="0">
              <a:solidFill>
                <a:srgbClr val="012265"/>
              </a:solidFill>
              <a:latin typeface="Constantia" panose="02030602050306030303" pitchFamily="18" charset="0"/>
              <a:cs typeface="AngsanaUPC" panose="02020603050405020304" pitchFamily="18" charset="-34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16" y="250126"/>
            <a:ext cx="1076578" cy="61556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11138" y="2202522"/>
            <a:ext cx="822341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b="1" dirty="0" smtClean="0">
                <a:solidFill>
                  <a:srgbClr val="0079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Автоматизированная</a:t>
            </a:r>
            <a:r>
              <a:rPr lang="ru-RU" dirty="0" smtClean="0">
                <a:solidFill>
                  <a:srgbClr val="0079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оцифровка геологических и геофизических </a:t>
            </a:r>
            <a:r>
              <a:rPr lang="ru-RU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ретроматериалов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увязанных цифровых моделей карт в 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GIS (</a:t>
            </a:r>
            <a:r>
              <a:rPr lang="en-US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ArcMap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геофизических полей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b="1" dirty="0" smtClean="0">
                <a:solidFill>
                  <a:srgbClr val="0079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строгое решение обратной задачи</a:t>
            </a:r>
            <a:r>
              <a:rPr lang="en-US" b="1" dirty="0" smtClean="0">
                <a:solidFill>
                  <a:srgbClr val="0079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ru-RU" b="1" dirty="0" smtClean="0">
                <a:solidFill>
                  <a:srgbClr val="0079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b="1" dirty="0" smtClean="0">
                <a:solidFill>
                  <a:srgbClr val="0079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Формализованный прогноз 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основе эталонной классификации и интеграции геологических, геохимических и геофизических данных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01513" y="6069724"/>
            <a:ext cx="3502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3"/>
              </a:rPr>
              <a:t>www.virg-npp.ru</a:t>
            </a:r>
            <a:r>
              <a:rPr lang="en-US" dirty="0" smtClean="0"/>
              <a:t>, </a:t>
            </a:r>
            <a:r>
              <a:rPr lang="ru-RU" b="1" dirty="0" smtClean="0">
                <a:solidFill>
                  <a:srgbClr val="323232"/>
                </a:solidFill>
              </a:rPr>
              <a:t>Санкт-Петербург</a:t>
            </a:r>
            <a:endParaRPr lang="ru-RU" b="1" dirty="0">
              <a:solidFill>
                <a:srgbClr val="32323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251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37482"/>
            <a:ext cx="9144000" cy="4581196"/>
          </a:xfrm>
          <a:prstGeom prst="rect">
            <a:avLst/>
          </a:prstGeom>
          <a:solidFill>
            <a:srgbClr val="323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0" y="1467008"/>
            <a:ext cx="3657600" cy="571500"/>
          </a:xfrm>
          <a:prstGeom prst="rect">
            <a:avLst/>
          </a:prstGeom>
          <a:solidFill>
            <a:srgbClr val="0079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Calibri" panose="020F0502020204030204" pitchFamily="34" charset="0"/>
              </a:rPr>
              <a:t>Полевые технологии</a:t>
            </a:r>
            <a:endParaRPr lang="ru-RU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1361595" y="173186"/>
            <a:ext cx="25971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solidFill>
                  <a:srgbClr val="012265"/>
                </a:solidFill>
                <a:cs typeface="AngsanaUPC" panose="02020603050405020304" pitchFamily="18" charset="-34"/>
              </a:rPr>
              <a:t>Научно-производственное</a:t>
            </a:r>
          </a:p>
          <a:p>
            <a:r>
              <a:rPr lang="ru-RU" sz="1200" b="1" dirty="0">
                <a:solidFill>
                  <a:srgbClr val="012265"/>
                </a:solidFill>
                <a:cs typeface="AngsanaUPC" panose="02020603050405020304" pitchFamily="18" charset="-34"/>
              </a:rPr>
              <a:t>предприятие</a:t>
            </a:r>
          </a:p>
          <a:p>
            <a:r>
              <a:rPr lang="ru-RU" sz="2000" b="1" dirty="0">
                <a:solidFill>
                  <a:srgbClr val="012265"/>
                </a:solidFill>
              </a:rPr>
              <a:t>ВИРГ-РУДГЕОФИЗИКА</a:t>
            </a:r>
            <a:endParaRPr lang="ru-RU" sz="2000" dirty="0">
              <a:solidFill>
                <a:srgbClr val="012265"/>
              </a:solidFill>
              <a:latin typeface="Constantia" panose="02030602050306030303" pitchFamily="18" charset="0"/>
              <a:cs typeface="AngsanaUPC" panose="02020603050405020304" pitchFamily="18" charset="-34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16" y="250126"/>
            <a:ext cx="1076578" cy="61556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11138" y="2202522"/>
            <a:ext cx="8223414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dirty="0" err="1" smtClean="0">
                <a:solidFill>
                  <a:srgbClr val="0079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Гравиразведка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 гравиметрами </a:t>
            </a:r>
            <a:r>
              <a:rPr lang="en-US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Autograv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CG-5 (</a:t>
            </a:r>
            <a:r>
              <a:rPr lang="en-US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Sintrex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;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Магниторазведка;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Электроразведка (ВП, ЗСБ(МПП), АМТЗ, РМТ-К)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Высокоточная топогеодезическая съемка с 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GNSS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системами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dirty="0" smtClean="0">
                <a:solidFill>
                  <a:srgbClr val="0079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фотограмметрия с БПЛА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Поисковые геологические маршруты; 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Отбор образцов пород для исследования </a:t>
            </a:r>
            <a:r>
              <a:rPr lang="ru-RU" u="sng" dirty="0" smtClean="0">
                <a:solidFill>
                  <a:srgbClr val="0079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петрофизических свойств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01513" y="6069724"/>
            <a:ext cx="3502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3"/>
              </a:rPr>
              <a:t>www.virg-npp.ru</a:t>
            </a:r>
            <a:r>
              <a:rPr lang="en-US" dirty="0" smtClean="0"/>
              <a:t>, </a:t>
            </a:r>
            <a:r>
              <a:rPr lang="ru-RU" b="1" dirty="0" smtClean="0">
                <a:solidFill>
                  <a:srgbClr val="323232"/>
                </a:solidFill>
              </a:rPr>
              <a:t>Санкт-Петербург</a:t>
            </a:r>
            <a:endParaRPr lang="ru-RU" b="1" dirty="0">
              <a:solidFill>
                <a:srgbClr val="32323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556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7517</TotalTime>
  <Words>1000</Words>
  <Application>Microsoft Office PowerPoint</Application>
  <PresentationFormat>Экран (4:3)</PresentationFormat>
  <Paragraphs>343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5" baseType="lpstr">
      <vt:lpstr>AngsanaUPC</vt:lpstr>
      <vt:lpstr>Arial</vt:lpstr>
      <vt:lpstr>ArialMT</vt:lpstr>
      <vt:lpstr>Calibri</vt:lpstr>
      <vt:lpstr>Calibri Light</vt:lpstr>
      <vt:lpstr>Constantia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denis</dc:creator>
  <cp:lastModifiedBy>tarasov</cp:lastModifiedBy>
  <cp:revision>344</cp:revision>
  <dcterms:created xsi:type="dcterms:W3CDTF">2017-01-05T21:19:35Z</dcterms:created>
  <dcterms:modified xsi:type="dcterms:W3CDTF">2018-05-24T08:41:56Z</dcterms:modified>
</cp:coreProperties>
</file>