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36"/>
  </p:handoutMasterIdLst>
  <p:sldIdLst>
    <p:sldId id="256" r:id="rId2"/>
    <p:sldId id="282" r:id="rId3"/>
    <p:sldId id="283" r:id="rId4"/>
    <p:sldId id="257" r:id="rId5"/>
    <p:sldId id="272" r:id="rId6"/>
    <p:sldId id="284" r:id="rId7"/>
    <p:sldId id="285" r:id="rId8"/>
    <p:sldId id="270" r:id="rId9"/>
    <p:sldId id="271" r:id="rId10"/>
    <p:sldId id="268" r:id="rId11"/>
    <p:sldId id="269" r:id="rId12"/>
    <p:sldId id="258" r:id="rId13"/>
    <p:sldId id="263" r:id="rId14"/>
    <p:sldId id="259" r:id="rId15"/>
    <p:sldId id="260" r:id="rId16"/>
    <p:sldId id="261" r:id="rId17"/>
    <p:sldId id="262" r:id="rId18"/>
    <p:sldId id="279" r:id="rId19"/>
    <p:sldId id="286" r:id="rId20"/>
    <p:sldId id="287" r:id="rId21"/>
    <p:sldId id="289" r:id="rId22"/>
    <p:sldId id="288" r:id="rId23"/>
    <p:sldId id="281" r:id="rId24"/>
    <p:sldId id="280" r:id="rId25"/>
    <p:sldId id="273" r:id="rId26"/>
    <p:sldId id="278" r:id="rId27"/>
    <p:sldId id="274" r:id="rId28"/>
    <p:sldId id="275" r:id="rId29"/>
    <p:sldId id="276" r:id="rId30"/>
    <p:sldId id="264" r:id="rId31"/>
    <p:sldId id="265" r:id="rId32"/>
    <p:sldId id="266" r:id="rId33"/>
    <p:sldId id="267" r:id="rId34"/>
    <p:sldId id="27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>
      <p:cViewPr>
        <p:scale>
          <a:sx n="100" d="100"/>
          <a:sy n="100" d="100"/>
        </p:scale>
        <p:origin x="-194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53D51-A736-4FF3-B4D1-042E0A9956D9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34AF0-87E8-4639-B654-9065FFD1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069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140968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Геохимический профиль коры выветривания карбонатитов на примере Чуктуконского редкоземельно-ниобиевого месторождения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7176" y="764704"/>
            <a:ext cx="6400800" cy="720080"/>
          </a:xfrm>
        </p:spPr>
        <p:txBody>
          <a:bodyPr>
            <a:normAutofit/>
          </a:bodyPr>
          <a:lstStyle/>
          <a:p>
            <a:pPr algn="r"/>
            <a:r>
              <a:rPr lang="ru-RU" sz="1800" b="1" spc="-1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АО «Сибирское ПГО»</a:t>
            </a:r>
            <a:endParaRPr lang="ru-RU" sz="1800" b="1" spc="-1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r"/>
            <a:r>
              <a:rPr lang="ru-RU" sz="1800" b="1" spc="-1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г. Красноярск, Россия</a:t>
            </a:r>
            <a:endParaRPr lang="ru-RU" sz="1800" b="1" spc="-1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2838" y="1628800"/>
            <a:ext cx="331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Л.Г. Юркевич, Т.Н. </a:t>
            </a:r>
            <a:r>
              <a:rPr lang="ru-RU" b="1" dirty="0" err="1" smtClean="0"/>
              <a:t>Кореневская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044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194" y="188640"/>
            <a:ext cx="7467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Геохимические ассоциации магматогенных образований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30" y="620688"/>
            <a:ext cx="4752529" cy="5460202"/>
          </a:xfrm>
        </p:spPr>
      </p:pic>
      <p:sp>
        <p:nvSpPr>
          <p:cNvPr id="5" name="TextBox 4"/>
          <p:cNvSpPr txBox="1"/>
          <p:nvPr/>
        </p:nvSpPr>
        <p:spPr>
          <a:xfrm>
            <a:off x="681578" y="6165304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основного (</a:t>
            </a:r>
            <a:r>
              <a:rPr lang="ru-RU" sz="1600" i="1" dirty="0" smtClean="0"/>
              <a:t>а</a:t>
            </a:r>
            <a:r>
              <a:rPr lang="ru-RU" sz="1600" dirty="0" smtClean="0"/>
              <a:t>), среднего (</a:t>
            </a:r>
            <a:r>
              <a:rPr lang="en-US" sz="1600" i="1" dirty="0" smtClean="0"/>
              <a:t>b</a:t>
            </a:r>
            <a:r>
              <a:rPr lang="ru-RU" sz="1600" dirty="0" smtClean="0"/>
              <a:t>),</a:t>
            </a:r>
            <a:r>
              <a:rPr lang="en-US" sz="1600" dirty="0" smtClean="0"/>
              <a:t> </a:t>
            </a:r>
            <a:r>
              <a:rPr lang="ru-RU" sz="1600" dirty="0" smtClean="0"/>
              <a:t>кислого (</a:t>
            </a:r>
            <a:r>
              <a:rPr lang="ru-RU" sz="1600" i="1" dirty="0" smtClean="0"/>
              <a:t>с</a:t>
            </a:r>
            <a:r>
              <a:rPr lang="ru-RU" sz="1600" dirty="0" smtClean="0"/>
              <a:t>) состава и обобщенная </a:t>
            </a:r>
          </a:p>
          <a:p>
            <a:pPr algn="ctr"/>
            <a:r>
              <a:rPr lang="ru-RU" sz="1600" dirty="0" smtClean="0"/>
              <a:t>характеристика эндогенной геохимической системы (</a:t>
            </a:r>
            <a:r>
              <a:rPr lang="en-US" sz="1600" i="1" dirty="0" smtClean="0"/>
              <a:t>d</a:t>
            </a:r>
            <a:r>
              <a:rPr lang="en-US" sz="1600" dirty="0" smtClean="0"/>
              <a:t>).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12054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47248" cy="49006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Геохимические ассоциации осадочных образований: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16" y="692696"/>
            <a:ext cx="4741905" cy="4873625"/>
          </a:xfrm>
        </p:spPr>
      </p:pic>
      <p:sp>
        <p:nvSpPr>
          <p:cNvPr id="5" name="TextBox 4"/>
          <p:cNvSpPr txBox="1"/>
          <p:nvPr/>
        </p:nvSpPr>
        <p:spPr>
          <a:xfrm>
            <a:off x="902191" y="5661248"/>
            <a:ext cx="72779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обобщенная характеристика экзогенной (хемогенной) и биогенной</a:t>
            </a:r>
          </a:p>
          <a:p>
            <a:pPr algn="ctr"/>
            <a:r>
              <a:rPr lang="ru-RU" sz="1600" dirty="0" smtClean="0"/>
              <a:t>геохимической системы (а), продукты механического выветривания</a:t>
            </a:r>
          </a:p>
          <a:p>
            <a:pPr algn="ctr"/>
            <a:r>
              <a:rPr lang="ru-RU" sz="1600" dirty="0" smtClean="0"/>
              <a:t>магматических образований </a:t>
            </a:r>
            <a:r>
              <a:rPr lang="en-US" sz="1600" dirty="0" smtClean="0"/>
              <a:t>(b)</a:t>
            </a:r>
            <a:r>
              <a:rPr lang="ru-RU" sz="1600" dirty="0" smtClean="0"/>
              <a:t>. Для сравнения приведены ассоциации</a:t>
            </a:r>
          </a:p>
          <a:p>
            <a:pPr algn="ctr"/>
            <a:r>
              <a:rPr lang="ru-RU" sz="1600" dirty="0" smtClean="0"/>
              <a:t>магматогенных образований (с).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553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67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Геолого-геохимическая характеристика коры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выветривания по разрезу ПЛ </a:t>
            </a:r>
            <a:r>
              <a:rPr lang="en-US" sz="2400" b="1" dirty="0" smtClean="0">
                <a:solidFill>
                  <a:schemeClr val="tx1"/>
                </a:solidFill>
              </a:rPr>
              <a:t>II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50564"/>
            <a:ext cx="5482771" cy="5648140"/>
          </a:xfrm>
        </p:spPr>
      </p:pic>
    </p:spTree>
    <p:extLst>
      <p:ext uri="{BB962C8B-B14F-4D97-AF65-F5344CB8AC3E}">
        <p14:creationId xmlns:p14="http://schemas.microsoft.com/office/powerpoint/2010/main" val="24797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8" y="260648"/>
            <a:ext cx="7052917" cy="6213177"/>
          </a:xfrm>
        </p:spPr>
      </p:pic>
    </p:spTree>
    <p:extLst>
      <p:ext uri="{BB962C8B-B14F-4D97-AF65-F5344CB8AC3E}">
        <p14:creationId xmlns:p14="http://schemas.microsoft.com/office/powerpoint/2010/main" val="11599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67630"/>
            <a:ext cx="5472608" cy="57067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Геолого-геохимическая характеристика коры</a:t>
            </a:r>
            <a:br>
              <a:rPr lang="ru-RU" sz="22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выветривания по разрезу ПЛ </a:t>
            </a:r>
            <a:r>
              <a:rPr lang="ru-RU" sz="2200" b="1" dirty="0" smtClean="0">
                <a:solidFill>
                  <a:schemeClr val="tx1"/>
                </a:solidFill>
              </a:rPr>
              <a:t>3,25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8360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08720"/>
            <a:ext cx="6920576" cy="584937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Геолого-геохимическая характеристика коры</a:t>
            </a:r>
            <a:br>
              <a:rPr lang="ru-RU" sz="22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выветривания по разрезу ПЛ </a:t>
            </a:r>
            <a:r>
              <a:rPr lang="ru-RU" sz="2200" b="1" dirty="0" smtClean="0">
                <a:solidFill>
                  <a:schemeClr val="tx1"/>
                </a:solidFill>
              </a:rPr>
              <a:t>4,00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4301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41483"/>
            <a:ext cx="5760640" cy="613311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67600" cy="64807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Геолого-геохимическая характеристика коры</a:t>
            </a:r>
            <a:br>
              <a:rPr lang="ru-RU" sz="22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выветривания по разрезу ПЛ </a:t>
            </a:r>
            <a:r>
              <a:rPr lang="ru-RU" sz="2200" b="1" dirty="0" smtClean="0">
                <a:solidFill>
                  <a:schemeClr val="tx1"/>
                </a:solidFill>
              </a:rPr>
              <a:t>4,25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815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777941" cy="56619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467600" cy="63408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Геолого-геохимическая характеристика коры</a:t>
            </a:r>
            <a:br>
              <a:rPr lang="ru-RU" sz="22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выветривания по разрезу ПЛ </a:t>
            </a:r>
            <a:r>
              <a:rPr lang="ru-RU" sz="2200" b="1" dirty="0" smtClean="0">
                <a:solidFill>
                  <a:schemeClr val="tx1"/>
                </a:solidFill>
              </a:rPr>
              <a:t>4,50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207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Геохимические зоны и </a:t>
            </a:r>
            <a:r>
              <a:rPr lang="ru-RU" sz="2000" b="1" dirty="0" err="1" smtClean="0">
                <a:solidFill>
                  <a:schemeClr val="tx1"/>
                </a:solidFill>
              </a:rPr>
              <a:t>подзоны</a:t>
            </a:r>
            <a:r>
              <a:rPr lang="ru-RU" sz="2000" b="1" dirty="0" smtClean="0">
                <a:solidFill>
                  <a:schemeClr val="tx1"/>
                </a:solidFill>
              </a:rPr>
              <a:t>, выделяемые на основе значений </a:t>
            </a:r>
            <a:r>
              <a:rPr lang="ru-RU" sz="2000" b="1" dirty="0" err="1" smtClean="0">
                <a:solidFill>
                  <a:schemeClr val="tx1"/>
                </a:solidFill>
              </a:rPr>
              <a:t>петрогенного</a:t>
            </a:r>
            <a:r>
              <a:rPr lang="ru-RU" sz="2000" b="1" dirty="0" smtClean="0">
                <a:solidFill>
                  <a:schemeClr val="tx1"/>
                </a:solidFill>
              </a:rPr>
              <a:t> модуля, распределения содержаний </a:t>
            </a:r>
            <a:r>
              <a:rPr lang="ru-RU" sz="2000" b="1" dirty="0" err="1" smtClean="0">
                <a:solidFill>
                  <a:schemeClr val="tx1"/>
                </a:solidFill>
              </a:rPr>
              <a:t>Са</a:t>
            </a:r>
            <a:r>
              <a:rPr lang="ru-RU" sz="2000" b="1" dirty="0" smtClean="0">
                <a:solidFill>
                  <a:schemeClr val="tx1"/>
                </a:solidFill>
              </a:rPr>
              <a:t> и формул геохимических ассоциаций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26" y="1124744"/>
            <a:ext cx="5266997" cy="5349081"/>
          </a:xfrm>
        </p:spPr>
      </p:pic>
    </p:spTree>
    <p:extLst>
      <p:ext uri="{BB962C8B-B14F-4D97-AF65-F5344CB8AC3E}">
        <p14:creationId xmlns:p14="http://schemas.microsoft.com/office/powerpoint/2010/main" val="303200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859216" cy="6336704"/>
          </a:xfrm>
        </p:spPr>
        <p:txBody>
          <a:bodyPr>
            <a:noAutofit/>
          </a:bodyPr>
          <a:lstStyle/>
          <a:p>
            <a:pPr algn="just"/>
            <a:r>
              <a:rPr lang="ru-RU" sz="1300" dirty="0"/>
              <a:t>Отложения ГХ </a:t>
            </a:r>
            <a:r>
              <a:rPr lang="en-US" sz="1300" dirty="0"/>
              <a:t>I</a:t>
            </a:r>
            <a:r>
              <a:rPr lang="ru-RU" sz="1300" dirty="0"/>
              <a:t> уверенно отделяются от перекрывающих мел-палеогеновых отложений и от нижележащих </a:t>
            </a:r>
            <a:r>
              <a:rPr lang="ru-RU" sz="1300" dirty="0" err="1"/>
              <a:t>коровых</a:t>
            </a:r>
            <a:r>
              <a:rPr lang="ru-RU" sz="1300" dirty="0"/>
              <a:t> образований геохимическими границами по критерию Родионова, преимущественно превышающими 150 ед. С учетом позиций ГХ </a:t>
            </a:r>
            <a:r>
              <a:rPr lang="en-US" sz="1300" dirty="0"/>
              <a:t>I</a:t>
            </a:r>
            <a:r>
              <a:rPr lang="ru-RU" sz="1300" dirty="0"/>
              <a:t> в </a:t>
            </a:r>
            <a:r>
              <a:rPr lang="ru-RU" sz="1300" dirty="0" err="1"/>
              <a:t>гипсометрически</a:t>
            </a:r>
            <a:r>
              <a:rPr lang="ru-RU" sz="1300" dirty="0"/>
              <a:t> пониженных частях профиля </a:t>
            </a:r>
            <a:r>
              <a:rPr lang="ru-RU" sz="1300" dirty="0" err="1"/>
              <a:t>непереотложенного</a:t>
            </a:r>
            <a:r>
              <a:rPr lang="ru-RU" sz="1300" dirty="0"/>
              <a:t> материала коры выветривания, что наглядно фиксируется низкими значениями </a:t>
            </a:r>
            <a:r>
              <a:rPr lang="ru-RU" sz="1300" dirty="0" err="1"/>
              <a:t>петрогенного</a:t>
            </a:r>
            <a:r>
              <a:rPr lang="ru-RU" sz="1300" dirty="0"/>
              <a:t> модуля, материал ГХ </a:t>
            </a:r>
            <a:r>
              <a:rPr lang="en-US" sz="1300" dirty="0"/>
              <a:t>I</a:t>
            </a:r>
            <a:r>
              <a:rPr lang="ru-RU" sz="1300" dirty="0"/>
              <a:t> зоны представляет собой перенесенные продукты выветривания, возможно с некоторой примесью осадков мел-палеогена, пород </a:t>
            </a:r>
            <a:r>
              <a:rPr lang="ru-RU" sz="1300" dirty="0" err="1"/>
              <a:t>рифейской</a:t>
            </a:r>
            <a:r>
              <a:rPr lang="ru-RU" sz="1300" dirty="0"/>
              <a:t> рамы, и фиксирует этап умеренной тектонической активности, предшествующий стабильному платформенному состоянию.</a:t>
            </a:r>
          </a:p>
          <a:p>
            <a:pPr algn="just"/>
            <a:r>
              <a:rPr lang="ru-RU" sz="1300" dirty="0"/>
              <a:t>Отложения ГХ </a:t>
            </a:r>
            <a:r>
              <a:rPr lang="en-US" sz="1300" dirty="0"/>
              <a:t>II</a:t>
            </a:r>
            <a:r>
              <a:rPr lang="ru-RU" sz="1300" dirty="0"/>
              <a:t> соответствует зоне выщелачивания, в которой развиты охристые образования, наглядно подчеркивается низкими значениями титанового модуля на ПЛ </a:t>
            </a:r>
            <a:r>
              <a:rPr lang="ru-RU" sz="1300" dirty="0" smtClean="0"/>
              <a:t>и </a:t>
            </a:r>
            <a:r>
              <a:rPr lang="ru-RU" sz="1300" dirty="0"/>
              <a:t>других ПЛ. Аналогичный тренд в поведении </a:t>
            </a:r>
            <a:r>
              <a:rPr lang="en-US" sz="1300" dirty="0"/>
              <a:t>Ti</a:t>
            </a:r>
            <a:r>
              <a:rPr lang="ru-RU" sz="1300" dirty="0"/>
              <a:t>/</a:t>
            </a:r>
            <a:r>
              <a:rPr lang="en-US" sz="1300" dirty="0"/>
              <a:t>Al</a:t>
            </a:r>
            <a:r>
              <a:rPr lang="ru-RU" sz="1300" dirty="0"/>
              <a:t> наблюдается на разрезах ПЛ 4,50, ПЛ 4,00, ПЛ 3,25 и разрезе линии </a:t>
            </a:r>
            <a:r>
              <a:rPr lang="en-US" sz="1300" dirty="0"/>
              <a:t>II</a:t>
            </a:r>
            <a:r>
              <a:rPr lang="ru-RU" sz="1300" dirty="0"/>
              <a:t>.</a:t>
            </a:r>
          </a:p>
          <a:p>
            <a:pPr algn="just"/>
            <a:r>
              <a:rPr lang="ru-RU" sz="1300" dirty="0"/>
              <a:t>ГХ </a:t>
            </a:r>
            <a:r>
              <a:rPr lang="en-US" sz="1300" dirty="0"/>
              <a:t>II</a:t>
            </a:r>
            <a:r>
              <a:rPr lang="ru-RU" sz="1300" dirty="0"/>
              <a:t> характеризуется рядами подвижности элементов, которые соответствуют эталонам для условий химического выветривания, за исключением элементов редкоземельной группы </a:t>
            </a:r>
            <a:r>
              <a:rPr lang="en-US" sz="1300" dirty="0" err="1"/>
              <a:t>LaYCeZr</a:t>
            </a:r>
            <a:r>
              <a:rPr lang="ru-RU" sz="1300" dirty="0"/>
              <a:t>, позиция которых в подвижной части ряда свидетельствует об их активном перераспределении в зоне по сравнению с инертной группой, формирующейся в ассоциации с </a:t>
            </a:r>
            <a:r>
              <a:rPr lang="en-US" sz="1300" dirty="0"/>
              <a:t>Ti</a:t>
            </a:r>
            <a:r>
              <a:rPr lang="ru-RU" sz="1300" dirty="0"/>
              <a:t>. Отмеченная особенность поведения элементов </a:t>
            </a:r>
            <a:r>
              <a:rPr lang="en-US" sz="1300" dirty="0" err="1"/>
              <a:t>LaYCeZr</a:t>
            </a:r>
            <a:r>
              <a:rPr lang="ru-RU" sz="1300" dirty="0"/>
              <a:t> согласуется с данными А.В. </a:t>
            </a:r>
            <a:r>
              <a:rPr lang="ru-RU" sz="1300" dirty="0" smtClean="0"/>
              <a:t>Лапина </a:t>
            </a:r>
            <a:r>
              <a:rPr lang="ru-RU" sz="1300" dirty="0"/>
              <a:t>о минеральных формах накопления редких земель в латеритных </a:t>
            </a:r>
            <a:r>
              <a:rPr lang="ru-RU" sz="1300" dirty="0" err="1"/>
              <a:t>корах</a:t>
            </a:r>
            <a:r>
              <a:rPr lang="ru-RU" sz="1300" dirty="0"/>
              <a:t> выветривания карбонатитов. В латеритных </a:t>
            </a:r>
            <a:r>
              <a:rPr lang="ru-RU" sz="1300" dirty="0" err="1"/>
              <a:t>корах</a:t>
            </a:r>
            <a:r>
              <a:rPr lang="ru-RU" sz="1300" dirty="0"/>
              <a:t> накопление редких земель сопровождается значительным расширением списка новообразованных </a:t>
            </a:r>
            <a:r>
              <a:rPr lang="ru-RU" sz="1300" dirty="0" err="1"/>
              <a:t>гипергенных</a:t>
            </a:r>
            <a:r>
              <a:rPr lang="ru-RU" sz="1300" dirty="0"/>
              <a:t> редкоземельных минералов, которые и становятся основными носителями редких земель в этих </a:t>
            </a:r>
            <a:r>
              <a:rPr lang="ru-RU" sz="1300" dirty="0" err="1"/>
              <a:t>корах</a:t>
            </a:r>
            <a:r>
              <a:rPr lang="ru-RU" sz="1300" dirty="0"/>
              <a:t>. Некоторая и, как правило, количественно меньшая часть редких земель в охристой зоне связана с минералами, содержащими изоморфную примесь редкоземельных элементов. Это, прежде всего, минералы группы </a:t>
            </a:r>
            <a:r>
              <a:rPr lang="ru-RU" sz="1300" dirty="0" err="1"/>
              <a:t>крандаллита</a:t>
            </a:r>
            <a:r>
              <a:rPr lang="ru-RU" sz="1300" dirty="0"/>
              <a:t>, </a:t>
            </a:r>
            <a:r>
              <a:rPr lang="ru-RU" sz="1300" dirty="0" err="1"/>
              <a:t>церийсодержащими</a:t>
            </a:r>
            <a:r>
              <a:rPr lang="ru-RU" sz="1300" dirty="0"/>
              <a:t> </a:t>
            </a:r>
            <a:r>
              <a:rPr lang="ru-RU" sz="1300" dirty="0" err="1"/>
              <a:t>стронцио</a:t>
            </a:r>
            <a:r>
              <a:rPr lang="ru-RU" sz="1300" dirty="0"/>
              <a:t>-, </a:t>
            </a:r>
            <a:r>
              <a:rPr lang="ru-RU" sz="1300" dirty="0" err="1"/>
              <a:t>барио</a:t>
            </a:r>
            <a:r>
              <a:rPr lang="ru-RU" sz="1300" dirty="0"/>
              <a:t>-, </a:t>
            </a:r>
            <a:r>
              <a:rPr lang="ru-RU" sz="1300" dirty="0" err="1"/>
              <a:t>плюмбопирохлорами</a:t>
            </a:r>
            <a:r>
              <a:rPr lang="ru-RU" sz="1300" dirty="0"/>
              <a:t>, баритом и некоторые другие минералы. Оксиды и </a:t>
            </a:r>
            <a:r>
              <a:rPr lang="ru-RU" sz="1300" dirty="0" err="1"/>
              <a:t>гидрооксиды</a:t>
            </a:r>
            <a:r>
              <a:rPr lang="ru-RU" sz="1300" dirty="0"/>
              <a:t> железа и марганца также содержат редкоземельные элементы в </a:t>
            </a:r>
            <a:r>
              <a:rPr lang="ru-RU" sz="1300" dirty="0" smtClean="0"/>
              <a:t>сорбированной.</a:t>
            </a:r>
            <a:endParaRPr lang="ru-RU" sz="1300" dirty="0"/>
          </a:p>
          <a:p>
            <a:pPr algn="just"/>
            <a:r>
              <a:rPr lang="ru-RU" sz="1300" dirty="0"/>
              <a:t>ГХ </a:t>
            </a:r>
            <a:r>
              <a:rPr lang="en-US" sz="1300" dirty="0" err="1"/>
              <a:t>IIa</a:t>
            </a:r>
            <a:r>
              <a:rPr lang="ru-RU" sz="1300" dirty="0"/>
              <a:t> зона является </a:t>
            </a:r>
            <a:r>
              <a:rPr lang="ru-RU" sz="1300" dirty="0" err="1"/>
              <a:t>подзоной</a:t>
            </a:r>
            <a:r>
              <a:rPr lang="ru-RU" sz="1300" dirty="0"/>
              <a:t> ГХ II зоны, в которой фиксируются </a:t>
            </a:r>
            <a:r>
              <a:rPr lang="ru-RU" sz="1300" dirty="0" err="1"/>
              <a:t>магматогенно-механогенные</a:t>
            </a:r>
            <a:r>
              <a:rPr lang="ru-RU" sz="1300" dirty="0"/>
              <a:t> ассоциации. В ее контурах в охристых образованиях наблюдаются проявления зон </a:t>
            </a:r>
            <a:r>
              <a:rPr lang="ru-RU" sz="1300" dirty="0" err="1"/>
              <a:t>окварцевания</a:t>
            </a:r>
            <a:r>
              <a:rPr lang="ru-RU" sz="1300" dirty="0"/>
              <a:t>, реликтов карбонатитов и вмещающих их пород. </a:t>
            </a:r>
          </a:p>
        </p:txBody>
      </p:sp>
    </p:spTree>
    <p:extLst>
      <p:ext uri="{BB962C8B-B14F-4D97-AF65-F5344CB8AC3E}">
        <p14:creationId xmlns:p14="http://schemas.microsoft.com/office/powerpoint/2010/main" val="2327178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620688"/>
            <a:ext cx="7787208" cy="5853264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3700" dirty="0"/>
              <a:t>В последние десятилетия состояние и перспективы развития мировой </a:t>
            </a:r>
            <a:r>
              <a:rPr lang="ru-RU" sz="3700" dirty="0" err="1"/>
              <a:t>редкометальной</a:t>
            </a:r>
            <a:r>
              <a:rPr lang="ru-RU" sz="3700" dirty="0"/>
              <a:t> промышленности в значительной степени базируются на месторождениях </a:t>
            </a:r>
            <a:r>
              <a:rPr lang="ru-RU" sz="3700" dirty="0" err="1"/>
              <a:t>кор</a:t>
            </a:r>
            <a:r>
              <a:rPr lang="ru-RU" sz="3700" dirty="0"/>
              <a:t> выветривания карбонатитов (КВК), которые оттеснили на второй план коренные карбонатитовые месторождения.</a:t>
            </a:r>
          </a:p>
          <a:p>
            <a:pPr algn="just"/>
            <a:r>
              <a:rPr lang="ru-RU" sz="3700" dirty="0"/>
              <a:t>В 2014-2016 проведены «Поисковые и оценочные работы на </a:t>
            </a:r>
            <a:r>
              <a:rPr lang="ru-RU" sz="3700" dirty="0" err="1"/>
              <a:t>Чуктуконском</a:t>
            </a:r>
            <a:r>
              <a:rPr lang="ru-RU" sz="3700" dirty="0"/>
              <a:t> рудном поле (Красноярский край)» по результатам которых произведён подсчет запасов и технико-экономическое обоснование временных разведочных кондиций по </a:t>
            </a:r>
            <a:r>
              <a:rPr lang="ru-RU" sz="3700" dirty="0" err="1"/>
              <a:t>Чуктуконскому</a:t>
            </a:r>
            <a:r>
              <a:rPr lang="ru-RU" sz="3700" dirty="0"/>
              <a:t> месторождению.</a:t>
            </a:r>
          </a:p>
          <a:p>
            <a:pPr algn="just"/>
            <a:r>
              <a:rPr lang="ru-RU" sz="3700" dirty="0" err="1"/>
              <a:t>Чуктуконское</a:t>
            </a:r>
            <a:r>
              <a:rPr lang="ru-RU" sz="3700" dirty="0"/>
              <a:t> месторождение расположено в юго-западной части Сибирской платформы в пределах </a:t>
            </a:r>
            <a:r>
              <a:rPr lang="ru-RU" sz="3700" dirty="0" err="1"/>
              <a:t>Чадобецкого</a:t>
            </a:r>
            <a:r>
              <a:rPr lang="ru-RU" sz="3700" dirty="0"/>
              <a:t> куполовидного поднятия и тяготеет к краевой части Тунгусской </a:t>
            </a:r>
            <a:r>
              <a:rPr lang="ru-RU" sz="3700" dirty="0" err="1"/>
              <a:t>синеклизы</a:t>
            </a:r>
            <a:r>
              <a:rPr lang="ru-RU" sz="3700" dirty="0"/>
              <a:t>, выполненной мощным комплексом осадочных и вулканогенных образований позднепалеозойско-раннемезозойского возраста.</a:t>
            </a:r>
          </a:p>
          <a:p>
            <a:pPr algn="just"/>
            <a:r>
              <a:rPr lang="ru-RU" sz="3700" dirty="0" err="1"/>
              <a:t>Чадобецкое</a:t>
            </a:r>
            <a:r>
              <a:rPr lang="ru-RU" sz="3700" dirty="0"/>
              <a:t> поднятие имеет форму овала размером 35х45 км и представляет собой брахиантиклинальную складку, в центре которой развиты терригенно-карбонатные образования среднего и позднего рифея, а на крыльях – отложения кембрия, на которых несогласно залегают терригенно-угленосные осадки позднего - среднего карбона, </a:t>
            </a:r>
            <a:r>
              <a:rPr lang="ru-RU" sz="3700" dirty="0" err="1"/>
              <a:t>перми</a:t>
            </a:r>
            <a:r>
              <a:rPr lang="ru-RU" sz="3700" dirty="0"/>
              <a:t> и вулканогенные породы триаса. Широкое распространение на площади </a:t>
            </a:r>
            <a:r>
              <a:rPr lang="ru-RU" sz="3700" dirty="0" err="1"/>
              <a:t>Чадобецкого</a:t>
            </a:r>
            <a:r>
              <a:rPr lang="ru-RU" sz="3700" dirty="0"/>
              <a:t> поднятия имеют коры выветривания мел-палеогенового возраста и четвертичные отложения</a:t>
            </a:r>
            <a:r>
              <a:rPr lang="ru-RU" sz="3700" dirty="0" smtClean="0"/>
              <a:t>.</a:t>
            </a: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9848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19256" cy="6141296"/>
          </a:xfrm>
        </p:spPr>
        <p:txBody>
          <a:bodyPr>
            <a:normAutofit/>
          </a:bodyPr>
          <a:lstStyle/>
          <a:p>
            <a:pPr algn="just"/>
            <a:r>
              <a:rPr lang="ru-RU" sz="1400" dirty="0"/>
              <a:t>ГХ </a:t>
            </a:r>
            <a:r>
              <a:rPr lang="en-US" sz="1400" dirty="0"/>
              <a:t>III</a:t>
            </a:r>
            <a:r>
              <a:rPr lang="ru-RU" sz="1400" dirty="0"/>
              <a:t> зона характеризуется комбинациями </a:t>
            </a:r>
            <a:r>
              <a:rPr lang="ru-RU" sz="1400" dirty="0" err="1"/>
              <a:t>магматогенно-механогенных</a:t>
            </a:r>
            <a:r>
              <a:rPr lang="ru-RU" sz="1400" dirty="0"/>
              <a:t> и хемогенных геохимических эталонных ассоциаций на фоне высоких значений </a:t>
            </a:r>
            <a:r>
              <a:rPr lang="ru-RU" sz="1400" dirty="0" err="1"/>
              <a:t>петрогенного</a:t>
            </a:r>
            <a:r>
              <a:rPr lang="ru-RU" sz="1400" dirty="0"/>
              <a:t> модуля и высоких содержаний </a:t>
            </a:r>
            <a:r>
              <a:rPr lang="en-US" sz="1400" dirty="0" err="1"/>
              <a:t>Ca</a:t>
            </a:r>
            <a:r>
              <a:rPr lang="ru-RU" sz="1400" dirty="0"/>
              <a:t> </a:t>
            </a:r>
            <a:r>
              <a:rPr lang="ru-RU" sz="1400" dirty="0" smtClean="0"/>
              <a:t>, </a:t>
            </a:r>
            <a:r>
              <a:rPr lang="ru-RU" sz="1400" dirty="0"/>
              <a:t>что соответствует начальным этапам химического выветривания на фоне преобладания механической дезинтеграции карбонатитов и фиксируется в разрезе карбонатитовым песком, </a:t>
            </a:r>
            <a:r>
              <a:rPr lang="ru-RU" sz="1400" dirty="0" err="1"/>
              <a:t>сыпучкой</a:t>
            </a:r>
            <a:r>
              <a:rPr lang="ru-RU" sz="1400" dirty="0"/>
              <a:t>, охрами с обломками карбонатитов, охристо-кварцевыми породами. ГХ </a:t>
            </a:r>
            <a:r>
              <a:rPr lang="en-US" sz="1400" dirty="0"/>
              <a:t>III</a:t>
            </a:r>
            <a:r>
              <a:rPr lang="ru-RU" sz="1400" dirty="0"/>
              <a:t> зона соответствует зоне дезинтеграции в профиле коры выветривания. На всех </a:t>
            </a:r>
            <a:r>
              <a:rPr lang="ru-RU" sz="1400" dirty="0" err="1"/>
              <a:t>геохимически</a:t>
            </a:r>
            <a:r>
              <a:rPr lang="ru-RU" sz="1400" dirty="0"/>
              <a:t> охарактеризованных разрезах ГХ </a:t>
            </a:r>
            <a:r>
              <a:rPr lang="en-US" sz="1400" dirty="0"/>
              <a:t>III</a:t>
            </a:r>
            <a:r>
              <a:rPr lang="ru-RU" sz="1400" dirty="0"/>
              <a:t> (зона дезинтеграции) отделена от ГХ </a:t>
            </a:r>
            <a:r>
              <a:rPr lang="en-US" sz="1400" dirty="0"/>
              <a:t>II</a:t>
            </a:r>
            <a:r>
              <a:rPr lang="ru-RU" sz="1400" dirty="0"/>
              <a:t> (зона выщелачивания) контрастной геохимической границей по критерию Родионова (150-200 ед. и выше</a:t>
            </a:r>
            <a:r>
              <a:rPr lang="ru-RU" sz="1400" dirty="0" smtClean="0"/>
              <a:t>).</a:t>
            </a:r>
          </a:p>
          <a:p>
            <a:pPr algn="just"/>
            <a:r>
              <a:rPr lang="ru-RU" sz="1400" dirty="0"/>
              <a:t>ГХ </a:t>
            </a:r>
            <a:r>
              <a:rPr lang="en-US" sz="1400" dirty="0"/>
              <a:t>IV</a:t>
            </a:r>
            <a:r>
              <a:rPr lang="ru-RU" sz="1400" dirty="0"/>
              <a:t> зона соответствует проявлению в низах </a:t>
            </a:r>
            <a:r>
              <a:rPr lang="ru-RU" sz="1400" dirty="0" err="1"/>
              <a:t>скв</a:t>
            </a:r>
            <a:r>
              <a:rPr lang="ru-RU" sz="1400" dirty="0"/>
              <a:t>. 539 (ПЛ 4,00) малоизмененных карбонатитов, средние значения элементов в которых были приняты в качестве базовой геохимической характеристики исходных карбонатитов Чуктуконского месторождения.</a:t>
            </a:r>
          </a:p>
          <a:p>
            <a:pPr algn="just"/>
            <a:r>
              <a:rPr lang="ru-RU" sz="1400" dirty="0"/>
              <a:t>По каждому разрезу составлены сводные выборки по ГХ </a:t>
            </a:r>
            <a:r>
              <a:rPr lang="en-US" sz="1400" dirty="0"/>
              <a:t>III</a:t>
            </a:r>
            <a:r>
              <a:rPr lang="ru-RU" sz="1400" dirty="0"/>
              <a:t> и ГХ </a:t>
            </a:r>
            <a:r>
              <a:rPr lang="en-US" sz="1400" dirty="0"/>
              <a:t>II</a:t>
            </a:r>
            <a:r>
              <a:rPr lang="ru-RU" sz="1400" dirty="0"/>
              <a:t>, по которым получены оценки содержания элементов в целом по зонам и составлены относительные ряды подвижности элементов, фиксирующие итоговую интенсивность накопления элементов в основных зонах коры выветривания в результате сложных процессов физико-химического преобразования исходных </a:t>
            </a:r>
            <a:r>
              <a:rPr lang="ru-RU" sz="1400" dirty="0" smtClean="0"/>
              <a:t>карбонатитов. </a:t>
            </a:r>
            <a:r>
              <a:rPr lang="ru-RU" sz="1400" dirty="0"/>
              <a:t>По коэффициентам концентрации построены ряды относительной подвижности элементов</a:t>
            </a:r>
            <a:r>
              <a:rPr lang="ru-RU" sz="1400" dirty="0" smtClean="0"/>
              <a:t>:</a:t>
            </a:r>
          </a:p>
          <a:p>
            <a:pPr algn="just"/>
            <a:endParaRPr lang="ru-RU" sz="13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03" y="4653136"/>
            <a:ext cx="5759450" cy="50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637"/>
          <a:stretch/>
        </p:blipFill>
        <p:spPr bwMode="auto">
          <a:xfrm>
            <a:off x="1687103" y="5445224"/>
            <a:ext cx="5759450" cy="627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6228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96944" cy="490066"/>
          </a:xfrm>
        </p:spPr>
        <p:txBody>
          <a:bodyPr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Средние содержания (С)  химических элементов и коэффициенты концентрации (К)  в </a:t>
            </a:r>
            <a:r>
              <a:rPr lang="ru-RU" sz="1200" b="1" dirty="0" err="1">
                <a:solidFill>
                  <a:schemeClr val="tx1"/>
                </a:solidFill>
              </a:rPr>
              <a:t>корах</a:t>
            </a:r>
            <a:r>
              <a:rPr lang="ru-RU" sz="1200" b="1" dirty="0">
                <a:solidFill>
                  <a:schemeClr val="tx1"/>
                </a:solidFill>
              </a:rPr>
              <a:t> выветривания карбонатитов по поисковым линиям  Чуктуконского </a:t>
            </a:r>
            <a:r>
              <a:rPr lang="ru-RU" sz="1200" b="1" dirty="0" smtClean="0">
                <a:solidFill>
                  <a:schemeClr val="tx1"/>
                </a:solidFill>
              </a:rPr>
              <a:t>массива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68815314"/>
              </p:ext>
            </p:extLst>
          </p:nvPr>
        </p:nvGraphicFramePr>
        <p:xfrm>
          <a:off x="395536" y="692696"/>
          <a:ext cx="8219258" cy="5536869"/>
        </p:xfrm>
        <a:graphic>
          <a:graphicData uri="http://schemas.openxmlformats.org/drawingml/2006/table">
            <a:tbl>
              <a:tblPr/>
              <a:tblGrid>
                <a:gridCol w="486640"/>
                <a:gridCol w="393083"/>
                <a:gridCol w="560228"/>
                <a:gridCol w="336137"/>
                <a:gridCol w="587221"/>
                <a:gridCol w="486640"/>
                <a:gridCol w="343902"/>
                <a:gridCol w="343902"/>
                <a:gridCol w="343902"/>
                <a:gridCol w="350558"/>
                <a:gridCol w="350558"/>
                <a:gridCol w="350558"/>
                <a:gridCol w="343902"/>
                <a:gridCol w="343902"/>
                <a:gridCol w="343902"/>
                <a:gridCol w="336137"/>
                <a:gridCol w="524358"/>
                <a:gridCol w="497364"/>
                <a:gridCol w="448182"/>
                <a:gridCol w="448182"/>
              </a:tblGrid>
              <a:tr h="16892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 n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n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Элементы</a:t>
                      </a:r>
                      <a:endParaRPr lang="ru-RU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Порог обнару-</a:t>
                      </a:r>
                      <a:endParaRPr lang="ru-RU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жения </a:t>
                      </a:r>
                      <a:r>
                        <a:rPr lang="ru-RU" sz="6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1)</a:t>
                      </a:r>
                      <a:endParaRPr lang="ru-RU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АЭК «</a:t>
                      </a:r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GRAND</a:t>
                      </a: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Кларк</a:t>
                      </a:r>
                      <a:endParaRPr lang="ru-RU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 ЗК </a:t>
                      </a:r>
                      <a:r>
                        <a:rPr lang="ru-RU" sz="60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2)</a:t>
                      </a:r>
                      <a:endParaRPr lang="ru-RU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Лапин А.В.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Кальцитовые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u="sng">
                          <a:effectLst/>
                          <a:latin typeface="Times New Roman"/>
                          <a:ea typeface="Times New Roman"/>
                        </a:rPr>
                        <a:t>карбонатиты</a:t>
                      </a:r>
                      <a:r>
                        <a:rPr lang="ru-RU" sz="600" u="sng" baseline="-2500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600" u="sng" baseline="30000">
                          <a:effectLst/>
                          <a:latin typeface="Times New Roman"/>
                          <a:ea typeface="Times New Roman"/>
                        </a:rPr>
                        <a:t>3)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Сср.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Средние содержания (медиана распределения) 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Верхняя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u="sng">
                          <a:effectLst/>
                          <a:latin typeface="Times New Roman"/>
                          <a:ea typeface="Times New Roman"/>
                        </a:rPr>
                        <a:t>Сср. взвеш. </a:t>
                      </a:r>
                      <a:r>
                        <a:rPr lang="ru-RU" sz="600" u="sng" baseline="30000">
                          <a:effectLst/>
                          <a:latin typeface="Times New Roman"/>
                          <a:ea typeface="Times New Roman"/>
                        </a:rPr>
                        <a:t>5)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Нижняя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u="sng">
                          <a:effectLst/>
                          <a:latin typeface="Times New Roman"/>
                          <a:ea typeface="Times New Roman"/>
                        </a:rPr>
                        <a:t>Сср. взвеш.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Верхняя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=С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</a:rPr>
                        <a:t>2 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/ С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Нижняя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=С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</a:rPr>
                        <a:t>3 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/ С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8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 b="0">
                          <a:effectLst/>
                          <a:latin typeface="Times New Roman"/>
                          <a:ea typeface="Times New Roman"/>
                        </a:rPr>
                        <a:t>_4.0</a:t>
                      </a:r>
                      <a:endParaRPr lang="ru-RU" sz="6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0">
                          <a:effectLst/>
                          <a:latin typeface="Times New Roman"/>
                          <a:ea typeface="Times New Roman"/>
                        </a:rPr>
                        <a:t>Скв_539</a:t>
                      </a:r>
                      <a:endParaRPr lang="ru-RU" sz="6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0">
                          <a:effectLst/>
                          <a:latin typeface="Times New Roman"/>
                          <a:ea typeface="Times New Roman"/>
                        </a:rPr>
                        <a:t>75 пр.</a:t>
                      </a:r>
                      <a:endParaRPr lang="ru-RU" sz="6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0">
                          <a:effectLst/>
                          <a:latin typeface="Times New Roman"/>
                          <a:ea typeface="Times New Roman"/>
                        </a:rPr>
                        <a:t>101-178,4 м</a:t>
                      </a:r>
                      <a:endParaRPr lang="ru-RU" sz="6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u="sng">
                          <a:effectLst/>
                          <a:latin typeface="Times New Roman"/>
                          <a:ea typeface="Times New Roman"/>
                        </a:rPr>
                        <a:t>карбонатиты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_3.25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201 пр.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Верхняя часть КВ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_3.25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157 пр.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Нижняя часть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_4.0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545 пр.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Верхняя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_4.0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169 пр.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Нижняя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_4.25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323 пр.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Верхняя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_4.25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282 пр.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Нижняя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_4.5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179 пр.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Верхняя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_4.5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187 пр.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Нижняя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272 пр.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Верхняя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PL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_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153пр.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Нижняя часть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i="1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Ag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0,073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As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2,0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6)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6)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Ba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Be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11,6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Bi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0,02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6)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Cd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0,016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0,15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6)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Ce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348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Co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6,7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9,3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Cu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9,6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Ga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6)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Ge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6)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La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1200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Li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Mn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Mo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14,6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Nb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11,1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Ni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P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Pb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17,6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5,7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Sb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6)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Sc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6)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Sn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Sr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Ti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</a:rPr>
                        <a:t>6)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29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Y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Yb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4,9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Zn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Zr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130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Al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8,1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Ca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Fe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5,33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6,1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K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2,13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Mg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Na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/>
                          <a:ea typeface="Times New Roman"/>
                        </a:rPr>
                        <a:t>39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Si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1,4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1,5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544" marR="395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6227472"/>
            <a:ext cx="84800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" dirty="0"/>
              <a:t>Примечания:</a:t>
            </a:r>
          </a:p>
          <a:p>
            <a:r>
              <a:rPr lang="ru-RU" sz="500" baseline="30000" dirty="0"/>
              <a:t>1)</a:t>
            </a:r>
            <a:r>
              <a:rPr lang="ru-RU" sz="500" dirty="0"/>
              <a:t> Содержания химических элементов даны в </a:t>
            </a:r>
            <a:r>
              <a:rPr lang="en-US" sz="500" dirty="0"/>
              <a:t>n</a:t>
            </a:r>
            <a:r>
              <a:rPr lang="ru-RU" sz="500" dirty="0"/>
              <a:t>*10</a:t>
            </a:r>
            <a:r>
              <a:rPr lang="ru-RU" sz="500" baseline="30000" dirty="0"/>
              <a:t>-3</a:t>
            </a:r>
            <a:r>
              <a:rPr lang="ru-RU" sz="500" dirty="0"/>
              <a:t>%, </a:t>
            </a:r>
            <a:r>
              <a:rPr lang="en-US" sz="500" dirty="0"/>
              <a:t>Al</a:t>
            </a:r>
            <a:r>
              <a:rPr lang="ru-RU" sz="500" dirty="0"/>
              <a:t>, </a:t>
            </a:r>
            <a:r>
              <a:rPr lang="ru-RU" sz="500" dirty="0" err="1"/>
              <a:t>Ca</a:t>
            </a:r>
            <a:r>
              <a:rPr lang="ru-RU" sz="500" dirty="0"/>
              <a:t>, </a:t>
            </a:r>
            <a:r>
              <a:rPr lang="en-US" sz="500" dirty="0"/>
              <a:t>F</a:t>
            </a:r>
            <a:r>
              <a:rPr lang="ru-RU" sz="500" dirty="0"/>
              <a:t>e , </a:t>
            </a:r>
            <a:r>
              <a:rPr lang="en-US" sz="500" dirty="0"/>
              <a:t>K</a:t>
            </a:r>
            <a:r>
              <a:rPr lang="ru-RU" sz="500" dirty="0"/>
              <a:t>, </a:t>
            </a:r>
            <a:r>
              <a:rPr lang="ru-RU" sz="500" dirty="0" err="1"/>
              <a:t>Mg</a:t>
            </a:r>
            <a:r>
              <a:rPr lang="ru-RU" sz="500" dirty="0"/>
              <a:t>, </a:t>
            </a:r>
            <a:r>
              <a:rPr lang="en-US" sz="500" dirty="0"/>
              <a:t>Na</a:t>
            </a:r>
            <a:r>
              <a:rPr lang="ru-RU" sz="500" dirty="0"/>
              <a:t>, </a:t>
            </a:r>
            <a:r>
              <a:rPr lang="en-US" sz="500" dirty="0"/>
              <a:t>Si</a:t>
            </a:r>
            <a:r>
              <a:rPr lang="ru-RU" sz="500" dirty="0"/>
              <a:t> в %; </a:t>
            </a:r>
            <a:r>
              <a:rPr lang="en-US" sz="500" dirty="0"/>
              <a:t>Ag</a:t>
            </a:r>
            <a:r>
              <a:rPr lang="ru-RU" sz="500" dirty="0"/>
              <a:t>  в г/т;</a:t>
            </a:r>
          </a:p>
          <a:p>
            <a:r>
              <a:rPr lang="ru-RU" sz="500" baseline="30000" dirty="0"/>
              <a:t>2)</a:t>
            </a:r>
            <a:r>
              <a:rPr lang="ru-RU" sz="500" dirty="0"/>
              <a:t> Кларки в земной коре (ЗК) приведены по данным Прил. 2.11 «Требования МГХК-200…2002 г.»; </a:t>
            </a:r>
          </a:p>
          <a:p>
            <a:r>
              <a:rPr lang="ru-RU" sz="500" baseline="30000" dirty="0"/>
              <a:t>3)</a:t>
            </a:r>
            <a:r>
              <a:rPr lang="ru-RU" sz="500" dirty="0"/>
              <a:t>  Средние содержания приведены по данным Табл. 5.23 «</a:t>
            </a:r>
            <a:r>
              <a:rPr lang="ru-RU" sz="500" dirty="0" err="1"/>
              <a:t>Минерагения</a:t>
            </a:r>
            <a:r>
              <a:rPr lang="ru-RU" sz="500" dirty="0"/>
              <a:t> кор выветривания карбонатитов. Метод. руководство. А.В. Лапин. 2011.-308с. (РОСНЕДРА, ГЕОКАРТ)</a:t>
            </a:r>
          </a:p>
          <a:p>
            <a:r>
              <a:rPr lang="ru-RU" sz="500" baseline="30000" dirty="0"/>
              <a:t>4)</a:t>
            </a:r>
            <a:r>
              <a:rPr lang="ru-RU" sz="500" dirty="0"/>
              <a:t> КВ – кора выветривания</a:t>
            </a:r>
          </a:p>
          <a:p>
            <a:r>
              <a:rPr lang="ru-RU" sz="500" baseline="30000" dirty="0"/>
              <a:t>5)</a:t>
            </a:r>
            <a:r>
              <a:rPr lang="ru-RU" sz="500" dirty="0"/>
              <a:t> </a:t>
            </a:r>
            <a:r>
              <a:rPr lang="ru-RU" sz="500" dirty="0" err="1"/>
              <a:t>Сср</a:t>
            </a:r>
            <a:r>
              <a:rPr lang="ru-RU" sz="500" dirty="0"/>
              <a:t>. взвешенное – по числу проб в выборках </a:t>
            </a:r>
            <a:r>
              <a:rPr lang="en-US" sz="500" dirty="0"/>
              <a:t>PL</a:t>
            </a:r>
            <a:r>
              <a:rPr lang="ru-RU" sz="500" dirty="0"/>
              <a:t> 3.25, </a:t>
            </a:r>
            <a:r>
              <a:rPr lang="en-US" sz="500" dirty="0"/>
              <a:t>PL</a:t>
            </a:r>
            <a:r>
              <a:rPr lang="ru-RU" sz="500" dirty="0"/>
              <a:t> 4.0, </a:t>
            </a:r>
            <a:r>
              <a:rPr lang="en-US" sz="500" dirty="0"/>
              <a:t>PL</a:t>
            </a:r>
            <a:r>
              <a:rPr lang="ru-RU" sz="500" dirty="0"/>
              <a:t> 4.25, </a:t>
            </a:r>
            <a:r>
              <a:rPr lang="en-US" sz="500" dirty="0"/>
              <a:t>PL</a:t>
            </a:r>
            <a:r>
              <a:rPr lang="ru-RU" sz="500" dirty="0"/>
              <a:t> 4.5,   </a:t>
            </a:r>
            <a:r>
              <a:rPr lang="en-US" sz="500" dirty="0"/>
              <a:t>PL II</a:t>
            </a:r>
            <a:r>
              <a:rPr lang="ru-RU" sz="500" dirty="0"/>
              <a:t>.</a:t>
            </a:r>
          </a:p>
          <a:p>
            <a:r>
              <a:rPr lang="ru-RU" sz="500" dirty="0"/>
              <a:t>6) элементы, у которых средние содержания в карбонатитах на уровне порога обнаружения и ниже</a:t>
            </a:r>
            <a:r>
              <a:rPr lang="ru-RU" sz="500" dirty="0" smtClean="0"/>
              <a:t>.</a:t>
            </a:r>
            <a:endParaRPr lang="ru-RU" sz="500" dirty="0"/>
          </a:p>
        </p:txBody>
      </p:sp>
    </p:spTree>
    <p:extLst>
      <p:ext uri="{BB962C8B-B14F-4D97-AF65-F5344CB8AC3E}">
        <p14:creationId xmlns:p14="http://schemas.microsoft.com/office/powerpoint/2010/main" val="3550912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404664"/>
            <a:ext cx="8219256" cy="628531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400" dirty="0"/>
              <a:t>Низкие значения коэффициентов относительной концентрации для </a:t>
            </a:r>
            <a:r>
              <a:rPr lang="en-US" sz="1400" dirty="0"/>
              <a:t>Mn</a:t>
            </a:r>
            <a:r>
              <a:rPr lang="ru-RU" sz="1400" dirty="0"/>
              <a:t> и </a:t>
            </a:r>
            <a:r>
              <a:rPr lang="en-US" sz="1400" dirty="0"/>
              <a:t>Ba</a:t>
            </a:r>
            <a:r>
              <a:rPr lang="ru-RU" sz="1400" dirty="0"/>
              <a:t> связаны с ограничением по верхним порогам определения содержаний этих элементов, который равен 1%, спектральным приближенно-количественным анализом, также не рассматриваются элементы, средние содержания которых в карбонатитах Чуктуконского месторождения на уровне порогов обнаружения и ниже.</a:t>
            </a:r>
          </a:p>
          <a:p>
            <a:pPr algn="just"/>
            <a:r>
              <a:rPr lang="ru-RU" sz="1400" dirty="0"/>
              <a:t>В обеих зонах наблюдается вынос </a:t>
            </a:r>
            <a:r>
              <a:rPr lang="en-US" sz="1400" dirty="0" err="1"/>
              <a:t>Ca</a:t>
            </a:r>
            <a:r>
              <a:rPr lang="ru-RU" sz="1400" dirty="0"/>
              <a:t> (К</a:t>
            </a:r>
            <a:r>
              <a:rPr lang="en-US" sz="1400" dirty="0"/>
              <a:t>k</a:t>
            </a:r>
            <a:r>
              <a:rPr lang="ru-RU" sz="1400" dirty="0"/>
              <a:t>=0,8 и К</a:t>
            </a:r>
            <a:r>
              <a:rPr lang="en-US" sz="1400" dirty="0"/>
              <a:t>k</a:t>
            </a:r>
            <a:r>
              <a:rPr lang="ru-RU" sz="1400" dirty="0"/>
              <a:t>=0,03), </a:t>
            </a:r>
            <a:r>
              <a:rPr lang="en-US" sz="1400" dirty="0"/>
              <a:t>Li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=0,46 и </a:t>
            </a:r>
            <a:r>
              <a:rPr lang="ru-RU" sz="1400" dirty="0" err="1"/>
              <a:t>Кк</a:t>
            </a:r>
            <a:r>
              <a:rPr lang="ru-RU" sz="1400" dirty="0"/>
              <a:t>=0,12) из исходных карбонатитов, максимальный в зоне охр. Остальные элементы заметно повышают свои концентрации в коре выветривания. По интенсивности накопления в зоне охр (ГХ </a:t>
            </a:r>
            <a:r>
              <a:rPr lang="en-US" sz="1400" dirty="0"/>
              <a:t>II</a:t>
            </a:r>
            <a:r>
              <a:rPr lang="ru-RU" sz="1400" dirty="0"/>
              <a:t>) выделяются две группы элементов: 1) </a:t>
            </a:r>
            <a:r>
              <a:rPr lang="en-US" sz="1400" dirty="0" err="1"/>
              <a:t>Yb</a:t>
            </a:r>
            <a:r>
              <a:rPr lang="ru-RU" sz="1400" dirty="0"/>
              <a:t>, </a:t>
            </a:r>
            <a:r>
              <a:rPr lang="en-US" sz="1400" dirty="0"/>
              <a:t>La</a:t>
            </a:r>
            <a:r>
              <a:rPr lang="ru-RU" sz="1400" dirty="0"/>
              <a:t>, </a:t>
            </a:r>
            <a:r>
              <a:rPr lang="en-US" sz="1400" dirty="0"/>
              <a:t>Fe</a:t>
            </a:r>
            <a:r>
              <a:rPr lang="ru-RU" sz="1400" dirty="0"/>
              <a:t>, </a:t>
            </a:r>
            <a:r>
              <a:rPr lang="en-US" sz="1400" dirty="0" err="1"/>
              <a:t>Ce</a:t>
            </a:r>
            <a:r>
              <a:rPr lang="ru-RU" sz="1400" dirty="0"/>
              <a:t>, </a:t>
            </a:r>
            <a:r>
              <a:rPr lang="en-US" sz="1400" dirty="0"/>
              <a:t>Ti</a:t>
            </a:r>
            <a:r>
              <a:rPr lang="ru-RU" sz="1400" dirty="0"/>
              <a:t>, </a:t>
            </a:r>
            <a:r>
              <a:rPr lang="en-US" sz="1400" dirty="0"/>
              <a:t>Be</a:t>
            </a:r>
            <a:r>
              <a:rPr lang="ru-RU" sz="1400" dirty="0"/>
              <a:t>, </a:t>
            </a:r>
            <a:r>
              <a:rPr lang="en-US" sz="1400" dirty="0"/>
              <a:t>V</a:t>
            </a:r>
            <a:r>
              <a:rPr lang="ru-RU" sz="1400" dirty="0"/>
              <a:t>, </a:t>
            </a:r>
            <a:r>
              <a:rPr lang="en-US" sz="1400" dirty="0"/>
              <a:t>Pb</a:t>
            </a:r>
            <a:r>
              <a:rPr lang="ru-RU" sz="1400" dirty="0"/>
              <a:t>, </a:t>
            </a:r>
            <a:r>
              <a:rPr lang="en-US" sz="1400" dirty="0"/>
              <a:t>Cu</a:t>
            </a:r>
            <a:r>
              <a:rPr lang="ru-RU" sz="1400" dirty="0"/>
              <a:t> с </a:t>
            </a:r>
            <a:r>
              <a:rPr lang="ru-RU" sz="1400" dirty="0" err="1"/>
              <a:t>Кк</a:t>
            </a:r>
            <a:r>
              <a:rPr lang="ru-RU" sz="1400" dirty="0"/>
              <a:t>=5 ÷10; 2) </a:t>
            </a:r>
            <a:r>
              <a:rPr lang="en-US" sz="1400" dirty="0" err="1"/>
              <a:t>Sn</a:t>
            </a:r>
            <a:r>
              <a:rPr lang="ru-RU" sz="1400" dirty="0"/>
              <a:t>, </a:t>
            </a:r>
            <a:r>
              <a:rPr lang="en-US" sz="1400" dirty="0" err="1"/>
              <a:t>Nb</a:t>
            </a:r>
            <a:r>
              <a:rPr lang="ru-RU" sz="1400" dirty="0"/>
              <a:t>, </a:t>
            </a:r>
            <a:r>
              <a:rPr lang="en-US" sz="1400" dirty="0"/>
              <a:t>Al</a:t>
            </a:r>
            <a:r>
              <a:rPr lang="ru-RU" sz="1400" dirty="0"/>
              <a:t>, </a:t>
            </a:r>
            <a:r>
              <a:rPr lang="en-US" sz="1400" dirty="0"/>
              <a:t>Co</a:t>
            </a:r>
            <a:r>
              <a:rPr lang="ru-RU" sz="1400" dirty="0"/>
              <a:t>, </a:t>
            </a:r>
            <a:r>
              <a:rPr lang="en-US" sz="1400" dirty="0"/>
              <a:t>Ni</a:t>
            </a:r>
            <a:r>
              <a:rPr lang="ru-RU" sz="1400" dirty="0"/>
              <a:t>, </a:t>
            </a:r>
            <a:r>
              <a:rPr lang="en-US" sz="1400" dirty="0"/>
              <a:t>Zn</a:t>
            </a:r>
            <a:r>
              <a:rPr lang="ru-RU" sz="1400" dirty="0"/>
              <a:t>, </a:t>
            </a:r>
            <a:r>
              <a:rPr lang="en-US" sz="1400" dirty="0"/>
              <a:t>Mo c </a:t>
            </a:r>
            <a:r>
              <a:rPr lang="en-US" sz="1400" dirty="0" err="1"/>
              <a:t>Kk</a:t>
            </a:r>
            <a:r>
              <a:rPr lang="ru-RU" sz="1400" dirty="0"/>
              <a:t>=10 ÷22.</a:t>
            </a:r>
          </a:p>
          <a:p>
            <a:pPr algn="just"/>
            <a:r>
              <a:rPr lang="ru-RU" sz="1400" dirty="0"/>
              <a:t>Сравнение полученного ряда относительной подвижности для зоны охр с рядом миграционной способности в зоне охр, рассчитанным по результатам количественного анализа по А.В. </a:t>
            </a:r>
            <a:r>
              <a:rPr lang="ru-RU" sz="1400" dirty="0" smtClean="0"/>
              <a:t>Лапину, </a:t>
            </a:r>
            <a:r>
              <a:rPr lang="ru-RU" sz="1400" dirty="0"/>
              <a:t>показывает удовлетворительную сходимость результатов по </a:t>
            </a:r>
            <a:r>
              <a:rPr lang="en-US" sz="1400" dirty="0"/>
              <a:t>Si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=1,9, </a:t>
            </a:r>
            <a:r>
              <a:rPr lang="en-US" sz="1400" dirty="0" err="1"/>
              <a:t>Kk</a:t>
            </a:r>
            <a:r>
              <a:rPr lang="ru-RU" sz="1400" dirty="0"/>
              <a:t>=1,4), </a:t>
            </a:r>
            <a:r>
              <a:rPr lang="en-US" sz="1400" dirty="0"/>
              <a:t>P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=2,1, </a:t>
            </a:r>
            <a:r>
              <a:rPr lang="en-US" sz="1400" dirty="0" err="1"/>
              <a:t>Kk</a:t>
            </a:r>
            <a:r>
              <a:rPr lang="ru-RU" sz="1400" dirty="0"/>
              <a:t>=3,4), </a:t>
            </a:r>
            <a:r>
              <a:rPr lang="en-US" sz="1400" dirty="0" err="1"/>
              <a:t>Ce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=4,0, </a:t>
            </a:r>
            <a:r>
              <a:rPr lang="en-US" sz="1400" dirty="0" err="1"/>
              <a:t>Kk</a:t>
            </a:r>
            <a:r>
              <a:rPr lang="ru-RU" sz="1400" dirty="0"/>
              <a:t>=6,5), </a:t>
            </a:r>
            <a:r>
              <a:rPr lang="en-US" sz="1400" dirty="0"/>
              <a:t>Y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=4,3, </a:t>
            </a:r>
            <a:r>
              <a:rPr lang="en-US" sz="1400" dirty="0" err="1"/>
              <a:t>Kk</a:t>
            </a:r>
            <a:r>
              <a:rPr lang="ru-RU" sz="1400" dirty="0"/>
              <a:t>=2,9), </a:t>
            </a:r>
            <a:r>
              <a:rPr lang="en-US" sz="1400" dirty="0" err="1"/>
              <a:t>Zr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=4,5, </a:t>
            </a:r>
            <a:r>
              <a:rPr lang="en-US" sz="1400" dirty="0" err="1"/>
              <a:t>Kk</a:t>
            </a:r>
            <a:r>
              <a:rPr lang="ru-RU" sz="1400" dirty="0"/>
              <a:t>=3,8), </a:t>
            </a:r>
            <a:r>
              <a:rPr lang="en-US" sz="1400" dirty="0"/>
              <a:t>Cr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=5,2, </a:t>
            </a:r>
            <a:r>
              <a:rPr lang="en-US" sz="1400" dirty="0" err="1"/>
              <a:t>Kk</a:t>
            </a:r>
            <a:r>
              <a:rPr lang="ru-RU" sz="1400" dirty="0"/>
              <a:t>=4,5), </a:t>
            </a:r>
            <a:r>
              <a:rPr lang="en-US" sz="1400" dirty="0"/>
              <a:t>Fe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=5,4, </a:t>
            </a:r>
            <a:r>
              <a:rPr lang="en-US" sz="1400" dirty="0" err="1"/>
              <a:t>Kk</a:t>
            </a:r>
            <a:r>
              <a:rPr lang="ru-RU" sz="1400" dirty="0"/>
              <a:t>=6,1), </a:t>
            </a:r>
            <a:r>
              <a:rPr lang="en-US" sz="1400" dirty="0"/>
              <a:t>Ti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=5,9, </a:t>
            </a:r>
            <a:r>
              <a:rPr lang="en-US" sz="1400" dirty="0" err="1"/>
              <a:t>Kk</a:t>
            </a:r>
            <a:r>
              <a:rPr lang="ru-RU" sz="1400" dirty="0"/>
              <a:t>=7,0), фиксирует меньшую интенсивность накопления в зоне охр по А.В. Лапину для </a:t>
            </a:r>
            <a:r>
              <a:rPr lang="en-US" sz="1400" dirty="0"/>
              <a:t>Pb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=3,0, </a:t>
            </a:r>
            <a:r>
              <a:rPr lang="en-US" sz="1400" dirty="0" err="1"/>
              <a:t>Kk</a:t>
            </a:r>
            <a:r>
              <a:rPr lang="ru-RU" sz="1400" dirty="0"/>
              <a:t>=8,6), </a:t>
            </a:r>
            <a:r>
              <a:rPr lang="en-US" sz="1400" dirty="0"/>
              <a:t>Ni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=3,4, </a:t>
            </a:r>
            <a:r>
              <a:rPr lang="en-US" sz="1400" dirty="0" err="1"/>
              <a:t>Kk</a:t>
            </a:r>
            <a:r>
              <a:rPr lang="ru-RU" sz="1400" dirty="0"/>
              <a:t>=17,0), </a:t>
            </a:r>
            <a:r>
              <a:rPr lang="en-US" sz="1400" dirty="0" err="1"/>
              <a:t>Nb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=3,8, </a:t>
            </a:r>
            <a:r>
              <a:rPr lang="en-US" sz="1400" dirty="0" err="1"/>
              <a:t>Kk</a:t>
            </a:r>
            <a:r>
              <a:rPr lang="ru-RU" sz="1400" dirty="0"/>
              <a:t>=11,0), </a:t>
            </a:r>
            <a:r>
              <a:rPr lang="en-US" sz="1400" dirty="0"/>
              <a:t>Co</a:t>
            </a:r>
            <a:r>
              <a:rPr lang="ru-RU" sz="1400" dirty="0"/>
              <a:t> (</a:t>
            </a:r>
            <a:r>
              <a:rPr lang="en-US" sz="1400" dirty="0" err="1"/>
              <a:t>Kk</a:t>
            </a:r>
            <a:r>
              <a:rPr lang="ru-RU" sz="1400" dirty="0"/>
              <a:t>=4,2, </a:t>
            </a:r>
            <a:r>
              <a:rPr lang="en-US" sz="1400" dirty="0" err="1"/>
              <a:t>Kk</a:t>
            </a:r>
            <a:r>
              <a:rPr lang="ru-RU" sz="1400" dirty="0"/>
              <a:t>=15,0).</a:t>
            </a:r>
          </a:p>
          <a:p>
            <a:pPr algn="just"/>
            <a:r>
              <a:rPr lang="ru-RU" sz="1400" dirty="0"/>
              <a:t>Таким образом, проведенные геохимические исследования по лабораторным данным 2014-2016 гг. позволили:</a:t>
            </a:r>
          </a:p>
          <a:p>
            <a:pPr algn="just"/>
            <a:r>
              <a:rPr lang="ru-RU" sz="1400" dirty="0"/>
              <a:t>- установить контрастную геохимическую специализацию карбонатитов на </a:t>
            </a:r>
            <a:r>
              <a:rPr lang="en-US" sz="1400" dirty="0"/>
              <a:t>La</a:t>
            </a:r>
            <a:r>
              <a:rPr lang="ru-RU" sz="1400" baseline="-25000" dirty="0"/>
              <a:t>12 </a:t>
            </a:r>
            <a:r>
              <a:rPr lang="en-US" sz="1400" dirty="0"/>
              <a:t>Ba</a:t>
            </a:r>
            <a:r>
              <a:rPr lang="ru-RU" sz="1400" baseline="-25000" dirty="0"/>
              <a:t>5,0</a:t>
            </a:r>
            <a:r>
              <a:rPr lang="ru-RU" sz="1400" dirty="0"/>
              <a:t> </a:t>
            </a:r>
            <a:r>
              <a:rPr lang="en-US" sz="1400" dirty="0"/>
              <a:t>Y</a:t>
            </a:r>
            <a:r>
              <a:rPr lang="ru-RU" sz="1400" baseline="-25000" dirty="0"/>
              <a:t>3,5</a:t>
            </a:r>
            <a:r>
              <a:rPr lang="ru-RU" sz="1400" dirty="0"/>
              <a:t> </a:t>
            </a:r>
            <a:r>
              <a:rPr lang="en-US" sz="1400" dirty="0" err="1"/>
              <a:t>Sr</a:t>
            </a:r>
            <a:r>
              <a:rPr lang="ru-RU" sz="1400" baseline="-25000" dirty="0"/>
              <a:t>3,0</a:t>
            </a:r>
            <a:r>
              <a:rPr lang="ru-RU" sz="1400" dirty="0"/>
              <a:t> </a:t>
            </a:r>
            <a:r>
              <a:rPr lang="en-US" sz="1400" dirty="0" err="1"/>
              <a:t>Nb</a:t>
            </a:r>
            <a:r>
              <a:rPr lang="ru-RU" sz="1400" baseline="-25000" dirty="0"/>
              <a:t>2,5</a:t>
            </a:r>
            <a:r>
              <a:rPr lang="ru-RU" sz="1400" dirty="0"/>
              <a:t> </a:t>
            </a:r>
            <a:r>
              <a:rPr lang="en-US" sz="1400" dirty="0" err="1"/>
              <a:t>Ce</a:t>
            </a:r>
            <a:r>
              <a:rPr lang="ru-RU" sz="1400" baseline="-25000" dirty="0"/>
              <a:t>2,0</a:t>
            </a:r>
            <a:r>
              <a:rPr lang="ru-RU" sz="1400" dirty="0"/>
              <a:t> относительно максимумов вариации содержаний в карбонатитовой формации и выявить особое положение этой группы элементов в структуре геохимических ассоциаций, которые однозначно определяют высокий рудный потенциал пород Чуктуконского рудного поля;</a:t>
            </a:r>
          </a:p>
          <a:p>
            <a:pPr algn="just"/>
            <a:r>
              <a:rPr lang="ru-RU" sz="1400" dirty="0"/>
              <a:t>- уверенно отделить </a:t>
            </a:r>
            <a:r>
              <a:rPr lang="ru-RU" sz="1400" dirty="0" err="1"/>
              <a:t>непереотложенные</a:t>
            </a:r>
            <a:r>
              <a:rPr lang="ru-RU" sz="1400" dirty="0"/>
              <a:t> продукты выветривания от малоизмененных карбонатитов и от перекрывающих мел-палеогеновых отложений;</a:t>
            </a:r>
          </a:p>
          <a:p>
            <a:pPr algn="just"/>
            <a:r>
              <a:rPr lang="ru-RU" sz="1400" dirty="0"/>
              <a:t>- определить основной геохимический рубеж в коре выветривания, отделяющий зону преобладания процессов химического выветривания (зону выщелачивания) от зоны преимущественно дезинтеграции исходных карбонатитов;</a:t>
            </a:r>
          </a:p>
          <a:p>
            <a:pPr algn="just"/>
            <a:r>
              <a:rPr lang="ru-RU" sz="1400" dirty="0"/>
              <a:t>- построить ряды подвижности элементов, показав активное перераспределение </a:t>
            </a:r>
            <a:r>
              <a:rPr lang="en-US" sz="1400" dirty="0" err="1"/>
              <a:t>YLaCe</a:t>
            </a:r>
            <a:r>
              <a:rPr lang="ru-RU" sz="1400" dirty="0"/>
              <a:t> в зоне выщелачивания;</a:t>
            </a:r>
          </a:p>
          <a:p>
            <a:pPr algn="just"/>
            <a:r>
              <a:rPr lang="ru-RU" sz="1400" dirty="0"/>
              <a:t>- построить ряды относительного накопления элементов в зонах дезинтеграции и выщелачивания;</a:t>
            </a:r>
          </a:p>
          <a:p>
            <a:pPr algn="just"/>
            <a:r>
              <a:rPr lang="ru-RU" sz="1400" dirty="0"/>
              <a:t>- выделить участки, наиболее обогащенные </a:t>
            </a:r>
            <a:r>
              <a:rPr lang="en-US" sz="1400" dirty="0"/>
              <a:t>TR</a:t>
            </a:r>
            <a:r>
              <a:rPr lang="ru-RU" sz="1400" dirty="0"/>
              <a:t>, </a:t>
            </a:r>
            <a:r>
              <a:rPr lang="ru-RU" sz="1400" dirty="0" err="1"/>
              <a:t>Nb</a:t>
            </a:r>
            <a:r>
              <a:rPr lang="ru-RU" sz="1400" dirty="0"/>
              <a:t> и другими полезными элементами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1508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713645" cy="54726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394" y="274638"/>
            <a:ext cx="7467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Запасы Чуктуконского редкоземельно-ниобиевого месторождения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259" y="6021288"/>
            <a:ext cx="76328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(из протокола от 04 мая 2018 г. №5397-оп заседания Государственной комиссии по утверждению заключений государственной экспертизы запасов твердых полезных ископаемых Федерального агентства по недропользованию, г. Москва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421320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68952" cy="642671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877272"/>
            <a:ext cx="7467600" cy="78296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075240" cy="6213304"/>
          </a:xfrm>
        </p:spPr>
        <p:txBody>
          <a:bodyPr>
            <a:normAutofit/>
          </a:bodyPr>
          <a:lstStyle/>
          <a:p>
            <a:pPr algn="just"/>
            <a:r>
              <a:rPr lang="ru-RU" sz="1400" dirty="0"/>
              <a:t>Факторный анализ массивов проб, сформированных по профилям линий скважин, выявляет аналогичные центральному массиву ассоциации элементов. Главная компонента имеет повторяющийся набор химических элементов, состоящий из </a:t>
            </a:r>
            <a:r>
              <a:rPr lang="en-US" sz="1400" dirty="0"/>
              <a:t>Fe</a:t>
            </a:r>
            <a:r>
              <a:rPr lang="ru-RU" sz="1400" dirty="0"/>
              <a:t>, </a:t>
            </a:r>
            <a:r>
              <a:rPr lang="en-US" sz="1400" dirty="0"/>
              <a:t>Mn</a:t>
            </a:r>
            <a:r>
              <a:rPr lang="ru-RU" sz="1400" dirty="0"/>
              <a:t>, </a:t>
            </a:r>
            <a:r>
              <a:rPr lang="en-US" sz="1400" dirty="0"/>
              <a:t>Ba</a:t>
            </a:r>
            <a:r>
              <a:rPr lang="ru-RU" sz="1400" dirty="0"/>
              <a:t>, </a:t>
            </a:r>
            <a:r>
              <a:rPr lang="ru-RU" sz="1400" dirty="0" smtClean="0"/>
              <a:t>редкоземельных </a:t>
            </a:r>
            <a:r>
              <a:rPr lang="ru-RU" sz="1400" dirty="0"/>
              <a:t>элементов </a:t>
            </a:r>
            <a:r>
              <a:rPr lang="en-US" sz="1400" dirty="0" err="1"/>
              <a:t>Ce</a:t>
            </a:r>
            <a:r>
              <a:rPr lang="ru-RU" sz="1400" dirty="0"/>
              <a:t>, </a:t>
            </a:r>
            <a:r>
              <a:rPr lang="en-US" sz="1400" dirty="0"/>
              <a:t>La</a:t>
            </a:r>
            <a:r>
              <a:rPr lang="ru-RU" sz="1400" dirty="0"/>
              <a:t>, </a:t>
            </a:r>
            <a:r>
              <a:rPr lang="en-US" sz="1400" dirty="0"/>
              <a:t>Y</a:t>
            </a:r>
            <a:r>
              <a:rPr lang="ru-RU" sz="1400" dirty="0"/>
              <a:t>, </a:t>
            </a:r>
            <a:r>
              <a:rPr lang="en-US" sz="1400" dirty="0" err="1"/>
              <a:t>Yb</a:t>
            </a:r>
            <a:r>
              <a:rPr lang="ru-RU" sz="1400" dirty="0"/>
              <a:t>, </a:t>
            </a:r>
            <a:r>
              <a:rPr lang="en-US" sz="1400" dirty="0" err="1"/>
              <a:t>Zr</a:t>
            </a:r>
            <a:r>
              <a:rPr lang="ru-RU" sz="1400" dirty="0"/>
              <a:t>, </a:t>
            </a:r>
            <a:r>
              <a:rPr lang="en-US" sz="1400" dirty="0" err="1"/>
              <a:t>Nb</a:t>
            </a:r>
            <a:r>
              <a:rPr lang="ru-RU" sz="1400" dirty="0"/>
              <a:t> и элементов </a:t>
            </a:r>
            <a:r>
              <a:rPr lang="ru-RU" sz="1400" dirty="0" err="1"/>
              <a:t>литофильно</a:t>
            </a:r>
            <a:r>
              <a:rPr lang="ru-RU" sz="1400" dirty="0"/>
              <a:t>-халькофильной группы (</a:t>
            </a:r>
            <a:r>
              <a:rPr lang="en-US" sz="1400" dirty="0"/>
              <a:t>Pb</a:t>
            </a:r>
            <a:r>
              <a:rPr lang="ru-RU" sz="1400" dirty="0"/>
              <a:t>, </a:t>
            </a:r>
            <a:r>
              <a:rPr lang="en-US" sz="1400" dirty="0"/>
              <a:t>Zn</a:t>
            </a:r>
            <a:r>
              <a:rPr lang="ru-RU" sz="1400" dirty="0"/>
              <a:t>, </a:t>
            </a:r>
            <a:r>
              <a:rPr lang="en-US" sz="1400" dirty="0"/>
              <a:t>Mo</a:t>
            </a:r>
            <a:r>
              <a:rPr lang="ru-RU" sz="1400" dirty="0"/>
              <a:t>, </a:t>
            </a:r>
            <a:r>
              <a:rPr lang="en-US" sz="1400" dirty="0" err="1"/>
              <a:t>Sn</a:t>
            </a:r>
            <a:r>
              <a:rPr lang="ru-RU" sz="1400" dirty="0"/>
              <a:t>). </a:t>
            </a:r>
          </a:p>
          <a:p>
            <a:pPr algn="just"/>
            <a:r>
              <a:rPr lang="ru-RU" sz="1400" dirty="0"/>
              <a:t>Элементы 2-й компоненты представлены преимущественно </a:t>
            </a:r>
            <a:r>
              <a:rPr lang="ru-RU" sz="1400" dirty="0" err="1"/>
              <a:t>сидерофилами</a:t>
            </a:r>
            <a:r>
              <a:rPr lang="ru-RU" sz="1400" dirty="0"/>
              <a:t>-элементами характерными для основных и ультраосновных пород. Результаты факторного анализа представлены ниже (где 23,6 значение фактора, а подстрочные цифры у символов элементов - факторные нагрузки):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84" y="2492896"/>
            <a:ext cx="5939790" cy="52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84" y="3166745"/>
            <a:ext cx="5939790" cy="52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10" b="-8173"/>
          <a:stretch/>
        </p:blipFill>
        <p:spPr bwMode="auto">
          <a:xfrm>
            <a:off x="1665054" y="3698477"/>
            <a:ext cx="5759450" cy="1965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13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18058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Сравнение результатов количественного  и полуколичественного анализов содержания химических элементов по разрезу линии </a:t>
            </a:r>
            <a:r>
              <a:rPr lang="en-US" sz="1400" b="1" dirty="0" smtClean="0">
                <a:solidFill>
                  <a:schemeClr val="tx1"/>
                </a:solidFill>
              </a:rPr>
              <a:t>II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64704"/>
            <a:ext cx="3456331" cy="5974374"/>
          </a:xfrm>
        </p:spPr>
      </p:pic>
    </p:spTree>
    <p:extLst>
      <p:ext uri="{BB962C8B-B14F-4D97-AF65-F5344CB8AC3E}">
        <p14:creationId xmlns:p14="http://schemas.microsoft.com/office/powerpoint/2010/main" val="404298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1031" r="1265"/>
          <a:stretch/>
        </p:blipFill>
        <p:spPr>
          <a:xfrm>
            <a:off x="539552" y="742950"/>
            <a:ext cx="7137598" cy="48233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50415"/>
            <a:ext cx="4824536" cy="1341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67600" cy="34605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Изолинии интенсивности содержаний химических элементов и ассоциаций по разрезу линии </a:t>
            </a:r>
            <a:r>
              <a:rPr lang="en-US" sz="2000" b="1" dirty="0" smtClean="0">
                <a:solidFill>
                  <a:schemeClr val="tx1"/>
                </a:solidFill>
              </a:rPr>
              <a:t>II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r="1759"/>
          <a:stretch/>
        </p:blipFill>
        <p:spPr>
          <a:xfrm>
            <a:off x="428625" y="836712"/>
            <a:ext cx="8039100" cy="5493097"/>
          </a:xfrm>
        </p:spPr>
      </p:pic>
      <p:sp>
        <p:nvSpPr>
          <p:cNvPr id="6" name="TextBox 5"/>
          <p:cNvSpPr txBox="1"/>
          <p:nvPr/>
        </p:nvSpPr>
        <p:spPr>
          <a:xfrm>
            <a:off x="899592" y="117287"/>
            <a:ext cx="7311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+mj-lt"/>
              </a:rPr>
              <a:t>Изолинии интенсивности содержаний химических </a:t>
            </a:r>
            <a:endParaRPr lang="ru-RU" sz="2000" b="1" dirty="0" smtClean="0">
              <a:latin typeface="+mj-lt"/>
            </a:endParaRPr>
          </a:p>
          <a:p>
            <a:pPr algn="ctr"/>
            <a:r>
              <a:rPr lang="ru-RU" sz="2000" b="1" dirty="0" smtClean="0">
                <a:latin typeface="+mj-lt"/>
              </a:rPr>
              <a:t>элементов </a:t>
            </a:r>
            <a:r>
              <a:rPr lang="ru-RU" sz="2000" b="1" dirty="0">
                <a:latin typeface="+mj-lt"/>
              </a:rPr>
              <a:t>и ассоциаций по разрезу линии </a:t>
            </a:r>
            <a:r>
              <a:rPr lang="en-US" sz="2000" b="1" dirty="0">
                <a:latin typeface="+mj-lt"/>
              </a:rPr>
              <a:t>II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33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5085183"/>
            <a:ext cx="4104456" cy="15687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"/>
          <a:stretch/>
        </p:blipFill>
        <p:spPr>
          <a:xfrm>
            <a:off x="1043608" y="620688"/>
            <a:ext cx="6916285" cy="45459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9006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Изолинии интенсивности содержаний химических элементов и ассоциаций по разрезу </a:t>
            </a:r>
            <a:r>
              <a:rPr lang="ru-RU" sz="2000" b="1" dirty="0" smtClean="0">
                <a:solidFill>
                  <a:schemeClr val="tx1"/>
                </a:solidFill>
              </a:rPr>
              <a:t>ПЛ4,25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078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075240" cy="614129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Непосредственно </a:t>
            </a:r>
            <a:r>
              <a:rPr lang="ru-RU" dirty="0" err="1"/>
              <a:t>Чуктуконское</a:t>
            </a:r>
            <a:r>
              <a:rPr lang="ru-RU" dirty="0"/>
              <a:t> редкоземельно-ниобиевое месторождение расположено в одноименном рудном поле и структурно – тектоническом плане приурочено к центральной части Чуктуконского выступа – долгоживущей пликативно-блоковой структуре южной части </a:t>
            </a:r>
            <a:r>
              <a:rPr lang="ru-RU" dirty="0" err="1"/>
              <a:t>Чадобецкого</a:t>
            </a:r>
            <a:r>
              <a:rPr lang="ru-RU" dirty="0"/>
              <a:t> куполовидного поднятия. Месторождение в плане имеет изометричную овальную форму размером 3,5х2,1 км и площадь 5,63 </a:t>
            </a:r>
            <a:r>
              <a:rPr lang="ru-RU" dirty="0" err="1"/>
              <a:t>кв.км</a:t>
            </a:r>
            <a:r>
              <a:rPr lang="ru-RU" dirty="0"/>
              <a:t>, вытянутую в </a:t>
            </a:r>
            <a:r>
              <a:rPr lang="ru-RU" dirty="0" err="1" smtClean="0"/>
              <a:t>субмеридиональном</a:t>
            </a:r>
            <a:r>
              <a:rPr lang="ru-RU" dirty="0" smtClean="0"/>
              <a:t> </a:t>
            </a:r>
            <a:r>
              <a:rPr lang="ru-RU" dirty="0"/>
              <a:t>направлении. Месторождение охватывает два карбонатитовых массива (северный и южный), имеющих </a:t>
            </a:r>
            <a:r>
              <a:rPr lang="ru-RU" dirty="0" err="1"/>
              <a:t>штокообразную</a:t>
            </a:r>
            <a:r>
              <a:rPr lang="ru-RU" dirty="0"/>
              <a:t> форму и вмещающих редкоземельно – ниобиевое оруденение, связанное с остаточными латеритными </a:t>
            </a:r>
            <a:r>
              <a:rPr lang="ru-RU" dirty="0" err="1"/>
              <a:t>корами</a:t>
            </a:r>
            <a:r>
              <a:rPr lang="ru-RU" dirty="0"/>
              <a:t> выветривания. Северный массив (Основной участок) имеет правильную изометричную форму размером 2,5х1,4 км, площадь – 1,32 </a:t>
            </a:r>
            <a:r>
              <a:rPr lang="ru-RU" dirty="0" err="1"/>
              <a:t>кв.км</a:t>
            </a:r>
            <a:r>
              <a:rPr lang="ru-RU" dirty="0"/>
              <a:t>. Южный массив (Южный участок) имеет овальную форму размером 0,6х1,2 км, площадь 0,61 </a:t>
            </a:r>
            <a:r>
              <a:rPr lang="ru-RU" dirty="0" err="1"/>
              <a:t>кв.км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Руды Чуктуконского месторождения являются редкоземельно-ниобиевыми. При этом, по результатам геолого-технологического картирования, выделяется несколько природных типов руд: </a:t>
            </a:r>
            <a:r>
              <a:rPr lang="ru-RU" dirty="0">
                <a:ln>
                  <a:solidFill>
                    <a:schemeClr val="tx1"/>
                  </a:solidFill>
                </a:ln>
              </a:rPr>
              <a:t>в глинисто-охристых образованиях коры выветривания карбонатитов, в дезинтегрированных </a:t>
            </a:r>
            <a:r>
              <a:rPr lang="ru-RU" dirty="0" err="1">
                <a:ln>
                  <a:solidFill>
                    <a:schemeClr val="tx1"/>
                  </a:solidFill>
                </a:ln>
              </a:rPr>
              <a:t>карбонатитах</a:t>
            </a:r>
            <a:r>
              <a:rPr lang="ru-RU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dirty="0"/>
              <a:t>(«</a:t>
            </a:r>
            <a:r>
              <a:rPr lang="ru-RU" dirty="0" err="1"/>
              <a:t>сыпучках</a:t>
            </a:r>
            <a:r>
              <a:rPr lang="ru-RU" dirty="0"/>
              <a:t>»), в бурых железняках и в осадочных породах мел-палеогенового возраста. Преобладающая часть рудной залежи (до 90%) сложена охристыми рудами, на долю глинистой руды приходится от 3 до 6% запасов месторождения.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89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7570374" cy="6406793"/>
          </a:xfrm>
        </p:spPr>
      </p:pic>
    </p:spTree>
    <p:extLst>
      <p:ext uri="{BB962C8B-B14F-4D97-AF65-F5344CB8AC3E}">
        <p14:creationId xmlns:p14="http://schemas.microsoft.com/office/powerpoint/2010/main" val="15484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60648"/>
            <a:ext cx="7907355" cy="6501209"/>
          </a:xfrm>
        </p:spPr>
      </p:pic>
    </p:spTree>
    <p:extLst>
      <p:ext uri="{BB962C8B-B14F-4D97-AF65-F5344CB8AC3E}">
        <p14:creationId xmlns:p14="http://schemas.microsoft.com/office/powerpoint/2010/main" val="129655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496855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282811" cy="6510221"/>
          </a:xfrm>
        </p:spPr>
      </p:pic>
    </p:spTree>
    <p:extLst>
      <p:ext uri="{BB962C8B-B14F-4D97-AF65-F5344CB8AC3E}">
        <p14:creationId xmlns:p14="http://schemas.microsoft.com/office/powerpoint/2010/main" val="26738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169709" cy="6448785"/>
          </a:xfrm>
        </p:spPr>
      </p:pic>
    </p:spTree>
    <p:extLst>
      <p:ext uri="{BB962C8B-B14F-4D97-AF65-F5344CB8AC3E}">
        <p14:creationId xmlns:p14="http://schemas.microsoft.com/office/powerpoint/2010/main" val="18329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Модель содержания </a:t>
            </a:r>
            <a:r>
              <a:rPr lang="en-US" sz="2000" b="1" dirty="0" err="1" smtClean="0">
                <a:solidFill>
                  <a:schemeClr val="tx1"/>
                </a:solidFill>
              </a:rPr>
              <a:t>Nb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Ce</a:t>
            </a:r>
            <a:r>
              <a:rPr lang="en-US" sz="2000" b="1" dirty="0" smtClean="0">
                <a:solidFill>
                  <a:schemeClr val="tx1"/>
                </a:solidFill>
              </a:rPr>
              <a:t>, La </a:t>
            </a:r>
            <a:r>
              <a:rPr lang="ru-RU" sz="2000" b="1" dirty="0" smtClean="0">
                <a:solidFill>
                  <a:schemeClr val="tx1"/>
                </a:solidFill>
              </a:rPr>
              <a:t>по уровням </a:t>
            </a:r>
            <a:r>
              <a:rPr lang="ru-RU" sz="2000" b="1" dirty="0" err="1" smtClean="0">
                <a:solidFill>
                  <a:schemeClr val="tx1"/>
                </a:solidFill>
              </a:rPr>
              <a:t>погоризонтных</a:t>
            </a:r>
            <a:r>
              <a:rPr lang="ru-RU" sz="2000" b="1" dirty="0" smtClean="0">
                <a:solidFill>
                  <a:schemeClr val="tx1"/>
                </a:solidFill>
              </a:rPr>
              <a:t> срезов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414" r="422"/>
          <a:stretch/>
        </p:blipFill>
        <p:spPr>
          <a:xfrm>
            <a:off x="301925" y="931653"/>
            <a:ext cx="8410754" cy="5522623"/>
          </a:xfrm>
        </p:spPr>
      </p:pic>
    </p:spTree>
    <p:extLst>
      <p:ext uri="{BB962C8B-B14F-4D97-AF65-F5344CB8AC3E}">
        <p14:creationId xmlns:p14="http://schemas.microsoft.com/office/powerpoint/2010/main" val="34275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Геологопоисковый план 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Чуктуконского рудного поля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4"/>
            <a:ext cx="5388486" cy="5492481"/>
          </a:xfrm>
        </p:spPr>
      </p:pic>
    </p:spTree>
    <p:extLst>
      <p:ext uri="{BB962C8B-B14F-4D97-AF65-F5344CB8AC3E}">
        <p14:creationId xmlns:p14="http://schemas.microsoft.com/office/powerpoint/2010/main" val="22972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34605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Геохимическая характеристика карбонатитов Чуктуконского массива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37488480"/>
              </p:ext>
            </p:extLst>
          </p:nvPr>
        </p:nvGraphicFramePr>
        <p:xfrm>
          <a:off x="683568" y="764704"/>
          <a:ext cx="4604718" cy="583263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4600"/>
                <a:gridCol w="470835"/>
                <a:gridCol w="588918"/>
                <a:gridCol w="401580"/>
                <a:gridCol w="586925"/>
                <a:gridCol w="595893"/>
                <a:gridCol w="322360"/>
                <a:gridCol w="706003"/>
                <a:gridCol w="677604"/>
              </a:tblGrid>
              <a:tr h="777685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Элементы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Порог обнаружения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1)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АЭК «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GRAN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Кларк </a:t>
                      </a:r>
                      <a:r>
                        <a:rPr lang="ru-RU" sz="60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ЗК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2)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Вариации ср. значений элементов в карбонатитах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 4,00 (Скв_539, 75 проб, 101-178,4 м, карбонатиты)(С</a:t>
                      </a:r>
                      <a:r>
                        <a:rPr lang="ru-RU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С2/С1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Индикаторы глубинного происхождения расплавов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Геохимическая специализация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0,03 г/т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0,073 г/т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As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Ba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100-300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Ba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Ba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5,0 </a:t>
                      </a:r>
                      <a:r>
                        <a:rPr lang="ru-RU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Cd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0,016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Ce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7, 0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30-100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Ce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Ce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Cr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Ga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Ge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La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5-20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La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La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12,0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5-20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0.5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Mn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16,7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Nb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10-20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Nb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Nb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2,5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Ni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Pb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3-10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Pb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Sb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Sc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Sn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Sr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50-150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Sr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Sr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50-100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0.07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3-20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Y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3,5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Yb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Yb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Zn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10-30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Zn 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0.8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Zr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30-60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Zr </a:t>
                      </a:r>
                      <a:r>
                        <a:rPr lang="en-US" sz="600" baseline="-25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600" baseline="30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r>
                        <a:rPr lang="en-US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5,33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Mg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36924" y="3789040"/>
            <a:ext cx="3744416" cy="288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800" spc="200" dirty="0">
                <a:latin typeface="Times New Roman"/>
                <a:ea typeface="Calibri"/>
                <a:cs typeface="Times New Roman"/>
              </a:rPr>
              <a:t>Примечание</a:t>
            </a:r>
            <a:endParaRPr lang="ru-RU" sz="800" dirty="0">
              <a:latin typeface="Calibri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  <a:buAutoNum type="arabicParenR"/>
            </a:pPr>
            <a:r>
              <a:rPr lang="ru-RU" sz="800" dirty="0" smtClean="0">
                <a:latin typeface="Times New Roman"/>
                <a:ea typeface="Calibri"/>
                <a:cs typeface="Times New Roman"/>
              </a:rPr>
              <a:t>Содержание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химических элементов приведено </a:t>
            </a:r>
            <a:r>
              <a:rPr lang="ru-RU" sz="800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n×10-3%, 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Al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800" dirty="0" err="1" smtClean="0">
                <a:latin typeface="Times New Roman"/>
                <a:ea typeface="Calibri"/>
                <a:cs typeface="Times New Roman"/>
              </a:rPr>
              <a:t>Ca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800" dirty="0" err="1" smtClean="0">
                <a:latin typeface="Times New Roman"/>
                <a:ea typeface="Calibri"/>
                <a:cs typeface="Times New Roman"/>
              </a:rPr>
              <a:t>Fe</a:t>
            </a:r>
            <a:r>
              <a:rPr lang="ru-RU" sz="800" dirty="0" smtClean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K, 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Mg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Na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Si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 в %; 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Ag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 в г/т. </a:t>
            </a:r>
            <a:r>
              <a:rPr lang="ru-RU" sz="800" dirty="0" smtClean="0">
                <a:latin typeface="Times New Roman"/>
                <a:ea typeface="Calibri"/>
                <a:cs typeface="Times New Roman"/>
              </a:rPr>
              <a:t>Содержание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элементов ниже порога </a:t>
            </a:r>
            <a:r>
              <a:rPr lang="ru-RU" sz="800" dirty="0" smtClean="0">
                <a:latin typeface="Times New Roman"/>
                <a:ea typeface="Calibri"/>
                <a:cs typeface="Times New Roman"/>
              </a:rPr>
              <a:t>обнаружения заменено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на половину чувствительности </a:t>
            </a:r>
            <a:r>
              <a:rPr lang="ru-RU" sz="800" dirty="0" smtClean="0">
                <a:latin typeface="Times New Roman"/>
                <a:ea typeface="Calibri"/>
                <a:cs typeface="Times New Roman"/>
              </a:rPr>
              <a:t>лабораторного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анализа, выше верхнего предела обнаружения &gt;1000 </a:t>
            </a:r>
            <a:r>
              <a:rPr lang="ru-RU" sz="800" dirty="0" smtClean="0">
                <a:latin typeface="Times New Roman"/>
                <a:ea typeface="Calibri"/>
                <a:cs typeface="Times New Roman"/>
              </a:rPr>
              <a:t>заменено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на 1500, &gt;20% на 25% (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Fe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Ca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).</a:t>
            </a:r>
            <a:endParaRPr lang="ru-RU" sz="800" dirty="0">
              <a:latin typeface="Calibri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>
                <a:latin typeface="Times New Roman"/>
                <a:ea typeface="Calibri"/>
                <a:cs typeface="Times New Roman"/>
              </a:rPr>
              <a:t>2) Кларки в земной коре (ЗК) приведены по данным </a:t>
            </a:r>
            <a:endParaRPr lang="ru-RU" sz="800" dirty="0" smtClean="0">
              <a:latin typeface="Times New Roman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 smtClean="0">
                <a:latin typeface="Times New Roman"/>
                <a:ea typeface="Calibri"/>
                <a:cs typeface="Times New Roman"/>
              </a:rPr>
              <a:t>Прил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. 2.11, «Требования МГХК-200…2002 г.». </a:t>
            </a:r>
            <a:endParaRPr lang="ru-RU" sz="800" dirty="0">
              <a:latin typeface="Calibri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>
                <a:latin typeface="Times New Roman"/>
                <a:ea typeface="Calibri"/>
                <a:cs typeface="Times New Roman"/>
              </a:rPr>
              <a:t>3) Таб. Генетическая классификация ассоциаций </a:t>
            </a:r>
            <a:endParaRPr lang="ru-RU" sz="800" dirty="0" smtClean="0">
              <a:latin typeface="Times New Roman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 smtClean="0">
                <a:latin typeface="Times New Roman"/>
                <a:ea typeface="Calibri"/>
                <a:cs typeface="Times New Roman"/>
              </a:rPr>
              <a:t>магматических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формаций и их геохимическая специализация </a:t>
            </a:r>
            <a:endParaRPr lang="ru-RU" sz="800" dirty="0" smtClean="0">
              <a:latin typeface="Times New Roman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Опыт составления прогнозно-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минерагенических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 карт </a:t>
            </a:r>
            <a:r>
              <a:rPr lang="ru-RU" sz="800" dirty="0" smtClean="0">
                <a:latin typeface="Times New Roman"/>
                <a:ea typeface="Calibri"/>
                <a:cs typeface="Times New Roman"/>
              </a:rPr>
              <a:t>на</a:t>
            </a: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глубинной геодинамической и геолого-геофизической основе, ВСЕГЕИ, 1998, 76 с.).</a:t>
            </a:r>
            <a:endParaRPr lang="ru-RU" sz="800" dirty="0">
              <a:latin typeface="Calibri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>
                <a:latin typeface="Times New Roman"/>
                <a:ea typeface="Calibri"/>
                <a:cs typeface="Times New Roman"/>
              </a:rPr>
              <a:t>4) Геохимическая специализация карбонатитов Чуктуконского </a:t>
            </a:r>
            <a:endParaRPr lang="ru-RU" sz="800" dirty="0" smtClean="0">
              <a:latin typeface="Times New Roman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 smtClean="0">
                <a:latin typeface="Times New Roman"/>
                <a:ea typeface="Calibri"/>
                <a:cs typeface="Times New Roman"/>
              </a:rPr>
              <a:t>массива рассчитана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путем деления средних содержаний </a:t>
            </a:r>
            <a:endParaRPr lang="ru-RU" sz="800" dirty="0" smtClean="0">
              <a:latin typeface="Times New Roman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 smtClean="0">
                <a:latin typeface="Times New Roman"/>
                <a:ea typeface="Calibri"/>
                <a:cs typeface="Times New Roman"/>
              </a:rPr>
              <a:t>элементов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в малоизмененных 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карбонатитах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 в </a:t>
            </a:r>
            <a:r>
              <a:rPr lang="ru-RU" sz="800" dirty="0" err="1">
                <a:latin typeface="Times New Roman"/>
                <a:ea typeface="Calibri"/>
                <a:cs typeface="Times New Roman"/>
              </a:rPr>
              <a:t>скв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. 539 </a:t>
            </a:r>
            <a:endParaRPr lang="ru-RU" sz="800" dirty="0" smtClean="0">
              <a:latin typeface="Times New Roman"/>
              <a:ea typeface="Calibri"/>
              <a:cs typeface="Times New Roman"/>
            </a:endParaRPr>
          </a:p>
          <a:p>
            <a:pPr marL="360000" marR="450215" algn="just">
              <a:lnSpc>
                <a:spcPct val="115000"/>
              </a:lnSpc>
              <a:spcAft>
                <a:spcPts val="0"/>
              </a:spcAft>
            </a:pPr>
            <a:r>
              <a:rPr lang="ru-RU" sz="800" dirty="0" smtClean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800" dirty="0">
                <a:latin typeface="Times New Roman"/>
                <a:ea typeface="Calibri"/>
                <a:cs typeface="Times New Roman"/>
              </a:rPr>
              <a:t>максимальные значения в графе 5.</a:t>
            </a:r>
            <a:endParaRPr lang="ru-RU" sz="800" dirty="0">
              <a:latin typeface="Calibri"/>
              <a:ea typeface="Calibri"/>
              <a:cs typeface="Times New Roman"/>
            </a:endParaRPr>
          </a:p>
          <a:p>
            <a:pPr marL="360000" algn="just"/>
            <a:r>
              <a:rPr lang="ru-RU" sz="800" dirty="0">
                <a:latin typeface="Times New Roman"/>
                <a:ea typeface="Calibri"/>
              </a:rPr>
              <a:t>Ba</a:t>
            </a:r>
            <a:r>
              <a:rPr lang="ru-RU" sz="800" baseline="-25000" dirty="0">
                <a:latin typeface="Times New Roman"/>
                <a:ea typeface="Calibri"/>
              </a:rPr>
              <a:t>5,0 </a:t>
            </a:r>
            <a:r>
              <a:rPr lang="ru-RU" sz="800" baseline="30000" dirty="0">
                <a:latin typeface="Times New Roman"/>
                <a:ea typeface="Calibri"/>
              </a:rPr>
              <a:t>44</a:t>
            </a:r>
            <a:r>
              <a:rPr lang="ru-RU" sz="800" dirty="0">
                <a:latin typeface="Times New Roman"/>
                <a:ea typeface="Calibri"/>
              </a:rPr>
              <a:t> - подстрочный индекс- коэффициент концентрации</a:t>
            </a:r>
            <a:r>
              <a:rPr lang="ru-RU" sz="800" dirty="0" smtClean="0">
                <a:latin typeface="Times New Roman"/>
                <a:ea typeface="Calibri"/>
              </a:rPr>
              <a:t>;</a:t>
            </a:r>
          </a:p>
          <a:p>
            <a:pPr marL="360000" algn="just"/>
            <a:r>
              <a:rPr lang="ru-RU" sz="800" dirty="0" smtClean="0">
                <a:latin typeface="Times New Roman"/>
                <a:ea typeface="Calibri"/>
              </a:rPr>
              <a:t> </a:t>
            </a:r>
            <a:r>
              <a:rPr lang="ru-RU" sz="800" dirty="0">
                <a:latin typeface="Times New Roman"/>
                <a:ea typeface="Calibri"/>
              </a:rPr>
              <a:t>надстрочный индекс- коэффициент вариации в %.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283691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188640"/>
            <a:ext cx="7467600" cy="6285312"/>
          </a:xfrm>
        </p:spPr>
        <p:txBody>
          <a:bodyPr>
            <a:normAutofit/>
          </a:bodyPr>
          <a:lstStyle/>
          <a:p>
            <a:pPr algn="just"/>
            <a:r>
              <a:rPr lang="ru-RU" sz="1400" dirty="0"/>
              <a:t>Среднее содержание таких элементов, как </a:t>
            </a:r>
            <a:r>
              <a:rPr lang="en-US" sz="1400" dirty="0"/>
              <a:t>Ba</a:t>
            </a:r>
            <a:r>
              <a:rPr lang="ru-RU" sz="1400" dirty="0"/>
              <a:t>, </a:t>
            </a:r>
            <a:r>
              <a:rPr lang="en-US" sz="1400" dirty="0" err="1"/>
              <a:t>Ce</a:t>
            </a:r>
            <a:r>
              <a:rPr lang="ru-RU" sz="1400" dirty="0"/>
              <a:t>, </a:t>
            </a:r>
            <a:r>
              <a:rPr lang="en-US" sz="1400" dirty="0"/>
              <a:t>La</a:t>
            </a:r>
            <a:r>
              <a:rPr lang="ru-RU" sz="1400" dirty="0"/>
              <a:t>, </a:t>
            </a:r>
            <a:r>
              <a:rPr lang="en-US" sz="1400" dirty="0" err="1"/>
              <a:t>Nb</a:t>
            </a:r>
            <a:r>
              <a:rPr lang="ru-RU" sz="1400" dirty="0"/>
              <a:t>, </a:t>
            </a:r>
            <a:r>
              <a:rPr lang="en-US" sz="1400" dirty="0" err="1"/>
              <a:t>Sr</a:t>
            </a:r>
            <a:r>
              <a:rPr lang="ru-RU" sz="1400" dirty="0"/>
              <a:t>, </a:t>
            </a:r>
            <a:r>
              <a:rPr lang="en-US" sz="1400" dirty="0"/>
              <a:t>Y</a:t>
            </a:r>
            <a:r>
              <a:rPr lang="ru-RU" sz="1400" dirty="0"/>
              <a:t> в карбонатитах Чуктуконского месторождения являются аномальными для карбонатитовой формации, поскольку превышают максимумы средних значений для данного формационного типа.</a:t>
            </a:r>
          </a:p>
          <a:p>
            <a:pPr algn="just"/>
            <a:r>
              <a:rPr lang="ru-RU" sz="1400" dirty="0"/>
              <a:t>Геохимическая специализация </a:t>
            </a:r>
            <a:r>
              <a:rPr lang="ru-RU" sz="1400" dirty="0" err="1"/>
              <a:t>чуктуконских</a:t>
            </a:r>
            <a:r>
              <a:rPr lang="ru-RU" sz="1400" dirty="0"/>
              <a:t> карбонатитов, определенная по максимумам средних значений элементов карбонатитовой </a:t>
            </a:r>
            <a:r>
              <a:rPr lang="ru-RU" sz="1400" dirty="0" smtClean="0"/>
              <a:t>формации </a:t>
            </a:r>
            <a:r>
              <a:rPr lang="ru-RU" sz="1400" dirty="0"/>
              <a:t>представляется формулой</a:t>
            </a:r>
            <a:r>
              <a:rPr lang="ru-RU" sz="1400" dirty="0" smtClean="0"/>
              <a:t>:</a:t>
            </a:r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Структурная геохимическая характеристика карбонатитов Чуктуконского месторождения выражена в </a:t>
            </a:r>
            <a:r>
              <a:rPr lang="ru-RU" sz="1400" dirty="0" smtClean="0"/>
              <a:t>формуле: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Н</a:t>
            </a:r>
            <a:r>
              <a:rPr lang="ru-RU" sz="1400" dirty="0" smtClean="0"/>
              <a:t>аблюдается </a:t>
            </a:r>
            <a:r>
              <a:rPr lang="ru-RU" sz="1400" dirty="0"/>
              <a:t>резкий отрыв группы </a:t>
            </a:r>
            <a:r>
              <a:rPr lang="en-US" sz="1400" dirty="0" err="1"/>
              <a:t>Nb</a:t>
            </a:r>
            <a:r>
              <a:rPr lang="ru-RU" sz="1400" dirty="0"/>
              <a:t>, </a:t>
            </a:r>
            <a:r>
              <a:rPr lang="en-US" sz="1400" dirty="0"/>
              <a:t>P</a:t>
            </a:r>
            <a:r>
              <a:rPr lang="ru-RU" sz="1400" dirty="0"/>
              <a:t>, </a:t>
            </a:r>
            <a:r>
              <a:rPr lang="en-US" sz="1400" dirty="0" err="1"/>
              <a:t>Sr</a:t>
            </a:r>
            <a:r>
              <a:rPr lang="ru-RU" sz="1400" dirty="0"/>
              <a:t>, </a:t>
            </a:r>
            <a:r>
              <a:rPr lang="en-US" sz="1400" dirty="0"/>
              <a:t>Y</a:t>
            </a:r>
            <a:r>
              <a:rPr lang="ru-RU" sz="1400" dirty="0"/>
              <a:t>, </a:t>
            </a:r>
            <a:r>
              <a:rPr lang="en-US" sz="1400" dirty="0"/>
              <a:t>La</a:t>
            </a:r>
            <a:r>
              <a:rPr lang="ru-RU" sz="1400" dirty="0"/>
              <a:t>, </a:t>
            </a:r>
            <a:r>
              <a:rPr lang="en-US" sz="1400" dirty="0" err="1"/>
              <a:t>Ce</a:t>
            </a:r>
            <a:r>
              <a:rPr lang="ru-RU" sz="1400" dirty="0"/>
              <a:t>, </a:t>
            </a:r>
            <a:r>
              <a:rPr lang="en-US" sz="1400" dirty="0"/>
              <a:t>Ba</a:t>
            </a:r>
            <a:r>
              <a:rPr lang="ru-RU" sz="1400" dirty="0"/>
              <a:t>, </a:t>
            </a:r>
            <a:r>
              <a:rPr lang="en-US" sz="1400" dirty="0" err="1"/>
              <a:t>Zr</a:t>
            </a:r>
            <a:r>
              <a:rPr lang="ru-RU" sz="1400" dirty="0"/>
              <a:t> от остальных, представленных компактно сгруппированными ассоциациями </a:t>
            </a:r>
            <a:r>
              <a:rPr lang="ru-RU" sz="1400" dirty="0" err="1"/>
              <a:t>фельси</a:t>
            </a:r>
            <a:r>
              <a:rPr lang="ru-RU" sz="1400" dirty="0"/>
              <a:t>-, </a:t>
            </a:r>
            <a:r>
              <a:rPr lang="ru-RU" sz="1400" dirty="0" err="1"/>
              <a:t>фемафилов</a:t>
            </a:r>
            <a:r>
              <a:rPr lang="ru-RU" sz="1400" dirty="0"/>
              <a:t>, характеризующих магматические </a:t>
            </a:r>
            <a:r>
              <a:rPr lang="ru-RU" sz="1400" dirty="0" smtClean="0"/>
              <a:t>породы. </a:t>
            </a:r>
            <a:r>
              <a:rPr lang="ru-RU" sz="1400" dirty="0"/>
              <a:t>Такой признак может и при отсутствии аномально повышенных содержаний в опробованном материале указывать на возможность обнаружения рудных концентраций в изучаемых образованиях 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/>
            <a:r>
              <a:rPr lang="ru-RU" sz="1400" dirty="0"/>
              <a:t>Таким образом, структурная геохимическая характеристика наряду с геохимической специализацией ярко подчеркивает перспективность карбонатитов Чуктуконского массива на Y-, </a:t>
            </a:r>
            <a:r>
              <a:rPr lang="ru-RU" sz="1400" dirty="0" err="1"/>
              <a:t>La</a:t>
            </a:r>
            <a:r>
              <a:rPr lang="ru-RU" sz="1400" dirty="0"/>
              <a:t>-, </a:t>
            </a:r>
            <a:r>
              <a:rPr lang="ru-RU" sz="1400" dirty="0" err="1"/>
              <a:t>Ce</a:t>
            </a:r>
            <a:r>
              <a:rPr lang="ru-RU" sz="1400" dirty="0"/>
              <a:t>-, </a:t>
            </a:r>
            <a:r>
              <a:rPr lang="ru-RU" sz="1400" dirty="0" err="1"/>
              <a:t>Nb</a:t>
            </a:r>
            <a:r>
              <a:rPr lang="ru-RU" sz="1400" dirty="0"/>
              <a:t>-, </a:t>
            </a:r>
            <a:r>
              <a:rPr lang="ru-RU" sz="1400" dirty="0" err="1"/>
              <a:t>Sr</a:t>
            </a:r>
            <a:r>
              <a:rPr lang="ru-RU" sz="1400" dirty="0"/>
              <a:t>-, </a:t>
            </a:r>
            <a:r>
              <a:rPr lang="ru-RU" sz="1400" dirty="0" err="1"/>
              <a:t>Ba</a:t>
            </a:r>
            <a:r>
              <a:rPr lang="ru-RU" sz="1400" dirty="0"/>
              <a:t>- оруденение.</a:t>
            </a:r>
          </a:p>
          <a:p>
            <a:pPr algn="just"/>
            <a:r>
              <a:rPr lang="ru-RU" sz="1400" dirty="0"/>
              <a:t>К тому же по уровню содержаний элементов-индикаторов глубинного происхождения расплавов </a:t>
            </a:r>
            <a:r>
              <a:rPr lang="ru-RU" sz="1400" dirty="0" err="1"/>
              <a:t>Ba</a:t>
            </a:r>
            <a:r>
              <a:rPr lang="ru-RU" sz="1400" dirty="0"/>
              <a:t>, </a:t>
            </a:r>
            <a:r>
              <a:rPr lang="ru-RU" sz="1400" dirty="0" err="1"/>
              <a:t>Be</a:t>
            </a:r>
            <a:r>
              <a:rPr lang="ru-RU" sz="1400" dirty="0"/>
              <a:t>, </a:t>
            </a:r>
            <a:r>
              <a:rPr lang="ru-RU" sz="1400" dirty="0" err="1"/>
              <a:t>Ce</a:t>
            </a:r>
            <a:r>
              <a:rPr lang="ru-RU" sz="1400" dirty="0"/>
              <a:t>, </a:t>
            </a:r>
            <a:r>
              <a:rPr lang="ru-RU" sz="1400" dirty="0" err="1"/>
              <a:t>La</a:t>
            </a:r>
            <a:r>
              <a:rPr lang="ru-RU" sz="1400" dirty="0"/>
              <a:t>, </a:t>
            </a:r>
            <a:r>
              <a:rPr lang="ru-RU" sz="1400" dirty="0" err="1"/>
              <a:t>Nb</a:t>
            </a:r>
            <a:r>
              <a:rPr lang="ru-RU" sz="1400" dirty="0"/>
              <a:t>, </a:t>
            </a:r>
            <a:r>
              <a:rPr lang="ru-RU" sz="1400" dirty="0" err="1"/>
              <a:t>Sr</a:t>
            </a:r>
            <a:r>
              <a:rPr lang="ru-RU" sz="1400" dirty="0"/>
              <a:t>, Y, </a:t>
            </a:r>
            <a:r>
              <a:rPr lang="ru-RU" sz="1400" dirty="0" err="1"/>
              <a:t>Yb</a:t>
            </a:r>
            <a:r>
              <a:rPr lang="ru-RU" sz="1400" dirty="0"/>
              <a:t> для </a:t>
            </a:r>
            <a:r>
              <a:rPr lang="ru-RU" sz="1400" dirty="0" err="1"/>
              <a:t>Чуктуконских</a:t>
            </a:r>
            <a:r>
              <a:rPr lang="ru-RU" sz="1400" dirty="0"/>
              <a:t> карбонатитов отмечается превышение граничных значений, свидетельствующих о </a:t>
            </a:r>
            <a:r>
              <a:rPr lang="ru-RU" sz="1400" dirty="0" err="1"/>
              <a:t>магмогенерации</a:t>
            </a:r>
            <a:r>
              <a:rPr lang="ru-RU" sz="1400" dirty="0"/>
              <a:t> карбонатитов на больших глубинах в условиях высоких всесторонних </a:t>
            </a:r>
            <a:r>
              <a:rPr lang="ru-RU" sz="1400" dirty="0" smtClean="0"/>
              <a:t>давлений.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13" b="-12858"/>
          <a:stretch/>
        </p:blipFill>
        <p:spPr bwMode="auto">
          <a:xfrm>
            <a:off x="1989455" y="1902679"/>
            <a:ext cx="5165090" cy="395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556" r="11218" b="-66667"/>
          <a:stretch/>
        </p:blipFill>
        <p:spPr bwMode="auto">
          <a:xfrm>
            <a:off x="1933575" y="2891002"/>
            <a:ext cx="5276850" cy="38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399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404664"/>
            <a:ext cx="8003232" cy="6213304"/>
          </a:xfrm>
        </p:spPr>
        <p:txBody>
          <a:bodyPr>
            <a:normAutofit/>
          </a:bodyPr>
          <a:lstStyle/>
          <a:p>
            <a:pPr algn="just"/>
            <a:r>
              <a:rPr lang="ru-RU" sz="1400" dirty="0"/>
              <a:t>По результатам применения критерия Родионова, модели стохастического ряда подвижности и индикаторных отношений петрогенных элементов в обработке данных по разрезам линии II и разрезам ПЛ 3,25, ПЛ 4,00, ПЛ 4,25 и ПЛ 4,50 построены геохимические </a:t>
            </a:r>
            <a:r>
              <a:rPr lang="ru-RU" sz="1400" dirty="0" smtClean="0"/>
              <a:t>разрезы.</a:t>
            </a:r>
            <a:endParaRPr lang="ru-RU" sz="1400" dirty="0"/>
          </a:p>
          <a:p>
            <a:pPr algn="just"/>
            <a:r>
              <a:rPr lang="ru-RU" sz="1400" dirty="0"/>
              <a:t>Для того чтобы судить об элювиальном (</a:t>
            </a:r>
            <a:r>
              <a:rPr lang="ru-RU" sz="1400" dirty="0" err="1"/>
              <a:t>непереотложенном</a:t>
            </a:r>
            <a:r>
              <a:rPr lang="ru-RU" sz="1400" dirty="0"/>
              <a:t>) характере продуктов выветривания, были использованы индикаторные отношения петрогенных элементов: сумма щелочных и щелочноземельных элементов к глинозему, титановый модуль (</a:t>
            </a:r>
            <a:r>
              <a:rPr lang="ru-RU" sz="1400" dirty="0" err="1"/>
              <a:t>Ti</a:t>
            </a:r>
            <a:r>
              <a:rPr lang="ru-RU" sz="1400" dirty="0"/>
              <a:t>/</a:t>
            </a:r>
            <a:r>
              <a:rPr lang="ru-RU" sz="1400" dirty="0" err="1"/>
              <a:t>Al</a:t>
            </a:r>
            <a:r>
              <a:rPr lang="ru-RU" sz="1400" dirty="0"/>
              <a:t>), кремниевый модуль (</a:t>
            </a:r>
            <a:r>
              <a:rPr lang="ru-RU" sz="1400" dirty="0" err="1"/>
              <a:t>Al</a:t>
            </a:r>
            <a:r>
              <a:rPr lang="ru-RU" sz="1400" dirty="0"/>
              <a:t>/</a:t>
            </a:r>
            <a:r>
              <a:rPr lang="ru-RU" sz="1400" dirty="0" err="1"/>
              <a:t>Si</a:t>
            </a:r>
            <a:r>
              <a:rPr lang="ru-RU" sz="1400" dirty="0"/>
              <a:t>), которые в разрезах кор выветривания ведут себя упорядочен-но. Отношение (</a:t>
            </a:r>
            <a:r>
              <a:rPr lang="ru-RU" sz="1400" dirty="0" err="1"/>
              <a:t>K+Na+Ca+Sr+Ba</a:t>
            </a:r>
            <a:r>
              <a:rPr lang="ru-RU" sz="1400" dirty="0"/>
              <a:t>)/</a:t>
            </a:r>
            <a:r>
              <a:rPr lang="ru-RU" sz="1400" dirty="0" err="1"/>
              <a:t>Al</a:t>
            </a:r>
            <a:r>
              <a:rPr lang="ru-RU" sz="1400" dirty="0"/>
              <a:t>, названное нами </a:t>
            </a:r>
            <a:r>
              <a:rPr lang="ru-RU" sz="1400" dirty="0" err="1"/>
              <a:t>петрогенным</a:t>
            </a:r>
            <a:r>
              <a:rPr lang="ru-RU" sz="1400" dirty="0"/>
              <a:t> модулем, закономерно уменьшается вверх по разрезам различных кор выветривания, кремниевый модуль, как правило, растет вверх </a:t>
            </a:r>
            <a:r>
              <a:rPr lang="ru-RU" sz="1400" dirty="0" smtClean="0"/>
              <a:t>по разрезу.</a:t>
            </a:r>
            <a:endParaRPr lang="ru-RU" sz="1400" dirty="0"/>
          </a:p>
          <a:p>
            <a:pPr algn="just"/>
            <a:r>
              <a:rPr lang="ru-RU" sz="1400" dirty="0"/>
              <a:t>На геохимических разрезах на фоне поля значений </a:t>
            </a:r>
            <a:r>
              <a:rPr lang="ru-RU" sz="1400" dirty="0" err="1"/>
              <a:t>петрогенного</a:t>
            </a:r>
            <a:r>
              <a:rPr lang="ru-RU" sz="1400" dirty="0"/>
              <a:t> модуля для каждой скважины показаны значения критерия Родионова, выделены интервалы глубин для расчета рядов распределения связей и ассоциаций элементов. В таблицах, сопровождающих разрезы, приведены геохимические формулы, соответствующие выборкам по интервалам </a:t>
            </a:r>
            <a:r>
              <a:rPr lang="ru-RU" sz="1400" dirty="0" smtClean="0"/>
              <a:t>глубин.</a:t>
            </a:r>
            <a:endParaRPr lang="ru-RU" sz="1400" dirty="0"/>
          </a:p>
          <a:p>
            <a:pPr algn="just"/>
            <a:r>
              <a:rPr lang="ru-RU" sz="1400" dirty="0"/>
              <a:t>Выборки для обработки методом многократной корреляции сформированы по граничным точкам однородных линейных совокупностей геохимических данных, которые обозначены численным значением критерия Родионова - чем больше значение статистического критерия, тем контрастнее геохимическая граница, т.е. большее число элементов резко изменяют уровень содержаний и </a:t>
            </a:r>
            <a:r>
              <a:rPr lang="ru-RU" sz="1400" dirty="0" smtClean="0"/>
              <a:t>вариацию.</a:t>
            </a:r>
            <a:endParaRPr lang="ru-RU" sz="1400" dirty="0"/>
          </a:p>
          <a:p>
            <a:pPr algn="just"/>
            <a:r>
              <a:rPr lang="ru-RU" sz="1400" dirty="0"/>
              <a:t>Произведено сопоставление полученных ассоциаций с эталонными </a:t>
            </a:r>
            <a:r>
              <a:rPr lang="ru-RU" sz="1400" dirty="0" err="1"/>
              <a:t>магматогенно-механогенными</a:t>
            </a:r>
            <a:r>
              <a:rPr lang="ru-RU" sz="1400" dirty="0"/>
              <a:t> и хемогенными ассоциациями и рядом подвижности элементов, полученными Ю.К. Бурковым на основе обработки значительного объема аналитических данных по магматическим и осадочным породам.</a:t>
            </a:r>
          </a:p>
        </p:txBody>
      </p:sp>
    </p:spTree>
    <p:extLst>
      <p:ext uri="{BB962C8B-B14F-4D97-AF65-F5344CB8AC3E}">
        <p14:creationId xmlns:p14="http://schemas.microsoft.com/office/powerpoint/2010/main" val="198061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704" y="274638"/>
            <a:ext cx="7467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Изменение титанового модуля (</a:t>
            </a:r>
            <a:r>
              <a:rPr lang="en-US" sz="2000" b="1" dirty="0" smtClean="0">
                <a:solidFill>
                  <a:schemeClr val="tx1"/>
                </a:solidFill>
              </a:rPr>
              <a:t>Ti/Al) </a:t>
            </a:r>
            <a:r>
              <a:rPr lang="ru-RU" sz="2000" b="1" dirty="0" smtClean="0">
                <a:solidFill>
                  <a:schemeClr val="tx1"/>
                </a:solidFill>
              </a:rPr>
              <a:t>в разрезе ПЛ1,25 и кремневого модуля (</a:t>
            </a:r>
            <a:r>
              <a:rPr lang="en-US" sz="2000" b="1" dirty="0" smtClean="0">
                <a:solidFill>
                  <a:schemeClr val="tx1"/>
                </a:solidFill>
              </a:rPr>
              <a:t>Al/Si)</a:t>
            </a:r>
            <a:r>
              <a:rPr lang="ru-RU" sz="2000" b="1" dirty="0" smtClean="0">
                <a:solidFill>
                  <a:schemeClr val="tx1"/>
                </a:solidFill>
              </a:rPr>
              <a:t> по разрезу линии </a:t>
            </a:r>
            <a:r>
              <a:rPr lang="en-US" sz="2000" b="1" dirty="0" smtClean="0">
                <a:solidFill>
                  <a:schemeClr val="tx1"/>
                </a:solidFill>
              </a:rPr>
              <a:t>II.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143521" cy="5544616"/>
          </a:xfrm>
        </p:spPr>
      </p:pic>
      <p:sp>
        <p:nvSpPr>
          <p:cNvPr id="5" name="TextBox 4"/>
          <p:cNvSpPr txBox="1"/>
          <p:nvPr/>
        </p:nvSpPr>
        <p:spPr>
          <a:xfrm>
            <a:off x="3258118" y="6309320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Масштаб 1:5 000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200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Распределение </a:t>
            </a:r>
            <a:r>
              <a:rPr lang="ru-RU" sz="2000" b="1" dirty="0" err="1" smtClean="0">
                <a:solidFill>
                  <a:schemeClr val="tx1"/>
                </a:solidFill>
              </a:rPr>
              <a:t>Са</a:t>
            </a:r>
            <a:r>
              <a:rPr lang="ru-RU" sz="2000" b="1" dirty="0" smtClean="0">
                <a:solidFill>
                  <a:schemeClr val="tx1"/>
                </a:solidFill>
              </a:rPr>
              <a:t> в разрезах линии </a:t>
            </a:r>
            <a:r>
              <a:rPr lang="en-US" sz="2000" b="1" dirty="0" smtClean="0">
                <a:solidFill>
                  <a:schemeClr val="tx1"/>
                </a:solidFill>
              </a:rPr>
              <a:t>II </a:t>
            </a:r>
            <a:r>
              <a:rPr lang="ru-RU" sz="2000" b="1" dirty="0" smtClean="0">
                <a:solidFill>
                  <a:schemeClr val="tx1"/>
                </a:solidFill>
              </a:rPr>
              <a:t>и разрезах ПЛ 3,25, ПЛ 4,00, ПЛ4,25, ПЛ 4,50.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374" y="764704"/>
            <a:ext cx="4024901" cy="5616624"/>
          </a:xfrm>
        </p:spPr>
      </p:pic>
      <p:sp>
        <p:nvSpPr>
          <p:cNvPr id="5" name="TextBox 4"/>
          <p:cNvSpPr txBox="1"/>
          <p:nvPr/>
        </p:nvSpPr>
        <p:spPr>
          <a:xfrm>
            <a:off x="3557641" y="6381328"/>
            <a:ext cx="1946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Масштаб 1:5 000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0714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1365</TotalTime>
  <Words>3250</Words>
  <Application>Microsoft Office PowerPoint</Application>
  <PresentationFormat>Экран (4:3)</PresentationFormat>
  <Paragraphs>1333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Эркер</vt:lpstr>
      <vt:lpstr>Геохимический профиль коры выветривания карбонатитов на примере Чуктуконского редкоземельно-ниобиевого месторождения</vt:lpstr>
      <vt:lpstr>Презентация PowerPoint</vt:lpstr>
      <vt:lpstr>Презентация PowerPoint</vt:lpstr>
      <vt:lpstr>Геологопоисковый план  Чуктуконского рудного поля</vt:lpstr>
      <vt:lpstr>Геохимическая характеристика карбонатитов Чуктуконского массива</vt:lpstr>
      <vt:lpstr>Презентация PowerPoint</vt:lpstr>
      <vt:lpstr>Презентация PowerPoint</vt:lpstr>
      <vt:lpstr>Изменение титанового модуля (Ti/Al) в разрезе ПЛ1,25 и кремневого модуля (Al/Si) по разрезу линии II.</vt:lpstr>
      <vt:lpstr>Распределение Са в разрезах линии II и разрезах ПЛ 3,25, ПЛ 4,00, ПЛ4,25, ПЛ 4,50.</vt:lpstr>
      <vt:lpstr>Геохимические ассоциации магматогенных образований</vt:lpstr>
      <vt:lpstr>Геохимические ассоциации осадочных образований:</vt:lpstr>
      <vt:lpstr>Геолого-геохимическая характеристика коры выветривания по разрезу ПЛ II</vt:lpstr>
      <vt:lpstr>Презентация PowerPoint</vt:lpstr>
      <vt:lpstr>Геолого-геохимическая характеристика коры выветривания по разрезу ПЛ 3,25</vt:lpstr>
      <vt:lpstr>Геолого-геохимическая характеристика коры выветривания по разрезу ПЛ 4,00</vt:lpstr>
      <vt:lpstr>Геолого-геохимическая характеристика коры выветривания по разрезу ПЛ 4,25</vt:lpstr>
      <vt:lpstr>Геолого-геохимическая характеристика коры выветривания по разрезу ПЛ 4,50</vt:lpstr>
      <vt:lpstr>Геохимические зоны и подзоны, выделяемые на основе значений петрогенного модуля, распределения содержаний Са и формул геохимических ассоциаций</vt:lpstr>
      <vt:lpstr>Презентация PowerPoint</vt:lpstr>
      <vt:lpstr>Презентация PowerPoint</vt:lpstr>
      <vt:lpstr>Средние содержания (С)  химических элементов и коэффициенты концентрации (К)  в корах выветривания карбонатитов по поисковым линиям  Чуктуконского массива</vt:lpstr>
      <vt:lpstr>Презентация PowerPoint</vt:lpstr>
      <vt:lpstr>Запасы Чуктуконского редкоземельно-ниобиевого месторождения</vt:lpstr>
      <vt:lpstr>Спасибо за внимание!</vt:lpstr>
      <vt:lpstr>Презентация PowerPoint</vt:lpstr>
      <vt:lpstr>Сравнение результатов количественного  и полуколичественного анализов содержания химических элементов по разрезу линии II</vt:lpstr>
      <vt:lpstr>Изолинии интенсивности содержаний химических элементов и ассоциаций по разрезу линии II</vt:lpstr>
      <vt:lpstr>Презентация PowerPoint</vt:lpstr>
      <vt:lpstr>Изолинии интенсивности содержаний химических элементов и ассоциаций по разрезу ПЛ4,25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содержания Nb, Ce, La по уровням погоризонтных срезов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Геохимический профиль коры выветривания карбонатитов на примере Чуктуконского редкоземельно-ниобиевого месторождения</dc:title>
  <dc:creator>Sobol</dc:creator>
  <cp:lastModifiedBy>Sobol</cp:lastModifiedBy>
  <cp:revision>41</cp:revision>
  <dcterms:created xsi:type="dcterms:W3CDTF">2019-05-16T08:35:06Z</dcterms:created>
  <dcterms:modified xsi:type="dcterms:W3CDTF">2019-05-21T09:20:29Z</dcterms:modified>
</cp:coreProperties>
</file>