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</p:sldMasterIdLst>
  <p:sldIdLst>
    <p:sldId id="257" r:id="rId4"/>
    <p:sldId id="258" r:id="rId5"/>
    <p:sldId id="267" r:id="rId6"/>
    <p:sldId id="263" r:id="rId7"/>
    <p:sldId id="268" r:id="rId8"/>
    <p:sldId id="264" r:id="rId9"/>
    <p:sldId id="270" r:id="rId10"/>
    <p:sldId id="266" r:id="rId11"/>
    <p:sldId id="260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274"/>
    <a:srgbClr val="0058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81291" autoAdjust="0"/>
  </p:normalViewPr>
  <p:slideViewPr>
    <p:cSldViewPr>
      <p:cViewPr varScale="1">
        <p:scale>
          <a:sx n="78" d="100"/>
          <a:sy n="78" d="100"/>
        </p:scale>
        <p:origin x="336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F32897-2AD9-46C8-8336-7394623455C7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8E0C881E-775D-4CA5-8A5D-D13E79B0D4E2}">
      <dgm:prSet phldrT="[Текст]"/>
      <dgm:spPr/>
      <dgm:t>
        <a:bodyPr/>
        <a:lstStyle/>
        <a:p>
          <a:r>
            <a:rPr lang="ru-RU" dirty="0"/>
            <a:t>применяется для оконтуривания рудного тела по простиранию и падению</a:t>
          </a:r>
        </a:p>
      </dgm:t>
    </dgm:pt>
    <dgm:pt modelId="{67358449-FC35-4111-8E2E-6AE04DA05B25}" type="parTrans" cxnId="{95A5EAB6-24A9-4EA3-9A48-CA5202F128C8}">
      <dgm:prSet/>
      <dgm:spPr/>
      <dgm:t>
        <a:bodyPr/>
        <a:lstStyle/>
        <a:p>
          <a:endParaRPr lang="ru-RU"/>
        </a:p>
      </dgm:t>
    </dgm:pt>
    <dgm:pt modelId="{F795ABA5-7A83-4F37-B91B-D0EDD7D5C54B}" type="sibTrans" cxnId="{95A5EAB6-24A9-4EA3-9A48-CA5202F128C8}">
      <dgm:prSet/>
      <dgm:spPr/>
      <dgm:t>
        <a:bodyPr/>
        <a:lstStyle/>
        <a:p>
          <a:endParaRPr lang="ru-RU"/>
        </a:p>
      </dgm:t>
    </dgm:pt>
    <dgm:pt modelId="{FE8B849D-ADFA-4B04-8C53-CCF53CA2E86E}">
      <dgm:prSet phldrT="[Текст]"/>
      <dgm:spPr/>
      <dgm:t>
        <a:bodyPr/>
        <a:lstStyle/>
        <a:p>
          <a:r>
            <a:rPr lang="ru-RU" dirty="0"/>
            <a:t>бортовое содержание</a:t>
          </a:r>
        </a:p>
      </dgm:t>
    </dgm:pt>
    <dgm:pt modelId="{D63A7AAD-BFE6-4E0F-BBDD-2E6C01BEE13E}" type="parTrans" cxnId="{033E71A1-55FC-416D-91BF-D1F928B85633}">
      <dgm:prSet/>
      <dgm:spPr/>
      <dgm:t>
        <a:bodyPr/>
        <a:lstStyle/>
        <a:p>
          <a:endParaRPr lang="ru-RU"/>
        </a:p>
      </dgm:t>
    </dgm:pt>
    <dgm:pt modelId="{A5727947-22BA-45CF-A22E-267E4A3AA4E2}" type="sibTrans" cxnId="{033E71A1-55FC-416D-91BF-D1F928B85633}">
      <dgm:prSet/>
      <dgm:spPr/>
      <dgm:t>
        <a:bodyPr/>
        <a:lstStyle/>
        <a:p>
          <a:endParaRPr lang="ru-RU"/>
        </a:p>
      </dgm:t>
    </dgm:pt>
    <dgm:pt modelId="{CEEEA2A1-5700-4225-A962-58F31269FC4F}">
      <dgm:prSet phldrT="[Текст]"/>
      <dgm:spPr/>
      <dgm:t>
        <a:bodyPr/>
        <a:lstStyle/>
        <a:p>
          <a:r>
            <a:rPr lang="ru-RU" dirty="0"/>
            <a:t>для оконтуривания по мощности, </a:t>
          </a:r>
          <a:r>
            <a:rPr lang="ru-RU" b="0" i="0" dirty="0"/>
            <a:t>устанавливаемое при отсутствии четких геологических границ рудного тела для ограничения балансовых запасов в пространстве</a:t>
          </a:r>
          <a:r>
            <a:rPr lang="ru-RU" dirty="0"/>
            <a:t> </a:t>
          </a:r>
        </a:p>
      </dgm:t>
    </dgm:pt>
    <dgm:pt modelId="{9DF2309A-5B7E-4CFA-8C40-B85DCF9E6A3C}" type="parTrans" cxnId="{C723DCFE-552C-40D4-9FC8-C4DE6727A8DC}">
      <dgm:prSet/>
      <dgm:spPr/>
      <dgm:t>
        <a:bodyPr/>
        <a:lstStyle/>
        <a:p>
          <a:endParaRPr lang="ru-RU"/>
        </a:p>
      </dgm:t>
    </dgm:pt>
    <dgm:pt modelId="{2A8C882C-D62C-4C28-9F5E-A1A36B30C9A3}" type="sibTrans" cxnId="{C723DCFE-552C-40D4-9FC8-C4DE6727A8DC}">
      <dgm:prSet/>
      <dgm:spPr/>
      <dgm:t>
        <a:bodyPr/>
        <a:lstStyle/>
        <a:p>
          <a:endParaRPr lang="ru-RU"/>
        </a:p>
      </dgm:t>
    </dgm:pt>
    <dgm:pt modelId="{71A43B1B-1978-44D6-BD1F-824438B0127D}">
      <dgm:prSet phldrT="[Текст]" custT="1"/>
      <dgm:spPr/>
      <dgm:t>
        <a:bodyPr/>
        <a:lstStyle/>
        <a:p>
          <a:r>
            <a:rPr lang="ru-RU" sz="1200" dirty="0"/>
            <a:t>минимальное промышленное содержание в блоке </a:t>
          </a:r>
        </a:p>
      </dgm:t>
    </dgm:pt>
    <dgm:pt modelId="{49F33C29-713A-475D-A65F-C69F2A47C058}" type="parTrans" cxnId="{B00BB451-FA03-4212-BA77-A64AF09EE575}">
      <dgm:prSet/>
      <dgm:spPr/>
      <dgm:t>
        <a:bodyPr/>
        <a:lstStyle/>
        <a:p>
          <a:endParaRPr lang="ru-RU"/>
        </a:p>
      </dgm:t>
    </dgm:pt>
    <dgm:pt modelId="{174DE2D0-00BA-4F47-BD09-F1EA999154F3}" type="sibTrans" cxnId="{B00BB451-FA03-4212-BA77-A64AF09EE575}">
      <dgm:prSet/>
      <dgm:spPr/>
      <dgm:t>
        <a:bodyPr/>
        <a:lstStyle/>
        <a:p>
          <a:endParaRPr lang="ru-RU"/>
        </a:p>
      </dgm:t>
    </dgm:pt>
    <dgm:pt modelId="{77823134-EA22-439E-BF9A-A74CA4EE8EBF}">
      <dgm:prSet phldrT="[Текст]"/>
      <dgm:spPr/>
      <dgm:t>
        <a:bodyPr/>
        <a:lstStyle/>
        <a:p>
          <a:r>
            <a:rPr lang="ru-RU" dirty="0"/>
            <a:t>минимального содержания в краевой выработке </a:t>
          </a:r>
        </a:p>
      </dgm:t>
    </dgm:pt>
    <dgm:pt modelId="{5CD5D388-3BE0-4728-B13B-5EF0CBD6C55B}" type="sibTrans" cxnId="{0915FBCF-DD77-4287-8E71-313B2DF637DB}">
      <dgm:prSet/>
      <dgm:spPr/>
      <dgm:t>
        <a:bodyPr/>
        <a:lstStyle/>
        <a:p>
          <a:endParaRPr lang="ru-RU"/>
        </a:p>
      </dgm:t>
    </dgm:pt>
    <dgm:pt modelId="{7C09BD59-96B8-4AB4-BF44-A459DC6B1118}" type="parTrans" cxnId="{0915FBCF-DD77-4287-8E71-313B2DF637DB}">
      <dgm:prSet/>
      <dgm:spPr/>
      <dgm:t>
        <a:bodyPr/>
        <a:lstStyle/>
        <a:p>
          <a:endParaRPr lang="ru-RU"/>
        </a:p>
      </dgm:t>
    </dgm:pt>
    <dgm:pt modelId="{85991227-B2B2-4CF9-9A25-D9412F5EC473}">
      <dgm:prSet phldrT="[Текст]" custT="1"/>
      <dgm:spPr/>
      <dgm:t>
        <a:bodyPr/>
        <a:lstStyle/>
        <a:p>
          <a:r>
            <a:rPr lang="ru-RU" sz="1000" b="0" i="0" dirty="0"/>
            <a:t>обеспечивает равенство извлекаемой ценности минерального сырья и эксплуатационных затрат на получение товарной продукции</a:t>
          </a:r>
          <a:endParaRPr lang="ru-RU" sz="1000" dirty="0"/>
        </a:p>
      </dgm:t>
    </dgm:pt>
    <dgm:pt modelId="{C9AFD3FC-E58E-4EA5-87C5-9C5CCDC8B6F9}" type="parTrans" cxnId="{2EAB490B-CD43-4E66-8070-F77B74626AE5}">
      <dgm:prSet/>
      <dgm:spPr/>
      <dgm:t>
        <a:bodyPr/>
        <a:lstStyle/>
        <a:p>
          <a:endParaRPr lang="ru-RU"/>
        </a:p>
      </dgm:t>
    </dgm:pt>
    <dgm:pt modelId="{902C176E-369A-4B88-B461-5EA770F61E6E}" type="sibTrans" cxnId="{2EAB490B-CD43-4E66-8070-F77B74626AE5}">
      <dgm:prSet/>
      <dgm:spPr/>
      <dgm:t>
        <a:bodyPr/>
        <a:lstStyle/>
        <a:p>
          <a:endParaRPr lang="ru-RU"/>
        </a:p>
      </dgm:t>
    </dgm:pt>
    <dgm:pt modelId="{291E03AC-A5EA-4C6D-9393-7840240F9451}" type="pres">
      <dgm:prSet presAssocID="{72F32897-2AD9-46C8-8336-7394623455C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74F3FFAA-7EFA-4278-877F-D66C4FB9AA90}" type="pres">
      <dgm:prSet presAssocID="{72F32897-2AD9-46C8-8336-7394623455C7}" presName="Name1" presStyleCnt="0"/>
      <dgm:spPr/>
    </dgm:pt>
    <dgm:pt modelId="{5D1725BC-08CE-49B5-9461-CFE1A45804C9}" type="pres">
      <dgm:prSet presAssocID="{72F32897-2AD9-46C8-8336-7394623455C7}" presName="cycle" presStyleCnt="0"/>
      <dgm:spPr/>
    </dgm:pt>
    <dgm:pt modelId="{9961844B-619D-41AB-8FC8-EE38E65B30E3}" type="pres">
      <dgm:prSet presAssocID="{72F32897-2AD9-46C8-8336-7394623455C7}" presName="srcNode" presStyleLbl="node1" presStyleIdx="0" presStyleCnt="3"/>
      <dgm:spPr/>
    </dgm:pt>
    <dgm:pt modelId="{F90BA04C-409B-46DD-8D97-ED53F60CC1CF}" type="pres">
      <dgm:prSet presAssocID="{72F32897-2AD9-46C8-8336-7394623455C7}" presName="conn" presStyleLbl="parChTrans1D2" presStyleIdx="0" presStyleCnt="1"/>
      <dgm:spPr/>
      <dgm:t>
        <a:bodyPr/>
        <a:lstStyle/>
        <a:p>
          <a:endParaRPr lang="ru-RU"/>
        </a:p>
      </dgm:t>
    </dgm:pt>
    <dgm:pt modelId="{F3416594-9157-4F26-8EF7-38D5B4F8EB62}" type="pres">
      <dgm:prSet presAssocID="{72F32897-2AD9-46C8-8336-7394623455C7}" presName="extraNode" presStyleLbl="node1" presStyleIdx="0" presStyleCnt="3"/>
      <dgm:spPr/>
    </dgm:pt>
    <dgm:pt modelId="{F102EDD4-2072-4333-8F7E-658228C48255}" type="pres">
      <dgm:prSet presAssocID="{72F32897-2AD9-46C8-8336-7394623455C7}" presName="dstNode" presStyleLbl="node1" presStyleIdx="0" presStyleCnt="3"/>
      <dgm:spPr/>
    </dgm:pt>
    <dgm:pt modelId="{69C2538B-FD22-4759-B1C4-814391E77331}" type="pres">
      <dgm:prSet presAssocID="{71A43B1B-1978-44D6-BD1F-824438B0127D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854987-DD42-4AA7-A8EF-0431253D5AE1}" type="pres">
      <dgm:prSet presAssocID="{71A43B1B-1978-44D6-BD1F-824438B0127D}" presName="accent_1" presStyleCnt="0"/>
      <dgm:spPr/>
    </dgm:pt>
    <dgm:pt modelId="{1662FC93-6A7D-4C0C-8B59-02487795DD36}" type="pres">
      <dgm:prSet presAssocID="{71A43B1B-1978-44D6-BD1F-824438B0127D}" presName="accentRepeatNode" presStyleLbl="solidFgAcc1" presStyleIdx="0" presStyleCnt="3" custAng="20277305" custScaleX="44909"/>
      <dgm:spPr/>
    </dgm:pt>
    <dgm:pt modelId="{C365FBB0-29B5-4A54-9945-67E4FC2CCB9F}" type="pres">
      <dgm:prSet presAssocID="{77823134-EA22-439E-BF9A-A74CA4EE8EBF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AB80A2-F5A2-4D00-A500-98647A0F2681}" type="pres">
      <dgm:prSet presAssocID="{77823134-EA22-439E-BF9A-A74CA4EE8EBF}" presName="accent_2" presStyleCnt="0"/>
      <dgm:spPr/>
    </dgm:pt>
    <dgm:pt modelId="{E2CD73E5-D736-4C09-B91B-A9A8CE2E9ED1}" type="pres">
      <dgm:prSet presAssocID="{77823134-EA22-439E-BF9A-A74CA4EE8EBF}" presName="accentRepeatNode" presStyleLbl="solidFgAcc1" presStyleIdx="1" presStyleCnt="3" custScaleX="41505"/>
      <dgm:spPr/>
    </dgm:pt>
    <dgm:pt modelId="{1F8CD327-6B89-4868-B87D-6EFF49EAED07}" type="pres">
      <dgm:prSet presAssocID="{FE8B849D-ADFA-4B04-8C53-CCF53CA2E86E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DF3E71-15C5-4111-867C-A342DD0468F1}" type="pres">
      <dgm:prSet presAssocID="{FE8B849D-ADFA-4B04-8C53-CCF53CA2E86E}" presName="accent_3" presStyleCnt="0"/>
      <dgm:spPr/>
    </dgm:pt>
    <dgm:pt modelId="{70A17C64-CEA4-4821-B15A-FE95F32949AB}" type="pres">
      <dgm:prSet presAssocID="{FE8B849D-ADFA-4B04-8C53-CCF53CA2E86E}" presName="accentRepeatNode" presStyleLbl="solidFgAcc1" presStyleIdx="2" presStyleCnt="3" custAng="1429491" custScaleX="44909"/>
      <dgm:spPr/>
    </dgm:pt>
  </dgm:ptLst>
  <dgm:cxnLst>
    <dgm:cxn modelId="{D4E99CDD-C010-4B0B-924D-F6EAA4921F86}" type="presOf" srcId="{77823134-EA22-439E-BF9A-A74CA4EE8EBF}" destId="{C365FBB0-29B5-4A54-9945-67E4FC2CCB9F}" srcOrd="0" destOrd="0" presId="urn:microsoft.com/office/officeart/2008/layout/VerticalCurvedList"/>
    <dgm:cxn modelId="{6F9728C6-2B6A-46C7-9961-7D9863DC755F}" type="presOf" srcId="{85991227-B2B2-4CF9-9A25-D9412F5EC473}" destId="{69C2538B-FD22-4759-B1C4-814391E77331}" srcOrd="0" destOrd="1" presId="urn:microsoft.com/office/officeart/2008/layout/VerticalCurvedList"/>
    <dgm:cxn modelId="{FA2621C9-DA03-4BC7-8D0B-2CA0EA29F08E}" type="presOf" srcId="{FE8B849D-ADFA-4B04-8C53-CCF53CA2E86E}" destId="{1F8CD327-6B89-4868-B87D-6EFF49EAED07}" srcOrd="0" destOrd="0" presId="urn:microsoft.com/office/officeart/2008/layout/VerticalCurvedList"/>
    <dgm:cxn modelId="{42828FAC-8402-4202-9D22-0D7D888F9EBB}" type="presOf" srcId="{8E0C881E-775D-4CA5-8A5D-D13E79B0D4E2}" destId="{C365FBB0-29B5-4A54-9945-67E4FC2CCB9F}" srcOrd="0" destOrd="1" presId="urn:microsoft.com/office/officeart/2008/layout/VerticalCurvedList"/>
    <dgm:cxn modelId="{2EAB490B-CD43-4E66-8070-F77B74626AE5}" srcId="{71A43B1B-1978-44D6-BD1F-824438B0127D}" destId="{85991227-B2B2-4CF9-9A25-D9412F5EC473}" srcOrd="0" destOrd="0" parTransId="{C9AFD3FC-E58E-4EA5-87C5-9C5CCDC8B6F9}" sibTransId="{902C176E-369A-4B88-B461-5EA770F61E6E}"/>
    <dgm:cxn modelId="{0915FBCF-DD77-4287-8E71-313B2DF637DB}" srcId="{72F32897-2AD9-46C8-8336-7394623455C7}" destId="{77823134-EA22-439E-BF9A-A74CA4EE8EBF}" srcOrd="1" destOrd="0" parTransId="{7C09BD59-96B8-4AB4-BF44-A459DC6B1118}" sibTransId="{5CD5D388-3BE0-4728-B13B-5EF0CBD6C55B}"/>
    <dgm:cxn modelId="{2BD8A37E-4763-4681-B101-0CE8A9B44EEF}" type="presOf" srcId="{72F32897-2AD9-46C8-8336-7394623455C7}" destId="{291E03AC-A5EA-4C6D-9393-7840240F9451}" srcOrd="0" destOrd="0" presId="urn:microsoft.com/office/officeart/2008/layout/VerticalCurvedList"/>
    <dgm:cxn modelId="{B80552D9-2DFD-4BE1-8219-D61741CCD98E}" type="presOf" srcId="{CEEEA2A1-5700-4225-A962-58F31269FC4F}" destId="{1F8CD327-6B89-4868-B87D-6EFF49EAED07}" srcOrd="0" destOrd="1" presId="urn:microsoft.com/office/officeart/2008/layout/VerticalCurvedList"/>
    <dgm:cxn modelId="{033E71A1-55FC-416D-91BF-D1F928B85633}" srcId="{72F32897-2AD9-46C8-8336-7394623455C7}" destId="{FE8B849D-ADFA-4B04-8C53-CCF53CA2E86E}" srcOrd="2" destOrd="0" parTransId="{D63A7AAD-BFE6-4E0F-BBDD-2E6C01BEE13E}" sibTransId="{A5727947-22BA-45CF-A22E-267E4A3AA4E2}"/>
    <dgm:cxn modelId="{B00BB451-FA03-4212-BA77-A64AF09EE575}" srcId="{72F32897-2AD9-46C8-8336-7394623455C7}" destId="{71A43B1B-1978-44D6-BD1F-824438B0127D}" srcOrd="0" destOrd="0" parTransId="{49F33C29-713A-475D-A65F-C69F2A47C058}" sibTransId="{174DE2D0-00BA-4F47-BD09-F1EA999154F3}"/>
    <dgm:cxn modelId="{05DE25D0-99C4-42B4-B4EC-ADF99100A752}" type="presOf" srcId="{902C176E-369A-4B88-B461-5EA770F61E6E}" destId="{F90BA04C-409B-46DD-8D97-ED53F60CC1CF}" srcOrd="0" destOrd="0" presId="urn:microsoft.com/office/officeart/2008/layout/VerticalCurvedList"/>
    <dgm:cxn modelId="{C723DCFE-552C-40D4-9FC8-C4DE6727A8DC}" srcId="{FE8B849D-ADFA-4B04-8C53-CCF53CA2E86E}" destId="{CEEEA2A1-5700-4225-A962-58F31269FC4F}" srcOrd="0" destOrd="0" parTransId="{9DF2309A-5B7E-4CFA-8C40-B85DCF9E6A3C}" sibTransId="{2A8C882C-D62C-4C28-9F5E-A1A36B30C9A3}"/>
    <dgm:cxn modelId="{30CAED04-622B-4C8D-9EDA-885EC44D2703}" type="presOf" srcId="{71A43B1B-1978-44D6-BD1F-824438B0127D}" destId="{69C2538B-FD22-4759-B1C4-814391E77331}" srcOrd="0" destOrd="0" presId="urn:microsoft.com/office/officeart/2008/layout/VerticalCurvedList"/>
    <dgm:cxn modelId="{95A5EAB6-24A9-4EA3-9A48-CA5202F128C8}" srcId="{77823134-EA22-439E-BF9A-A74CA4EE8EBF}" destId="{8E0C881E-775D-4CA5-8A5D-D13E79B0D4E2}" srcOrd="0" destOrd="0" parTransId="{67358449-FC35-4111-8E2E-6AE04DA05B25}" sibTransId="{F795ABA5-7A83-4F37-B91B-D0EDD7D5C54B}"/>
    <dgm:cxn modelId="{BD8EE6D8-8BFF-41D7-8F95-B92D942A3CFF}" type="presParOf" srcId="{291E03AC-A5EA-4C6D-9393-7840240F9451}" destId="{74F3FFAA-7EFA-4278-877F-D66C4FB9AA90}" srcOrd="0" destOrd="0" presId="urn:microsoft.com/office/officeart/2008/layout/VerticalCurvedList"/>
    <dgm:cxn modelId="{E518D0C7-F49A-46B6-85D4-D7849BF99D9B}" type="presParOf" srcId="{74F3FFAA-7EFA-4278-877F-D66C4FB9AA90}" destId="{5D1725BC-08CE-49B5-9461-CFE1A45804C9}" srcOrd="0" destOrd="0" presId="urn:microsoft.com/office/officeart/2008/layout/VerticalCurvedList"/>
    <dgm:cxn modelId="{D0E5FE9E-B4C0-4AA6-955C-3B7C1CD22C0A}" type="presParOf" srcId="{5D1725BC-08CE-49B5-9461-CFE1A45804C9}" destId="{9961844B-619D-41AB-8FC8-EE38E65B30E3}" srcOrd="0" destOrd="0" presId="urn:microsoft.com/office/officeart/2008/layout/VerticalCurvedList"/>
    <dgm:cxn modelId="{641B40E2-7A3C-4D0D-8948-B08B40E210F1}" type="presParOf" srcId="{5D1725BC-08CE-49B5-9461-CFE1A45804C9}" destId="{F90BA04C-409B-46DD-8D97-ED53F60CC1CF}" srcOrd="1" destOrd="0" presId="urn:microsoft.com/office/officeart/2008/layout/VerticalCurvedList"/>
    <dgm:cxn modelId="{1BF7C872-E2EB-454C-B24C-25F48A2B5475}" type="presParOf" srcId="{5D1725BC-08CE-49B5-9461-CFE1A45804C9}" destId="{F3416594-9157-4F26-8EF7-38D5B4F8EB62}" srcOrd="2" destOrd="0" presId="urn:microsoft.com/office/officeart/2008/layout/VerticalCurvedList"/>
    <dgm:cxn modelId="{97F9BBC9-26BD-4F47-89E5-D11F8AC56B57}" type="presParOf" srcId="{5D1725BC-08CE-49B5-9461-CFE1A45804C9}" destId="{F102EDD4-2072-4333-8F7E-658228C48255}" srcOrd="3" destOrd="0" presId="urn:microsoft.com/office/officeart/2008/layout/VerticalCurvedList"/>
    <dgm:cxn modelId="{F093AF95-8193-4891-BED0-85DD6F0C6FF2}" type="presParOf" srcId="{74F3FFAA-7EFA-4278-877F-D66C4FB9AA90}" destId="{69C2538B-FD22-4759-B1C4-814391E77331}" srcOrd="1" destOrd="0" presId="urn:microsoft.com/office/officeart/2008/layout/VerticalCurvedList"/>
    <dgm:cxn modelId="{692C48B7-0123-45C4-86AB-9DF79A5DA2C6}" type="presParOf" srcId="{74F3FFAA-7EFA-4278-877F-D66C4FB9AA90}" destId="{F0854987-DD42-4AA7-A8EF-0431253D5AE1}" srcOrd="2" destOrd="0" presId="urn:microsoft.com/office/officeart/2008/layout/VerticalCurvedList"/>
    <dgm:cxn modelId="{6562A78E-E45D-45FC-8B21-88CDDE004F6D}" type="presParOf" srcId="{F0854987-DD42-4AA7-A8EF-0431253D5AE1}" destId="{1662FC93-6A7D-4C0C-8B59-02487795DD36}" srcOrd="0" destOrd="0" presId="urn:microsoft.com/office/officeart/2008/layout/VerticalCurvedList"/>
    <dgm:cxn modelId="{79D6DB6F-BC6F-4DCE-AD12-495D6878C08C}" type="presParOf" srcId="{74F3FFAA-7EFA-4278-877F-D66C4FB9AA90}" destId="{C365FBB0-29B5-4A54-9945-67E4FC2CCB9F}" srcOrd="3" destOrd="0" presId="urn:microsoft.com/office/officeart/2008/layout/VerticalCurvedList"/>
    <dgm:cxn modelId="{521226C3-C6E1-4CC3-8054-AEE54720AE2B}" type="presParOf" srcId="{74F3FFAA-7EFA-4278-877F-D66C4FB9AA90}" destId="{D8AB80A2-F5A2-4D00-A500-98647A0F2681}" srcOrd="4" destOrd="0" presId="urn:microsoft.com/office/officeart/2008/layout/VerticalCurvedList"/>
    <dgm:cxn modelId="{9391E7E6-A360-4726-B7B5-C2F5E67DDA81}" type="presParOf" srcId="{D8AB80A2-F5A2-4D00-A500-98647A0F2681}" destId="{E2CD73E5-D736-4C09-B91B-A9A8CE2E9ED1}" srcOrd="0" destOrd="0" presId="urn:microsoft.com/office/officeart/2008/layout/VerticalCurvedList"/>
    <dgm:cxn modelId="{DD9952D7-914E-4ADA-ACD8-01A1C96017BE}" type="presParOf" srcId="{74F3FFAA-7EFA-4278-877F-D66C4FB9AA90}" destId="{1F8CD327-6B89-4868-B87D-6EFF49EAED07}" srcOrd="5" destOrd="0" presId="urn:microsoft.com/office/officeart/2008/layout/VerticalCurvedList"/>
    <dgm:cxn modelId="{964CA87D-0399-40B9-A656-8ED94D4B8FE2}" type="presParOf" srcId="{74F3FFAA-7EFA-4278-877F-D66C4FB9AA90}" destId="{3BDF3E71-15C5-4111-867C-A342DD0468F1}" srcOrd="6" destOrd="0" presId="urn:microsoft.com/office/officeart/2008/layout/VerticalCurvedList"/>
    <dgm:cxn modelId="{8C1AB255-49AF-4C45-B8F9-658BDBAED8E9}" type="presParOf" srcId="{3BDF3E71-15C5-4111-867C-A342DD0468F1}" destId="{70A17C64-CEA4-4821-B15A-FE95F32949A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0BA04C-409B-46DD-8D97-ED53F60CC1CF}">
      <dsp:nvSpPr>
        <dsp:cNvPr id="0" name=""/>
        <dsp:cNvSpPr/>
      </dsp:nvSpPr>
      <dsp:spPr>
        <a:xfrm>
          <a:off x="-5406089" y="-767400"/>
          <a:ext cx="6437120" cy="6437120"/>
        </a:xfrm>
        <a:prstGeom prst="blockArc">
          <a:avLst>
            <a:gd name="adj1" fmla="val 18900000"/>
            <a:gd name="adj2" fmla="val 2700000"/>
            <a:gd name="adj3" fmla="val 336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C2538B-FD22-4759-B1C4-814391E77331}">
      <dsp:nvSpPr>
        <dsp:cNvPr id="0" name=""/>
        <dsp:cNvSpPr/>
      </dsp:nvSpPr>
      <dsp:spPr>
        <a:xfrm>
          <a:off x="663136" y="538563"/>
          <a:ext cx="3095535" cy="95629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59061" tIns="30480" rIns="30480" bIns="3048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минимальное промышленное содержание в блоке 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0" i="0" kern="1200" dirty="0"/>
            <a:t>обеспечивает равенство извлекаемой ценности минерального сырья и эксплуатационных затрат на получение товарной продукции</a:t>
          </a:r>
          <a:endParaRPr lang="ru-RU" sz="1000" kern="1200" dirty="0"/>
        </a:p>
      </dsp:txBody>
      <dsp:txXfrm>
        <a:off x="663136" y="538563"/>
        <a:ext cx="3095535" cy="956297"/>
      </dsp:txXfrm>
    </dsp:sp>
    <dsp:sp modelId="{1662FC93-6A7D-4C0C-8B59-02487795DD36}">
      <dsp:nvSpPr>
        <dsp:cNvPr id="0" name=""/>
        <dsp:cNvSpPr/>
      </dsp:nvSpPr>
      <dsp:spPr>
        <a:xfrm rot="20277305">
          <a:off x="394721" y="419026"/>
          <a:ext cx="536829" cy="11953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65FBB0-29B5-4A54-9945-67E4FC2CCB9F}">
      <dsp:nvSpPr>
        <dsp:cNvPr id="0" name=""/>
        <dsp:cNvSpPr/>
      </dsp:nvSpPr>
      <dsp:spPr>
        <a:xfrm>
          <a:off x="1010750" y="1973010"/>
          <a:ext cx="2747921" cy="95629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59061" tIns="30480" rIns="30480" bIns="3048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минимального содержания в краевой выработке 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/>
            <a:t>применяется для оконтуривания рудного тела по простиранию и падению</a:t>
          </a:r>
        </a:p>
      </dsp:txBody>
      <dsp:txXfrm>
        <a:off x="1010750" y="1973010"/>
        <a:ext cx="2747921" cy="956297"/>
      </dsp:txXfrm>
    </dsp:sp>
    <dsp:sp modelId="{E2CD73E5-D736-4C09-B91B-A9A8CE2E9ED1}">
      <dsp:nvSpPr>
        <dsp:cNvPr id="0" name=""/>
        <dsp:cNvSpPr/>
      </dsp:nvSpPr>
      <dsp:spPr>
        <a:xfrm>
          <a:off x="762681" y="1853473"/>
          <a:ext cx="496139" cy="11953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8CD327-6B89-4868-B87D-6EFF49EAED07}">
      <dsp:nvSpPr>
        <dsp:cNvPr id="0" name=""/>
        <dsp:cNvSpPr/>
      </dsp:nvSpPr>
      <dsp:spPr>
        <a:xfrm>
          <a:off x="663136" y="3407457"/>
          <a:ext cx="3095535" cy="95629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59061" tIns="30480" rIns="30480" bIns="3048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бортовое содержание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900" kern="1200" dirty="0"/>
            <a:t>для оконтуривания по мощности, </a:t>
          </a:r>
          <a:r>
            <a:rPr lang="ru-RU" sz="900" b="0" i="0" kern="1200" dirty="0"/>
            <a:t>устанавливаемое при отсутствии четких геологических границ рудного тела для ограничения балансовых запасов в пространстве</a:t>
          </a:r>
          <a:r>
            <a:rPr lang="ru-RU" sz="900" kern="1200" dirty="0"/>
            <a:t> </a:t>
          </a:r>
        </a:p>
      </dsp:txBody>
      <dsp:txXfrm>
        <a:off x="663136" y="3407457"/>
        <a:ext cx="3095535" cy="956297"/>
      </dsp:txXfrm>
    </dsp:sp>
    <dsp:sp modelId="{70A17C64-CEA4-4821-B15A-FE95F32949AB}">
      <dsp:nvSpPr>
        <dsp:cNvPr id="0" name=""/>
        <dsp:cNvSpPr/>
      </dsp:nvSpPr>
      <dsp:spPr>
        <a:xfrm rot="1429491">
          <a:off x="394721" y="3287920"/>
          <a:ext cx="536829" cy="119537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018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431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574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350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568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420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009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886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603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267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897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402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34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858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951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358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566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049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187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546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771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548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821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483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154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632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513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337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956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326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498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4678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009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64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363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22.05.2019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585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1700807"/>
          </a:xfrm>
          <a:solidFill>
            <a:srgbClr val="004274"/>
          </a:solidFill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+mn-ea"/>
                <a:cs typeface="+mn-cs"/>
              </a:rPr>
              <a:t>МИНГЕО СИБИРЬ 2019</a:t>
            </a:r>
            <a:b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+mn-ea"/>
                <a:cs typeface="+mn-cs"/>
              </a:rPr>
            </a:b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ea typeface="+mn-ea"/>
                <a:cs typeface="+mn-cs"/>
              </a:rPr>
              <a:t>ООО «СИБГЕОКОНСАЛТИНГ»</a:t>
            </a:r>
            <a:endParaRPr lang="ru-RU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5595016"/>
            <a:ext cx="9144000" cy="1262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38348" y="2636912"/>
            <a:ext cx="7530060" cy="3888432"/>
          </a:xfrm>
        </p:spPr>
        <p:txBody>
          <a:bodyPr>
            <a:normAutofit/>
          </a:bodyPr>
          <a:lstStyle/>
          <a:p>
            <a:r>
              <a:rPr lang="ru-RU" b="1" i="1" dirty="0">
                <a:solidFill>
                  <a:srgbClr val="B990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Применение минимального содержания полезного компонента в краевой выработке при разработке ТЭО кондиций</a:t>
            </a:r>
          </a:p>
          <a:p>
            <a:endParaRPr lang="ru-RU" sz="2400" b="1" i="1" dirty="0">
              <a:solidFill>
                <a:srgbClr val="B990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endParaRPr lang="ru-RU" sz="2400" b="1" i="1" dirty="0">
              <a:solidFill>
                <a:srgbClr val="B990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endParaRPr lang="ru-RU" sz="2400" b="1" i="1" dirty="0">
              <a:solidFill>
                <a:srgbClr val="B990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r>
              <a:rPr lang="ru-RU" sz="2400" b="1" i="1" dirty="0">
                <a:solidFill>
                  <a:srgbClr val="B990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Красноярск, 2019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8184232" y="1772816"/>
            <a:ext cx="2201468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800" b="1" i="1" dirty="0">
                <a:solidFill>
                  <a:srgbClr val="B990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Новоселов С.В.</a:t>
            </a:r>
          </a:p>
          <a:p>
            <a:pPr algn="l"/>
            <a:r>
              <a:rPr lang="ru-RU" sz="1800" b="1" i="1" dirty="0">
                <a:solidFill>
                  <a:srgbClr val="B990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Амбарцумян А.В.</a:t>
            </a:r>
          </a:p>
          <a:p>
            <a:pPr algn="l"/>
            <a:endParaRPr lang="ru-RU" sz="2400" b="1" i="1" dirty="0">
              <a:solidFill>
                <a:srgbClr val="B9905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3002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"/>
            <a:ext cx="9144000" cy="1262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1559496" y="274638"/>
            <a:ext cx="8651304" cy="1143000"/>
          </a:xfrm>
        </p:spPr>
        <p:txBody>
          <a:bodyPr>
            <a:noAutofit/>
          </a:bodyPr>
          <a:lstStyle/>
          <a:p>
            <a:r>
              <a:rPr lang="ru-RU" sz="2000" b="1" i="1" dirty="0">
                <a:solidFill>
                  <a:srgbClr val="B990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Применение минимального содержания полезного компонента </a:t>
            </a:r>
            <a:br>
              <a:rPr lang="ru-RU" sz="2000" b="1" i="1" dirty="0">
                <a:solidFill>
                  <a:srgbClr val="B990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>
                <a:solidFill>
                  <a:srgbClr val="B990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краевой выработке при разработке ТЭО кондиций</a:t>
            </a:r>
            <a:r>
              <a:rPr lang="ru-RU" sz="2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31504" y="1692277"/>
            <a:ext cx="4713191" cy="4627681"/>
          </a:xfrm>
        </p:spPr>
        <p:txBody>
          <a:bodyPr>
            <a:normAutofit fontScale="47500" lnSpcReduction="20000"/>
          </a:bodyPr>
          <a:lstStyle/>
          <a:p>
            <a:r>
              <a:rPr lang="ru-RU" dirty="0"/>
              <a:t>Одним из основных параметров разведочных кондиций является минимальное содержание полезного компонента в краевой выработке для оконтуривания рудного тела по простиранию и падению.</a:t>
            </a:r>
          </a:p>
          <a:p>
            <a:r>
              <a:rPr lang="ru-RU" dirty="0"/>
              <a:t>Значение минимального содержания в краевой выработке определяется аналитическим способом, исходя из предстоящих затрат по добыче и переработке руд, или вариантным способом. Величина значения минимального содержания полезного компонента в краевой выработке должна быть ниже расчетного минимального промышленного содержания в блоке, но выше бортового содержания, принятого для оконтуривания по мощности. </a:t>
            </a:r>
          </a:p>
          <a:p>
            <a:r>
              <a:rPr lang="ru-RU" dirty="0"/>
              <a:t>На практике, в большинстве случаев, в качестве минимального содержания в краевой выработке применяется значение бортового содержания на принятую минимальную мощность, при меньшей мощности, но более высоком содержании руководствуются соответствующим </a:t>
            </a:r>
            <a:r>
              <a:rPr lang="ru-RU" dirty="0" err="1"/>
              <a:t>метрограммом</a:t>
            </a:r>
            <a:r>
              <a:rPr lang="ru-RU" dirty="0"/>
              <a:t> (</a:t>
            </a:r>
            <a:r>
              <a:rPr lang="ru-RU" dirty="0" err="1"/>
              <a:t>метропроцентом</a:t>
            </a:r>
            <a:r>
              <a:rPr lang="ru-RU" dirty="0"/>
              <a:t>). 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559496" y="3284984"/>
            <a:ext cx="5400600" cy="1331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21195800"/>
              </p:ext>
            </p:extLst>
          </p:nvPr>
        </p:nvGraphicFramePr>
        <p:xfrm>
          <a:off x="6780866" y="1417639"/>
          <a:ext cx="3825191" cy="49023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728545" y="2427131"/>
            <a:ext cx="6154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К</a:t>
            </a:r>
          </a:p>
          <a:p>
            <a:r>
              <a:rPr lang="ru-RU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О</a:t>
            </a:r>
          </a:p>
          <a:p>
            <a:r>
              <a:rPr lang="ru-RU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Н</a:t>
            </a:r>
          </a:p>
          <a:p>
            <a:r>
              <a:rPr lang="ru-RU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Д</a:t>
            </a:r>
          </a:p>
          <a:p>
            <a:r>
              <a:rPr lang="ru-RU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И</a:t>
            </a:r>
          </a:p>
          <a:p>
            <a:r>
              <a:rPr lang="ru-RU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Ц</a:t>
            </a:r>
          </a:p>
          <a:p>
            <a:r>
              <a:rPr lang="ru-RU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И</a:t>
            </a:r>
          </a:p>
          <a:p>
            <a:r>
              <a:rPr lang="ru-RU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И</a:t>
            </a:r>
            <a:endParaRPr lang="ru-RU" sz="32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2574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"/>
            <a:ext cx="9144000" cy="1262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3" name="Объект 1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2874535"/>
              </p:ext>
            </p:extLst>
          </p:nvPr>
        </p:nvGraphicFramePr>
        <p:xfrm>
          <a:off x="1596008" y="1398922"/>
          <a:ext cx="9036496" cy="1598031"/>
        </p:xfrm>
        <a:graphic>
          <a:graphicData uri="http://schemas.openxmlformats.org/drawingml/2006/table">
            <a:tbl>
              <a:tblPr/>
              <a:tblGrid>
                <a:gridCol w="251520">
                  <a:extLst>
                    <a:ext uri="{9D8B030D-6E8A-4147-A177-3AD203B41FA5}">
                      <a16:colId xmlns:a16="http://schemas.microsoft.com/office/drawing/2014/main" val="3338984824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126666548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4037610743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3163530872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4517015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9462201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453697444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1294107684"/>
                    </a:ext>
                  </a:extLst>
                </a:gridCol>
              </a:tblGrid>
              <a:tr h="4184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</a:p>
                  </a:txBody>
                  <a:tcPr marL="3744" marR="3744" marT="3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Варианты использования минимального содержания в краевой выработке</a:t>
                      </a:r>
                    </a:p>
                  </a:txBody>
                  <a:tcPr marL="3744" marR="3744" marT="3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Площадь блока, м2</a:t>
                      </a:r>
                    </a:p>
                  </a:txBody>
                  <a:tcPr marL="3744" marR="3744" marT="3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Средняя мощность по блоку, м</a:t>
                      </a:r>
                    </a:p>
                  </a:txBody>
                  <a:tcPr marL="3744" marR="3744" marT="3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Запасы руды,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44" marR="3744" marT="3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Среднее содержание металла по блоку, г/т</a:t>
                      </a:r>
                    </a:p>
                  </a:txBody>
                  <a:tcPr marL="3744" marR="3744" marT="3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Запасы металла, кг</a:t>
                      </a:r>
                    </a:p>
                  </a:txBody>
                  <a:tcPr marL="3744" marR="3744" marT="3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Балансовая</a:t>
                      </a:r>
                      <a:r>
                        <a:rPr lang="ru-RU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принадлежность блока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44" marR="3744" marT="3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0358173"/>
                  </a:ext>
                </a:extLst>
              </a:tr>
              <a:tr h="129921">
                <a:tc rowSpan="3">
                  <a:txBody>
                    <a:bodyPr/>
                    <a:lstStyle/>
                    <a:p>
                      <a:pPr algn="ctr" fontAlgn="b"/>
                      <a:r>
                        <a:rPr lang="ru-RU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3744" marR="3744" marT="37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Расчетное (аналитическое), 2,34 г/т</a:t>
                      </a:r>
                    </a:p>
                  </a:txBody>
                  <a:tcPr marL="3744" marR="3744" marT="37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16 940</a:t>
                      </a:r>
                    </a:p>
                  </a:txBody>
                  <a:tcPr marL="3744" marR="3744" marT="3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0.67</a:t>
                      </a:r>
                    </a:p>
                  </a:txBody>
                  <a:tcPr marL="3744" marR="3744" marT="3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31.1</a:t>
                      </a:r>
                    </a:p>
                  </a:txBody>
                  <a:tcPr marL="3744" marR="3744" marT="3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4.47</a:t>
                      </a:r>
                    </a:p>
                  </a:txBody>
                  <a:tcPr marL="3744" marR="3744" marT="3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139</a:t>
                      </a:r>
                    </a:p>
                  </a:txBody>
                  <a:tcPr marL="3744" marR="3744" marT="3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Балансовый </a:t>
                      </a:r>
                    </a:p>
                  </a:txBody>
                  <a:tcPr marL="3744" marR="3744" marT="3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51597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44" marR="3744" marT="37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Приравненное к бортовому </a:t>
                      </a: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содержанию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0,5 г/т</a:t>
                      </a:r>
                    </a:p>
                  </a:txBody>
                  <a:tcPr marL="3744" marR="3744" marT="37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33 776</a:t>
                      </a:r>
                    </a:p>
                  </a:txBody>
                  <a:tcPr marL="3744" marR="3744" marT="37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2.25</a:t>
                      </a:r>
                    </a:p>
                  </a:txBody>
                  <a:tcPr marL="3744" marR="3744" marT="37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208.2</a:t>
                      </a:r>
                    </a:p>
                  </a:txBody>
                  <a:tcPr marL="3744" marR="3744" marT="37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1.53</a:t>
                      </a:r>
                    </a:p>
                  </a:txBody>
                  <a:tcPr marL="3744" marR="3744" marT="37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318.5</a:t>
                      </a:r>
                    </a:p>
                  </a:txBody>
                  <a:tcPr marL="3744" marR="3744" marT="37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Забалансовый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44" marR="3744" marT="37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7025054"/>
                  </a:ext>
                </a:extLst>
              </a:tr>
              <a:tr h="37263">
                <a:tc vMerge="1">
                  <a:txBody>
                    <a:bodyPr/>
                    <a:lstStyle/>
                    <a:p>
                      <a:pPr algn="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44" marR="3744" marT="37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Разница</a:t>
                      </a:r>
                    </a:p>
                  </a:txBody>
                  <a:tcPr marL="3744" marR="3744" marT="37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16 836</a:t>
                      </a:r>
                    </a:p>
                  </a:txBody>
                  <a:tcPr marL="3744" marR="3744" marT="3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3.84</a:t>
                      </a:r>
                    </a:p>
                  </a:txBody>
                  <a:tcPr marL="3744" marR="3744" marT="3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177.1</a:t>
                      </a:r>
                    </a:p>
                  </a:txBody>
                  <a:tcPr marL="3744" marR="3744" marT="3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1.01</a:t>
                      </a:r>
                    </a:p>
                  </a:txBody>
                  <a:tcPr marL="3744" marR="3744" marT="3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179.5</a:t>
                      </a:r>
                    </a:p>
                  </a:txBody>
                  <a:tcPr marL="3744" marR="3744" marT="3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44" marR="3744" marT="3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5861179"/>
                  </a:ext>
                </a:extLst>
              </a:tr>
              <a:tr h="121693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3744" marR="3744" marT="37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Расчетное (аналитическое), 2,34 г/т</a:t>
                      </a:r>
                    </a:p>
                  </a:txBody>
                  <a:tcPr marL="3744" marR="3744" marT="37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5561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53.8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3.27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175.9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Балансовый </a:t>
                      </a:r>
                    </a:p>
                  </a:txBody>
                  <a:tcPr marL="3744" marR="3744" marT="37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8725018"/>
                  </a:ext>
                </a:extLst>
              </a:tr>
              <a:tr h="121693">
                <a:tc vMerge="1">
                  <a:txBody>
                    <a:bodyPr/>
                    <a:lstStyle/>
                    <a:p>
                      <a:pPr algn="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44" marR="3744" marT="37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Приравненное к бортовому </a:t>
                      </a:r>
                      <a:r>
                        <a:rPr lang="ru-RU" sz="11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содержанию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0,5 г/т</a:t>
                      </a:r>
                    </a:p>
                  </a:txBody>
                  <a:tcPr marL="3744" marR="3744" marT="37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10157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5.33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148.3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2.22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329.2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Забалансовый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44" marR="3744" marT="37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313664"/>
                  </a:ext>
                </a:extLst>
              </a:tr>
              <a:tr h="121693">
                <a:tc vMerge="1">
                  <a:txBody>
                    <a:bodyPr/>
                    <a:lstStyle/>
                    <a:p>
                      <a:pPr algn="r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44" marR="3744" marT="37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Разница</a:t>
                      </a:r>
                    </a:p>
                  </a:txBody>
                  <a:tcPr marL="3744" marR="3744" marT="374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7.51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94.5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153.3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7433208"/>
                  </a:ext>
                </a:extLst>
              </a:tr>
            </a:tbl>
          </a:graphicData>
        </a:graphic>
      </p:graphicFrame>
      <p:sp>
        <p:nvSpPr>
          <p:cNvPr id="15" name="Заголовок 16"/>
          <p:cNvSpPr>
            <a:spLocks noGrp="1"/>
          </p:cNvSpPr>
          <p:nvPr>
            <p:ph type="title"/>
          </p:nvPr>
        </p:nvSpPr>
        <p:spPr>
          <a:xfrm>
            <a:off x="1559496" y="274638"/>
            <a:ext cx="8651304" cy="1143000"/>
          </a:xfrm>
        </p:spPr>
        <p:txBody>
          <a:bodyPr>
            <a:noAutofit/>
          </a:bodyPr>
          <a:lstStyle/>
          <a:p>
            <a:r>
              <a:rPr lang="ru-RU" sz="2000" b="1" i="1" dirty="0">
                <a:solidFill>
                  <a:srgbClr val="B990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Применение минимального содержания полезного компонента </a:t>
            </a:r>
            <a:br>
              <a:rPr lang="ru-RU" sz="2000" b="1" i="1" dirty="0">
                <a:solidFill>
                  <a:srgbClr val="B990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>
                <a:solidFill>
                  <a:srgbClr val="B990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краевой выработке при разработке ТЭО кондиций</a:t>
            </a:r>
            <a:r>
              <a:rPr lang="ru-RU" sz="2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000" dirty="0"/>
          </a:p>
        </p:txBody>
      </p:sp>
      <p:graphicFrame>
        <p:nvGraphicFramePr>
          <p:cNvPr id="19" name="Объект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1140793"/>
              </p:ext>
            </p:extLst>
          </p:nvPr>
        </p:nvGraphicFramePr>
        <p:xfrm>
          <a:off x="6381427" y="2774205"/>
          <a:ext cx="4033997" cy="39888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AutoCAD Drawing" r:id="rId4" imgW="8629560" imgH="8534520" progId="AutoCAD.Drawing.20">
                  <p:embed/>
                </p:oleObj>
              </mc:Choice>
              <mc:Fallback>
                <p:oleObj name="AutoCAD Drawing" r:id="rId4" imgW="8629560" imgH="8534520" progId="AutoCAD.Drawing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81427" y="2774205"/>
                        <a:ext cx="4033997" cy="39888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Объект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4034081"/>
              </p:ext>
            </p:extLst>
          </p:nvPr>
        </p:nvGraphicFramePr>
        <p:xfrm>
          <a:off x="1893876" y="2883851"/>
          <a:ext cx="4356484" cy="3879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AutoCAD Drawing" r:id="rId6" imgW="9468000" imgH="8429760" progId="AutoCAD.Drawing.20">
                  <p:embed/>
                </p:oleObj>
              </mc:Choice>
              <mc:Fallback>
                <p:oleObj name="AutoCAD Drawing" r:id="rId6" imgW="9468000" imgH="8429760" progId="AutoCAD.Drawing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893876" y="2883851"/>
                        <a:ext cx="4356484" cy="38791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2135561" y="2917126"/>
            <a:ext cx="607859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580275" y="2917126"/>
            <a:ext cx="607859" cy="1107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40452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1"/>
            <a:ext cx="9144000" cy="1262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одержимое 2"/>
          <p:cNvSpPr>
            <a:spLocks/>
          </p:cNvSpPr>
          <p:nvPr/>
        </p:nvSpPr>
        <p:spPr bwMode="auto">
          <a:xfrm>
            <a:off x="10164763" y="6551614"/>
            <a:ext cx="46831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70000"/>
              </a:lnSpc>
            </a:pPr>
            <a:endParaRPr lang="ru-RU" dirty="0">
              <a:solidFill>
                <a:srgbClr val="704B00"/>
              </a:solidFill>
            </a:endParaRPr>
          </a:p>
        </p:txBody>
      </p:sp>
      <p:sp>
        <p:nvSpPr>
          <p:cNvPr id="12" name="Заголовок 16"/>
          <p:cNvSpPr>
            <a:spLocks noGrp="1"/>
          </p:cNvSpPr>
          <p:nvPr>
            <p:ph type="title"/>
          </p:nvPr>
        </p:nvSpPr>
        <p:spPr>
          <a:xfrm>
            <a:off x="1559496" y="274638"/>
            <a:ext cx="8651304" cy="1143000"/>
          </a:xfrm>
        </p:spPr>
        <p:txBody>
          <a:bodyPr>
            <a:noAutofit/>
          </a:bodyPr>
          <a:lstStyle/>
          <a:p>
            <a:r>
              <a:rPr lang="ru-RU" sz="2000" b="1" i="1" dirty="0">
                <a:solidFill>
                  <a:srgbClr val="B990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Применение минимального содержания полезного компонента </a:t>
            </a:r>
            <a:br>
              <a:rPr lang="ru-RU" sz="2000" b="1" i="1" dirty="0">
                <a:solidFill>
                  <a:srgbClr val="B990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>
                <a:solidFill>
                  <a:srgbClr val="B990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краевой выработке при разработке ТЭО кондиций</a:t>
            </a:r>
            <a:r>
              <a:rPr lang="ru-RU" sz="2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000" dirty="0"/>
          </a:p>
        </p:txBody>
      </p:sp>
      <p:pic>
        <p:nvPicPr>
          <p:cNvPr id="3" name="ice_video_20190517-10043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1590"/>
          <a:stretch/>
        </p:blipFill>
        <p:spPr>
          <a:xfrm>
            <a:off x="1574716" y="1417638"/>
            <a:ext cx="8961016" cy="467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5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11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16" y="1385784"/>
            <a:ext cx="2700000" cy="2547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Объект 1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16" y="4213294"/>
            <a:ext cx="2700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Объект 15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2" y="4213294"/>
            <a:ext cx="2700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599751" y="63513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" name="Рисунок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1383922"/>
            <a:ext cx="2700000" cy="2549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Объект 12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160" y="1385784"/>
            <a:ext cx="2700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4000" y="1"/>
            <a:ext cx="9144000" cy="1262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Заголовок 16"/>
          <p:cNvSpPr txBox="1">
            <a:spLocks/>
          </p:cNvSpPr>
          <p:nvPr/>
        </p:nvSpPr>
        <p:spPr>
          <a:xfrm>
            <a:off x="1559496" y="274638"/>
            <a:ext cx="86513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i="1">
                <a:solidFill>
                  <a:srgbClr val="B990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Применение минимального содержания полезного компонента </a:t>
            </a:r>
            <a:br>
              <a:rPr lang="ru-RU" sz="2000" b="1" i="1">
                <a:solidFill>
                  <a:srgbClr val="B990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>
                <a:solidFill>
                  <a:srgbClr val="B990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краевой выработке при разработке ТЭО кондиций</a:t>
            </a:r>
            <a:r>
              <a:rPr lang="ru-RU" sz="2000" b="1" i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i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7427848" y="4053993"/>
            <a:ext cx="32401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1 – расчетном (аналитическом) минимальном содержании в краевой выработке 2,34 г/т на минимальную мощность 0,8 м; 2 - вариантном минимальном содержании в краевой выработке приравненным к бортовому содержанию на минимальную мощность 0,8 м; балансовые 1 и 2 – изменение суммарной площади блоков с балансовыми запасами при расчетном (1) и вариантном (2) минимальном содержании в краевой выработке.</a:t>
            </a:r>
          </a:p>
        </p:txBody>
      </p:sp>
    </p:spTree>
    <p:extLst>
      <p:ext uri="{BB962C8B-B14F-4D97-AF65-F5344CB8AC3E}">
        <p14:creationId xmlns:p14="http://schemas.microsoft.com/office/powerpoint/2010/main" val="1762065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"/>
            <a:ext cx="9144000" cy="1262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Заголовок 16"/>
          <p:cNvSpPr>
            <a:spLocks noGrp="1"/>
          </p:cNvSpPr>
          <p:nvPr>
            <p:ph type="title"/>
          </p:nvPr>
        </p:nvSpPr>
        <p:spPr>
          <a:xfrm>
            <a:off x="1559496" y="274638"/>
            <a:ext cx="8651304" cy="1143000"/>
          </a:xfrm>
        </p:spPr>
        <p:txBody>
          <a:bodyPr>
            <a:noAutofit/>
          </a:bodyPr>
          <a:lstStyle/>
          <a:p>
            <a:r>
              <a:rPr lang="ru-RU" sz="2000" b="1" i="1" dirty="0">
                <a:solidFill>
                  <a:srgbClr val="B990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Применение минимального содержания полезного компонента </a:t>
            </a:r>
            <a:br>
              <a:rPr lang="ru-RU" sz="2000" b="1" i="1" dirty="0">
                <a:solidFill>
                  <a:srgbClr val="B990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>
                <a:solidFill>
                  <a:srgbClr val="B990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краевой выработке при разработке ТЭО кондиций</a:t>
            </a:r>
            <a:r>
              <a:rPr lang="ru-RU" sz="2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000" dirty="0"/>
          </a:p>
        </p:txBody>
      </p:sp>
      <p:graphicFrame>
        <p:nvGraphicFramePr>
          <p:cNvPr id="10" name="Объект 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672750132"/>
              </p:ext>
            </p:extLst>
          </p:nvPr>
        </p:nvGraphicFramePr>
        <p:xfrm>
          <a:off x="1703512" y="2204864"/>
          <a:ext cx="8793803" cy="2341162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5197413">
                  <a:extLst>
                    <a:ext uri="{9D8B030D-6E8A-4147-A177-3AD203B41FA5}">
                      <a16:colId xmlns:a16="http://schemas.microsoft.com/office/drawing/2014/main" val="3371524709"/>
                    </a:ext>
                  </a:extLst>
                </a:gridCol>
                <a:gridCol w="719278">
                  <a:extLst>
                    <a:ext uri="{9D8B030D-6E8A-4147-A177-3AD203B41FA5}">
                      <a16:colId xmlns:a16="http://schemas.microsoft.com/office/drawing/2014/main" val="1147788942"/>
                    </a:ext>
                  </a:extLst>
                </a:gridCol>
                <a:gridCol w="719278">
                  <a:extLst>
                    <a:ext uri="{9D8B030D-6E8A-4147-A177-3AD203B41FA5}">
                      <a16:colId xmlns:a16="http://schemas.microsoft.com/office/drawing/2014/main" val="1636360028"/>
                    </a:ext>
                  </a:extLst>
                </a:gridCol>
                <a:gridCol w="719278">
                  <a:extLst>
                    <a:ext uri="{9D8B030D-6E8A-4147-A177-3AD203B41FA5}">
                      <a16:colId xmlns:a16="http://schemas.microsoft.com/office/drawing/2014/main" val="2708231886"/>
                    </a:ext>
                  </a:extLst>
                </a:gridCol>
                <a:gridCol w="719278">
                  <a:extLst>
                    <a:ext uri="{9D8B030D-6E8A-4147-A177-3AD203B41FA5}">
                      <a16:colId xmlns:a16="http://schemas.microsoft.com/office/drawing/2014/main" val="1150886758"/>
                    </a:ext>
                  </a:extLst>
                </a:gridCol>
                <a:gridCol w="719278">
                  <a:extLst>
                    <a:ext uri="{9D8B030D-6E8A-4147-A177-3AD203B41FA5}">
                      <a16:colId xmlns:a16="http://schemas.microsoft.com/office/drawing/2014/main" val="325409368"/>
                    </a:ext>
                  </a:extLst>
                </a:gridCol>
              </a:tblGrid>
              <a:tr h="334452">
                <a:tc rowSpan="2">
                  <a:txBody>
                    <a:bodyPr/>
                    <a:lstStyle/>
                    <a:p>
                      <a:pPr indent="450215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Варианты оценки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9" marR="466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Варианты бортовых содержаний золота, г/т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9" marR="466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9563796"/>
                  </a:ext>
                </a:extLst>
              </a:tr>
              <a:tr h="3344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</a:effectLst>
                        </a:rPr>
                        <a:t>0,5</a:t>
                      </a:r>
                      <a:endParaRPr lang="ru-RU" sz="1600" dirty="0"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9" marR="466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</a:effectLst>
                        </a:rPr>
                        <a:t>1,0</a:t>
                      </a:r>
                      <a:endParaRPr lang="ru-RU" sz="1600" dirty="0"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9" marR="466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</a:effectLst>
                        </a:rPr>
                        <a:t>1,5</a:t>
                      </a:r>
                      <a:endParaRPr lang="ru-RU" sz="1600" dirty="0"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9" marR="466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2,0</a:t>
                      </a:r>
                    </a:p>
                  </a:txBody>
                  <a:tcPr marL="46669" marR="466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2,5</a:t>
                      </a:r>
                    </a:p>
                  </a:txBody>
                  <a:tcPr marL="46669" marR="466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097361"/>
                  </a:ext>
                </a:extLst>
              </a:tr>
              <a:tr h="501677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 расчетным (аналитическим) минимальным содержанием в краевой выработке 2,34 г/т, всего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9" marR="466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</a:effectLst>
                        </a:rPr>
                        <a:t>20</a:t>
                      </a:r>
                      <a:endParaRPr lang="ru-RU" sz="1600" b="1" dirty="0">
                        <a:solidFill>
                          <a:srgbClr val="FF0000"/>
                        </a:solidFill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9" marR="466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</a:effectLst>
                        </a:rPr>
                        <a:t>23</a:t>
                      </a:r>
                      <a:endParaRPr lang="ru-RU" sz="1600" b="1" dirty="0">
                        <a:solidFill>
                          <a:srgbClr val="FF0000"/>
                        </a:solidFill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9" marR="466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</a:effectLst>
                        </a:rPr>
                        <a:t>25</a:t>
                      </a:r>
                      <a:endParaRPr lang="ru-RU" sz="1600" dirty="0"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9" marR="466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46669" marR="466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46669" marR="466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716981"/>
                  </a:ext>
                </a:extLst>
              </a:tr>
              <a:tr h="334452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Тоже, в том числе блоки отнесенные к балансовым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9" marR="466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</a:effectLst>
                        </a:rPr>
                        <a:t>18</a:t>
                      </a:r>
                      <a:endParaRPr lang="ru-RU" sz="1600" b="1" dirty="0">
                        <a:solidFill>
                          <a:srgbClr val="FF0000"/>
                        </a:solidFill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9" marR="466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</a:effectLst>
                        </a:rPr>
                        <a:t>23</a:t>
                      </a:r>
                      <a:endParaRPr lang="ru-RU" sz="1600" b="1" dirty="0">
                        <a:solidFill>
                          <a:srgbClr val="FF0000"/>
                        </a:solidFill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9" marR="466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</a:effectLst>
                        </a:rPr>
                        <a:t>25</a:t>
                      </a:r>
                      <a:endParaRPr lang="ru-RU" sz="1600" b="1" dirty="0">
                        <a:solidFill>
                          <a:srgbClr val="FF0000"/>
                        </a:solidFill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9" marR="466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46669" marR="466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46669" marR="466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5083785"/>
                  </a:ext>
                </a:extLst>
              </a:tr>
              <a:tr h="501677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 минимальным содержанием в краевой выработке приравненным к бортовому содержанию, всего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9" marR="466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</a:effectLst>
                        </a:rPr>
                        <a:t>23</a:t>
                      </a:r>
                      <a:endParaRPr lang="ru-RU" sz="1600" b="1" dirty="0">
                        <a:solidFill>
                          <a:srgbClr val="FF0000"/>
                        </a:solidFill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9" marR="466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</a:effectLst>
                        </a:rPr>
                        <a:t>24</a:t>
                      </a:r>
                      <a:endParaRPr lang="ru-RU" sz="1600" b="1" dirty="0">
                        <a:solidFill>
                          <a:srgbClr val="FF0000"/>
                        </a:solidFill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9" marR="466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</a:effectLst>
                        </a:rPr>
                        <a:t>25</a:t>
                      </a:r>
                      <a:endParaRPr lang="ru-RU" sz="1600" dirty="0"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9" marR="466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46669" marR="466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46669" marR="466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4118059"/>
                  </a:ext>
                </a:extLst>
              </a:tr>
              <a:tr h="334452"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Тоже, в том числе блоки отнесенные к балансовым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9" marR="466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</a:effectLst>
                        </a:rPr>
                        <a:t>15</a:t>
                      </a:r>
                      <a:endParaRPr lang="ru-RU" sz="1600" b="1" dirty="0">
                        <a:solidFill>
                          <a:srgbClr val="FF0000"/>
                        </a:solidFill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9" marR="466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</a:effectLst>
                        </a:rPr>
                        <a:t>21</a:t>
                      </a:r>
                      <a:endParaRPr lang="ru-RU" sz="1600" b="1" dirty="0">
                        <a:solidFill>
                          <a:srgbClr val="FF0000"/>
                        </a:solidFill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9" marR="466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</a:effectLst>
                        </a:rPr>
                        <a:t>24</a:t>
                      </a:r>
                      <a:endParaRPr lang="ru-RU" sz="1600" b="1" dirty="0">
                        <a:solidFill>
                          <a:srgbClr val="FF0000"/>
                        </a:solidFill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6669" marR="466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46669" marR="466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chemeClr val="tx1"/>
                          </a:solidFill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</a:effectLst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46669" marR="466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4511275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000298" y="1835532"/>
            <a:ext cx="4191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Количество блоков по вариантам оценки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0467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11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16" y="1385784"/>
            <a:ext cx="2700000" cy="2547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Объект 1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16" y="4213294"/>
            <a:ext cx="2700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Объект 15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2" y="4213294"/>
            <a:ext cx="2700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599751" y="63513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ru-RU">
              <a:solidFill>
                <a:prstClr val="black"/>
              </a:solidFill>
              <a:latin typeface="Times New Roman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192" y="1383922"/>
            <a:ext cx="2700000" cy="2549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Объект 12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160" y="1385784"/>
            <a:ext cx="2700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4000" y="1"/>
            <a:ext cx="9144000" cy="1262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Заголовок 16"/>
          <p:cNvSpPr txBox="1">
            <a:spLocks/>
          </p:cNvSpPr>
          <p:nvPr/>
        </p:nvSpPr>
        <p:spPr>
          <a:xfrm>
            <a:off x="1559496" y="274638"/>
            <a:ext cx="865130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000" b="1" i="1">
                <a:solidFill>
                  <a:srgbClr val="B990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Применение минимального содержания полезного компонента </a:t>
            </a:r>
            <a:br>
              <a:rPr lang="ru-RU" sz="2000" b="1" i="1">
                <a:solidFill>
                  <a:srgbClr val="B990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</a:br>
            <a:r>
              <a:rPr lang="ru-RU" sz="2000" b="1" i="1">
                <a:solidFill>
                  <a:srgbClr val="B990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в краевой выработке при разработке ТЭО кондиций</a:t>
            </a:r>
            <a:r>
              <a:rPr lang="ru-RU" sz="2000" b="1" i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/>
            </a:r>
            <a:br>
              <a:rPr lang="ru-RU" sz="2000" b="1" i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</a:br>
            <a:endParaRPr lang="ru-RU" sz="20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27848" y="4053993"/>
            <a:ext cx="32401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prstClr val="black"/>
                </a:solidFill>
                <a:latin typeface="Times New Roman"/>
              </a:rPr>
              <a:t>1 – расчетном (аналитическом) минимальном содержании в краевой выработке 2,34 г/т на минимальную мощность 0,8 м; 2 - вариантном минимальном содержании в краевой выработке приравненным к бортовому содержанию на минимальную мощность 0,8 м; балансовые 1 и 2 – изменение суммарной площади блоков с балансовыми запасами при расчетном (1) и вариантном (2) минимальном содержании в краевой выработке.</a:t>
            </a:r>
          </a:p>
        </p:txBody>
      </p:sp>
    </p:spTree>
    <p:extLst>
      <p:ext uri="{BB962C8B-B14F-4D97-AF65-F5344CB8AC3E}">
        <p14:creationId xmlns:p14="http://schemas.microsoft.com/office/powerpoint/2010/main" val="1187456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"/>
            <a:ext cx="9144000" cy="1262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853136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Применение расчетного (аналитического) значения минимального содержания в краевой выработке для месторождений, представленных маломощными, контрастными рудными телами, которые не имеют геологических границ и эти границы определяются по результатам опробования, позволяет производить </a:t>
            </a:r>
            <a:r>
              <a:rPr lang="ru-RU" sz="4200" b="1" dirty="0"/>
              <a:t>экономически обоснованное оконтуривание запасов</a:t>
            </a:r>
            <a:r>
              <a:rPr lang="ru-RU" dirty="0"/>
              <a:t>. При проведении дальнейших технико-экономических расчетов, практически все оконтуренные таким способом запасы по своей балансовой принадлежности относятся к балансовым. </a:t>
            </a:r>
          </a:p>
          <a:p>
            <a:r>
              <a:rPr lang="ru-RU" dirty="0"/>
              <a:t>При прохождении экспертизы материалов ТЭО по рассматриваемому объекту, технико-экономические расчеты были произведены </a:t>
            </a:r>
            <a:r>
              <a:rPr lang="ru-RU" u="sng" dirty="0"/>
              <a:t>по обоим вариантам применения параметра «минимальное содержание в краевой выработке»</a:t>
            </a:r>
            <a:r>
              <a:rPr lang="ru-RU" dirty="0"/>
              <a:t> и по обоим вариантам значение ЧДД, с небольшим перевесом над вариантом 1,5 г/т, наибольший получен по варианту бортового содержания 2,0 г/т, а бюджетная эффективность - по варианту 1,5 г/т, что и определило утверждение варианта бортового содержания 1,5 г/т как параметра постоянных разведочных кондиций для подсчета запасов по месторождению.</a:t>
            </a:r>
          </a:p>
        </p:txBody>
      </p:sp>
      <p:sp>
        <p:nvSpPr>
          <p:cNvPr id="10" name="Заголовок 16"/>
          <p:cNvSpPr>
            <a:spLocks noGrp="1"/>
          </p:cNvSpPr>
          <p:nvPr>
            <p:ph type="title"/>
          </p:nvPr>
        </p:nvSpPr>
        <p:spPr>
          <a:xfrm>
            <a:off x="1559496" y="274638"/>
            <a:ext cx="8651304" cy="1143000"/>
          </a:xfrm>
        </p:spPr>
        <p:txBody>
          <a:bodyPr>
            <a:noAutofit/>
          </a:bodyPr>
          <a:lstStyle/>
          <a:p>
            <a:r>
              <a:rPr lang="ru-RU" sz="2000" b="1" i="1" dirty="0">
                <a:solidFill>
                  <a:srgbClr val="B990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Применение минимального содержания полезного компонента </a:t>
            </a:r>
            <a:br>
              <a:rPr lang="ru-RU" sz="2000" b="1" i="1" dirty="0">
                <a:solidFill>
                  <a:srgbClr val="B990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>
                <a:solidFill>
                  <a:srgbClr val="B990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краевой выработке при разработке ТЭО кондиций</a:t>
            </a:r>
            <a:r>
              <a:rPr lang="ru-RU" sz="2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04129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1200" y="3501008"/>
            <a:ext cx="8229600" cy="9361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i="1" dirty="0">
                <a:solidFill>
                  <a:srgbClr val="B9905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Спасибо за внимание!</a:t>
            </a:r>
          </a:p>
          <a:p>
            <a:endParaRPr lang="ru-RU" sz="4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3349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 Office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1189</TotalTime>
  <Words>692</Words>
  <Application>Microsoft Office PowerPoint</Application>
  <PresentationFormat>Широкоэкранный</PresentationFormat>
  <Paragraphs>121</Paragraphs>
  <Slides>9</Slides>
  <Notes>0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Arial</vt:lpstr>
      <vt:lpstr>Calibri</vt:lpstr>
      <vt:lpstr>Times New Roman</vt:lpstr>
      <vt:lpstr>1_Тема Office</vt:lpstr>
      <vt:lpstr>2_Тема Office</vt:lpstr>
      <vt:lpstr>3_Тема Office</vt:lpstr>
      <vt:lpstr>AutoCAD Drawing</vt:lpstr>
      <vt:lpstr>МИНГЕО СИБИРЬ 2019 ООО «СИБГЕОКОНСАЛТИНГ»</vt:lpstr>
      <vt:lpstr>Применение минимального содержания полезного компонента  в краевой выработке при разработке ТЭО кондиций </vt:lpstr>
      <vt:lpstr>Применение минимального содержания полезного компонента  в краевой выработке при разработке ТЭО кондиций </vt:lpstr>
      <vt:lpstr>Применение минимального содержания полезного компонента  в краевой выработке при разработке ТЭО кондиций </vt:lpstr>
      <vt:lpstr>Презентация PowerPoint</vt:lpstr>
      <vt:lpstr>Применение минимального содержания полезного компонента  в краевой выработке при разработке ТЭО кондиций </vt:lpstr>
      <vt:lpstr>Презентация PowerPoint</vt:lpstr>
      <vt:lpstr>Применение минимального содержания полезного компонента  в краевой выработке при разработке ТЭО кондиций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МИНГЕО СИБИРЬ 2016  ООО «СИБГЕОКОНСАЛТИНГ»</dc:title>
  <dc:creator>СГК</dc:creator>
  <cp:lastModifiedBy>admin101</cp:lastModifiedBy>
  <cp:revision>63</cp:revision>
  <dcterms:modified xsi:type="dcterms:W3CDTF">2019-05-22T01:56:29Z</dcterms:modified>
</cp:coreProperties>
</file>