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0" r:id="rId5"/>
    <p:sldId id="272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66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0A70D3F-90E0-48C9-903B-A7A94DC7BBA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1D1BD6-C612-44A9-9FEC-46987D30FB85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722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0D3F-90E0-48C9-903B-A7A94DC7BBA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BD6-C612-44A9-9FEC-46987D30F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5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0D3F-90E0-48C9-903B-A7A94DC7BBA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BD6-C612-44A9-9FEC-46987D30F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82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0D3F-90E0-48C9-903B-A7A94DC7BBA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BD6-C612-44A9-9FEC-46987D30F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A70D3F-90E0-48C9-903B-A7A94DC7BBA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1D1BD6-C612-44A9-9FEC-46987D30FB8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56245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0D3F-90E0-48C9-903B-A7A94DC7BBA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BD6-C612-44A9-9FEC-46987D30F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3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0D3F-90E0-48C9-903B-A7A94DC7BBA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BD6-C612-44A9-9FEC-46987D30F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0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0D3F-90E0-48C9-903B-A7A94DC7BBA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BD6-C612-44A9-9FEC-46987D30F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5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0D3F-90E0-48C9-903B-A7A94DC7BBA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1BD6-C612-44A9-9FEC-46987D30F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2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A70D3F-90E0-48C9-903B-A7A94DC7BBA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1D1BD6-C612-44A9-9FEC-46987D30FB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796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A70D3F-90E0-48C9-903B-A7A94DC7BBA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1D1BD6-C612-44A9-9FEC-46987D30FB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470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0A70D3F-90E0-48C9-903B-A7A94DC7BBA0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B1D1BD6-C612-44A9-9FEC-46987D30FB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216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ndrey@evotek.pro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Использование искусственного интеллекта в современных методиках геологического и экологического мониторинга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ООО </a:t>
            </a:r>
            <a:r>
              <a:rPr lang="ru-RU" sz="3200" dirty="0" err="1">
                <a:solidFill>
                  <a:schemeClr val="bg1"/>
                </a:solidFill>
              </a:rPr>
              <a:t>Дальгеосервис</a:t>
            </a:r>
            <a:r>
              <a:rPr lang="ru-RU" sz="3200" dirty="0">
                <a:solidFill>
                  <a:schemeClr val="bg1"/>
                </a:solidFill>
              </a:rPr>
              <a:t> Красноярск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18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03" y="32004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цифрового плана горных отводов </a:t>
            </a:r>
            <a:r>
              <a:rPr lang="ru-RU" dirty="0" err="1"/>
              <a:t>таштагольской</a:t>
            </a:r>
            <a:r>
              <a:rPr lang="ru-RU" dirty="0"/>
              <a:t> и </a:t>
            </a:r>
            <a:r>
              <a:rPr lang="ru-RU" dirty="0" err="1"/>
              <a:t>казской</a:t>
            </a:r>
            <a:r>
              <a:rPr lang="ru-RU" dirty="0"/>
              <a:t> шахт горно-</a:t>
            </a:r>
            <a:r>
              <a:rPr lang="ru-RU" dirty="0" err="1"/>
              <a:t>шорского</a:t>
            </a:r>
            <a:r>
              <a:rPr lang="ru-RU" dirty="0"/>
              <a:t> филиала АО «ЕВРАЗРУДА»</a:t>
            </a:r>
          </a:p>
        </p:txBody>
      </p:sp>
      <p:pic>
        <p:nvPicPr>
          <p:cNvPr id="6146" name="Picture 2" descr="3454235646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3" y="2221674"/>
            <a:ext cx="5392614" cy="33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34542356465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51" y="2221674"/>
            <a:ext cx="5374943" cy="33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9509" y="5660818"/>
            <a:ext cx="5474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Фрагмент </a:t>
            </a:r>
            <a:r>
              <a:rPr lang="ru-RU" sz="1400" dirty="0" err="1"/>
              <a:t>аэроснимка</a:t>
            </a:r>
            <a:r>
              <a:rPr lang="ru-RU" sz="1400" dirty="0"/>
              <a:t> (А)  и созданной векторной карты (Б) на территорию </a:t>
            </a:r>
            <a:r>
              <a:rPr lang="ru-RU" sz="1400" dirty="0" err="1"/>
              <a:t>Таштагольской</a:t>
            </a:r>
            <a:r>
              <a:rPr lang="ru-RU" sz="1400" dirty="0"/>
              <a:t> шахты Горно-</a:t>
            </a:r>
            <a:r>
              <a:rPr lang="ru-RU" sz="1400" dirty="0" err="1"/>
              <a:t>Шорского</a:t>
            </a:r>
            <a:r>
              <a:rPr lang="ru-RU" sz="1400" dirty="0"/>
              <a:t> филиала</a:t>
            </a:r>
          </a:p>
          <a:p>
            <a:r>
              <a:rPr lang="ru-RU" sz="1400" dirty="0"/>
              <a:t>АО «</a:t>
            </a:r>
            <a:r>
              <a:rPr lang="ru-RU" sz="1400" dirty="0" err="1"/>
              <a:t>Евразруда</a:t>
            </a:r>
            <a:r>
              <a:rPr lang="ru-RU" sz="1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7997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592" y="91440"/>
            <a:ext cx="9601200" cy="1485900"/>
          </a:xfrm>
        </p:spPr>
        <p:txBody>
          <a:bodyPr/>
          <a:lstStyle/>
          <a:p>
            <a:r>
              <a:rPr lang="ru-RU" dirty="0"/>
              <a:t>Экологический мониторинг</a:t>
            </a:r>
          </a:p>
        </p:txBody>
      </p:sp>
      <p:pic>
        <p:nvPicPr>
          <p:cNvPr id="7170" name="Picture 2" descr="ÐÐ¾Ð»Ð¸Ð³Ð¾Ð½ Ð¢ÐÐ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95077"/>
            <a:ext cx="5967984" cy="298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7592" y="834390"/>
            <a:ext cx="9939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числе задач космического экологического мониторинга, решаемых на </a:t>
            </a:r>
            <a:r>
              <a:rPr lang="ru-RU" sz="1400" dirty="0" smtClean="0"/>
              <a:t>практике: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мониторинг существующих санкционированных и незаконных мест складирования </a:t>
            </a:r>
            <a:r>
              <a:rPr lang="ru-RU" sz="1400" dirty="0" smtClean="0"/>
              <a:t>отходов</a:t>
            </a:r>
            <a:r>
              <a:rPr lang="ru-RU" sz="1400" dirty="0"/>
              <a:t>, </a:t>
            </a:r>
            <a:r>
              <a:rPr lang="ru-RU" sz="1400" dirty="0" smtClean="0"/>
              <a:t>выявление появившихся свалок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мониторинг и картографирование инфраструктуры недропользования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изучение </a:t>
            </a:r>
            <a:r>
              <a:rPr lang="ru-RU" sz="1400" dirty="0"/>
              <a:t>динамики негативных процессов в районах добычи полезных </a:t>
            </a:r>
            <a:r>
              <a:rPr lang="ru-RU" sz="1400" dirty="0" smtClean="0"/>
              <a:t>ископаемых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выявление </a:t>
            </a:r>
            <a:r>
              <a:rPr lang="ru-RU" sz="1400" dirty="0"/>
              <a:t>несанкционированных мест добычи местных полезных </a:t>
            </a:r>
            <a:r>
              <a:rPr lang="ru-RU" sz="1400" dirty="0" smtClean="0"/>
              <a:t>ископаемых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выявление и картографирование участков загрязнения почв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мониторинг </a:t>
            </a:r>
            <a:r>
              <a:rPr lang="ru-RU" sz="1400" dirty="0"/>
              <a:t>процессов деградации земельных ресурсов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мониторинг </a:t>
            </a:r>
            <a:r>
              <a:rPr lang="ru-RU" sz="1400" dirty="0"/>
              <a:t>загрязнения водных ресурсов;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информационное сопровождение природоохранного планирования и </a:t>
            </a:r>
            <a:r>
              <a:rPr lang="ru-RU" sz="1400" dirty="0" smtClean="0"/>
              <a:t>проектирования</a:t>
            </a: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мониторинг экологически опасных объектов </a:t>
            </a:r>
            <a:r>
              <a:rPr lang="ru-RU" sz="1400" dirty="0" smtClean="0"/>
              <a:t>обнаружение </a:t>
            </a:r>
            <a:r>
              <a:rPr lang="ru-RU" sz="1400" dirty="0"/>
              <a:t>участков разливов нефти и нефтепродуктов в районах нефтедобычи и транспортировки;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выявление участков деградации лесных </a:t>
            </a:r>
            <a:r>
              <a:rPr lang="ru-RU" sz="1400" dirty="0" smtClean="0"/>
              <a:t>экосистем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9120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304" y="44672"/>
            <a:ext cx="9601200" cy="859536"/>
          </a:xfrm>
        </p:spPr>
        <p:txBody>
          <a:bodyPr/>
          <a:lstStyle/>
          <a:p>
            <a:r>
              <a:rPr lang="ru-RU" dirty="0"/>
              <a:t>Мониторинг мест складирования ТБО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977709"/>
            <a:ext cx="2414016" cy="2414016"/>
          </a:xfrm>
          <a:prstGeom prst="rect">
            <a:avLst/>
          </a:prstGeom>
        </p:spPr>
      </p:pic>
      <p:pic>
        <p:nvPicPr>
          <p:cNvPr id="9218" name="Picture 2" descr="GeoEye-1, 31-05-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31" y="977709"/>
            <a:ext cx="2414016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eoEye-1, 18-09-2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958" y="977709"/>
            <a:ext cx="2414016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ÐÐµÐ¾Ð¿Ð¾ÑÑÐ°Ð». ÐÑÑÐ²Ð»ÐµÐ½Ð½Ð°Ñ Ð½ÐµÑÐ°Ð½ÐºÑÐ¸Ð¾Ð½Ð¸ÑÐ¾Ð²Ð°Ð½Ð½Ð°Ñ ÑÐ²Ð°Ð»ÐºÐ° ÑÑÑÐ¾Ð¸ÑÐµÐ»ÑÐ½Ð¾Ð³Ð¾ Ð¼ÑÑÐ¾Ñ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04" y="3711066"/>
            <a:ext cx="42862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ÐÐµÐ¾Ð¿Ð¾ÑÑÐ°Ð». ÐÑÑÐ²Ð»ÐµÐ½Ð½Ð°Ñ Ð½ÐµÑÐ°Ð½ÐºÑÐ¸Ð¾Ð½Ð¸ÑÐ¾Ð²Ð°Ð½Ð½Ð°Ñ ÑÐ²Ð°Ð»ÐºÐ° ÑÑÑÐ¾Ð¸ÑÐµÐ»ÑÐ½Ð¾Ð³Ð¾ Ð¼ÑÑÐ¾ÑÐ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45" y="3711066"/>
            <a:ext cx="42862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46235" y="3711066"/>
            <a:ext cx="2116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Выявленная несанкционированная свалка строительного мусора</a:t>
            </a:r>
          </a:p>
        </p:txBody>
      </p:sp>
    </p:spTree>
    <p:extLst>
      <p:ext uri="{BB962C8B-B14F-4D97-AF65-F5344CB8AC3E}">
        <p14:creationId xmlns:p14="http://schemas.microsoft.com/office/powerpoint/2010/main" val="1929889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4904"/>
            <a:ext cx="9601200" cy="758952"/>
          </a:xfrm>
        </p:spPr>
        <p:txBody>
          <a:bodyPr/>
          <a:lstStyle/>
          <a:p>
            <a:r>
              <a:rPr lang="ru-RU" dirty="0"/>
              <a:t>Выявление источников загрязнений</a:t>
            </a:r>
          </a:p>
        </p:txBody>
      </p:sp>
      <p:pic>
        <p:nvPicPr>
          <p:cNvPr id="10242" name="Picture 2" descr="ÐÑÑÐ²Ð»ÐµÐ½Ð¸Ðµ Ð½ÐµÑÑÐµÑÐ°Ð·Ð»Ð¸Ð²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99" y="1636776"/>
            <a:ext cx="3410712" cy="3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00" y="5160271"/>
            <a:ext cx="2280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Выявление </a:t>
            </a:r>
            <a:r>
              <a:rPr lang="ru-RU" sz="1400" dirty="0" err="1"/>
              <a:t>нефтеразливов</a:t>
            </a:r>
            <a:endParaRPr lang="ru-RU" sz="1400" dirty="0"/>
          </a:p>
        </p:txBody>
      </p:sp>
      <p:pic>
        <p:nvPicPr>
          <p:cNvPr id="10244" name="Picture 4" descr="Ð¡ÑÐ¾ÐºÐ¸ Ñ ÑÐµÐ»ÑÑÐ¾Ð·Ð¿ÑÐµÐ´Ð¿ÑÐ¸ÑÑ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57" y="1636776"/>
            <a:ext cx="3410712" cy="3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35989" y="5160271"/>
            <a:ext cx="2382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Стоки с сельхозпредприятий</a:t>
            </a:r>
          </a:p>
        </p:txBody>
      </p:sp>
      <p:pic>
        <p:nvPicPr>
          <p:cNvPr id="10246" name="Picture 6" descr="ÐÐµÑÐ°Ð½ÐºÑÐ¸Ð¾Ð½Ð¸ÑÐ¾Ð²Ð°Ð½Ð½ÑÐµ ÑÐ²Ð°Ð»Ðº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82" y="1636777"/>
            <a:ext cx="3410712" cy="3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49382" y="5129493"/>
            <a:ext cx="2590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Несанкционированные свалки</a:t>
            </a:r>
          </a:p>
        </p:txBody>
      </p:sp>
    </p:spTree>
    <p:extLst>
      <p:ext uri="{BB962C8B-B14F-4D97-AF65-F5344CB8AC3E}">
        <p14:creationId xmlns:p14="http://schemas.microsoft.com/office/powerpoint/2010/main" val="3543138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590" y="302666"/>
            <a:ext cx="9601200" cy="768096"/>
          </a:xfrm>
        </p:spPr>
        <p:txBody>
          <a:bodyPr/>
          <a:lstStyle/>
          <a:p>
            <a:r>
              <a:rPr lang="ru-RU" dirty="0"/>
              <a:t>Оценка экологического состояния</a:t>
            </a:r>
          </a:p>
        </p:txBody>
      </p:sp>
      <p:pic>
        <p:nvPicPr>
          <p:cNvPr id="11266" name="Picture 2" descr="Ð¡Ð¾ÑÑÐ¾ÑÐ½Ð¸Ðµ ÑÐ°ÑÑÐ¸ÑÐµÐ»ÑÐ½Ð¾ÑÑÐ¸ Ð² ÐÐ¾ÑÐºÐ²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91" y="1202118"/>
            <a:ext cx="8297293" cy="45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7590" y="5855500"/>
            <a:ext cx="80741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Непрерывное распределение растительности (GRID) с неудовлетворительным (1), средним (2) и хорошим (3) состоянием по территории Москвы (слева — древесно-кустарниковая растительность, справа — травянистая) </a:t>
            </a:r>
          </a:p>
        </p:txBody>
      </p:sp>
    </p:spTree>
    <p:extLst>
      <p:ext uri="{BB962C8B-B14F-4D97-AF65-F5344CB8AC3E}">
        <p14:creationId xmlns:p14="http://schemas.microsoft.com/office/powerpoint/2010/main" val="458162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Информационная система экологического мониторинга Воронежской области</a:t>
            </a:r>
          </a:p>
        </p:txBody>
      </p:sp>
      <p:pic>
        <p:nvPicPr>
          <p:cNvPr id="8194" name="Picture 2" descr="ÐÐ½ÑÐµÑÑÐµÐ¹Ñ Ð¸Ð½ÑÐ¾ÑÐ¼Ð°ÑÐ¸Ð¾Ð½Ð½Ð¾Ð¹ ÑÐ¸ÑÑÐµÐ¼Ñ Ð¼Ð¾Ð½Ð¸ÑÐ¾ÑÐ¸Ð½Ð³Ð° ÐÐ¾ÑÐ¾Ð½ÐµÐ¶ÑÐºÐ¾Ð¹ Ð¾Ð±Ð»Ð°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63" y="2171700"/>
            <a:ext cx="5739771" cy="37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68926" y="2171700"/>
            <a:ext cx="39604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Интерфейс информационной системы мониторинга Воронежской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153994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ООО </a:t>
            </a:r>
            <a:r>
              <a:rPr lang="ru-RU" dirty="0" err="1" smtClean="0"/>
              <a:t>Дальгеосервис</a:t>
            </a:r>
            <a:r>
              <a:rPr lang="ru-RU" dirty="0" smtClean="0"/>
              <a:t> Красноярск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Project </a:t>
            </a:r>
            <a:r>
              <a:rPr lang="en-US" dirty="0" smtClean="0"/>
              <a:t>manager</a:t>
            </a:r>
            <a:r>
              <a:rPr lang="ru-RU" dirty="0" smtClean="0"/>
              <a:t>: Шмидт Андрей Христофорович</a:t>
            </a:r>
          </a:p>
          <a:p>
            <a:r>
              <a:rPr lang="en-US" dirty="0" smtClean="0">
                <a:hlinkClick r:id="rId2"/>
              </a:rPr>
              <a:t>andrey@evotek.pro</a:t>
            </a:r>
            <a:endParaRPr lang="ru-RU" dirty="0" smtClean="0"/>
          </a:p>
          <a:p>
            <a:r>
              <a:rPr lang="ru-RU" dirty="0" smtClean="0"/>
              <a:t>8-913-187-19-77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87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направления использования ИИ в геологии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структурный </a:t>
            </a:r>
            <a:r>
              <a:rPr lang="ru-RU" dirty="0"/>
              <a:t>анализ поверхности Земли;</a:t>
            </a:r>
          </a:p>
          <a:p>
            <a:r>
              <a:rPr lang="ru-RU" dirty="0"/>
              <a:t>анализ локальных и глобальных аномалий;</a:t>
            </a:r>
          </a:p>
          <a:p>
            <a:r>
              <a:rPr lang="ru-RU" dirty="0"/>
              <a:t>геологическое изучение площадей и составление геологических карт;</a:t>
            </a:r>
          </a:p>
          <a:p>
            <a:r>
              <a:rPr lang="ru-RU" dirty="0" err="1"/>
              <a:t>геоэкологический</a:t>
            </a:r>
            <a:r>
              <a:rPr lang="ru-RU" dirty="0"/>
              <a:t> мониторинг экзогенных геологических </a:t>
            </a:r>
            <a:r>
              <a:rPr lang="ru-RU" dirty="0" smtClean="0"/>
              <a:t>процессов;</a:t>
            </a:r>
            <a:endParaRPr lang="ru-RU" dirty="0"/>
          </a:p>
          <a:p>
            <a:r>
              <a:rPr lang="ru-RU" dirty="0"/>
              <a:t>выявление потенциальных месторождений полезных ископаемых.</a:t>
            </a:r>
          </a:p>
        </p:txBody>
      </p:sp>
    </p:spTree>
    <p:extLst>
      <p:ext uri="{BB962C8B-B14F-4D97-AF65-F5344CB8AC3E}">
        <p14:creationId xmlns:p14="http://schemas.microsoft.com/office/powerpoint/2010/main" val="340647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задач: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5296" y="1673352"/>
            <a:ext cx="4590288" cy="48646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выявление </a:t>
            </a:r>
            <a:r>
              <a:rPr lang="ru-RU" dirty="0"/>
              <a:t>линейных </a:t>
            </a:r>
            <a:r>
              <a:rPr lang="ru-RU" dirty="0" smtClean="0"/>
              <a:t>структур;</a:t>
            </a:r>
          </a:p>
          <a:p>
            <a:pPr algn="just"/>
            <a:r>
              <a:rPr lang="ru-RU" dirty="0" smtClean="0"/>
              <a:t>уточнение </a:t>
            </a:r>
            <a:r>
              <a:rPr lang="ru-RU" dirty="0"/>
              <a:t>границ геологических тел, выходящих на дневную поверхность;</a:t>
            </a:r>
          </a:p>
          <a:p>
            <a:pPr algn="just"/>
            <a:r>
              <a:rPr lang="ru-RU" dirty="0"/>
              <a:t>тектоническое районирование;</a:t>
            </a:r>
          </a:p>
          <a:p>
            <a:pPr algn="just"/>
            <a:r>
              <a:rPr lang="ru-RU" dirty="0"/>
              <a:t>кинематическая классификация разрывных нарушений и связанных с ними локальных структур;</a:t>
            </a:r>
          </a:p>
          <a:p>
            <a:pPr algn="just"/>
            <a:r>
              <a:rPr lang="ru-RU" dirty="0"/>
              <a:t>оценка угроз тектонического и сейсмологического характера на основе точнейшей оценки подвижек разломов и их динамики (с высокой точностью на основе данных радиолокационной интерферометрии), оказывающих существенное воздействие на современные инженерно-геологические процессы;</a:t>
            </a:r>
          </a:p>
          <a:p>
            <a:pPr algn="just"/>
            <a:r>
              <a:rPr lang="ru-RU" dirty="0"/>
              <a:t>оценка горизонтальных и вертикальных смещений вдоль разломов;</a:t>
            </a:r>
          </a:p>
          <a:p>
            <a:pPr algn="just"/>
            <a:r>
              <a:rPr lang="ru-RU" dirty="0"/>
              <a:t>геологическое и геоморфологическое картографирование.</a:t>
            </a:r>
          </a:p>
        </p:txBody>
      </p:sp>
      <p:pic>
        <p:nvPicPr>
          <p:cNvPr id="1026" name="Picture 2" descr="ÐÐ¾ÑÑ ÐÐ°Ð³ÑÐ¾Ñ, ÐÑÐ°Ð½, ÐÐ¾ÑÐ¼Ð¸ÑÐµÑÐºÐ¸Ð¹ ÑÐ½Ð¸Ð¼Ð¾Ðº Landsat-7 (ÑÐ¸Ð½ÑÐµÐ· NIRR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3352"/>
            <a:ext cx="5513832" cy="275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0424" y="4713564"/>
            <a:ext cx="4532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Горы </a:t>
            </a:r>
            <a:r>
              <a:rPr lang="ru-RU" sz="1200" dirty="0" err="1"/>
              <a:t>Загрос</a:t>
            </a:r>
            <a:r>
              <a:rPr lang="ru-RU" sz="1200" dirty="0"/>
              <a:t>, Иран, Космический снимок Landsat-7 (синтез NIRRG), пространственное разрешение 30 м </a:t>
            </a:r>
          </a:p>
        </p:txBody>
      </p:sp>
    </p:spTree>
    <p:extLst>
      <p:ext uri="{BB962C8B-B14F-4D97-AF65-F5344CB8AC3E}">
        <p14:creationId xmlns:p14="http://schemas.microsoft.com/office/powerpoint/2010/main" val="244138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01168"/>
            <a:ext cx="9601200" cy="722376"/>
          </a:xfrm>
        </p:spPr>
        <p:txBody>
          <a:bodyPr/>
          <a:lstStyle/>
          <a:p>
            <a:r>
              <a:rPr lang="ru-RU" dirty="0"/>
              <a:t>Структурный анализ поверхности</a:t>
            </a:r>
          </a:p>
        </p:txBody>
      </p:sp>
      <p:pic>
        <p:nvPicPr>
          <p:cNvPr id="12290" name="Picture 2" descr="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96" y="1455055"/>
            <a:ext cx="6528816" cy="433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94320" y="1455055"/>
            <a:ext cx="3453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10101"/>
                </a:solidFill>
                <a:latin typeface="Open Sans"/>
              </a:rPr>
              <a:t>Отражение тектонического районирования по типам складчатости на радарном снимке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9335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609" y="311489"/>
            <a:ext cx="9601200" cy="786384"/>
          </a:xfrm>
        </p:spPr>
        <p:txBody>
          <a:bodyPr/>
          <a:lstStyle/>
          <a:p>
            <a:r>
              <a:rPr lang="ru-RU" dirty="0"/>
              <a:t>Мониторинг вертикальных смещений</a:t>
            </a:r>
          </a:p>
        </p:txBody>
      </p:sp>
      <p:pic>
        <p:nvPicPr>
          <p:cNvPr id="14338" name="Picture 2" descr="disp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9" y="1472185"/>
            <a:ext cx="3391383" cy="280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2396" y="147218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100" dirty="0">
                <a:solidFill>
                  <a:srgbClr val="010101"/>
                </a:solidFill>
                <a:latin typeface="Open Sans"/>
              </a:rPr>
              <a:t>Карта смещений земной поверхности над подземным рудником, рассчитанная по данным космических радарных съемок. Голубой цвет – стабильные участки, от желтого цвета к красному – возрастающие оседания. Изолинии смещений проведены через каждые 100 мм. Черные линии – профили наземных наблюдений.</a:t>
            </a:r>
            <a:endParaRPr lang="ru-RU" sz="1100" dirty="0"/>
          </a:p>
        </p:txBody>
      </p:sp>
      <p:pic>
        <p:nvPicPr>
          <p:cNvPr id="14340" name="Picture 4" descr="https://sovzond.ru/upload/medialibrary/01e/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92" y="2258727"/>
            <a:ext cx="4561332" cy="201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sovzond.ru/upload/medialibrary/394/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9" y="4554783"/>
            <a:ext cx="4270214" cy="21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sovzond.ru/upload/medialibrary/ca7/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23" y="4554783"/>
            <a:ext cx="4270215" cy="21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5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568" y="154876"/>
            <a:ext cx="9601200" cy="1485900"/>
          </a:xfrm>
        </p:spPr>
        <p:txBody>
          <a:bodyPr>
            <a:noAutofit/>
          </a:bodyPr>
          <a:lstStyle/>
          <a:p>
            <a:r>
              <a:rPr lang="ru-RU" sz="2800" dirty="0"/>
              <a:t>Мониторинг смещений земной поверхности на территории рудников и </a:t>
            </a:r>
            <a:r>
              <a:rPr lang="ru-RU" sz="2800" dirty="0" err="1"/>
              <a:t>хвостохранилищ</a:t>
            </a:r>
            <a:r>
              <a:rPr lang="ru-RU" sz="2800" dirty="0"/>
              <a:t> АО «Апатит» с использованием технологии космической радарной интерферометрии</a:t>
            </a:r>
          </a:p>
        </p:txBody>
      </p:sp>
      <p:pic>
        <p:nvPicPr>
          <p:cNvPr id="2050" name="Picture 2" descr="ÐÐ¿Ð°ÑÐ¸Ñ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7" y="1640776"/>
            <a:ext cx="6181442" cy="22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Ð¿Ð°ÑÐ¸Ñ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7" y="4014216"/>
            <a:ext cx="6184113" cy="26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65720" y="1640776"/>
            <a:ext cx="395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Вертикальные смещения </a:t>
            </a:r>
            <a:r>
              <a:rPr lang="ru-RU" dirty="0"/>
              <a:t>земной поверхности на территории рудников за период </a:t>
            </a:r>
            <a:r>
              <a:rPr lang="ru-RU" dirty="0" smtClean="0"/>
              <a:t>в </a:t>
            </a:r>
            <a:r>
              <a:rPr lang="ru-RU" dirty="0"/>
              <a:t>цветовом кодировании в соответствии с цветовой </a:t>
            </a:r>
            <a:r>
              <a:rPr lang="ru-RU" dirty="0" smtClean="0"/>
              <a:t>шкалой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5720" y="4014216"/>
            <a:ext cx="4331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Дифференциальная </a:t>
            </a:r>
            <a:r>
              <a:rPr lang="ru-RU" dirty="0" err="1"/>
              <a:t>интерферограмма</a:t>
            </a:r>
            <a:r>
              <a:rPr lang="ru-RU" dirty="0"/>
              <a:t> на территорию карьеров и отвалов АО «Апатит» вблизи г. Кировска</a:t>
            </a:r>
          </a:p>
        </p:txBody>
      </p:sp>
    </p:spTree>
    <p:extLst>
      <p:ext uri="{BB962C8B-B14F-4D97-AF65-F5344CB8AC3E}">
        <p14:creationId xmlns:p14="http://schemas.microsoft.com/office/powerpoint/2010/main" val="266426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304" y="246888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Космический радарный мониторинг смещений на </a:t>
            </a:r>
            <a:r>
              <a:rPr lang="ru-RU" dirty="0" err="1"/>
              <a:t>Жезказганском</a:t>
            </a:r>
            <a:r>
              <a:rPr lang="ru-RU" dirty="0"/>
              <a:t> месторождении</a:t>
            </a:r>
          </a:p>
        </p:txBody>
      </p:sp>
      <p:pic>
        <p:nvPicPr>
          <p:cNvPr id="3074" name="Picture 2" descr="Ð£Ð²ÐµÐ»Ð¸ÑÐµÐ½Ð¸Ðµ Ð½Ð° Ð½Ð°Ð¸Ð±Ð¾Ð»ÐµÐµ Ð¸Ð½ÑÐµÐ½ÑÐ¸Ð²Ð½ÑÐµ Ð¾ÑÐ°Ð³Ð¸ Ð¾ÑÐµÐ´Ð°Ð½Ð¸Ð¹. Ð¡Ð»ÐµÐ²Ð° Ð¿Ð¾ÐºÐ°Ð·Ð°Ð½Ñ Ð³ÑÐ°ÑÐ¸ÐºÐ¸ Ð´Ð¸Ð½Ð°Ð¼Ð¸ÐºÐ¸ ÑÐ¼ÐµÑÐµÐ½Ð¸Ð¹ Ð²Ð¾ Ð²ÑÐµÐ¼Ðµ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04" y="2222626"/>
            <a:ext cx="7064664" cy="38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70392" y="2222626"/>
            <a:ext cx="3069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Увеличение на наиболее интенсивные очаги оседаний. Слева показаны графики динамики смещений во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51429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329184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Космический радарный мониторинг деформаций бортов карьеров ОАО «Гайский ГОК»</a:t>
            </a:r>
          </a:p>
        </p:txBody>
      </p:sp>
      <p:pic>
        <p:nvPicPr>
          <p:cNvPr id="4098" name="Picture 2" descr="r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8" y="2380488"/>
            <a:ext cx="5594604" cy="31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60336" y="2380488"/>
            <a:ext cx="4041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Динамика смещений </a:t>
            </a:r>
            <a:r>
              <a:rPr lang="ru-RU" dirty="0" smtClean="0"/>
              <a:t>для </a:t>
            </a:r>
            <a:r>
              <a:rPr lang="ru-RU" dirty="0"/>
              <a:t>точек в центре очагов деформаций в юго-западной части карьера №2 (северный и южный очаги характеризуются линейными оседаниями в 2- 4 см. соответственно, а очаг между ними - ускоряющимися оседаниями до 4 см</a:t>
            </a:r>
            <a:r>
              <a:rPr lang="ru-RU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35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</a:t>
            </a:r>
            <a:r>
              <a:rPr lang="ru-RU" dirty="0" err="1"/>
              <a:t>геопространственной</a:t>
            </a:r>
            <a:r>
              <a:rPr lang="ru-RU" dirty="0"/>
              <a:t> основы на территорию Лебединского ГОК</a:t>
            </a:r>
          </a:p>
        </p:txBody>
      </p:sp>
      <p:pic>
        <p:nvPicPr>
          <p:cNvPr id="5122" name="Picture 2" descr="Ð¡Ð¾Ð²Ð¼ÐµÑÐµÐ½Ð¸Ðµ Ð²ÐµÐºÑÐ¾ÑÐ½Ð¾Ð¹ ÐºÐ°ÑÑÑ Ð¼Ð°ÑÑÑÐ°Ð±Ð° 1:5000 Ñ Ð¾ÑÑÐ¾ÑÑÐ°Ð½ÑÑÐ¾ÑÐ¼Ð¸ÑÐ¾Ð²Ð°Ð½Ð½ÑÐ¼ ÐºÐ¾ÑÐ¼Ð¸ÑÐµÑÐºÐ¸Ð¼ ÑÐ½Ð¸Ð¼ÐºÐ¾Ð¼ (ÑÐ»ÐµÐ²Ð°). ÐÑÐ°Ð½Ð¸ÑÑ ÑÑÐ°ÑÑÐºÐ° ÑÑÐµÐ¼ÐºÐ¸ (ÑÐ¿ÑÐ°Ð²Ð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92" y="2432304"/>
            <a:ext cx="6958584" cy="39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80120" y="2432304"/>
            <a:ext cx="328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10101"/>
                </a:solidFill>
                <a:latin typeface="Open Sans"/>
              </a:rPr>
              <a:t>Совмещение векторной карты масштаба 1:5000 с </a:t>
            </a:r>
            <a:r>
              <a:rPr lang="ru-RU" dirty="0" err="1">
                <a:solidFill>
                  <a:srgbClr val="010101"/>
                </a:solidFill>
                <a:latin typeface="Open Sans"/>
              </a:rPr>
              <a:t>ортотрансформированным</a:t>
            </a:r>
            <a:r>
              <a:rPr lang="ru-RU" dirty="0">
                <a:solidFill>
                  <a:srgbClr val="010101"/>
                </a:solidFill>
                <a:latin typeface="Open Sans"/>
              </a:rPr>
              <a:t> космическим снимком (слева</a:t>
            </a:r>
            <a:r>
              <a:rPr lang="ru-RU" dirty="0" smtClean="0">
                <a:solidFill>
                  <a:srgbClr val="010101"/>
                </a:solidFill>
                <a:latin typeface="Open Sans"/>
              </a:rPr>
              <a:t>). Границы </a:t>
            </a:r>
            <a:r>
              <a:rPr lang="ru-RU" dirty="0">
                <a:solidFill>
                  <a:srgbClr val="010101"/>
                </a:solidFill>
                <a:latin typeface="Open Sans"/>
              </a:rPr>
              <a:t>участка съемки (справа</a:t>
            </a:r>
            <a:r>
              <a:rPr lang="ru-RU" dirty="0" smtClean="0">
                <a:solidFill>
                  <a:srgbClr val="010101"/>
                </a:solidFill>
                <a:latin typeface="Open Sans"/>
              </a:rPr>
              <a:t>).</a:t>
            </a:r>
            <a:endParaRPr lang="ru-RU" b="0" dirty="0">
              <a:solidFill>
                <a:srgbClr val="01010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8340670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193</TotalTime>
  <Words>556</Words>
  <Application>Microsoft Office PowerPoint</Application>
  <PresentationFormat>Широкоэкранный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Franklin Gothic Book</vt:lpstr>
      <vt:lpstr>Open Sans</vt:lpstr>
      <vt:lpstr>Crop</vt:lpstr>
      <vt:lpstr>Использование искусственного интеллекта в современных методиках геологического и экологического мониторинга</vt:lpstr>
      <vt:lpstr>Основные направления использования ИИ в геологии</vt:lpstr>
      <vt:lpstr>Решение задач: </vt:lpstr>
      <vt:lpstr>Структурный анализ поверхности</vt:lpstr>
      <vt:lpstr>Мониторинг вертикальных смещений</vt:lpstr>
      <vt:lpstr>Мониторинг смещений земной поверхности на территории рудников и хвостохранилищ АО «Апатит» с использованием технологии космической радарной интерферометрии</vt:lpstr>
      <vt:lpstr>Космический радарный мониторинг смещений на Жезказганском месторождении</vt:lpstr>
      <vt:lpstr>Космический радарный мониторинг деформаций бортов карьеров ОАО «Гайский ГОК»</vt:lpstr>
      <vt:lpstr>Создание геопространственной основы на территорию Лебединского ГОК</vt:lpstr>
      <vt:lpstr>Создание цифрового плана горных отводов таштагольской и казской шахт горно-шорского филиала АО «ЕВРАЗРУДА»</vt:lpstr>
      <vt:lpstr>Экологический мониторинг</vt:lpstr>
      <vt:lpstr>Мониторинг мест складирования ТБО</vt:lpstr>
      <vt:lpstr>Выявление источников загрязнений</vt:lpstr>
      <vt:lpstr>Оценка экологического состояния</vt:lpstr>
      <vt:lpstr>Информационная система экологического мониторинга Воронежской области</vt:lpstr>
      <vt:lpstr>ООО Дальгеосервис Красноярск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искусственного интеллекта в современных методиках геологического и экологического мониторинга</dc:title>
  <dc:creator>Аня</dc:creator>
  <cp:lastModifiedBy>Аня</cp:lastModifiedBy>
  <cp:revision>13</cp:revision>
  <dcterms:created xsi:type="dcterms:W3CDTF">2019-05-21T06:55:23Z</dcterms:created>
  <dcterms:modified xsi:type="dcterms:W3CDTF">2019-05-21T10:15:28Z</dcterms:modified>
</cp:coreProperties>
</file>