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77" r:id="rId5"/>
    <p:sldId id="262" r:id="rId6"/>
    <p:sldId id="278" r:id="rId7"/>
    <p:sldId id="279" r:id="rId8"/>
    <p:sldId id="266" r:id="rId9"/>
    <p:sldId id="267" r:id="rId10"/>
    <p:sldId id="280" r:id="rId11"/>
    <p:sldId id="281" r:id="rId12"/>
    <p:sldId id="268" r:id="rId13"/>
    <p:sldId id="282" r:id="rId14"/>
    <p:sldId id="270" r:id="rId15"/>
    <p:sldId id="283" r:id="rId16"/>
    <p:sldId id="271" r:id="rId17"/>
    <p:sldId id="272" r:id="rId18"/>
    <p:sldId id="273" r:id="rId19"/>
    <p:sldId id="274" r:id="rId20"/>
    <p:sldId id="275" r:id="rId21"/>
    <p:sldId id="276"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1" d="100"/>
          <a:sy n="71" d="100"/>
        </p:scale>
        <p:origin x="322" y="4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image" Target="../media/image7.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3066EB2-B403-4674-B06F-47B93AD2062C}" type="datetimeFigureOut">
              <a:rPr lang="ru-RU" smtClean="0"/>
              <a:t>18.05.2019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FDD598-C566-4D39-83D8-FE5EC795109D}" type="slidenum">
              <a:rPr lang="ru-RU" smtClean="0"/>
              <a:t>‹#›</a:t>
            </a:fld>
            <a:endParaRPr lang="ru-RU"/>
          </a:p>
        </p:txBody>
      </p:sp>
    </p:spTree>
    <p:extLst>
      <p:ext uri="{BB962C8B-B14F-4D97-AF65-F5344CB8AC3E}">
        <p14:creationId xmlns:p14="http://schemas.microsoft.com/office/powerpoint/2010/main" val="1459690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066EB2-B403-4674-B06F-47B93AD2062C}" type="datetimeFigureOut">
              <a:rPr lang="ru-RU" smtClean="0"/>
              <a:t>18.05.2019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FDD598-C566-4D39-83D8-FE5EC795109D}" type="slidenum">
              <a:rPr lang="ru-RU" smtClean="0"/>
              <a:t>‹#›</a:t>
            </a:fld>
            <a:endParaRPr lang="ru-RU"/>
          </a:p>
        </p:txBody>
      </p:sp>
    </p:spTree>
    <p:extLst>
      <p:ext uri="{BB962C8B-B14F-4D97-AF65-F5344CB8AC3E}">
        <p14:creationId xmlns:p14="http://schemas.microsoft.com/office/powerpoint/2010/main" val="2332751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066EB2-B403-4674-B06F-47B93AD2062C}" type="datetimeFigureOut">
              <a:rPr lang="ru-RU" smtClean="0"/>
              <a:t>18.05.2019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FDD598-C566-4D39-83D8-FE5EC795109D}" type="slidenum">
              <a:rPr lang="ru-RU" smtClean="0"/>
              <a:t>‹#›</a:t>
            </a:fld>
            <a:endParaRPr lang="ru-RU"/>
          </a:p>
        </p:txBody>
      </p:sp>
    </p:spTree>
    <p:extLst>
      <p:ext uri="{BB962C8B-B14F-4D97-AF65-F5344CB8AC3E}">
        <p14:creationId xmlns:p14="http://schemas.microsoft.com/office/powerpoint/2010/main" val="182458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3066EB2-B403-4674-B06F-47B93AD2062C}" type="datetimeFigureOut">
              <a:rPr lang="ru-RU" smtClean="0"/>
              <a:t>18.05.2019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FDD598-C566-4D39-83D8-FE5EC795109D}" type="slidenum">
              <a:rPr lang="ru-RU" smtClean="0"/>
              <a:t>‹#›</a:t>
            </a:fld>
            <a:endParaRPr lang="ru-RU"/>
          </a:p>
        </p:txBody>
      </p:sp>
    </p:spTree>
    <p:extLst>
      <p:ext uri="{BB962C8B-B14F-4D97-AF65-F5344CB8AC3E}">
        <p14:creationId xmlns:p14="http://schemas.microsoft.com/office/powerpoint/2010/main" val="2201378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3066EB2-B403-4674-B06F-47B93AD2062C}" type="datetimeFigureOut">
              <a:rPr lang="ru-RU" smtClean="0"/>
              <a:t>18.05.2019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CFDD598-C566-4D39-83D8-FE5EC795109D}" type="slidenum">
              <a:rPr lang="ru-RU" smtClean="0"/>
              <a:t>‹#›</a:t>
            </a:fld>
            <a:endParaRPr lang="ru-RU"/>
          </a:p>
        </p:txBody>
      </p:sp>
    </p:spTree>
    <p:extLst>
      <p:ext uri="{BB962C8B-B14F-4D97-AF65-F5344CB8AC3E}">
        <p14:creationId xmlns:p14="http://schemas.microsoft.com/office/powerpoint/2010/main" val="4051069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33066EB2-B403-4674-B06F-47B93AD2062C}" type="datetimeFigureOut">
              <a:rPr lang="ru-RU" smtClean="0"/>
              <a:t>18.05.2019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FDD598-C566-4D39-83D8-FE5EC795109D}" type="slidenum">
              <a:rPr lang="ru-RU" smtClean="0"/>
              <a:t>‹#›</a:t>
            </a:fld>
            <a:endParaRPr lang="ru-RU"/>
          </a:p>
        </p:txBody>
      </p:sp>
    </p:spTree>
    <p:extLst>
      <p:ext uri="{BB962C8B-B14F-4D97-AF65-F5344CB8AC3E}">
        <p14:creationId xmlns:p14="http://schemas.microsoft.com/office/powerpoint/2010/main" val="3546095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3066EB2-B403-4674-B06F-47B93AD2062C}" type="datetimeFigureOut">
              <a:rPr lang="ru-RU" smtClean="0"/>
              <a:t>18.05.2019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CFDD598-C566-4D39-83D8-FE5EC795109D}" type="slidenum">
              <a:rPr lang="ru-RU" smtClean="0"/>
              <a:t>‹#›</a:t>
            </a:fld>
            <a:endParaRPr lang="ru-RU"/>
          </a:p>
        </p:txBody>
      </p:sp>
    </p:spTree>
    <p:extLst>
      <p:ext uri="{BB962C8B-B14F-4D97-AF65-F5344CB8AC3E}">
        <p14:creationId xmlns:p14="http://schemas.microsoft.com/office/powerpoint/2010/main" val="3441910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3066EB2-B403-4674-B06F-47B93AD2062C}" type="datetimeFigureOut">
              <a:rPr lang="ru-RU" smtClean="0"/>
              <a:t>18.05.2019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CFDD598-C566-4D39-83D8-FE5EC795109D}" type="slidenum">
              <a:rPr lang="ru-RU" smtClean="0"/>
              <a:t>‹#›</a:t>
            </a:fld>
            <a:endParaRPr lang="ru-RU"/>
          </a:p>
        </p:txBody>
      </p:sp>
    </p:spTree>
    <p:extLst>
      <p:ext uri="{BB962C8B-B14F-4D97-AF65-F5344CB8AC3E}">
        <p14:creationId xmlns:p14="http://schemas.microsoft.com/office/powerpoint/2010/main" val="2989187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3066EB2-B403-4674-B06F-47B93AD2062C}" type="datetimeFigureOut">
              <a:rPr lang="ru-RU" smtClean="0"/>
              <a:t>18.05.2019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CFDD598-C566-4D39-83D8-FE5EC795109D}" type="slidenum">
              <a:rPr lang="ru-RU" smtClean="0"/>
              <a:t>‹#›</a:t>
            </a:fld>
            <a:endParaRPr lang="ru-RU"/>
          </a:p>
        </p:txBody>
      </p:sp>
    </p:spTree>
    <p:extLst>
      <p:ext uri="{BB962C8B-B14F-4D97-AF65-F5344CB8AC3E}">
        <p14:creationId xmlns:p14="http://schemas.microsoft.com/office/powerpoint/2010/main" val="253296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3066EB2-B403-4674-B06F-47B93AD2062C}" type="datetimeFigureOut">
              <a:rPr lang="ru-RU" smtClean="0"/>
              <a:t>18.05.2019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FDD598-C566-4D39-83D8-FE5EC795109D}" type="slidenum">
              <a:rPr lang="ru-RU" smtClean="0"/>
              <a:t>‹#›</a:t>
            </a:fld>
            <a:endParaRPr lang="ru-RU"/>
          </a:p>
        </p:txBody>
      </p:sp>
    </p:spTree>
    <p:extLst>
      <p:ext uri="{BB962C8B-B14F-4D97-AF65-F5344CB8AC3E}">
        <p14:creationId xmlns:p14="http://schemas.microsoft.com/office/powerpoint/2010/main" val="158789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3066EB2-B403-4674-B06F-47B93AD2062C}" type="datetimeFigureOut">
              <a:rPr lang="ru-RU" smtClean="0"/>
              <a:t>18.05.2019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CFDD598-C566-4D39-83D8-FE5EC795109D}" type="slidenum">
              <a:rPr lang="ru-RU" smtClean="0"/>
              <a:t>‹#›</a:t>
            </a:fld>
            <a:endParaRPr lang="ru-RU"/>
          </a:p>
        </p:txBody>
      </p:sp>
    </p:spTree>
    <p:extLst>
      <p:ext uri="{BB962C8B-B14F-4D97-AF65-F5344CB8AC3E}">
        <p14:creationId xmlns:p14="http://schemas.microsoft.com/office/powerpoint/2010/main" val="694647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066EB2-B403-4674-B06F-47B93AD2062C}" type="datetimeFigureOut">
              <a:rPr lang="ru-RU" smtClean="0"/>
              <a:t>18.05.2019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DD598-C566-4D39-83D8-FE5EC795109D}" type="slidenum">
              <a:rPr lang="ru-RU" smtClean="0"/>
              <a:t>‹#›</a:t>
            </a:fld>
            <a:endParaRPr lang="ru-RU"/>
          </a:p>
        </p:txBody>
      </p:sp>
    </p:spTree>
    <p:extLst>
      <p:ext uri="{BB962C8B-B14F-4D97-AF65-F5344CB8AC3E}">
        <p14:creationId xmlns:p14="http://schemas.microsoft.com/office/powerpoint/2010/main" val="3445735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65760" y="1508759"/>
            <a:ext cx="11173097" cy="5175776"/>
          </a:xfrm>
          <a:prstGeom prst="rect">
            <a:avLst/>
          </a:prstGeom>
          <a:ln w="12700">
            <a:solidFill>
              <a:schemeClr val="tx1"/>
            </a:solidFill>
          </a:ln>
        </p:spPr>
        <p:txBody>
          <a:bodyPr wrap="square">
            <a:spAutoFit/>
          </a:bodyPr>
          <a:lstStyle/>
          <a:p>
            <a:pPr algn="ctr">
              <a:lnSpc>
                <a:spcPct val="115000"/>
              </a:lnSpc>
              <a:spcAft>
                <a:spcPts val="1000"/>
              </a:spcAft>
            </a:pPr>
            <a:r>
              <a:rPr lang="ru-RU" sz="4000" dirty="0">
                <a:solidFill>
                  <a:srgbClr val="000000"/>
                </a:solidFill>
                <a:latin typeface="Times New Roman" panose="02020603050405020304" pitchFamily="18" charset="0"/>
                <a:cs typeface="Times New Roman" panose="02020603050405020304" pitchFamily="18" charset="0"/>
              </a:rPr>
              <a:t>Ю.А. Малютин. </a:t>
            </a:r>
            <a:endParaRPr lang="en-US" sz="4000" dirty="0" smtClean="0">
              <a:solidFill>
                <a:srgbClr val="000000"/>
              </a:solidFill>
              <a:latin typeface="Times New Roman" panose="02020603050405020304" pitchFamily="18" charset="0"/>
              <a:cs typeface="Times New Roman" panose="02020603050405020304" pitchFamily="18" charset="0"/>
            </a:endParaRPr>
          </a:p>
          <a:p>
            <a:pPr algn="ctr">
              <a:lnSpc>
                <a:spcPct val="115000"/>
              </a:lnSpc>
              <a:spcAft>
                <a:spcPts val="1000"/>
              </a:spcAft>
            </a:pPr>
            <a:r>
              <a:rPr lang="ru-RU" sz="6000" dirty="0" smtClean="0">
                <a:solidFill>
                  <a:srgbClr val="000000"/>
                </a:solidFill>
                <a:latin typeface="Times New Roman" panose="02020603050405020304" pitchFamily="18" charset="0"/>
                <a:cs typeface="Times New Roman" panose="02020603050405020304" pitchFamily="18" charset="0"/>
              </a:rPr>
              <a:t>Роль </a:t>
            </a:r>
            <a:r>
              <a:rPr lang="ru-RU" sz="6000" dirty="0">
                <a:solidFill>
                  <a:srgbClr val="000000"/>
                </a:solidFill>
                <a:latin typeface="Times New Roman" panose="02020603050405020304" pitchFamily="18" charset="0"/>
                <a:cs typeface="Times New Roman" panose="02020603050405020304" pitchFamily="18" charset="0"/>
              </a:rPr>
              <a:t>кондиций и способов оценки ресурсов и запасов месторождений  в горных проектах.</a:t>
            </a:r>
            <a:endParaRPr lang="ru-RU"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25886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90775" y="620767"/>
            <a:ext cx="11156576" cy="5919881"/>
          </a:xfrm>
          <a:ln>
            <a:solidFill>
              <a:sysClr val="windowText" lastClr="000000"/>
            </a:solidFill>
          </a:ln>
        </p:spPr>
        <p:txBody>
          <a:bodyPr>
            <a:normAutofit lnSpcReduction="10000"/>
          </a:bodyPr>
          <a:lstStyle/>
          <a:p>
            <a:pPr algn="just"/>
            <a:r>
              <a:rPr lang="ru-RU" dirty="0">
                <a:latin typeface="Times New Roman" panose="02020603050405020304" pitchFamily="18" charset="0"/>
                <a:cs typeface="Times New Roman" panose="02020603050405020304" pitchFamily="18" charset="0"/>
              </a:rPr>
              <a:t>Сравнение методик оценки запасов и содержаний компонента, оценки потерь и разубоживания, показывает, что традиционные способы оценки не обеспечивают максимизацию прибыли при отработки выделенной с помощью бортового содержания более обогащенной части минерализованной зоны, так как для выделения “рудных тел” используется только бортовое содержание в пробах.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Кроме </a:t>
            </a:r>
            <a:r>
              <a:rPr lang="ru-RU" dirty="0">
                <a:latin typeface="Times New Roman" panose="02020603050405020304" pitchFamily="18" charset="0"/>
                <a:cs typeface="Times New Roman" panose="02020603050405020304" pitchFamily="18" charset="0"/>
              </a:rPr>
              <a:t>этого в традиционных методах оценки игнорируются содержания в пробах, расположенных за контуром выделенных “рудных тел” и так же производится не корректная оценка потерь и разубоживания.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То </a:t>
            </a:r>
            <a:r>
              <a:rPr lang="ru-RU" dirty="0">
                <a:latin typeface="Times New Roman" panose="02020603050405020304" pitchFamily="18" charset="0"/>
                <a:cs typeface="Times New Roman" panose="02020603050405020304" pitchFamily="18" charset="0"/>
              </a:rPr>
              <a:t>есть традиционная оценка месторождений приводит к неоправданному ожиданию более высокого уровня среднего содержания компонента, чем на самом деле, что в дальнейшем может приводить к значительным финансовым потерям инвестора или к неоправданным финансовым ожиданиям. </a:t>
            </a:r>
          </a:p>
          <a:p>
            <a:endParaRPr lang="ru-RU" dirty="0"/>
          </a:p>
        </p:txBody>
      </p:sp>
    </p:spTree>
    <p:extLst>
      <p:ext uri="{BB962C8B-B14F-4D97-AF65-F5344CB8AC3E}">
        <p14:creationId xmlns:p14="http://schemas.microsoft.com/office/powerpoint/2010/main" val="698153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136674"/>
            <a:ext cx="12102353" cy="6543825"/>
          </a:xfrm>
          <a:ln>
            <a:solidFill>
              <a:sysClr val="windowText" lastClr="000000"/>
            </a:solidFill>
          </a:ln>
        </p:spPr>
        <p:txBody>
          <a:bodyPr/>
          <a:lstStyle/>
          <a:p>
            <a:pPr algn="just"/>
            <a:r>
              <a:rPr lang="ru-RU" dirty="0" smtClean="0">
                <a:latin typeface="Times New Roman" panose="02020603050405020304" pitchFamily="18" charset="0"/>
                <a:cs typeface="Times New Roman" panose="02020603050405020304" pitchFamily="18" charset="0"/>
              </a:rPr>
              <a:t>Использование </a:t>
            </a:r>
            <a:r>
              <a:rPr lang="ru-RU" dirty="0">
                <a:latin typeface="Times New Roman" panose="02020603050405020304" pitchFamily="18" charset="0"/>
                <a:cs typeface="Times New Roman" panose="02020603050405020304" pitchFamily="18" charset="0"/>
              </a:rPr>
              <a:t>коэффициента рудоносности при традиционных способах подсчёта входит в противоречие с принципами оконтуривания минерализованной зоны </a:t>
            </a:r>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валовым способом добычи.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Коэффициент </a:t>
            </a:r>
            <a:r>
              <a:rPr lang="ru-RU" dirty="0">
                <a:latin typeface="Times New Roman" panose="02020603050405020304" pitchFamily="18" charset="0"/>
                <a:cs typeface="Times New Roman" panose="02020603050405020304" pitchFamily="18" charset="0"/>
              </a:rPr>
              <a:t>рудоносности определяется как поправочный коэффициент при подсчете запасов месторождений сложного </a:t>
            </a:r>
            <a:r>
              <a:rPr lang="ru-RU" dirty="0" smtClean="0">
                <a:latin typeface="Times New Roman" panose="02020603050405020304" pitchFamily="18" charset="0"/>
                <a:cs typeface="Times New Roman" panose="02020603050405020304" pitchFamily="18" charset="0"/>
              </a:rPr>
              <a:t>строения. </a:t>
            </a:r>
            <a:r>
              <a:rPr lang="ru-RU" dirty="0">
                <a:latin typeface="Times New Roman" panose="02020603050405020304" pitchFamily="18" charset="0"/>
                <a:cs typeface="Times New Roman" panose="02020603050405020304" pitchFamily="18" charset="0"/>
              </a:rPr>
              <a:t>Определение коэффициента рудоносности и его учет при подсчете запасов целесообразны только в том случае, когда безрудные участки не поддаются оконтуриванию при разведке, но могут быть селективно добыты или оставлены в целиках при разработке </a:t>
            </a:r>
            <a:r>
              <a:rPr lang="ru-RU" dirty="0" smtClean="0">
                <a:latin typeface="Times New Roman" panose="02020603050405020304" pitchFamily="18" charset="0"/>
                <a:cs typeface="Times New Roman" panose="02020603050405020304" pitchFamily="18" charset="0"/>
              </a:rPr>
              <a:t>месторождения. </a:t>
            </a:r>
          </a:p>
          <a:p>
            <a:pPr algn="just"/>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Однако степень селективности при валовом способе добычи определяется размерами элементарного блока в блочной модели, и технологическими параметрами отработки, то есть размером “выемочной единицы</a:t>
            </a:r>
            <a:r>
              <a:rPr lang="ru-RU" dirty="0" smtClean="0">
                <a:latin typeface="Times New Roman" panose="02020603050405020304" pitchFamily="18" charset="0"/>
                <a:cs typeface="Times New Roman" panose="02020603050405020304" pitchFamily="18" charset="0"/>
              </a:rPr>
              <a:t>”.</a:t>
            </a:r>
          </a:p>
          <a:p>
            <a:pPr algn="just"/>
            <a:r>
              <a:rPr lang="ru-RU" dirty="0" smtClean="0">
                <a:latin typeface="Times New Roman" panose="02020603050405020304" pitchFamily="18" charset="0"/>
                <a:cs typeface="Times New Roman" panose="02020603050405020304" pitchFamily="18" charset="0"/>
              </a:rPr>
              <a:t>Противоречие заключается в том, что размеры ячеек разведочной и эксплоразведочной сети часто равны или даже меньше по размеру, чем </a:t>
            </a:r>
            <a:r>
              <a:rPr lang="en-US" dirty="0" smtClean="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выемочная единица</a:t>
            </a:r>
            <a:r>
              <a:rPr lang="en-US"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389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rotWithShape="1">
          <a:blip r:embed="rId2"/>
          <a:srcRect l="8563" t="38590" r="30668" b="20013"/>
          <a:stretch/>
        </p:blipFill>
        <p:spPr bwMode="auto">
          <a:xfrm>
            <a:off x="967409" y="465893"/>
            <a:ext cx="10515600" cy="4029427"/>
          </a:xfrm>
          <a:prstGeom prst="rect">
            <a:avLst/>
          </a:prstGeom>
          <a:ln w="12700">
            <a:solidFill>
              <a:schemeClr val="tx1"/>
            </a:solidFill>
          </a:ln>
          <a:extLst>
            <a:ext uri="{53640926-AAD7-44D8-BBD7-CCE9431645EC}">
              <a14:shadowObscured xmlns:a14="http://schemas.microsoft.com/office/drawing/2010/main"/>
            </a:ext>
          </a:extLst>
        </p:spPr>
      </p:pic>
      <p:sp>
        <p:nvSpPr>
          <p:cNvPr id="5" name="Прямоугольник 4"/>
          <p:cNvSpPr/>
          <p:nvPr/>
        </p:nvSpPr>
        <p:spPr>
          <a:xfrm>
            <a:off x="2466561" y="4495320"/>
            <a:ext cx="7517295" cy="729430"/>
          </a:xfrm>
          <a:prstGeom prst="rect">
            <a:avLst/>
          </a:prstGeom>
          <a:ln w="12700">
            <a:solidFill>
              <a:schemeClr val="tx1"/>
            </a:solidFill>
          </a:ln>
        </p:spPr>
        <p:txBody>
          <a:bodyPr wrap="square">
            <a:spAutoFit/>
          </a:bodyPr>
          <a:lstStyle/>
          <a:p>
            <a:pPr algn="ctr">
              <a:lnSpc>
                <a:spcPct val="115000"/>
              </a:lnSpc>
              <a:spcAft>
                <a:spcPts val="1000"/>
              </a:spcAft>
            </a:pPr>
            <a:r>
              <a:rPr lang="ru-RU" dirty="0">
                <a:latin typeface="Times New Roman" panose="02020603050405020304" pitchFamily="18" charset="0"/>
                <a:ea typeface="Calibri" panose="020F0502020204030204" pitchFamily="34" charset="0"/>
                <a:cs typeface="Times New Roman" panose="02020603050405020304" pitchFamily="18" charset="0"/>
              </a:rPr>
              <a:t>Рис. 3 Схема расположения смоделированных участков минерализации на месторождениях </a:t>
            </a:r>
            <a:r>
              <a:rPr lang="ru-RU" dirty="0" err="1">
                <a:latin typeface="Times New Roman" panose="02020603050405020304" pitchFamily="18" charset="0"/>
                <a:ea typeface="Calibri" panose="020F0502020204030204" pitchFamily="34" charset="0"/>
                <a:cs typeface="Times New Roman" panose="02020603050405020304" pitchFamily="18" charset="0"/>
              </a:rPr>
              <a:t>Кальмакыр</a:t>
            </a:r>
            <a:r>
              <a:rPr lang="ru-RU" dirty="0">
                <a:latin typeface="Times New Roman" panose="02020603050405020304" pitchFamily="18" charset="0"/>
                <a:ea typeface="Calibri" panose="020F0502020204030204" pitchFamily="34" charset="0"/>
                <a:cs typeface="Times New Roman" panose="02020603050405020304" pitchFamily="18" charset="0"/>
              </a:rPr>
              <a:t> и </a:t>
            </a:r>
            <a:r>
              <a:rPr lang="ru-RU" dirty="0" err="1">
                <a:latin typeface="Times New Roman" panose="02020603050405020304" pitchFamily="18" charset="0"/>
                <a:ea typeface="Calibri" panose="020F0502020204030204" pitchFamily="34" charset="0"/>
                <a:cs typeface="Times New Roman" panose="02020603050405020304" pitchFamily="18" charset="0"/>
              </a:rPr>
              <a:t>Ёшлик</a:t>
            </a:r>
            <a:r>
              <a:rPr lang="ru-RU" dirty="0">
                <a:latin typeface="Times New Roman" panose="02020603050405020304" pitchFamily="18" charset="0"/>
                <a:ea typeface="Calibri" panose="020F0502020204030204" pitchFamily="34" charset="0"/>
                <a:cs typeface="Times New Roman" panose="02020603050405020304" pitchFamily="18" charset="0"/>
              </a:rPr>
              <a:t> 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2436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3348" y="394857"/>
            <a:ext cx="11178092" cy="5618667"/>
          </a:xfrm>
          <a:ln>
            <a:solidFill>
              <a:sysClr val="windowText" lastClr="000000"/>
            </a:solidFill>
          </a:ln>
        </p:spPr>
        <p:txBody>
          <a:bodyPr/>
          <a:lstStyle/>
          <a:p>
            <a:endParaRPr lang="ru-RU" dirty="0"/>
          </a:p>
        </p:txBody>
      </p:sp>
      <p:pic>
        <p:nvPicPr>
          <p:cNvPr id="6" name="Рисунок 5"/>
          <p:cNvPicPr>
            <a:picLocks noChangeAspect="1"/>
          </p:cNvPicPr>
          <p:nvPr/>
        </p:nvPicPr>
        <p:blipFill>
          <a:blip r:embed="rId3"/>
          <a:stretch>
            <a:fillRect/>
          </a:stretch>
        </p:blipFill>
        <p:spPr>
          <a:xfrm>
            <a:off x="1527021" y="763793"/>
            <a:ext cx="8649250" cy="5045335"/>
          </a:xfrm>
          <a:prstGeom prst="rect">
            <a:avLst/>
          </a:prstGeom>
          <a:ln>
            <a:solidFill>
              <a:sysClr val="windowText" lastClr="000000"/>
            </a:solidFill>
          </a:ln>
        </p:spPr>
      </p:pic>
    </p:spTree>
    <p:extLst>
      <p:ext uri="{BB962C8B-B14F-4D97-AF65-F5344CB8AC3E}">
        <p14:creationId xmlns:p14="http://schemas.microsoft.com/office/powerpoint/2010/main" val="755326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p:nvPr/>
        </p:nvPicPr>
        <p:blipFill rotWithShape="1">
          <a:blip r:embed="rId2"/>
          <a:srcRect l="70725" t="46538" r="21519" b="28256"/>
          <a:stretch/>
        </p:blipFill>
        <p:spPr bwMode="auto">
          <a:xfrm>
            <a:off x="1188181" y="2306541"/>
            <a:ext cx="3434715" cy="3139440"/>
          </a:xfrm>
          <a:prstGeom prst="rect">
            <a:avLst/>
          </a:prstGeom>
          <a:ln w="12700">
            <a:solidFill>
              <a:sysClr val="windowText" lastClr="000000"/>
            </a:solidFill>
          </a:ln>
          <a:extLst>
            <a:ext uri="{53640926-AAD7-44D8-BBD7-CCE9431645EC}">
              <a14:shadowObscured xmlns:a14="http://schemas.microsoft.com/office/drawing/2010/main"/>
            </a:ext>
          </a:extLst>
        </p:spPr>
      </p:pic>
      <p:sp>
        <p:nvSpPr>
          <p:cNvPr id="8" name="Прямоугольник 7"/>
          <p:cNvSpPr/>
          <p:nvPr/>
        </p:nvSpPr>
        <p:spPr>
          <a:xfrm>
            <a:off x="324678" y="5445981"/>
            <a:ext cx="4803913" cy="646331"/>
          </a:xfrm>
          <a:prstGeom prst="rect">
            <a:avLst/>
          </a:prstGeom>
          <a:ln w="12700">
            <a:solidFill>
              <a:sysClr val="windowText" lastClr="000000"/>
            </a:solidFill>
          </a:ln>
        </p:spPr>
        <p:txBody>
          <a:bodyPr wrap="square">
            <a:spAutoFit/>
          </a:bodyPr>
          <a:lstStyle/>
          <a:p>
            <a:r>
              <a:rPr lang="ru-RU" dirty="0">
                <a:latin typeface="Times New Roman" panose="02020603050405020304" pitchFamily="18" charset="0"/>
                <a:ea typeface="Calibri" panose="020F0502020204030204" pitchFamily="34" charset="0"/>
              </a:rPr>
              <a:t>Корреляционная матрица между компонентами на месторождении </a:t>
            </a:r>
            <a:r>
              <a:rPr lang="ru-RU" dirty="0" err="1">
                <a:latin typeface="Times New Roman" panose="02020603050405020304" pitchFamily="18" charset="0"/>
                <a:ea typeface="Calibri" panose="020F0502020204030204" pitchFamily="34" charset="0"/>
              </a:rPr>
              <a:t>Кальмакыр</a:t>
            </a:r>
            <a:r>
              <a:rPr lang="ru-RU" dirty="0">
                <a:latin typeface="Times New Roman" panose="02020603050405020304" pitchFamily="18" charset="0"/>
                <a:ea typeface="Calibri" panose="020F0502020204030204" pitchFamily="34" charset="0"/>
              </a:rPr>
              <a:t>.</a:t>
            </a:r>
            <a:endParaRPr lang="ru-RU" dirty="0"/>
          </a:p>
        </p:txBody>
      </p:sp>
      <p:pic>
        <p:nvPicPr>
          <p:cNvPr id="9" name="Рисунок 8"/>
          <p:cNvPicPr/>
          <p:nvPr/>
        </p:nvPicPr>
        <p:blipFill rotWithShape="1">
          <a:blip r:embed="rId3"/>
          <a:srcRect l="20594" t="32326" r="70810" b="36389"/>
          <a:stretch/>
        </p:blipFill>
        <p:spPr bwMode="auto">
          <a:xfrm>
            <a:off x="7267050" y="2241184"/>
            <a:ext cx="3854837" cy="3204797"/>
          </a:xfrm>
          <a:prstGeom prst="rect">
            <a:avLst/>
          </a:prstGeom>
          <a:ln w="12700">
            <a:solidFill>
              <a:sysClr val="windowText" lastClr="000000"/>
            </a:solidFill>
          </a:ln>
          <a:extLst>
            <a:ext uri="{53640926-AAD7-44D8-BBD7-CCE9431645EC}">
              <a14:shadowObscured xmlns:a14="http://schemas.microsoft.com/office/drawing/2010/main"/>
            </a:ext>
          </a:extLst>
        </p:spPr>
      </p:pic>
      <p:sp>
        <p:nvSpPr>
          <p:cNvPr id="10" name="Прямоугольник 9"/>
          <p:cNvSpPr/>
          <p:nvPr/>
        </p:nvSpPr>
        <p:spPr>
          <a:xfrm>
            <a:off x="6317974" y="5445981"/>
            <a:ext cx="5171661" cy="923330"/>
          </a:xfrm>
          <a:prstGeom prst="rect">
            <a:avLst/>
          </a:prstGeom>
          <a:ln w="12700">
            <a:solidFill>
              <a:sysClr val="windowText" lastClr="000000"/>
            </a:solidFill>
          </a:ln>
        </p:spPr>
        <p:txBody>
          <a:bodyPr wrap="square">
            <a:spAutoFit/>
          </a:bodyPr>
          <a:lstStyle/>
          <a:p>
            <a:r>
              <a:rPr lang="ru-RU" dirty="0">
                <a:latin typeface="Times New Roman" panose="02020603050405020304" pitchFamily="18" charset="0"/>
                <a:ea typeface="Calibri" panose="020F0502020204030204" pitchFamily="34" charset="0"/>
              </a:rPr>
              <a:t>Корреляционная матрица между компонентами на месторождении Ёшлик1(Центральный и </a:t>
            </a:r>
            <a:r>
              <a:rPr lang="ru-RU" dirty="0" err="1">
                <a:latin typeface="Times New Roman" panose="02020603050405020304" pitchFamily="18" charset="0"/>
                <a:ea typeface="Calibri" panose="020F0502020204030204" pitchFamily="34" charset="0"/>
              </a:rPr>
              <a:t>Балыкты</a:t>
            </a:r>
            <a:r>
              <a:rPr lang="ru-RU" dirty="0">
                <a:latin typeface="Times New Roman" panose="02020603050405020304" pitchFamily="18" charset="0"/>
                <a:ea typeface="Calibri" panose="020F0502020204030204" pitchFamily="34" charset="0"/>
              </a:rPr>
              <a:t>).</a:t>
            </a:r>
            <a:endParaRPr lang="ru-RU" dirty="0"/>
          </a:p>
        </p:txBody>
      </p:sp>
      <p:sp>
        <p:nvSpPr>
          <p:cNvPr id="2" name="Объект 1"/>
          <p:cNvSpPr>
            <a:spLocks noGrp="1"/>
          </p:cNvSpPr>
          <p:nvPr>
            <p:ph idx="1"/>
          </p:nvPr>
        </p:nvSpPr>
        <p:spPr>
          <a:xfrm>
            <a:off x="215153" y="1825625"/>
            <a:ext cx="11456894" cy="4768814"/>
          </a:xfrm>
          <a:ln>
            <a:solidFill>
              <a:sysClr val="windowText" lastClr="000000"/>
            </a:solidFill>
          </a:ln>
        </p:spPr>
        <p:txBody>
          <a:bodyPr/>
          <a:lstStyle/>
          <a:p>
            <a:endParaRPr lang="ru-RU" dirty="0"/>
          </a:p>
        </p:txBody>
      </p:sp>
    </p:spTree>
    <p:extLst>
      <p:ext uri="{BB962C8B-B14F-4D97-AF65-F5344CB8AC3E}">
        <p14:creationId xmlns:p14="http://schemas.microsoft.com/office/powerpoint/2010/main" val="3153190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p:nvPr/>
        </p:nvPicPr>
        <p:blipFill rotWithShape="1">
          <a:blip r:embed="rId2"/>
          <a:srcRect l="32569" t="18148" r="32271" b="35905"/>
          <a:stretch/>
        </p:blipFill>
        <p:spPr bwMode="auto">
          <a:xfrm>
            <a:off x="7024744" y="3702354"/>
            <a:ext cx="3477165" cy="2623142"/>
          </a:xfrm>
          <a:prstGeom prst="rect">
            <a:avLst/>
          </a:prstGeom>
          <a:ln w="12700">
            <a:solidFill>
              <a:sysClr val="windowText" lastClr="000000"/>
            </a:solidFill>
          </a:ln>
          <a:extLst>
            <a:ext uri="{53640926-AAD7-44D8-BBD7-CCE9431645EC}">
              <a14:shadowObscured xmlns:a14="http://schemas.microsoft.com/office/drawing/2010/main"/>
            </a:ext>
          </a:extLst>
        </p:spPr>
      </p:pic>
      <p:pic>
        <p:nvPicPr>
          <p:cNvPr id="7" name="Рисунок 6"/>
          <p:cNvPicPr/>
          <p:nvPr/>
        </p:nvPicPr>
        <p:blipFill rotWithShape="1">
          <a:blip r:embed="rId3"/>
          <a:srcRect l="32977" t="17572" r="32104" b="36327"/>
          <a:stretch/>
        </p:blipFill>
        <p:spPr bwMode="auto">
          <a:xfrm>
            <a:off x="7198004" y="661371"/>
            <a:ext cx="3303905" cy="2453640"/>
          </a:xfrm>
          <a:prstGeom prst="rect">
            <a:avLst/>
          </a:prstGeom>
          <a:ln>
            <a:solidFill>
              <a:sysClr val="windowText" lastClr="000000"/>
            </a:solidFill>
          </a:ln>
          <a:extLst>
            <a:ext uri="{53640926-AAD7-44D8-BBD7-CCE9431645EC}">
              <a14:shadowObscured xmlns:a14="http://schemas.microsoft.com/office/drawing/2010/main"/>
            </a:ext>
          </a:extLst>
        </p:spPr>
      </p:pic>
      <p:pic>
        <p:nvPicPr>
          <p:cNvPr id="8" name="Рисунок 7"/>
          <p:cNvPicPr/>
          <p:nvPr/>
        </p:nvPicPr>
        <p:blipFill rotWithShape="1">
          <a:blip r:embed="rId4"/>
          <a:srcRect l="33061" t="18870" r="33050" b="35753"/>
          <a:stretch/>
        </p:blipFill>
        <p:spPr bwMode="auto">
          <a:xfrm>
            <a:off x="688620" y="661371"/>
            <a:ext cx="3034665" cy="2286000"/>
          </a:xfrm>
          <a:prstGeom prst="rect">
            <a:avLst/>
          </a:prstGeom>
          <a:ln w="12700">
            <a:solidFill>
              <a:sysClr val="windowText" lastClr="000000"/>
            </a:solidFill>
          </a:ln>
          <a:extLst>
            <a:ext uri="{53640926-AAD7-44D8-BBD7-CCE9431645EC}">
              <a14:shadowObscured xmlns:a14="http://schemas.microsoft.com/office/drawing/2010/main"/>
            </a:ext>
          </a:extLst>
        </p:spPr>
      </p:pic>
      <p:sp>
        <p:nvSpPr>
          <p:cNvPr id="9" name="Прямоугольник 8"/>
          <p:cNvSpPr/>
          <p:nvPr/>
        </p:nvSpPr>
        <p:spPr>
          <a:xfrm>
            <a:off x="6898602" y="6337832"/>
            <a:ext cx="3729447" cy="390684"/>
          </a:xfrm>
          <a:prstGeom prst="rect">
            <a:avLst/>
          </a:prstGeom>
          <a:ln>
            <a:solidFill>
              <a:sysClr val="windowText" lastClr="000000"/>
            </a:solidFill>
          </a:ln>
        </p:spPr>
        <p:txBody>
          <a:bodyPr wrap="square">
            <a:spAutoFit/>
          </a:bodyPr>
          <a:lstStyle/>
          <a:p>
            <a:pPr algn="just">
              <a:lnSpc>
                <a:spcPct val="115000"/>
              </a:lnSpc>
              <a:spcAft>
                <a:spcPts val="1000"/>
              </a:spcAft>
            </a:pPr>
            <a:r>
              <a:rPr lang="ru-RU" dirty="0" err="1" smtClean="0">
                <a:latin typeface="Times New Roman" panose="02020603050405020304" pitchFamily="18" charset="0"/>
                <a:ea typeface="Calibri" panose="020F0502020204030204" pitchFamily="34" charset="0"/>
                <a:cs typeface="Times New Roman" panose="02020603050405020304" pitchFamily="18" charset="0"/>
              </a:rPr>
              <a:t>Вариограмма</a:t>
            </a:r>
            <a:r>
              <a:rPr lang="ru-RU" dirty="0" smtClean="0">
                <a:latin typeface="Times New Roman" panose="02020603050405020304" pitchFamily="18" charset="0"/>
                <a:ea typeface="Calibri" panose="020F0502020204030204" pitchFamily="34" charset="0"/>
                <a:cs typeface="Times New Roman" panose="02020603050405020304" pitchFamily="18" charset="0"/>
              </a:rPr>
              <a:t> построенная по оси </a:t>
            </a:r>
            <a:r>
              <a:rPr lang="en-US" dirty="0" smtClean="0">
                <a:latin typeface="Times New Roman" panose="02020603050405020304" pitchFamily="18" charset="0"/>
                <a:ea typeface="Calibri" panose="020F0502020204030204" pitchFamily="34" charset="0"/>
                <a:cs typeface="Times New Roman" panose="02020603050405020304" pitchFamily="18" charset="0"/>
              </a:rPr>
              <a:t>Z</a:t>
            </a: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Прямоугольник 9"/>
          <p:cNvSpPr/>
          <p:nvPr/>
        </p:nvSpPr>
        <p:spPr>
          <a:xfrm>
            <a:off x="5931049" y="3115007"/>
            <a:ext cx="5149327" cy="410882"/>
          </a:xfrm>
          <a:prstGeom prst="rect">
            <a:avLst/>
          </a:prstGeom>
          <a:ln>
            <a:solidFill>
              <a:sysClr val="windowText" lastClr="000000"/>
            </a:solidFill>
          </a:ln>
        </p:spPr>
        <p:txBody>
          <a:bodyPr wrap="square">
            <a:spAutoFit/>
          </a:bodyPr>
          <a:lstStyle/>
          <a:p>
            <a:pPr algn="just">
              <a:lnSpc>
                <a:spcPct val="115000"/>
              </a:lnSpc>
              <a:spcAft>
                <a:spcPts val="1000"/>
              </a:spcAft>
            </a:pPr>
            <a:r>
              <a:rPr lang="ru-RU" dirty="0" err="1">
                <a:latin typeface="Times New Roman" panose="02020603050405020304" pitchFamily="18" charset="0"/>
                <a:ea typeface="Calibri" panose="020F0502020204030204" pitchFamily="34" charset="0"/>
                <a:cs typeface="Times New Roman" panose="02020603050405020304" pitchFamily="18" charset="0"/>
              </a:rPr>
              <a:t>Вариограмма</a:t>
            </a:r>
            <a:r>
              <a:rPr lang="ru-RU" dirty="0">
                <a:latin typeface="Times New Roman" panose="02020603050405020304" pitchFamily="18" charset="0"/>
                <a:ea typeface="Calibri" panose="020F0502020204030204" pitchFamily="34" charset="0"/>
                <a:cs typeface="Times New Roman" panose="02020603050405020304" pitchFamily="18" charset="0"/>
              </a:rPr>
              <a:t> построенная по оси </a:t>
            </a:r>
            <a:r>
              <a:rPr lang="en-US" dirty="0" smtClean="0">
                <a:latin typeface="Times New Roman" panose="02020603050405020304" pitchFamily="18" charset="0"/>
                <a:ea typeface="Calibri" panose="020F0502020204030204" pitchFamily="34" charset="0"/>
                <a:cs typeface="Times New Roman" panose="02020603050405020304" pitchFamily="18" charset="0"/>
              </a:rPr>
              <a:t>X</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Прямоугольник 10"/>
          <p:cNvSpPr/>
          <p:nvPr/>
        </p:nvSpPr>
        <p:spPr>
          <a:xfrm>
            <a:off x="294042" y="2961406"/>
            <a:ext cx="3826137" cy="369332"/>
          </a:xfrm>
          <a:prstGeom prst="rect">
            <a:avLst/>
          </a:prstGeom>
          <a:ln>
            <a:solidFill>
              <a:sysClr val="windowText" lastClr="000000"/>
            </a:solidFill>
          </a:ln>
        </p:spPr>
        <p:txBody>
          <a:bodyPr wrap="square">
            <a:spAutoFit/>
          </a:bodyPr>
          <a:lstStyle/>
          <a:p>
            <a:r>
              <a:rPr lang="ru-RU" dirty="0" err="1">
                <a:latin typeface="Times New Roman" panose="02020603050405020304" pitchFamily="18" charset="0"/>
                <a:ea typeface="Calibri" panose="020F0502020204030204" pitchFamily="34" charset="0"/>
              </a:rPr>
              <a:t>Вариограмма</a:t>
            </a:r>
            <a:r>
              <a:rPr lang="ru-RU" dirty="0">
                <a:latin typeface="Times New Roman" panose="02020603050405020304" pitchFamily="18" charset="0"/>
                <a:ea typeface="Calibri" panose="020F0502020204030204" pitchFamily="34" charset="0"/>
              </a:rPr>
              <a:t> построенная по оси </a:t>
            </a:r>
            <a:r>
              <a:rPr lang="en-US" dirty="0" smtClean="0">
                <a:latin typeface="Times New Roman" panose="02020603050405020304" pitchFamily="18" charset="0"/>
                <a:ea typeface="Calibri" panose="020F0502020204030204" pitchFamily="34" charset="0"/>
              </a:rPr>
              <a:t>Y</a:t>
            </a:r>
            <a:r>
              <a:rPr lang="ru-RU" dirty="0" smtClean="0">
                <a:latin typeface="Times New Roman" panose="02020603050405020304" pitchFamily="18" charset="0"/>
                <a:ea typeface="Calibri" panose="020F0502020204030204" pitchFamily="34" charset="0"/>
              </a:rPr>
              <a:t>. </a:t>
            </a:r>
            <a:endParaRPr lang="ru-RU" dirty="0"/>
          </a:p>
        </p:txBody>
      </p:sp>
    </p:spTree>
    <p:extLst>
      <p:ext uri="{BB962C8B-B14F-4D97-AF65-F5344CB8AC3E}">
        <p14:creationId xmlns:p14="http://schemas.microsoft.com/office/powerpoint/2010/main" val="2917010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rotWithShape="1">
          <a:blip r:embed="rId2"/>
          <a:srcRect l="22063" t="26453" r="3409" b="15393"/>
          <a:stretch/>
        </p:blipFill>
        <p:spPr bwMode="auto">
          <a:xfrm>
            <a:off x="1078775" y="603249"/>
            <a:ext cx="10271712" cy="4893089"/>
          </a:xfrm>
          <a:prstGeom prst="rect">
            <a:avLst/>
          </a:prstGeom>
          <a:ln w="12700">
            <a:solidFill>
              <a:schemeClr val="tx1"/>
            </a:solidFill>
          </a:ln>
          <a:extLst>
            <a:ext uri="{53640926-AAD7-44D8-BBD7-CCE9431645EC}">
              <a14:shadowObscured xmlns:a14="http://schemas.microsoft.com/office/drawing/2010/main"/>
            </a:ext>
          </a:extLst>
        </p:spPr>
      </p:pic>
      <p:sp>
        <p:nvSpPr>
          <p:cNvPr id="5" name="Прямоугольник 4"/>
          <p:cNvSpPr/>
          <p:nvPr/>
        </p:nvSpPr>
        <p:spPr>
          <a:xfrm>
            <a:off x="1427921" y="5568698"/>
            <a:ext cx="9922565" cy="729430"/>
          </a:xfrm>
          <a:prstGeom prst="rect">
            <a:avLst/>
          </a:prstGeom>
          <a:ln w="12700">
            <a:solidFill>
              <a:schemeClr val="tx1"/>
            </a:solidFill>
          </a:ln>
        </p:spPr>
        <p:txBody>
          <a:bodyPr wrap="square">
            <a:spAutoFit/>
          </a:bodyPr>
          <a:lstStyle/>
          <a:p>
            <a:pPr>
              <a:lnSpc>
                <a:spcPct val="115000"/>
              </a:lnSpc>
              <a:spcAft>
                <a:spcPts val="1000"/>
              </a:spcAft>
            </a:pPr>
            <a:r>
              <a:rPr lang="ru-RU" dirty="0">
                <a:latin typeface="Times New Roman" panose="02020603050405020304" pitchFamily="18" charset="0"/>
                <a:ea typeface="Calibri" panose="020F0502020204030204" pitchFamily="34" charset="0"/>
                <a:cs typeface="Times New Roman" panose="02020603050405020304" pitchFamily="18" charset="0"/>
              </a:rPr>
              <a:t>Распределение содержаний меди на участках месторождения </a:t>
            </a:r>
            <a:r>
              <a:rPr lang="ru-RU" dirty="0" err="1">
                <a:latin typeface="Times New Roman" panose="02020603050405020304" pitchFamily="18" charset="0"/>
                <a:ea typeface="Calibri" panose="020F0502020204030204" pitchFamily="34" charset="0"/>
                <a:cs typeface="Times New Roman" panose="02020603050405020304" pitchFamily="18" charset="0"/>
              </a:rPr>
              <a:t>Кальмакыр</a:t>
            </a:r>
            <a:r>
              <a:rPr lang="ru-RU" dirty="0">
                <a:latin typeface="Times New Roman" panose="02020603050405020304" pitchFamily="18" charset="0"/>
                <a:ea typeface="Calibri" panose="020F0502020204030204" pitchFamily="34" charset="0"/>
                <a:cs typeface="Times New Roman" panose="02020603050405020304" pitchFamily="18" charset="0"/>
              </a:rPr>
              <a:t> и </a:t>
            </a:r>
            <a:r>
              <a:rPr lang="ru-RU" dirty="0" err="1">
                <a:latin typeface="Times New Roman" panose="02020603050405020304" pitchFamily="18" charset="0"/>
                <a:ea typeface="Calibri" panose="020F0502020204030204" pitchFamily="34" charset="0"/>
                <a:cs typeface="Times New Roman" panose="02020603050405020304" pitchFamily="18" charset="0"/>
              </a:rPr>
              <a:t>Ёшлик</a:t>
            </a:r>
            <a:r>
              <a:rPr lang="ru-RU" dirty="0">
                <a:latin typeface="Times New Roman" panose="02020603050405020304" pitchFamily="18" charset="0"/>
                <a:ea typeface="Calibri" panose="020F0502020204030204" pitchFamily="34" charset="0"/>
                <a:cs typeface="Times New Roman" panose="02020603050405020304" pitchFamily="18" charset="0"/>
              </a:rPr>
              <a:t> 1 на горизонте 450 метров.</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8087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rotWithShape="1">
          <a:blip r:embed="rId2"/>
          <a:srcRect l="22063" t="26454" r="3281" b="15165"/>
          <a:stretch/>
        </p:blipFill>
        <p:spPr bwMode="auto">
          <a:xfrm>
            <a:off x="1129256" y="603250"/>
            <a:ext cx="9892214" cy="4351338"/>
          </a:xfrm>
          <a:prstGeom prst="rect">
            <a:avLst/>
          </a:prstGeom>
          <a:ln w="12700">
            <a:solidFill>
              <a:schemeClr val="tx1"/>
            </a:solidFill>
          </a:ln>
          <a:extLst>
            <a:ext uri="{53640926-AAD7-44D8-BBD7-CCE9431645EC}">
              <a14:shadowObscured xmlns:a14="http://schemas.microsoft.com/office/drawing/2010/main"/>
            </a:ext>
          </a:extLst>
        </p:spPr>
      </p:pic>
      <p:sp>
        <p:nvSpPr>
          <p:cNvPr id="5" name="Прямоугольник 4"/>
          <p:cNvSpPr/>
          <p:nvPr/>
        </p:nvSpPr>
        <p:spPr>
          <a:xfrm>
            <a:off x="1427922" y="4954588"/>
            <a:ext cx="9593548" cy="729430"/>
          </a:xfrm>
          <a:prstGeom prst="rect">
            <a:avLst/>
          </a:prstGeom>
          <a:ln w="12700">
            <a:solidFill>
              <a:schemeClr val="tx1"/>
            </a:solidFill>
          </a:ln>
        </p:spPr>
        <p:txBody>
          <a:bodyPr wrap="square">
            <a:spAutoFit/>
          </a:bodyPr>
          <a:lstStyle/>
          <a:p>
            <a:pPr>
              <a:lnSpc>
                <a:spcPct val="115000"/>
              </a:lnSpc>
              <a:spcAft>
                <a:spcPts val="1000"/>
              </a:spcAft>
            </a:pPr>
            <a:r>
              <a:rPr lang="ru-RU" dirty="0">
                <a:latin typeface="Times New Roman" panose="02020603050405020304" pitchFamily="18" charset="0"/>
                <a:ea typeface="Calibri" panose="020F0502020204030204" pitchFamily="34" charset="0"/>
                <a:cs typeface="Times New Roman" panose="02020603050405020304" pitchFamily="18" charset="0"/>
              </a:rPr>
              <a:t>Распределение содержаний золота на участках месторождения </a:t>
            </a:r>
            <a:r>
              <a:rPr lang="ru-RU" dirty="0" err="1">
                <a:latin typeface="Times New Roman" panose="02020603050405020304" pitchFamily="18" charset="0"/>
                <a:ea typeface="Calibri" panose="020F0502020204030204" pitchFamily="34" charset="0"/>
                <a:cs typeface="Times New Roman" panose="02020603050405020304" pitchFamily="18" charset="0"/>
              </a:rPr>
              <a:t>Кальмакыр</a:t>
            </a:r>
            <a:r>
              <a:rPr lang="ru-RU" dirty="0">
                <a:latin typeface="Times New Roman" panose="02020603050405020304" pitchFamily="18" charset="0"/>
                <a:ea typeface="Calibri" panose="020F0502020204030204" pitchFamily="34" charset="0"/>
                <a:cs typeface="Times New Roman" panose="02020603050405020304" pitchFamily="18" charset="0"/>
              </a:rPr>
              <a:t> и </a:t>
            </a:r>
            <a:r>
              <a:rPr lang="ru-RU" dirty="0" err="1">
                <a:latin typeface="Times New Roman" panose="02020603050405020304" pitchFamily="18" charset="0"/>
                <a:ea typeface="Calibri" panose="020F0502020204030204" pitchFamily="34" charset="0"/>
                <a:cs typeface="Times New Roman" panose="02020603050405020304" pitchFamily="18" charset="0"/>
              </a:rPr>
              <a:t>Ёшлик</a:t>
            </a:r>
            <a:r>
              <a:rPr lang="ru-RU" dirty="0">
                <a:latin typeface="Times New Roman" panose="02020603050405020304" pitchFamily="18" charset="0"/>
                <a:ea typeface="Calibri" panose="020F0502020204030204" pitchFamily="34" charset="0"/>
                <a:cs typeface="Times New Roman" panose="02020603050405020304" pitchFamily="18" charset="0"/>
              </a:rPr>
              <a:t> 1 на горизонте 450 метров.</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004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rotWithShape="1">
          <a:blip r:embed="rId2"/>
          <a:srcRect l="23731" t="26226" r="7001" b="14253"/>
          <a:stretch/>
        </p:blipFill>
        <p:spPr bwMode="auto">
          <a:xfrm>
            <a:off x="1674130" y="573088"/>
            <a:ext cx="9002489" cy="4351337"/>
          </a:xfrm>
          <a:prstGeom prst="rect">
            <a:avLst/>
          </a:prstGeom>
          <a:ln w="12700">
            <a:solidFill>
              <a:schemeClr val="tx1"/>
            </a:solidFill>
          </a:ln>
          <a:extLst>
            <a:ext uri="{53640926-AAD7-44D8-BBD7-CCE9431645EC}">
              <a14:shadowObscured xmlns:a14="http://schemas.microsoft.com/office/drawing/2010/main"/>
            </a:ext>
          </a:extLst>
        </p:spPr>
      </p:pic>
      <p:sp>
        <p:nvSpPr>
          <p:cNvPr id="5" name="Прямоугольник 4"/>
          <p:cNvSpPr/>
          <p:nvPr/>
        </p:nvSpPr>
        <p:spPr>
          <a:xfrm>
            <a:off x="1580323" y="4924425"/>
            <a:ext cx="9096296" cy="1176219"/>
          </a:xfrm>
          <a:prstGeom prst="rect">
            <a:avLst/>
          </a:prstGeom>
          <a:ln w="12700">
            <a:solidFill>
              <a:schemeClr val="tx1"/>
            </a:solidFill>
          </a:ln>
        </p:spPr>
        <p:txBody>
          <a:bodyPr wrap="square">
            <a:spAutoFit/>
          </a:bodyPr>
          <a:lstStyle/>
          <a:p>
            <a:pPr>
              <a:lnSpc>
                <a:spcPct val="115000"/>
              </a:lnSpc>
              <a:spcAft>
                <a:spcPts val="1000"/>
              </a:spcAft>
            </a:pPr>
            <a:r>
              <a:rPr lang="ru-RU" dirty="0">
                <a:latin typeface="Times New Roman" panose="02020603050405020304" pitchFamily="18" charset="0"/>
                <a:ea typeface="Calibri" panose="020F0502020204030204" pitchFamily="34" charset="0"/>
                <a:cs typeface="Times New Roman" panose="02020603050405020304" pitchFamily="18" charset="0"/>
              </a:rPr>
              <a:t>Распределение содержаний серебра на участках месторождения </a:t>
            </a:r>
            <a:r>
              <a:rPr lang="ru-RU" dirty="0" err="1">
                <a:latin typeface="Times New Roman" panose="02020603050405020304" pitchFamily="18" charset="0"/>
                <a:ea typeface="Calibri" panose="020F0502020204030204" pitchFamily="34" charset="0"/>
                <a:cs typeface="Times New Roman" panose="02020603050405020304" pitchFamily="18" charset="0"/>
              </a:rPr>
              <a:t>Кальмакыр</a:t>
            </a:r>
            <a:r>
              <a:rPr lang="ru-RU" dirty="0">
                <a:latin typeface="Times New Roman" panose="02020603050405020304" pitchFamily="18" charset="0"/>
                <a:ea typeface="Calibri" panose="020F0502020204030204" pitchFamily="34" charset="0"/>
                <a:cs typeface="Times New Roman" panose="02020603050405020304" pitchFamily="18" charset="0"/>
              </a:rPr>
              <a:t> и </a:t>
            </a:r>
            <a:r>
              <a:rPr lang="ru-RU" dirty="0" err="1">
                <a:latin typeface="Times New Roman" panose="02020603050405020304" pitchFamily="18" charset="0"/>
                <a:ea typeface="Calibri" panose="020F0502020204030204" pitchFamily="34" charset="0"/>
                <a:cs typeface="Times New Roman" panose="02020603050405020304" pitchFamily="18" charset="0"/>
              </a:rPr>
              <a:t>Ёшлик</a:t>
            </a:r>
            <a:r>
              <a:rPr lang="ru-RU" dirty="0">
                <a:latin typeface="Times New Roman" panose="02020603050405020304" pitchFamily="18" charset="0"/>
                <a:ea typeface="Calibri" panose="020F0502020204030204" pitchFamily="34" charset="0"/>
                <a:cs typeface="Times New Roman" panose="02020603050405020304" pitchFamily="18" charset="0"/>
              </a:rPr>
              <a:t> 1 на горизонте 450 метров.</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0095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rotWithShape="1">
          <a:blip r:embed="rId2"/>
          <a:srcRect l="22063" t="25997" r="8284" b="15393"/>
          <a:stretch/>
        </p:blipFill>
        <p:spPr bwMode="auto">
          <a:xfrm>
            <a:off x="1559708" y="433388"/>
            <a:ext cx="9193233" cy="4351337"/>
          </a:xfrm>
          <a:prstGeom prst="rect">
            <a:avLst/>
          </a:prstGeom>
          <a:ln w="12700">
            <a:solidFill>
              <a:schemeClr val="tx1"/>
            </a:solidFill>
          </a:ln>
          <a:extLst>
            <a:ext uri="{53640926-AAD7-44D8-BBD7-CCE9431645EC}">
              <a14:shadowObscured xmlns:a14="http://schemas.microsoft.com/office/drawing/2010/main"/>
            </a:ext>
          </a:extLst>
        </p:spPr>
      </p:pic>
      <p:sp>
        <p:nvSpPr>
          <p:cNvPr id="5" name="Прямоугольник 4"/>
          <p:cNvSpPr/>
          <p:nvPr/>
        </p:nvSpPr>
        <p:spPr>
          <a:xfrm>
            <a:off x="1648561" y="4784725"/>
            <a:ext cx="9015526" cy="646331"/>
          </a:xfrm>
          <a:prstGeom prst="rect">
            <a:avLst/>
          </a:prstGeom>
          <a:ln w="12700">
            <a:solidFill>
              <a:schemeClr val="tx1"/>
            </a:solidFill>
          </a:ln>
        </p:spPr>
        <p:txBody>
          <a:bodyPr wrap="square">
            <a:spAutoFit/>
          </a:bodyPr>
          <a:lstStyle/>
          <a:p>
            <a:r>
              <a:rPr lang="ru-RU" dirty="0">
                <a:latin typeface="Times New Roman" panose="02020603050405020304" pitchFamily="18" charset="0"/>
                <a:ea typeface="Calibri" panose="020F0502020204030204" pitchFamily="34" charset="0"/>
              </a:rPr>
              <a:t>Распределение содержаний молибдена на участках месторождения </a:t>
            </a:r>
            <a:r>
              <a:rPr lang="ru-RU" dirty="0" err="1">
                <a:latin typeface="Times New Roman" panose="02020603050405020304" pitchFamily="18" charset="0"/>
                <a:ea typeface="Calibri" panose="020F0502020204030204" pitchFamily="34" charset="0"/>
              </a:rPr>
              <a:t>Кальмакыр</a:t>
            </a:r>
            <a:r>
              <a:rPr lang="ru-RU" dirty="0">
                <a:latin typeface="Times New Roman" panose="02020603050405020304" pitchFamily="18" charset="0"/>
                <a:ea typeface="Calibri" panose="020F0502020204030204" pitchFamily="34" charset="0"/>
              </a:rPr>
              <a:t> и </a:t>
            </a:r>
            <a:r>
              <a:rPr lang="ru-RU" dirty="0" err="1">
                <a:latin typeface="Times New Roman" panose="02020603050405020304" pitchFamily="18" charset="0"/>
                <a:ea typeface="Calibri" panose="020F0502020204030204" pitchFamily="34" charset="0"/>
              </a:rPr>
              <a:t>Ёшлик</a:t>
            </a:r>
            <a:r>
              <a:rPr lang="ru-RU" dirty="0">
                <a:latin typeface="Times New Roman" panose="02020603050405020304" pitchFamily="18" charset="0"/>
                <a:ea typeface="Calibri" panose="020F0502020204030204" pitchFamily="34" charset="0"/>
              </a:rPr>
              <a:t> 1 на горизонте 450 метров.</a:t>
            </a:r>
            <a:endParaRPr lang="ru-RU" dirty="0"/>
          </a:p>
        </p:txBody>
      </p:sp>
    </p:spTree>
    <p:extLst>
      <p:ext uri="{BB962C8B-B14F-4D97-AF65-F5344CB8AC3E}">
        <p14:creationId xmlns:p14="http://schemas.microsoft.com/office/powerpoint/2010/main" val="1495137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6287" y="667385"/>
            <a:ext cx="10721387" cy="5147006"/>
          </a:xfrm>
          <a:ln w="12700">
            <a:solidFill>
              <a:schemeClr val="tx1"/>
            </a:solidFill>
          </a:ln>
        </p:spPr>
        <p:txBody>
          <a:bodyPr>
            <a:normAutofit fontScale="92500" lnSpcReduction="10000"/>
          </a:bodyPr>
          <a:lstStyle/>
          <a:p>
            <a:pPr algn="just"/>
            <a:r>
              <a:rPr lang="ru-RU" sz="3500" dirty="0">
                <a:latin typeface="Times New Roman" panose="02020603050405020304" pitchFamily="18" charset="0"/>
                <a:cs typeface="Times New Roman" panose="02020603050405020304" pitchFamily="18" charset="0"/>
              </a:rPr>
              <a:t>При любом экономическом устройстве государства специалисты всегда считали, что понятие “месторождение” является однозначно экономическим понятием</a:t>
            </a:r>
            <a:r>
              <a:rPr lang="ru-RU" sz="3500" dirty="0" smtClean="0">
                <a:latin typeface="Times New Roman" panose="02020603050405020304" pitchFamily="18" charset="0"/>
                <a:cs typeface="Times New Roman" panose="02020603050405020304" pitchFamily="18" charset="0"/>
              </a:rPr>
              <a:t>.</a:t>
            </a:r>
            <a:endParaRPr lang="ru-RU" sz="3500" b="1" dirty="0" smtClean="0">
              <a:latin typeface="Times New Roman" panose="02020603050405020304" pitchFamily="18" charset="0"/>
              <a:cs typeface="Times New Roman" panose="02020603050405020304" pitchFamily="18" charset="0"/>
            </a:endParaRPr>
          </a:p>
          <a:p>
            <a:pPr algn="just"/>
            <a:r>
              <a:rPr lang="ru-RU" sz="3000" b="1" dirty="0" smtClean="0">
                <a:latin typeface="Times New Roman" panose="02020603050405020304" pitchFamily="18" charset="0"/>
                <a:cs typeface="Times New Roman" panose="02020603050405020304" pitchFamily="18" charset="0"/>
              </a:rPr>
              <a:t>При </a:t>
            </a:r>
            <a:r>
              <a:rPr lang="ru-RU" sz="3000" b="1" dirty="0">
                <a:latin typeface="Times New Roman" panose="02020603050405020304" pitchFamily="18" charset="0"/>
                <a:cs typeface="Times New Roman" panose="02020603050405020304" pitchFamily="18" charset="0"/>
              </a:rPr>
              <a:t>плановой экономике </a:t>
            </a:r>
            <a:r>
              <a:rPr lang="ru-RU" sz="3000" b="1" dirty="0" smtClean="0">
                <a:latin typeface="Times New Roman" panose="02020603050405020304" pitchFamily="18" charset="0"/>
                <a:cs typeface="Times New Roman" panose="02020603050405020304" pitchFamily="18" charset="0"/>
              </a:rPr>
              <a:t>под </a:t>
            </a:r>
            <a:r>
              <a:rPr lang="ru-RU" sz="3000" b="1" dirty="0">
                <a:latin typeface="Times New Roman" panose="02020603050405020304" pitchFamily="18" charset="0"/>
                <a:cs typeface="Times New Roman" panose="02020603050405020304" pitchFamily="18" charset="0"/>
              </a:rPr>
              <a:t>месторождением подразумевались выявленные запасы </a:t>
            </a:r>
            <a:r>
              <a:rPr lang="ru-RU" sz="3000" b="1" dirty="0" smtClean="0">
                <a:latin typeface="Times New Roman" panose="02020603050405020304" pitchFamily="18" charset="0"/>
                <a:cs typeface="Times New Roman" panose="02020603050405020304" pitchFamily="18" charset="0"/>
              </a:rPr>
              <a:t>кондиционных </a:t>
            </a:r>
            <a:r>
              <a:rPr lang="ru-RU" sz="3000" b="1" dirty="0">
                <a:latin typeface="Times New Roman" panose="02020603050405020304" pitchFamily="18" charset="0"/>
                <a:cs typeface="Times New Roman" panose="02020603050405020304" pitchFamily="18" charset="0"/>
              </a:rPr>
              <a:t>и некондиционных руд, которые по количеству, качеству, горнотехническим условиям залегания, географическому положению могли обеспечить в определенный период рентабельную деятельность планируемого горнодобывающего предприятия, и из которых производилось для индустриального развития страны, необходимое запланированное количество металла. </a:t>
            </a:r>
            <a:endParaRPr lang="ru-RU" sz="3000"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25465323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rotWithShape="1">
          <a:blip r:embed="rId2"/>
          <a:srcRect l="6759" t="36405" r="28406" b="19346"/>
          <a:stretch/>
        </p:blipFill>
        <p:spPr bwMode="auto">
          <a:xfrm>
            <a:off x="907774" y="571475"/>
            <a:ext cx="10515600" cy="4036923"/>
          </a:xfrm>
          <a:prstGeom prst="rect">
            <a:avLst/>
          </a:prstGeom>
          <a:ln w="12700">
            <a:solidFill>
              <a:schemeClr val="tx1"/>
            </a:solidFill>
          </a:ln>
          <a:extLst>
            <a:ext uri="{53640926-AAD7-44D8-BBD7-CCE9431645EC}">
              <a14:shadowObscured xmlns:a14="http://schemas.microsoft.com/office/drawing/2010/main"/>
            </a:ext>
          </a:extLst>
        </p:spPr>
      </p:pic>
      <p:sp>
        <p:nvSpPr>
          <p:cNvPr id="5" name="Прямоугольник 4"/>
          <p:cNvSpPr/>
          <p:nvPr/>
        </p:nvSpPr>
        <p:spPr>
          <a:xfrm>
            <a:off x="907774" y="4608398"/>
            <a:ext cx="10515599" cy="923330"/>
          </a:xfrm>
          <a:prstGeom prst="rect">
            <a:avLst/>
          </a:prstGeom>
          <a:ln w="12700">
            <a:solidFill>
              <a:schemeClr val="tx1"/>
            </a:solidFill>
          </a:ln>
        </p:spPr>
        <p:txBody>
          <a:bodyPr wrap="square">
            <a:spAutoFit/>
          </a:bodyPr>
          <a:lstStyle/>
          <a:p>
            <a:r>
              <a:rPr lang="ru-RU" dirty="0">
                <a:latin typeface="Times New Roman" panose="02020603050405020304" pitchFamily="18" charset="0"/>
                <a:ea typeface="Calibri" panose="020F0502020204030204" pitchFamily="34" charset="0"/>
              </a:rPr>
              <a:t>Схема расположения смоделированных участков месторождений </a:t>
            </a:r>
            <a:r>
              <a:rPr lang="ru-RU" dirty="0" err="1">
                <a:latin typeface="Times New Roman" panose="02020603050405020304" pitchFamily="18" charset="0"/>
                <a:ea typeface="Calibri" panose="020F0502020204030204" pitchFamily="34" charset="0"/>
              </a:rPr>
              <a:t>Кальмакыр</a:t>
            </a:r>
            <a:r>
              <a:rPr lang="ru-RU" dirty="0">
                <a:latin typeface="Times New Roman" panose="02020603050405020304" pitchFamily="18" charset="0"/>
                <a:ea typeface="Calibri" panose="020F0502020204030204" pitchFamily="34" charset="0"/>
              </a:rPr>
              <a:t> и </a:t>
            </a:r>
            <a:r>
              <a:rPr lang="ru-RU" dirty="0" err="1">
                <a:latin typeface="Times New Roman" panose="02020603050405020304" pitchFamily="18" charset="0"/>
                <a:ea typeface="Calibri" panose="020F0502020204030204" pitchFamily="34" charset="0"/>
              </a:rPr>
              <a:t>Ёшлик</a:t>
            </a:r>
            <a:r>
              <a:rPr lang="ru-RU" dirty="0">
                <a:latin typeface="Times New Roman" panose="02020603050405020304" pitchFamily="18" charset="0"/>
                <a:ea typeface="Calibri" panose="020F0502020204030204" pitchFamily="34" charset="0"/>
              </a:rPr>
              <a:t> 1 с положением предполагаемых глубинных разломов, северо-западного направления, заполненных обогащенными концентрациями меди, золота и серебра.</a:t>
            </a:r>
            <a:endParaRPr lang="ru-RU" dirty="0"/>
          </a:p>
        </p:txBody>
      </p:sp>
    </p:spTree>
    <p:extLst>
      <p:ext uri="{BB962C8B-B14F-4D97-AF65-F5344CB8AC3E}">
        <p14:creationId xmlns:p14="http://schemas.microsoft.com/office/powerpoint/2010/main" val="2729470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rotWithShape="1">
          <a:blip r:embed="rId2"/>
          <a:srcRect l="21527" t="25755" r="2593" b="14548"/>
          <a:stretch/>
        </p:blipFill>
        <p:spPr bwMode="auto">
          <a:xfrm>
            <a:off x="126077" y="109438"/>
            <a:ext cx="5171480" cy="2716558"/>
          </a:xfrm>
          <a:prstGeom prst="rect">
            <a:avLst/>
          </a:prstGeom>
          <a:ln w="12700">
            <a:solidFill>
              <a:schemeClr val="tx1"/>
            </a:solidFill>
          </a:ln>
          <a:extLst>
            <a:ext uri="{53640926-AAD7-44D8-BBD7-CCE9431645EC}">
              <a14:shadowObscured xmlns:a14="http://schemas.microsoft.com/office/drawing/2010/main"/>
            </a:ext>
          </a:extLst>
        </p:spPr>
      </p:pic>
      <p:sp>
        <p:nvSpPr>
          <p:cNvPr id="5" name="Прямоугольник 4"/>
          <p:cNvSpPr/>
          <p:nvPr/>
        </p:nvSpPr>
        <p:spPr>
          <a:xfrm>
            <a:off x="432352" y="2853826"/>
            <a:ext cx="10035209" cy="729430"/>
          </a:xfrm>
          <a:prstGeom prst="rect">
            <a:avLst/>
          </a:prstGeom>
          <a:ln w="12700">
            <a:solidFill>
              <a:schemeClr val="tx1"/>
            </a:solidFill>
          </a:ln>
        </p:spPr>
        <p:txBody>
          <a:bodyPr wrap="square">
            <a:spAutoFit/>
          </a:bodyPr>
          <a:lstStyle/>
          <a:p>
            <a:pPr>
              <a:lnSpc>
                <a:spcPct val="115000"/>
              </a:lnSpc>
              <a:spcAft>
                <a:spcPts val="1000"/>
              </a:spcAft>
            </a:pPr>
            <a:r>
              <a:rPr lang="ru-RU" dirty="0" smtClean="0">
                <a:latin typeface="Times New Roman" panose="02020603050405020304" pitchFamily="18" charset="0"/>
                <a:ea typeface="Calibri" panose="020F0502020204030204" pitchFamily="34" charset="0"/>
                <a:cs typeface="Times New Roman" panose="02020603050405020304" pitchFamily="18" charset="0"/>
              </a:rPr>
              <a:t>Примеры </a:t>
            </a:r>
            <a:r>
              <a:rPr lang="ru-RU" dirty="0">
                <a:latin typeface="Times New Roman" panose="02020603050405020304" pitchFamily="18" charset="0"/>
                <a:ea typeface="Calibri" panose="020F0502020204030204" pitchFamily="34" charset="0"/>
                <a:cs typeface="Times New Roman" panose="02020603050405020304" pitchFamily="18" charset="0"/>
              </a:rPr>
              <a:t>сравнения содержаний меди в композитах с оценками в элементарных блоках блоковой </a:t>
            </a:r>
            <a:r>
              <a:rPr lang="ru-RU" dirty="0" smtClean="0">
                <a:latin typeface="Times New Roman" panose="02020603050405020304" pitchFamily="18" charset="0"/>
                <a:ea typeface="Calibri" panose="020F0502020204030204" pitchFamily="34" charset="0"/>
                <a:cs typeface="Times New Roman" panose="02020603050405020304" pitchFamily="18" charset="0"/>
              </a:rPr>
              <a:t>моделей </a:t>
            </a:r>
            <a:r>
              <a:rPr lang="ru-RU" dirty="0">
                <a:latin typeface="Times New Roman" panose="02020603050405020304" pitchFamily="18" charset="0"/>
                <a:ea typeface="Calibri" panose="020F0502020204030204" pitchFamily="34" charset="0"/>
                <a:cs typeface="Times New Roman" panose="02020603050405020304" pitchFamily="18" charset="0"/>
              </a:rPr>
              <a:t>на участке Большой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Кальмакыр</a:t>
            </a:r>
            <a:r>
              <a:rPr lang="ru-RU" dirty="0" smtClean="0">
                <a:latin typeface="Times New Roman" panose="02020603050405020304" pitchFamily="18" charset="0"/>
                <a:ea typeface="Calibri" panose="020F0502020204030204" pitchFamily="34" charset="0"/>
                <a:cs typeface="Times New Roman" panose="02020603050405020304" pitchFamily="18" charset="0"/>
              </a:rPr>
              <a:t> и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Балыкты</a:t>
            </a: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Ёшлик</a:t>
            </a:r>
            <a:r>
              <a:rPr lang="ru-RU" dirty="0" smtClean="0">
                <a:latin typeface="Times New Roman" panose="02020603050405020304" pitchFamily="18" charset="0"/>
                <a:ea typeface="Calibri" panose="020F0502020204030204" pitchFamily="34" charset="0"/>
                <a:cs typeface="Times New Roman" panose="02020603050405020304" pitchFamily="18" charset="0"/>
              </a:rPr>
              <a:t> 1).</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p:nvPr/>
        </p:nvPicPr>
        <p:blipFill rotWithShape="1">
          <a:blip r:embed="rId3"/>
          <a:srcRect l="22224" t="26375" r="2555" b="14794"/>
          <a:stretch/>
        </p:blipFill>
        <p:spPr bwMode="auto">
          <a:xfrm>
            <a:off x="5706372" y="109438"/>
            <a:ext cx="4998071" cy="2716558"/>
          </a:xfrm>
          <a:prstGeom prst="rect">
            <a:avLst/>
          </a:prstGeom>
          <a:ln w="12700">
            <a:solidFill>
              <a:schemeClr val="tx1"/>
            </a:solidFill>
          </a:ln>
          <a:extLst>
            <a:ext uri="{53640926-AAD7-44D8-BBD7-CCE9431645EC}">
              <a14:shadowObscured xmlns:a14="http://schemas.microsoft.com/office/drawing/2010/main"/>
            </a:ext>
          </a:extLst>
        </p:spPr>
      </p:pic>
      <p:pic>
        <p:nvPicPr>
          <p:cNvPr id="7" name="Рисунок 6"/>
          <p:cNvPicPr/>
          <p:nvPr/>
        </p:nvPicPr>
        <p:blipFill rotWithShape="1">
          <a:blip r:embed="rId4"/>
          <a:srcRect l="35588" t="38847" r="21112" b="25576"/>
          <a:stretch/>
        </p:blipFill>
        <p:spPr bwMode="auto">
          <a:xfrm>
            <a:off x="405199" y="3572612"/>
            <a:ext cx="4613235" cy="2438172"/>
          </a:xfrm>
          <a:prstGeom prst="rect">
            <a:avLst/>
          </a:prstGeom>
          <a:ln w="12700">
            <a:solidFill>
              <a:schemeClr val="tx1"/>
            </a:solidFill>
          </a:ln>
          <a:extLst>
            <a:ext uri="{53640926-AAD7-44D8-BBD7-CCE9431645EC}">
              <a14:shadowObscured xmlns:a14="http://schemas.microsoft.com/office/drawing/2010/main"/>
            </a:ext>
          </a:extLst>
        </p:spPr>
      </p:pic>
      <p:pic>
        <p:nvPicPr>
          <p:cNvPr id="8" name="Рисунок 7"/>
          <p:cNvPicPr/>
          <p:nvPr/>
        </p:nvPicPr>
        <p:blipFill rotWithShape="1">
          <a:blip r:embed="rId5"/>
          <a:srcRect l="35491" t="45453" r="30814" b="19943"/>
          <a:stretch/>
        </p:blipFill>
        <p:spPr bwMode="auto">
          <a:xfrm>
            <a:off x="6423150" y="3582551"/>
            <a:ext cx="4569530" cy="2428233"/>
          </a:xfrm>
          <a:prstGeom prst="rect">
            <a:avLst/>
          </a:prstGeom>
          <a:ln w="12700">
            <a:solidFill>
              <a:schemeClr val="tx1"/>
            </a:solidFill>
          </a:ln>
          <a:extLst>
            <a:ext uri="{53640926-AAD7-44D8-BBD7-CCE9431645EC}">
              <a14:shadowObscured xmlns:a14="http://schemas.microsoft.com/office/drawing/2010/main"/>
            </a:ext>
          </a:extLst>
        </p:spPr>
      </p:pic>
      <p:sp>
        <p:nvSpPr>
          <p:cNvPr id="9" name="Прямоугольник 8"/>
          <p:cNvSpPr/>
          <p:nvPr/>
        </p:nvSpPr>
        <p:spPr>
          <a:xfrm>
            <a:off x="405200" y="6000845"/>
            <a:ext cx="4892358" cy="738664"/>
          </a:xfrm>
          <a:prstGeom prst="rect">
            <a:avLst/>
          </a:prstGeom>
          <a:ln>
            <a:solidFill>
              <a:schemeClr val="tx1"/>
            </a:solidFill>
          </a:ln>
        </p:spPr>
        <p:txBody>
          <a:bodyPr wrap="square">
            <a:spAutoFit/>
          </a:bodyPr>
          <a:lstStyle/>
          <a:p>
            <a:r>
              <a:rPr lang="ru-RU" sz="1400" dirty="0">
                <a:latin typeface="Calibri" panose="020F0502020204030204" pitchFamily="34" charset="0"/>
                <a:ea typeface="Calibri" panose="020F0502020204030204" pitchFamily="34" charset="0"/>
                <a:cs typeface="Times New Roman" panose="02020603050405020304" pitchFamily="18" charset="0"/>
              </a:rPr>
              <a:t>Пример сравнения изменений содержаний меди в композитах и оценок меди в блоках блоковой модели, </a:t>
            </a:r>
            <a:r>
              <a:rPr lang="ru-RU" sz="1400" dirty="0" smtClean="0">
                <a:latin typeface="Calibri" panose="020F0502020204030204" pitchFamily="34" charset="0"/>
                <a:ea typeface="Calibri" panose="020F0502020204030204" pitchFamily="34" charset="0"/>
                <a:cs typeface="Times New Roman" panose="02020603050405020304" pitchFamily="18" charset="0"/>
              </a:rPr>
              <a:t>на </a:t>
            </a:r>
            <a:r>
              <a:rPr lang="ru-RU" sz="1400" dirty="0">
                <a:latin typeface="Calibri" panose="020F0502020204030204" pitchFamily="34" charset="0"/>
                <a:ea typeface="Calibri" panose="020F0502020204030204" pitchFamily="34" charset="0"/>
                <a:cs typeface="Times New Roman" panose="02020603050405020304" pitchFamily="18" charset="0"/>
              </a:rPr>
              <a:t>месторождении </a:t>
            </a:r>
            <a:r>
              <a:rPr lang="ru-RU" sz="1400" dirty="0" err="1">
                <a:latin typeface="Calibri" panose="020F0502020204030204" pitchFamily="34" charset="0"/>
                <a:ea typeface="Calibri" panose="020F0502020204030204" pitchFamily="34" charset="0"/>
                <a:cs typeface="Times New Roman" panose="02020603050405020304" pitchFamily="18" charset="0"/>
              </a:rPr>
              <a:t>Кальмакыр</a:t>
            </a:r>
            <a:r>
              <a:rPr lang="ru-RU" sz="1400" dirty="0">
                <a:latin typeface="Calibri" panose="020F0502020204030204" pitchFamily="34" charset="0"/>
                <a:ea typeface="Calibri" panose="020F0502020204030204" pitchFamily="34" charset="0"/>
                <a:cs typeface="Times New Roman" panose="02020603050405020304" pitchFamily="18" charset="0"/>
              </a:rPr>
              <a:t>.</a:t>
            </a:r>
            <a:endParaRPr lang="ru-RU" sz="1400" dirty="0"/>
          </a:p>
        </p:txBody>
      </p:sp>
      <p:sp>
        <p:nvSpPr>
          <p:cNvPr id="10" name="Прямоугольник 9"/>
          <p:cNvSpPr/>
          <p:nvPr/>
        </p:nvSpPr>
        <p:spPr>
          <a:xfrm>
            <a:off x="5519531" y="6028675"/>
            <a:ext cx="6096000" cy="738664"/>
          </a:xfrm>
          <a:prstGeom prst="rect">
            <a:avLst/>
          </a:prstGeom>
          <a:ln>
            <a:solidFill>
              <a:schemeClr val="tx1"/>
            </a:solidFill>
          </a:ln>
        </p:spPr>
        <p:txBody>
          <a:bodyPr>
            <a:spAutoFit/>
          </a:bodyPr>
          <a:lstStyle/>
          <a:p>
            <a:r>
              <a:rPr lang="ru-RU" sz="1400" dirty="0">
                <a:latin typeface="Calibri" panose="020F0502020204030204" pitchFamily="34" charset="0"/>
                <a:ea typeface="Calibri" panose="020F0502020204030204" pitchFamily="34" charset="0"/>
                <a:cs typeface="Times New Roman" panose="02020603050405020304" pitchFamily="18" charset="0"/>
              </a:rPr>
              <a:t>Пример сравнения изменений   средних содержаний меди в композитах и средних оценок меди в 15 метровых горизонтах </a:t>
            </a:r>
            <a:r>
              <a:rPr lang="ru-RU" sz="1400" dirty="0" smtClean="0">
                <a:latin typeface="Calibri" panose="020F0502020204030204" pitchFamily="34" charset="0"/>
                <a:ea typeface="Calibri" panose="020F0502020204030204" pitchFamily="34" charset="0"/>
                <a:cs typeface="Times New Roman" panose="02020603050405020304" pitchFamily="18" charset="0"/>
              </a:rPr>
              <a:t>на </a:t>
            </a:r>
            <a:r>
              <a:rPr lang="ru-RU" sz="1400" dirty="0">
                <a:latin typeface="Calibri" panose="020F0502020204030204" pitchFamily="34" charset="0"/>
                <a:ea typeface="Calibri" panose="020F0502020204030204" pitchFamily="34" charset="0"/>
                <a:cs typeface="Times New Roman" panose="02020603050405020304" pitchFamily="18" charset="0"/>
              </a:rPr>
              <a:t>месторождении </a:t>
            </a:r>
            <a:r>
              <a:rPr lang="ru-RU" sz="1400" dirty="0" err="1">
                <a:latin typeface="Calibri" panose="020F0502020204030204" pitchFamily="34" charset="0"/>
                <a:ea typeface="Calibri" panose="020F0502020204030204" pitchFamily="34" charset="0"/>
                <a:cs typeface="Times New Roman" panose="02020603050405020304" pitchFamily="18" charset="0"/>
              </a:rPr>
              <a:t>Кальмакыр</a:t>
            </a:r>
            <a:r>
              <a:rPr lang="ru-RU" sz="1400" dirty="0">
                <a:latin typeface="Calibri" panose="020F0502020204030204" pitchFamily="34" charset="0"/>
                <a:ea typeface="Calibri" panose="020F0502020204030204" pitchFamily="34" charset="0"/>
                <a:cs typeface="Times New Roman" panose="02020603050405020304" pitchFamily="18" charset="0"/>
              </a:rPr>
              <a:t>.</a:t>
            </a:r>
            <a:endParaRPr lang="ru-RU" sz="1400" dirty="0"/>
          </a:p>
        </p:txBody>
      </p:sp>
    </p:spTree>
    <p:extLst>
      <p:ext uri="{BB962C8B-B14F-4D97-AF65-F5344CB8AC3E}">
        <p14:creationId xmlns:p14="http://schemas.microsoft.com/office/powerpoint/2010/main" val="1379562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365760"/>
            <a:ext cx="10843260" cy="5811203"/>
          </a:xfrm>
          <a:ln w="12700">
            <a:solidFill>
              <a:schemeClr val="tx1"/>
            </a:solidFill>
          </a:ln>
        </p:spPr>
        <p:txBody>
          <a:bodyPr>
            <a:normAutofit/>
          </a:bodyPr>
          <a:lstStyle/>
          <a:p>
            <a:pPr algn="just"/>
            <a:r>
              <a:rPr lang="ru-RU" b="1" dirty="0">
                <a:latin typeface="Times New Roman" panose="02020603050405020304" pitchFamily="18" charset="0"/>
                <a:cs typeface="Times New Roman" panose="02020603050405020304" pitchFamily="18" charset="0"/>
              </a:rPr>
              <a:t>В современном понимании на практике под месторождением подразумеваются природные минеральные концентрации с выявленными внутри них запасами руд, которые по своему количеству, качеству, горнотехническим условиям залегания, географическому положению, могут при благоприятной мировой экономической обстановке обеспечить наиболее возможно высокую прибыльную деятельность сооружаемого горнодобывающего предприятия, при приемлемом для банка сроке окупаемости инвестиций. Успешная хозяйственная деятельность горнорудного предприятия на месторождении гарантирует получение прибыли для акционеров и обеспечивает максимально возможный уровень потока налоговых выплат в местные и региональные бюджеты.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8978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68531" y="345167"/>
            <a:ext cx="10515600" cy="4351338"/>
          </a:xfrm>
        </p:spPr>
        <p:txBody>
          <a:bodyPr>
            <a:noAutofit/>
          </a:bodyPr>
          <a:lstStyle/>
          <a:p>
            <a:pPr algn="just"/>
            <a:r>
              <a:rPr lang="ru-RU" sz="4000" b="1" dirty="0">
                <a:latin typeface="Times New Roman" panose="02020603050405020304" pitchFamily="18" charset="0"/>
                <a:cs typeface="Times New Roman" panose="02020603050405020304" pitchFamily="18" charset="0"/>
              </a:rPr>
              <a:t>Для того что бы участники горных проектов извлекали максимальную прибыль от своей деятельности необходимо экономическими расчетами определять реальные требования (кондиции) к качеству минеральных скоплений, содержащих полезные компоненты. Эти требования должны устанавливать возможность прибыльного производства из минеральных скоплений промышленных продуктов. </a:t>
            </a:r>
          </a:p>
          <a:p>
            <a:pPr algn="just"/>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8679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2000" dirty="0">
                <a:latin typeface="Times New Roman" panose="02020603050405020304" pitchFamily="18" charset="0"/>
                <a:cs typeface="Times New Roman" panose="02020603050405020304" pitchFamily="18" charset="0"/>
              </a:rPr>
              <a:t>Обычно большинство гистограмм, с помощью которых анализируются все содержания в пробах, являются двух или трех вершинными. Содержание компонента, которое классифицируется как “природный” борт находится под второй вершиной, которая и описывает содержания компонента в пределах </a:t>
            </a:r>
            <a:r>
              <a:rPr lang="ru-RU" sz="2000" dirty="0" err="1">
                <a:latin typeface="Times New Roman" panose="02020603050405020304" pitchFamily="18" charset="0"/>
                <a:cs typeface="Times New Roman" panose="02020603050405020304" pitchFamily="18" charset="0"/>
              </a:rPr>
              <a:t>оруденения</a:t>
            </a:r>
            <a:r>
              <a:rPr lang="ru-RU" sz="2000" dirty="0">
                <a:latin typeface="Times New Roman" panose="02020603050405020304" pitchFamily="18" charset="0"/>
                <a:cs typeface="Times New Roman" panose="02020603050405020304" pitchFamily="18" charset="0"/>
              </a:rPr>
              <a:t>. Обычно это содержание близко к моде для второй вершины. </a:t>
            </a:r>
          </a:p>
        </p:txBody>
      </p:sp>
      <p:pic>
        <p:nvPicPr>
          <p:cNvPr id="4" name="Объект 3"/>
          <p:cNvPicPr>
            <a:picLocks noGrp="1"/>
          </p:cNvPicPr>
          <p:nvPr>
            <p:ph idx="1"/>
          </p:nvPr>
        </p:nvPicPr>
        <p:blipFill rotWithShape="1">
          <a:blip r:embed="rId2" cstate="print"/>
          <a:srcRect l="21498" t="25857" r="68020" b="50775"/>
          <a:stretch/>
        </p:blipFill>
        <p:spPr bwMode="auto">
          <a:xfrm>
            <a:off x="2674620" y="2011681"/>
            <a:ext cx="6012179" cy="4206240"/>
          </a:xfrm>
          <a:prstGeom prst="rect">
            <a:avLst/>
          </a:prstGeom>
          <a:ln w="1270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98247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2853637" y="93004"/>
            <a:ext cx="173609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zh-CN" sz="1800" b="0" i="0" u="none" strike="noStrike" cap="none" normalizeH="0" baseline="0" dirty="0" smtClean="0">
              <a:ln>
                <a:noFill/>
              </a:ln>
              <a:solidFill>
                <a:schemeClr val="tx1"/>
              </a:solidFill>
              <a:effectLst/>
              <a:latin typeface="Arial" panose="020B0604020202020204" pitchFamily="34" charset="0"/>
            </a:endParaRPr>
          </a:p>
        </p:txBody>
      </p:sp>
      <p:sp>
        <p:nvSpPr>
          <p:cNvPr id="6" name="Прямоугольник 5"/>
          <p:cNvSpPr/>
          <p:nvPr/>
        </p:nvSpPr>
        <p:spPr>
          <a:xfrm>
            <a:off x="3027341" y="246892"/>
            <a:ext cx="6096000" cy="738664"/>
          </a:xfrm>
          <a:prstGeom prst="rect">
            <a:avLst/>
          </a:prstGeom>
          <a:ln>
            <a:solidFill>
              <a:schemeClr val="accent1"/>
            </a:solidFill>
          </a:ln>
        </p:spPr>
        <p:txBody>
          <a:bodyPr>
            <a:spAutoFit/>
          </a:bodyPr>
          <a:lstStyle/>
          <a:p>
            <a:pPr lvl="0" algn="ctr" eaLnBrk="0" fontAlgn="base" hangingPunct="0">
              <a:spcBef>
                <a:spcPct val="0"/>
              </a:spcBef>
              <a:spcAft>
                <a:spcPct val="0"/>
              </a:spcAft>
            </a:pPr>
            <a:r>
              <a:rPr lang="en-US" altLang="zh-CN" dirty="0">
                <a:latin typeface="Times New Roman" panose="02020603050405020304" pitchFamily="18" charset="0"/>
                <a:ea typeface="Calibri" panose="020F0502020204030204" pitchFamily="34" charset="0"/>
                <a:cs typeface="Times New Roman" panose="02020603050405020304" pitchFamily="18" charset="0"/>
              </a:rPr>
              <a:t> </a:t>
            </a:r>
            <a:r>
              <a:rPr lang="en-US" altLang="zh-CN" sz="2400" b="1" dirty="0">
                <a:latin typeface="Times New Roman" panose="02020603050405020304" pitchFamily="18" charset="0"/>
                <a:ea typeface="Calibri" panose="020F0502020204030204" pitchFamily="34" charset="0"/>
                <a:cs typeface="Times New Roman" panose="02020603050405020304" pitchFamily="18" charset="0"/>
              </a:rPr>
              <a:t> x = d*c / ((p-s)*r-a)</a:t>
            </a:r>
            <a:endParaRPr lang="ru-RU" altLang="zh-CN" sz="2400" b="1" dirty="0">
              <a:latin typeface="Times New Roman" panose="02020603050405020304" pitchFamily="18" charset="0"/>
              <a:ea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ru-RU" altLang="zh-CN" dirty="0">
                <a:latin typeface="Times New Roman" panose="02020603050405020304" pitchFamily="18" charset="0"/>
                <a:ea typeface="Times New Roman" panose="02020603050405020304" pitchFamily="18" charset="0"/>
                <a:cs typeface="Times New Roman" panose="02020603050405020304" pitchFamily="18" charset="0"/>
              </a:rPr>
              <a:t>х = 1.2*10 / ((4136-1.5) * 0.85) * 100% = 0.3%</a:t>
            </a:r>
            <a:endParaRPr lang="ru-RU" altLang="zh-CN" sz="2400" dirty="0">
              <a:latin typeface="Arial" panose="020B0604020202020204" pitchFamily="34" charset="0"/>
            </a:endParaRPr>
          </a:p>
        </p:txBody>
      </p:sp>
      <p:graphicFrame>
        <p:nvGraphicFramePr>
          <p:cNvPr id="8" name="Объект 7"/>
          <p:cNvGraphicFramePr>
            <a:graphicFrameLocks noGrp="1"/>
          </p:cNvGraphicFramePr>
          <p:nvPr>
            <p:ph idx="1"/>
            <p:extLst>
              <p:ext uri="{D42A27DB-BD31-4B8C-83A1-F6EECF244321}">
                <p14:modId xmlns:p14="http://schemas.microsoft.com/office/powerpoint/2010/main" val="3944838963"/>
              </p:ext>
            </p:extLst>
          </p:nvPr>
        </p:nvGraphicFramePr>
        <p:xfrm>
          <a:off x="1073428" y="1272209"/>
          <a:ext cx="9720468" cy="5354710"/>
        </p:xfrm>
        <a:graphic>
          <a:graphicData uri="http://schemas.openxmlformats.org/drawingml/2006/table">
            <a:tbl>
              <a:tblPr/>
              <a:tblGrid>
                <a:gridCol w="1238178">
                  <a:extLst>
                    <a:ext uri="{9D8B030D-6E8A-4147-A177-3AD203B41FA5}">
                      <a16:colId xmlns:a16="http://schemas.microsoft.com/office/drawing/2014/main" val="3172536101"/>
                    </a:ext>
                  </a:extLst>
                </a:gridCol>
                <a:gridCol w="4594103">
                  <a:extLst>
                    <a:ext uri="{9D8B030D-6E8A-4147-A177-3AD203B41FA5}">
                      <a16:colId xmlns:a16="http://schemas.microsoft.com/office/drawing/2014/main" val="3483769700"/>
                    </a:ext>
                  </a:extLst>
                </a:gridCol>
                <a:gridCol w="3888187">
                  <a:extLst>
                    <a:ext uri="{9D8B030D-6E8A-4147-A177-3AD203B41FA5}">
                      <a16:colId xmlns:a16="http://schemas.microsoft.com/office/drawing/2014/main" val="2291842835"/>
                    </a:ext>
                  </a:extLst>
                </a:gridCol>
              </a:tblGrid>
              <a:tr h="630768">
                <a:tc>
                  <a:txBody>
                    <a:bodyPr/>
                    <a:lstStyle/>
                    <a:p>
                      <a:pPr algn="ctr">
                        <a:lnSpc>
                          <a:spcPct val="115000"/>
                        </a:lnSpc>
                        <a:spcAft>
                          <a:spcPts val="1000"/>
                        </a:spcAft>
                      </a:pPr>
                      <a:r>
                        <a:rPr lang="ru-RU" sz="2000" b="1" dirty="0">
                          <a:effectLst/>
                          <a:latin typeface="Times New Roman" panose="02020603050405020304" pitchFamily="18" charset="0"/>
                          <a:ea typeface="Calibri" panose="020F0502020204030204" pitchFamily="34" charset="0"/>
                          <a:cs typeface="Times New Roman" panose="02020603050405020304" pitchFamily="18" charset="0"/>
                        </a:rPr>
                        <a:t>Символ</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Значение</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2000" b="1">
                          <a:effectLst/>
                          <a:latin typeface="Times New Roman" panose="02020603050405020304" pitchFamily="18" charset="0"/>
                          <a:ea typeface="Calibri" panose="020F0502020204030204" pitchFamily="34" charset="0"/>
                          <a:cs typeface="Times New Roman" panose="02020603050405020304" pitchFamily="18" charset="0"/>
                        </a:rPr>
                        <a:t>Параметры для расчета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6150085"/>
                  </a:ext>
                </a:extLst>
              </a:tr>
              <a:tr h="1628025">
                <a:tc>
                  <a:txBody>
                    <a:bodyPr/>
                    <a:lstStyle/>
                    <a:p>
                      <a:pPr algn="ctr">
                        <a:lnSpc>
                          <a:spcPct val="115000"/>
                        </a:lnSpc>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p</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Цена продукта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5500$-1100$=4400$ (1100$ – металлургический передел (20%))</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4400$-264$=4136$ (264$ – НДПИ (6%))</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501883"/>
                  </a:ext>
                </a:extLst>
              </a:tr>
              <a:tr h="349455">
                <a:tc>
                  <a:txBody>
                    <a:bodyPr/>
                    <a:lstStyle/>
                    <a:p>
                      <a:pPr algn="ctr">
                        <a:lnSpc>
                          <a:spcPct val="115000"/>
                        </a:lnSpc>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s</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Затраты на продажу</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1,5$ на тонну</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2260335"/>
                  </a:ext>
                </a:extLst>
              </a:tr>
              <a:tr h="349455">
                <a:tc>
                  <a:txBody>
                    <a:bodyPr/>
                    <a:lstStyle/>
                    <a:p>
                      <a:pPr algn="ctr">
                        <a:lnSpc>
                          <a:spcPct val="115000"/>
                        </a:lnSpc>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r</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Коэффициент извлечения</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85%</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452437"/>
                  </a:ext>
                </a:extLst>
              </a:tr>
              <a:tr h="349455">
                <a:tc>
                  <a:txBody>
                    <a:bodyPr/>
                    <a:lstStyle/>
                    <a:p>
                      <a:pPr algn="ctr">
                        <a:lnSpc>
                          <a:spcPct val="115000"/>
                        </a:lnSpc>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d</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Коэффициент разубоживания</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20%</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0964699"/>
                  </a:ext>
                </a:extLst>
              </a:tr>
              <a:tr h="698909">
                <a:tc>
                  <a:txBody>
                    <a:bodyPr/>
                    <a:lstStyle/>
                    <a:p>
                      <a:pPr algn="ctr">
                        <a:lnSpc>
                          <a:spcPct val="115000"/>
                        </a:lnSpc>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c</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Затраты на обогащение</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7$+3$=10$/тонна (3$ - общие заводские затраты)</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0726380"/>
                  </a:ext>
                </a:extLst>
              </a:tr>
              <a:tr h="698909">
                <a:tc>
                  <a:txBody>
                    <a:bodyPr/>
                    <a:lstStyle/>
                    <a:p>
                      <a:pPr algn="ctr">
                        <a:lnSpc>
                          <a:spcPct val="115000"/>
                        </a:lnSpc>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a</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Затраты на дополнительные преобразования продукта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8230549"/>
                  </a:ext>
                </a:extLst>
              </a:tr>
              <a:tr h="642277">
                <a:tc>
                  <a:txBody>
                    <a:bodyPr/>
                    <a:lstStyle/>
                    <a:p>
                      <a:pPr algn="ctr">
                        <a:lnSpc>
                          <a:spcPct val="115000"/>
                        </a:lnSpc>
                        <a:spcAft>
                          <a:spcPts val="1000"/>
                        </a:spcAft>
                      </a:pPr>
                      <a:r>
                        <a:rPr lang="ru-RU" sz="2000">
                          <a:effectLst/>
                          <a:latin typeface="Times New Roman" panose="02020603050405020304" pitchFamily="18" charset="0"/>
                          <a:ea typeface="Calibri" panose="020F0502020204030204" pitchFamily="34" charset="0"/>
                          <a:cs typeface="Times New Roman" panose="02020603050405020304" pitchFamily="18" charset="0"/>
                        </a:rPr>
                        <a:t>x</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Бортовое содержание</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ru-RU" sz="2000" dirty="0">
                          <a:effectLst/>
                          <a:latin typeface="Times New Roman" panose="02020603050405020304" pitchFamily="18" charset="0"/>
                          <a:ea typeface="Calibri" panose="020F0502020204030204" pitchFamily="34" charset="0"/>
                          <a:cs typeface="Times New Roman" panose="02020603050405020304" pitchFamily="18" charset="0"/>
                        </a:rPr>
                        <a:t>0,3%</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57759"/>
                  </a:ext>
                </a:extLst>
              </a:tr>
            </a:tbl>
          </a:graphicData>
        </a:graphic>
      </p:graphicFrame>
    </p:spTree>
    <p:extLst>
      <p:ext uri="{BB962C8B-B14F-4D97-AF65-F5344CB8AC3E}">
        <p14:creationId xmlns:p14="http://schemas.microsoft.com/office/powerpoint/2010/main" val="195789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01531" y="534706"/>
            <a:ext cx="11317941" cy="6167307"/>
          </a:xfrm>
          <a:ln>
            <a:solidFill>
              <a:sysClr val="windowText" lastClr="000000"/>
            </a:solidFill>
          </a:ln>
        </p:spPr>
        <p:txBody>
          <a:bodyPr/>
          <a:lstStyle/>
          <a:p>
            <a:r>
              <a:rPr lang="ru-RU" dirty="0" err="1"/>
              <a:t>Геостатистика</a:t>
            </a:r>
            <a:r>
              <a:rPr lang="ru-RU" dirty="0"/>
              <a:t> позволяет нам перейти от содержаний в рядовых пробах к оценкам содержаний в блоках. Такой переход позволяет делать установленный эффект “дисперсия – объём”. </a:t>
            </a:r>
            <a:endParaRPr lang="ru-RU" dirty="0" smtClean="0"/>
          </a:p>
          <a:p>
            <a:r>
              <a:rPr lang="ru-RU" dirty="0" smtClean="0"/>
              <a:t>Эффект </a:t>
            </a:r>
            <a:r>
              <a:rPr lang="ru-RU" dirty="0"/>
              <a:t>“дисперсия - объем” описывает уменьшение дисперсии содержаний компонентов, который случается, когда увеличивается объем пробы. В больших пробах, соизмеримых по объему с объемом “выемочной единицы” дисперсия компонента становится меньше, чем в рядовых пробах, так как невозможно представить, чтобы в такой пробе были только высокие концентрации компонента или только низкие. </a:t>
            </a:r>
            <a:endParaRPr lang="ru-RU" dirty="0" smtClean="0"/>
          </a:p>
          <a:p>
            <a:r>
              <a:rPr lang="ru-RU" dirty="0" smtClean="0"/>
              <a:t>Один </a:t>
            </a:r>
            <a:r>
              <a:rPr lang="ru-RU" dirty="0"/>
              <a:t>из лучших признанных алгоритмов сглаживания в мире является “</a:t>
            </a:r>
            <a:r>
              <a:rPr lang="en-US" dirty="0"/>
              <a:t>kriging</a:t>
            </a:r>
            <a:r>
              <a:rPr lang="ru-RU" dirty="0"/>
              <a:t>”, который был разработан </a:t>
            </a:r>
            <a:r>
              <a:rPr lang="ru-RU" dirty="0" err="1"/>
              <a:t>Матероном</a:t>
            </a:r>
            <a:r>
              <a:rPr lang="ru-RU" dirty="0"/>
              <a:t>, родоначальником </a:t>
            </a:r>
            <a:r>
              <a:rPr lang="ru-RU" dirty="0" err="1"/>
              <a:t>геостатистики</a:t>
            </a:r>
            <a:r>
              <a:rPr lang="ru-RU" dirty="0"/>
              <a:t> и который позволяет кроме оценки компонента еще и рассчитывать дисперсию этой оценки. </a:t>
            </a:r>
          </a:p>
          <a:p>
            <a:endParaRPr lang="ru-RU" dirty="0"/>
          </a:p>
        </p:txBody>
      </p:sp>
    </p:spTree>
    <p:extLst>
      <p:ext uri="{BB962C8B-B14F-4D97-AF65-F5344CB8AC3E}">
        <p14:creationId xmlns:p14="http://schemas.microsoft.com/office/powerpoint/2010/main" val="1402107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3"/>
          <a:stretch>
            <a:fillRect/>
          </a:stretch>
        </p:blipFill>
        <p:spPr>
          <a:xfrm>
            <a:off x="2915323" y="49562"/>
            <a:ext cx="7723990" cy="3995313"/>
          </a:xfrm>
          <a:prstGeom prst="rect">
            <a:avLst/>
          </a:prstGeom>
          <a:ln>
            <a:solidFill>
              <a:sysClr val="windowText" lastClr="000000"/>
            </a:solidFill>
          </a:ln>
        </p:spPr>
      </p:pic>
      <p:pic>
        <p:nvPicPr>
          <p:cNvPr id="19" name="Рисунок 18"/>
          <p:cNvPicPr>
            <a:picLocks noChangeAspect="1"/>
          </p:cNvPicPr>
          <p:nvPr/>
        </p:nvPicPr>
        <p:blipFill>
          <a:blip r:embed="rId4"/>
          <a:stretch>
            <a:fillRect/>
          </a:stretch>
        </p:blipFill>
        <p:spPr>
          <a:xfrm>
            <a:off x="3159105" y="4159991"/>
            <a:ext cx="7236425" cy="2698009"/>
          </a:xfrm>
          <a:prstGeom prst="rect">
            <a:avLst/>
          </a:prstGeom>
          <a:ln>
            <a:solidFill>
              <a:sysClr val="windowText" lastClr="000000"/>
            </a:solidFill>
          </a:ln>
        </p:spPr>
      </p:pic>
    </p:spTree>
    <p:extLst>
      <p:ext uri="{BB962C8B-B14F-4D97-AF65-F5344CB8AC3E}">
        <p14:creationId xmlns:p14="http://schemas.microsoft.com/office/powerpoint/2010/main" val="1159872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00" y="457201"/>
            <a:ext cx="10693998" cy="4803288"/>
          </a:xfrm>
          <a:ln>
            <a:solidFill>
              <a:sysClr val="windowText" lastClr="000000"/>
            </a:solidFill>
          </a:ln>
        </p:spPr>
        <p:txBody>
          <a:bodyPr>
            <a:normAutofit lnSpcReduction="10000"/>
          </a:bodyPr>
          <a:lstStyle/>
          <a:p>
            <a:pPr marL="0" indent="0" algn="just">
              <a:buNone/>
            </a:pPr>
            <a:r>
              <a:rPr lang="ru-RU" sz="3200" dirty="0">
                <a:latin typeface="Times New Roman" panose="02020603050405020304" pitchFamily="18" charset="0"/>
                <a:cs typeface="Times New Roman" panose="02020603050405020304" pitchFamily="18" charset="0"/>
              </a:rPr>
              <a:t>В случае с геостатистическими оценками компонентов в блоковых моделях можно обосновать, что окончательно подразумевается под термином “бортовое содержание”. Так как общая прибыль от выделенной минерализованной зоны должна быть максимальной, то необходимо максимизировать ее при </a:t>
            </a:r>
            <a:r>
              <a:rPr lang="ru-RU" sz="3200" dirty="0" smtClean="0">
                <a:latin typeface="Times New Roman" panose="02020603050405020304" pitchFamily="18" charset="0"/>
                <a:cs typeface="Times New Roman" panose="02020603050405020304" pitchFamily="18" charset="0"/>
              </a:rPr>
              <a:t>ограничении бортовым </a:t>
            </a:r>
            <a:r>
              <a:rPr lang="ru-RU" sz="3200" dirty="0">
                <a:latin typeface="Times New Roman" panose="02020603050405020304" pitchFamily="18" charset="0"/>
                <a:cs typeface="Times New Roman" panose="02020603050405020304" pitchFamily="18" charset="0"/>
              </a:rPr>
              <a:t>содержанием </a:t>
            </a:r>
            <a:r>
              <a:rPr lang="ru-RU" sz="3200" dirty="0" smtClean="0">
                <a:latin typeface="Times New Roman" panose="02020603050405020304" pitchFamily="18" charset="0"/>
                <a:cs typeface="Times New Roman" panose="02020603050405020304" pitchFamily="18" charset="0"/>
              </a:rPr>
              <a:t>более богатых частей </a:t>
            </a:r>
            <a:r>
              <a:rPr lang="ru-RU" sz="3200" dirty="0">
                <a:latin typeface="Times New Roman" panose="02020603050405020304" pitchFamily="18" charset="0"/>
                <a:cs typeface="Times New Roman" panose="02020603050405020304" pitchFamily="18" charset="0"/>
              </a:rPr>
              <a:t>этой минерализованной зоны. В большинстве случаях бортовое содержание является безубыточным бортовым содержанием в “выемочной единице” или реже в элементарном блоке блоковой модели. </a:t>
            </a:r>
          </a:p>
          <a:p>
            <a:pPr marL="0" indent="0" algn="just">
              <a:buNone/>
            </a:pP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320876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TotalTime>
  <Words>977</Words>
  <Application>Microsoft Office PowerPoint</Application>
  <PresentationFormat>Широкоэкранный</PresentationFormat>
  <Paragraphs>61</Paragraphs>
  <Slides>21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Calibri</vt:lpstr>
      <vt:lpstr>Calibri Light</vt:lpstr>
      <vt:lpstr>等线</vt:lpstr>
      <vt:lpstr>Times New Roman</vt:lpstr>
      <vt:lpstr>Тема Office</vt:lpstr>
      <vt:lpstr>Презентация PowerPoint</vt:lpstr>
      <vt:lpstr>Презентация PowerPoint</vt:lpstr>
      <vt:lpstr>Презентация PowerPoint</vt:lpstr>
      <vt:lpstr>Презентация PowerPoint</vt:lpstr>
      <vt:lpstr>Обычно большинство гистограмм, с помощью которых анализируются все содержания в пробах, являются двух или трех вершинными. Содержание компонента, которое классифицируется как “природный” борт находится под второй вершиной, которая и описывает содержания компонента в пределах оруденения. Обычно это содержание близко к моде для второй вершины.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Yury Malyutin</dc:creator>
  <cp:lastModifiedBy>Yury Malyutin</cp:lastModifiedBy>
  <cp:revision>29</cp:revision>
  <dcterms:created xsi:type="dcterms:W3CDTF">2019-04-15T10:43:41Z</dcterms:created>
  <dcterms:modified xsi:type="dcterms:W3CDTF">2019-05-18T15:53:25Z</dcterms:modified>
</cp:coreProperties>
</file>