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00034" y="2786058"/>
            <a:ext cx="83201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Генезис золоторудного месторождения Панимба (Енисейский Кряж)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983846" y="6357958"/>
            <a:ext cx="530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Сибирский Федеральный Университет, г. Красноярск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 t="9771" r="50380" b="70687"/>
          <a:stretch>
            <a:fillRect/>
          </a:stretch>
        </p:blipFill>
        <p:spPr bwMode="auto">
          <a:xfrm>
            <a:off x="142844" y="93420"/>
            <a:ext cx="8849384" cy="108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Группа 19"/>
          <p:cNvGrpSpPr/>
          <p:nvPr/>
        </p:nvGrpSpPr>
        <p:grpSpPr>
          <a:xfrm>
            <a:off x="142844" y="4357694"/>
            <a:ext cx="9311611" cy="807843"/>
            <a:chOff x="142844" y="4357694"/>
            <a:chExt cx="9311611" cy="80784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4282" y="4357694"/>
              <a:ext cx="8786842" cy="500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159282" y="4429132"/>
              <a:ext cx="92951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Ассистент кафедры Геологии, минералогии и петрографии ИГДГиГ      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Наталья Некрасова</a:t>
              </a:r>
              <a:endPara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844" y="4857760"/>
              <a:ext cx="4643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E-mail: natalja_nekrasova@mail.ru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аспирантура\Диссертация\1. Дисс_главы\6-диссертация\рисунки в автореферат\Рисунок 1 !!!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70" y="1000108"/>
            <a:ext cx="9152402" cy="54292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Геология месторождения</a:t>
            </a:r>
            <a:r>
              <a:rPr lang="en-US" dirty="0" smtClean="0"/>
              <a:t> (</a:t>
            </a:r>
            <a:r>
              <a:rPr lang="ru-RU" dirty="0" smtClean="0"/>
              <a:t>а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ru-RU" dirty="0" err="1" smtClean="0"/>
              <a:t>Ерудинского</a:t>
            </a:r>
            <a:r>
              <a:rPr lang="ru-RU" dirty="0" smtClean="0"/>
              <a:t> рудного района (б) и схема рудных районов в Енисейском кряже (в)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1071541"/>
          <a:ext cx="8858314" cy="5643606"/>
        </p:xfrm>
        <a:graphic>
          <a:graphicData uri="http://schemas.openxmlformats.org/drawingml/2006/table">
            <a:tbl>
              <a:tblPr/>
              <a:tblGrid>
                <a:gridCol w="4334281"/>
                <a:gridCol w="2678793"/>
                <a:gridCol w="1845240"/>
              </a:tblGrid>
              <a:tr h="537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Метод (образец)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Возраст (количество зерен),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млн.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Временной интервал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циркону (Умеренно-щелочной гранит 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868.9 ±6.5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Поздний рифей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циркону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(Графитсодержащий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хлорит-серицитовый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сланец)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288.3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15.7 -250.4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23.0 (5)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Палеозой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342.5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15.7-316.1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11.6 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394.6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12.4-370.7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19.3 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511.4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16.8-499.5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25.1 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580.6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49.1-567.7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36.6 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Венд.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815.0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37.6-</a:t>
                      </a:r>
                      <a:r>
                        <a:rPr lang="ru-RU" sz="1400" b="1" u="sng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762.3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33.3 (3)*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Поздний рифей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996.0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32.9-889.0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26.6 (19)**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1006.5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b="1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48.8 (1)***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Средний рифей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1132.7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79.1 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1308.9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52.3 (1 зерно)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1861.3 </a:t>
                      </a: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16.6-1852.9</a:t>
                      </a: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10.4 (2)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Ранний протерозой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1996.8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18.1-1931.6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59.6 (4)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2269.6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23.1 (1)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2639.9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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8.7 (5)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Поздний архей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</a:t>
                      </a: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</a:t>
                      </a: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мусковиту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(Жильный кварц с сульфидами № 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817.2±5.3 – плато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804.9±5.2 ‑ интегральный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Поздний рифей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 мусковиту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(Жильный кварц с сульфидами № 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744±17 – плато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584±15 ‑ интегральный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00100" y="214290"/>
            <a:ext cx="74974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геохронологических исследований минеральных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образований месторождения Панимба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642918"/>
          <a:ext cx="8715436" cy="5706959"/>
        </p:xfrm>
        <a:graphic>
          <a:graphicData uri="http://schemas.openxmlformats.org/drawingml/2006/table">
            <a:tbl>
              <a:tblPr/>
              <a:tblGrid>
                <a:gridCol w="3286148"/>
                <a:gridCol w="5429288"/>
              </a:tblGrid>
              <a:tr h="352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 метаморфизм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525‑485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С; более 4 кбар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Контактовый метаморфизм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</a:t>
                      </a:r>
                      <a:r>
                        <a:rPr lang="ru-RU" sz="1800" b="1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С; ниже 4 кбар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Углеродистое вещество в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сланце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610‑201°С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Углеродистое вещество в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кварце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587‑248°С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Пирротин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729‑281°С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S2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‑ от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(-0,5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до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(-11,5)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Жильный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кварц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420‑113°С;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0.2‑3.3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кбар; 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0.5‑23,3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мас%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NaCl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экв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.; 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раствора – хлориды 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Mg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К (?), фториды (?); </a:t>
                      </a:r>
                      <a:endParaRPr lang="ru-RU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состав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газовой фазы: 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углеводороды, серосодержащие и азотсодержащие соединения.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Арсенопирит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490‑300°С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;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S2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‑ от (-5.9) до (-14.6)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Сфалерит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370°С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Отложение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золота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420‑410°С;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S2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‑ от (-6.7) до (-7)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380‑370°С;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S2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‑ от (-10.2) до (-8.3)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~300°С; </a:t>
                      </a: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log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</a:t>
                      </a:r>
                      <a:r>
                        <a:rPr lang="ru-RU" sz="1800" b="1" baseline="-25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S2 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(-14.6)</a:t>
                      </a:r>
                    </a:p>
                  </a:txBody>
                  <a:tcPr marL="51299" marR="512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4480" y="21429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РТХ-параметры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формирования месторождения Панимба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пайд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86941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285852" y="428604"/>
            <a:ext cx="7213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Распределение рассеянных (а) и редкоземельных элементов (б)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 сульфидах и самородном золоте месторождения.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572008"/>
            <a:ext cx="541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– содержание нормированное на «верхнюю кору»;</a:t>
            </a:r>
          </a:p>
          <a:p>
            <a:r>
              <a:rPr lang="ru-RU" dirty="0" smtClean="0"/>
              <a:t>б – содержание нормировано на хондрит</a:t>
            </a:r>
            <a:endParaRPr lang="ru-RU" dirty="0"/>
          </a:p>
        </p:txBody>
      </p:sp>
      <p:pic>
        <p:nvPicPr>
          <p:cNvPr id="1027" name="Picture 3" descr="I:\аспирантура\научное творчество\2019\МИН ГЕО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357826"/>
            <a:ext cx="5098055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6756824" cy="582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Вариации изотопного состава серы сульфидов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месторождения Панимба и в разных типах пород и вод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857496"/>
            <a:ext cx="88583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Структуры углерода в жильном кварце и вмещающем сланце: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графит с дефектами на краях и внутри графеновых слоев,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графит с межслоевым аморфным углеродом,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 присутствие углерода со структурой типа высшего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антраксолита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золотоносном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незолотоносном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кварце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двумерноразупорядоченной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трехмерноразупорядоченной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структурой.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золотоносного кварца характерно  присутствие углерода со степенью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разупорядочения выше, чем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незолотоносного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углерода с температурой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 выше, чем у не золотоносного.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 descr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14422"/>
            <a:ext cx="39290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2428868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Микрофотография кварца с включениями частиц углеродистого вещества.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142852"/>
            <a:ext cx="5646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Углеродистое вещество и углеводороды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642918"/>
            <a:ext cx="565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1. Твердое углеродистое вещество – в кварце и сланцах</a:t>
            </a:r>
            <a:endParaRPr lang="ru-RU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аспирантура\Диссертация\1. Дисс_главы\рисунки\рис. 2.22.png"/>
          <p:cNvPicPr/>
          <p:nvPr/>
        </p:nvPicPr>
        <p:blipFill>
          <a:blip r:embed="rId2" cstate="print"/>
          <a:srcRect r="4226"/>
          <a:stretch>
            <a:fillRect/>
          </a:stretch>
        </p:blipFill>
        <p:spPr bwMode="auto">
          <a:xfrm>
            <a:off x="428596" y="642918"/>
            <a:ext cx="8215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500702"/>
            <a:ext cx="8715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*повышенные содержания установлены для образцов рудных интервалов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714752"/>
            <a:ext cx="5357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Фотографии </a:t>
            </a:r>
            <a:r>
              <a:rPr lang="ru-RU" sz="1400" dirty="0" smtClean="0"/>
              <a:t>битумоидов (1, 2, 3) </a:t>
            </a:r>
            <a:r>
              <a:rPr lang="ru-RU" sz="1400" dirty="0" smtClean="0"/>
              <a:t>месторождения Панимба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214818"/>
            <a:ext cx="93056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/>
              <a:t>3. </a:t>
            </a:r>
            <a:r>
              <a:rPr lang="ru-RU" sz="2800" u="sng" dirty="0" smtClean="0"/>
              <a:t>Углеводороды и их производные </a:t>
            </a:r>
          </a:p>
          <a:p>
            <a:pPr algn="ctr"/>
            <a:r>
              <a:rPr lang="ru-RU" sz="2800" u="sng" dirty="0" smtClean="0"/>
              <a:t>в газовой фазе флюидных включений в кварце и сульфидах</a:t>
            </a:r>
            <a:endParaRPr lang="ru-RU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286116" y="142852"/>
            <a:ext cx="2290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/>
              <a:t>2. </a:t>
            </a:r>
            <a:r>
              <a:rPr lang="ru-RU" sz="2800" u="sng" dirty="0" smtClean="0"/>
              <a:t>Битумоиды</a:t>
            </a:r>
            <a:endParaRPr lang="ru-RU" sz="2800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642918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Региональный метаморфизм 1006 ± 48.8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996.0 ± 32.9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лет;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Контактовый метаморфизм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889,0 ± 26,6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Граниты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Чиримбинского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массива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868.9 ± 6,5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Гидротермальное кварцево-жильное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минералообразование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золотосульфидной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минерализацией – 817.2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± 5.3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744 ± 17 и 815.0 ± 37.6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762.3 ± 33.3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Источник вещества: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верхнекоровый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гранитоидный.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Метасоматиты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кварцевые жилы и сульфидная вкрапленность формировались при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Температуре &gt;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 </a:t>
            </a:r>
            <a:r>
              <a:rPr kumimoji="0" lang="ru-RU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давлении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0.2‑3.3 кбар, и завершились при 300‑150 </a:t>
            </a:r>
            <a:r>
              <a:rPr kumimoji="0" lang="ru-RU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гетерогенного флюида: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ЖФ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водно-солевой, хлоридно-углекислотный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магний-кальций-натриевый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азот-углеводород-углекислотный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Соленость раствора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0.5-23.3мас.%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Рудоносные флюиды характеризовались высокой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восстановленностью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142852"/>
            <a:ext cx="210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636"/>
            <a:ext cx="8858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Температурный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интервал формирования месторождения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Панимба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729 до 113 °С, что соответствует температурному режиму формирования ряда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золоторудных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объектов Енисейского кряжа, таких как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Иочиминский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Вангашский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Нижне-Чиримбинский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рудные узлы и месторождения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Ведуга,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Удерейское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Советское, Доброе,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Васильевское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Эльдорадо, Благодатное, Олимпиада,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Герфед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Богунайское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Arial" pitchFamily="34" charset="0"/>
            </a:endParaRPr>
          </a:p>
        </p:txBody>
      </p:sp>
      <p:pic>
        <p:nvPicPr>
          <p:cNvPr id="5" name="Picture 2" descr="I:\человечки\человечки\6158673.jpg"/>
          <p:cNvPicPr>
            <a:picLocks noChangeAspect="1" noChangeArrowheads="1"/>
          </p:cNvPicPr>
          <p:nvPr/>
        </p:nvPicPr>
        <p:blipFill>
          <a:blip r:embed="rId2" cstate="print"/>
          <a:srcRect l="10625" t="6876" r="6876" b="5000"/>
          <a:stretch>
            <a:fillRect/>
          </a:stretch>
        </p:blipFill>
        <p:spPr bwMode="auto">
          <a:xfrm>
            <a:off x="357158" y="714356"/>
            <a:ext cx="357158" cy="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:\человечки\человечки\6158673.jpg"/>
          <p:cNvPicPr>
            <a:picLocks noChangeAspect="1" noChangeArrowheads="1"/>
          </p:cNvPicPr>
          <p:nvPr/>
        </p:nvPicPr>
        <p:blipFill>
          <a:blip r:embed="rId2" cstate="print"/>
          <a:srcRect l="10625" t="6876" r="6876" b="5000"/>
          <a:stretch>
            <a:fillRect/>
          </a:stretch>
        </p:blipFill>
        <p:spPr bwMode="auto">
          <a:xfrm>
            <a:off x="357158" y="2285992"/>
            <a:ext cx="357158" cy="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:\человечки\человечки\6158673.jpg"/>
          <p:cNvPicPr>
            <a:picLocks noChangeAspect="1" noChangeArrowheads="1"/>
          </p:cNvPicPr>
          <p:nvPr/>
        </p:nvPicPr>
        <p:blipFill>
          <a:blip r:embed="rId2" cstate="print"/>
          <a:srcRect l="10625" t="6876" r="6876" b="5000"/>
          <a:stretch>
            <a:fillRect/>
          </a:stretch>
        </p:blipFill>
        <p:spPr bwMode="auto">
          <a:xfrm>
            <a:off x="357158" y="2857496"/>
            <a:ext cx="357158" cy="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:\человечки\человечки\6158673.jpg"/>
          <p:cNvPicPr>
            <a:picLocks noChangeAspect="1" noChangeArrowheads="1"/>
          </p:cNvPicPr>
          <p:nvPr/>
        </p:nvPicPr>
        <p:blipFill>
          <a:blip r:embed="rId2" cstate="print"/>
          <a:srcRect l="10625" t="6876" r="6876" b="5000"/>
          <a:stretch>
            <a:fillRect/>
          </a:stretch>
        </p:blipFill>
        <p:spPr bwMode="auto">
          <a:xfrm>
            <a:off x="357158" y="4429132"/>
            <a:ext cx="357158" cy="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человечки\человечки\6158673.jpg"/>
          <p:cNvPicPr>
            <a:picLocks noChangeAspect="1" noChangeArrowheads="1"/>
          </p:cNvPicPr>
          <p:nvPr/>
        </p:nvPicPr>
        <p:blipFill>
          <a:blip r:embed="rId2" cstate="print"/>
          <a:srcRect l="10625" t="6876" r="6876" b="5000"/>
          <a:stretch>
            <a:fillRect/>
          </a:stretch>
        </p:blipFill>
        <p:spPr bwMode="auto">
          <a:xfrm>
            <a:off x="285720" y="4929198"/>
            <a:ext cx="357158" cy="3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749</Words>
  <PresentationFormat>Экран (4:3)</PresentationFormat>
  <Paragraphs>112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Ксения</cp:lastModifiedBy>
  <cp:revision>43</cp:revision>
  <dcterms:modified xsi:type="dcterms:W3CDTF">2019-05-23T04:08:30Z</dcterms:modified>
</cp:coreProperties>
</file>