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7" r:id="rId12"/>
    <p:sldId id="266" r:id="rId13"/>
    <p:sldId id="265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612"/>
    <a:srgbClr val="024570"/>
    <a:srgbClr val="C9A900"/>
    <a:srgbClr val="0174C5"/>
    <a:srgbClr val="05B0F5"/>
    <a:srgbClr val="00578D"/>
    <a:srgbClr val="007FB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8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7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1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6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8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3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7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75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1896D-03AF-4216-AB07-196DE2F66276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927AD-5B19-413B-AAAA-07382C246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2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04645"/>
            <a:ext cx="9144000" cy="230944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НДТ при добыче и производстве драгоценных металлов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-1"/>
            <a:ext cx="9144000" cy="1298449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9A900"/>
                </a:solidFill>
                <a:latin typeface="+mj-lt"/>
              </a:rPr>
              <a:t>МИНГЕО СИБИРЬ 2019 г.</a:t>
            </a:r>
          </a:p>
          <a:p>
            <a:r>
              <a:rPr lang="ru-RU" sz="3200" b="1" dirty="0" smtClean="0">
                <a:solidFill>
                  <a:srgbClr val="C9A900"/>
                </a:solidFill>
                <a:latin typeface="+mj-lt"/>
              </a:rPr>
              <a:t>ООО «СИБГЕОКОНСАЛТИНГ»</a:t>
            </a:r>
          </a:p>
          <a:p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24000" y="4700953"/>
            <a:ext cx="9144000" cy="1298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Карягина Т.Ю.</a:t>
            </a:r>
          </a:p>
          <a:p>
            <a:r>
              <a:rPr lang="ru-RU" sz="3200" dirty="0" smtClean="0"/>
              <a:t>Красноярск, 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4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>
              <a:buNone/>
            </a:pPr>
            <a:r>
              <a:rPr lang="ru-RU" dirty="0"/>
              <a:t>Технологические показатели НДТ </a:t>
            </a:r>
            <a:r>
              <a:rPr lang="ru-RU" dirty="0" smtClean="0"/>
              <a:t>определяют </a:t>
            </a:r>
            <a:r>
              <a:rPr lang="ru-RU" dirty="0"/>
              <a:t>концентрации загрязняющих веществ, объем и (или) массу выбросов (сбросов) загрязняющих веществ, образования отходов, потребления воды и использования энергетических ресурсов в расчете на единицу времени или единицу производимой продукции (выполняемой работы, оказываемой услуги), т.е. направленных в том числе на </a:t>
            </a:r>
            <a:r>
              <a:rPr lang="ru-RU" dirty="0" err="1"/>
              <a:t>ресурсо</a:t>
            </a:r>
            <a:r>
              <a:rPr lang="ru-RU" dirty="0"/>
              <a:t>- и энергосбережение.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10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918074"/>
              </p:ext>
            </p:extLst>
          </p:nvPr>
        </p:nvGraphicFramePr>
        <p:xfrm>
          <a:off x="838200" y="1490477"/>
          <a:ext cx="10515600" cy="470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76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174C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Соответствующий справочник НДТ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174C5"/>
                    </a:solidFill>
                  </a:tcPr>
                </a:tc>
              </a:tr>
              <a:tr h="3776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Добыча драгоценных металлов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49—2017 «Добыча драгоценных металлов»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6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производства драгоценных металлов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14—2016 «Производство драгоценных металлов»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769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добычи и обогащения руд цветных металлов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23—2017 «Добыча и обогащение руд цветных металлов»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6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Общие процессы и методы горнодобывающей деятельности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16—2016 «Горнодобывающая промышленность. Общие процессы и методы»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79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очистки сточных вод, направленные на сокращение сбросов металлов в водные объекты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8—2015 «Очистка сточных вод при производстве продукции (товаров), выполнении работ и оказании услуг на крупных предприятиях»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6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Промышленные системы охлаждения (например, градирни, пластинчатые теплообменники)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20—2016 «Промышленные системы охлаждения»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797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Хранение и обработка материалов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46—2017 «Сокращение выбросов загрязняющих веществ, сбросов загрязняющих веществ при хранении и складировании товаров (грузов)»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6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Обращение с отходами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15—2016 «Утилизация и обезвреживание отходов (кроме обезвреживания термическим способом (сжигание отходов)»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6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Выработка пара и электроэнергии на тепловых станциях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38—2017 «Сжигание топлива на крупных установках в целях производства энергии»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65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энергетической эффективности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ИТС 48—2017 «Повышение энергетической эффективности при осуществлении хозяйственной и (или) иной деятельности»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11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9"/>
            <a:ext cx="10515600" cy="11445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9A900"/>
                </a:solidFill>
              </a:rPr>
              <a:t>ИТС 49 ― 2017</a:t>
            </a:r>
            <a:br>
              <a:rPr lang="ru-RU" sz="3200" b="1" dirty="0" smtClean="0">
                <a:solidFill>
                  <a:srgbClr val="C9A900"/>
                </a:solidFill>
              </a:rPr>
            </a:br>
            <a:r>
              <a:rPr lang="ru-RU" sz="3200" b="1" dirty="0" smtClean="0">
                <a:solidFill>
                  <a:srgbClr val="C9A900"/>
                </a:solidFill>
              </a:rPr>
              <a:t>«Добыча драгоценных металлов»</a:t>
            </a:r>
            <a:endParaRPr lang="ru-RU" sz="3200" b="1" dirty="0">
              <a:solidFill>
                <a:srgbClr val="C9A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8646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 добыча драгоценных металлов из россыпных месторождений;</a:t>
            </a:r>
          </a:p>
          <a:p>
            <a:pPr marL="0" indent="0">
              <a:buNone/>
            </a:pPr>
            <a:r>
              <a:rPr lang="ru-RU" dirty="0"/>
              <a:t>2. добыча драгоценных металлов из коренных (рудных) месторождений</a:t>
            </a:r>
          </a:p>
          <a:p>
            <a:pPr marL="182563" indent="0">
              <a:buNone/>
            </a:pPr>
            <a:r>
              <a:rPr lang="ru-RU" dirty="0"/>
              <a:t>2.1. разработка коренных (рудных) месторождений драгоценных металлов открытым способом;</a:t>
            </a:r>
          </a:p>
          <a:p>
            <a:pPr marL="182563" indent="0">
              <a:buNone/>
            </a:pPr>
            <a:r>
              <a:rPr lang="ru-RU" dirty="0"/>
              <a:t>2.2. разработка коренных (рудных) месторождений драгоценных металлов подземным способом;</a:t>
            </a:r>
          </a:p>
          <a:p>
            <a:pPr marL="182563" indent="0">
              <a:buNone/>
            </a:pPr>
            <a:r>
              <a:rPr lang="ru-RU" dirty="0"/>
              <a:t>2.3. снижение выбросов взвешенных веществ в атмосферный воздух при разработке россыпных и коренных (рудных) месторождений драгоценных металлов;</a:t>
            </a:r>
          </a:p>
          <a:p>
            <a:pPr marL="182563" indent="0">
              <a:buNone/>
            </a:pPr>
            <a:r>
              <a:rPr lang="ru-RU" dirty="0"/>
              <a:t>2.4. первичная переработка минерального </a:t>
            </a:r>
            <a:r>
              <a:rPr lang="ru-RU" dirty="0" smtClean="0"/>
              <a:t>сырья процессами обогащения;</a:t>
            </a:r>
            <a:endParaRPr lang="ru-RU" dirty="0"/>
          </a:p>
          <a:p>
            <a:pPr marL="182563" indent="0">
              <a:buNone/>
            </a:pPr>
            <a:r>
              <a:rPr lang="ru-RU" dirty="0"/>
              <a:t>2.5. первичная переработка минерального сырья процессами гидрометаллургии;</a:t>
            </a:r>
          </a:p>
          <a:p>
            <a:pPr marL="182563" indent="0">
              <a:buNone/>
            </a:pPr>
            <a:r>
              <a:rPr lang="ru-RU" dirty="0"/>
              <a:t>2.6. снижение выбросов ЗВ в атмосферный воздух при первичной переработке минерального сырья;</a:t>
            </a:r>
          </a:p>
          <a:p>
            <a:pPr marL="0" indent="0">
              <a:buNone/>
            </a:pPr>
            <a:r>
              <a:rPr lang="ru-RU" dirty="0"/>
              <a:t>3. первичная переработка минерального сырья применением </a:t>
            </a:r>
            <a:r>
              <a:rPr lang="ru-RU" dirty="0" err="1"/>
              <a:t>геотехнологий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4. обращение с вскрышными и вмещающими породами;</a:t>
            </a:r>
          </a:p>
          <a:p>
            <a:pPr marL="0" indent="0">
              <a:buNone/>
            </a:pPr>
            <a:r>
              <a:rPr lang="ru-RU" dirty="0"/>
              <a:t>5. оборотное водоснабжение, очистка сточных вод, обезвреживание и складирование хвостов;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12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9"/>
            <a:ext cx="10515600" cy="11445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9A900"/>
                </a:solidFill>
              </a:rPr>
              <a:t>ИТС </a:t>
            </a:r>
            <a:r>
              <a:rPr lang="ru-RU" sz="3200" b="1" dirty="0" smtClean="0">
                <a:solidFill>
                  <a:srgbClr val="C9A900"/>
                </a:solidFill>
              </a:rPr>
              <a:t>14 </a:t>
            </a:r>
            <a:r>
              <a:rPr lang="ru-RU" sz="3200" b="1" dirty="0">
                <a:solidFill>
                  <a:srgbClr val="C9A900"/>
                </a:solidFill>
              </a:rPr>
              <a:t>― </a:t>
            </a:r>
            <a:r>
              <a:rPr lang="ru-RU" sz="3200" b="1" dirty="0" smtClean="0">
                <a:solidFill>
                  <a:srgbClr val="C9A900"/>
                </a:solidFill>
              </a:rPr>
              <a:t>2016</a:t>
            </a:r>
            <a:br>
              <a:rPr lang="ru-RU" sz="3200" b="1" dirty="0" smtClean="0">
                <a:solidFill>
                  <a:srgbClr val="C9A900"/>
                </a:solidFill>
              </a:rPr>
            </a:br>
            <a:r>
              <a:rPr lang="ru-RU" sz="3200" b="1" dirty="0" smtClean="0">
                <a:solidFill>
                  <a:srgbClr val="C9A900"/>
                </a:solidFill>
              </a:rPr>
              <a:t>«Производство </a:t>
            </a:r>
            <a:r>
              <a:rPr lang="ru-RU" sz="3200" b="1" dirty="0">
                <a:solidFill>
                  <a:srgbClr val="C9A900"/>
                </a:solidFill>
              </a:rPr>
              <a:t>драгоценных металлов»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 smtClean="0"/>
              <a:t>1. системы </a:t>
            </a:r>
            <a:r>
              <a:rPr lang="ru-RU" sz="2000" dirty="0"/>
              <a:t>экологического менеджмента (СЭМ);</a:t>
            </a:r>
          </a:p>
          <a:p>
            <a:pPr marL="0" lvl="0" indent="0">
              <a:buNone/>
            </a:pPr>
            <a:r>
              <a:rPr lang="ru-RU" sz="2000" dirty="0" smtClean="0"/>
              <a:t>2. повышение </a:t>
            </a:r>
            <a:r>
              <a:rPr lang="ru-RU" sz="2000" dirty="0" err="1"/>
              <a:t>энергоэффективности</a:t>
            </a:r>
            <a:r>
              <a:rPr lang="ru-RU" sz="2000" dirty="0"/>
              <a:t> и сокращение </a:t>
            </a:r>
            <a:r>
              <a:rPr lang="ru-RU" sz="2000" dirty="0" err="1"/>
              <a:t>ресурсопотребления</a:t>
            </a:r>
            <a:r>
              <a:rPr lang="ru-RU" sz="2000" dirty="0"/>
              <a:t>;</a:t>
            </a:r>
          </a:p>
          <a:p>
            <a:pPr marL="0" lvl="0" indent="0">
              <a:buNone/>
            </a:pPr>
            <a:r>
              <a:rPr lang="ru-RU" sz="2000" dirty="0" smtClean="0"/>
              <a:t>3. контроль </a:t>
            </a:r>
            <a:r>
              <a:rPr lang="ru-RU" sz="2000" dirty="0"/>
              <a:t>технологических процессов и мониторинг эмиссий;</a:t>
            </a:r>
          </a:p>
          <a:p>
            <a:pPr marL="0" lvl="0" indent="0">
              <a:buNone/>
            </a:pPr>
            <a:r>
              <a:rPr lang="ru-RU" sz="2000" dirty="0" smtClean="0"/>
              <a:t>4. неорганизованные </a:t>
            </a:r>
            <a:r>
              <a:rPr lang="ru-RU" sz="2000" dirty="0"/>
              <a:t>эмиссии;</a:t>
            </a:r>
          </a:p>
          <a:p>
            <a:pPr marL="0" lvl="0" indent="0">
              <a:buNone/>
            </a:pPr>
            <a:r>
              <a:rPr lang="ru-RU" sz="2000" dirty="0" smtClean="0"/>
              <a:t>5. выбросы </a:t>
            </a:r>
            <a:r>
              <a:rPr lang="ru-RU" sz="2000" dirty="0"/>
              <a:t>в атмосферный воздух от стационарных источников;</a:t>
            </a:r>
          </a:p>
          <a:p>
            <a:pPr marL="0" lvl="0" indent="0">
              <a:buNone/>
            </a:pPr>
            <a:r>
              <a:rPr lang="ru-RU" sz="2000" dirty="0" smtClean="0"/>
              <a:t>6. сбросы </a:t>
            </a:r>
            <a:r>
              <a:rPr lang="ru-RU" sz="2000" dirty="0"/>
              <a:t>сточных вод;</a:t>
            </a:r>
          </a:p>
          <a:p>
            <a:pPr marL="0" lvl="0" indent="0">
              <a:buNone/>
            </a:pPr>
            <a:r>
              <a:rPr lang="ru-RU" sz="2000" dirty="0" smtClean="0"/>
              <a:t>7. защита </a:t>
            </a:r>
            <a:r>
              <a:rPr lang="ru-RU" sz="2000" dirty="0"/>
              <a:t>почв и грунтовых вод;</a:t>
            </a:r>
          </a:p>
          <a:p>
            <a:pPr marL="0" lvl="0" indent="0">
              <a:buNone/>
            </a:pPr>
            <a:r>
              <a:rPr lang="ru-RU" sz="2000" dirty="0" smtClean="0"/>
              <a:t>8. отходы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13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9"/>
            <a:ext cx="10515600" cy="11445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9A900"/>
                </a:solidFill>
              </a:rPr>
              <a:t>Выгоды от внедрения НДТ</a:t>
            </a:r>
            <a:endParaRPr lang="ru-RU" sz="3200" b="1" dirty="0">
              <a:solidFill>
                <a:srgbClr val="C9A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Согласно п. 3 ст. 17 Федерального закона № 7-ФЗ государственная поддержка деятельности по внедрению НДТ может осуществляться посредством:</a:t>
            </a:r>
          </a:p>
          <a:p>
            <a:r>
              <a:rPr lang="ru-RU" dirty="0" smtClean="0"/>
              <a:t>предоставления </a:t>
            </a:r>
            <a:r>
              <a:rPr lang="ru-RU" dirty="0"/>
              <a:t>налоговых льгот в соответствии с законодательством о налогах и сборах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предоставления </a:t>
            </a:r>
            <a:r>
              <a:rPr lang="ru-RU" dirty="0"/>
              <a:t>льгот в отношении платы за НВОС в соответствии с природоохранным законодательством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выделения </a:t>
            </a:r>
            <a:r>
              <a:rPr lang="ru-RU" dirty="0"/>
              <a:t>средств федерального бюджета и бюджетов субъектов Российской Федерации в соответствии с бюджетным законодательством.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14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64408"/>
            <a:ext cx="10515600" cy="1517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spc="300" dirty="0" smtClean="0">
                <a:solidFill>
                  <a:srgbClr val="C9A900"/>
                </a:solidFill>
                <a:latin typeface="+mj-lt"/>
              </a:rPr>
              <a:t>Благодарю  за  внимание!</a:t>
            </a:r>
            <a:endParaRPr lang="ru-RU" sz="4000" b="1" spc="300" dirty="0">
              <a:solidFill>
                <a:srgbClr val="C9A9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68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8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9A900"/>
                </a:solidFill>
              </a:rPr>
              <a:t>Что такое НДТ?</a:t>
            </a:r>
            <a:endParaRPr lang="ru-RU" sz="3200" b="1" dirty="0">
              <a:solidFill>
                <a:srgbClr val="C9A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1487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solidFill>
                  <a:srgbClr val="00578D"/>
                </a:solidFill>
              </a:rPr>
              <a:t>Н</a:t>
            </a:r>
            <a:r>
              <a:rPr lang="ru-RU" dirty="0" smtClean="0">
                <a:solidFill>
                  <a:srgbClr val="F8F8F8"/>
                </a:solidFill>
              </a:rPr>
              <a:t>аилучшая (в максимальной мере обеспечивающая охрану окружающей среды и рациональное использование ресурсов)</a:t>
            </a:r>
            <a:endParaRPr lang="ru-RU" sz="3600" b="1" dirty="0" smtClean="0">
              <a:solidFill>
                <a:srgbClr val="F8F8F8"/>
              </a:solidFill>
            </a:endParaRPr>
          </a:p>
          <a:p>
            <a:pPr>
              <a:lnSpc>
                <a:spcPct val="100000"/>
              </a:lnSpc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solidFill>
                  <a:srgbClr val="00578D"/>
                </a:solidFill>
              </a:rPr>
              <a:t>Д</a:t>
            </a:r>
            <a:r>
              <a:rPr lang="ru-RU" dirty="0" smtClean="0">
                <a:solidFill>
                  <a:srgbClr val="F8F8F8"/>
                </a:solidFill>
              </a:rPr>
              <a:t>оступная (экономически целесообразная и неуникальная, уже реализованная хотя бы на одном предприятии отрасли)</a:t>
            </a:r>
            <a:endParaRPr lang="ru-RU" sz="4000" b="1" dirty="0" smtClean="0">
              <a:solidFill>
                <a:srgbClr val="F8F8F8"/>
              </a:solidFill>
            </a:endParaRPr>
          </a:p>
          <a:p>
            <a:pPr>
              <a:lnSpc>
                <a:spcPct val="100000"/>
              </a:lnSpc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 smtClean="0">
                <a:solidFill>
                  <a:srgbClr val="00578D"/>
                </a:solidFill>
              </a:rPr>
              <a:t>Т</a:t>
            </a:r>
            <a:r>
              <a:rPr lang="ru-RU" dirty="0" smtClean="0">
                <a:solidFill>
                  <a:srgbClr val="F8F8F8"/>
                </a:solidFill>
              </a:rPr>
              <a:t>ехнология</a:t>
            </a:r>
            <a:endParaRPr lang="ru-RU" dirty="0">
              <a:solidFill>
                <a:srgbClr val="F8F8F8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1851025"/>
            <a:ext cx="10515600" cy="41487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аилучшая (в максимальной мере обеспечивающая охрану окружающей среды и рациональное использование ресурсов)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оступная (экономически целесообразная и неуникальная, уже реализованная хотя бы на </a:t>
            </a:r>
            <a:r>
              <a:rPr lang="ru-RU" smtClean="0"/>
              <a:t>двух предприятиях </a:t>
            </a:r>
            <a:r>
              <a:rPr lang="ru-RU" dirty="0" smtClean="0"/>
              <a:t>отрасли)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ехнология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2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8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9A900"/>
                </a:solidFill>
              </a:rPr>
              <a:t>Законодательство в сфере НДТ</a:t>
            </a:r>
            <a:endParaRPr lang="ru-RU" sz="3200" b="1" dirty="0">
              <a:solidFill>
                <a:srgbClr val="C9A9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1660"/>
            <a:ext cx="10515600" cy="512400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5100" dirty="0" smtClean="0"/>
              <a:t>Статья 28.1 Федерального закона от 10.0.2002 №7-ФЗ «Об охране окружающей среды» введена</a:t>
            </a:r>
          </a:p>
          <a:p>
            <a:pPr>
              <a:lnSpc>
                <a:spcPct val="120000"/>
              </a:lnSpc>
            </a:pPr>
            <a:r>
              <a:rPr lang="ru-RU" sz="5100" dirty="0" smtClean="0"/>
              <a:t>Федеральным законом от 21.07.2014 №219-ФЗ «О внесении изменений в Федеральный закон «Об охране окружающей среды» и отдельные акты Российской Федерации».</a:t>
            </a:r>
          </a:p>
          <a:p>
            <a:pPr>
              <a:lnSpc>
                <a:spcPct val="120000"/>
              </a:lnSpc>
            </a:pPr>
            <a:r>
              <a:rPr lang="ru-RU" sz="5100" dirty="0"/>
              <a:t>Постановление Правительства РФ от 23.12.2014 N 1458 </a:t>
            </a:r>
            <a:r>
              <a:rPr lang="ru-RU" sz="5100" dirty="0" smtClean="0"/>
              <a:t>«О </a:t>
            </a:r>
            <a:r>
              <a:rPr lang="ru-RU" sz="5100" dirty="0"/>
              <a:t>порядке определения технологии в качестве наилучшей доступной технологии, а также разработки, актуализации и опубликования информационно-технических справочников по наилучшим доступным </a:t>
            </a:r>
            <a:r>
              <a:rPr lang="ru-RU" sz="5100" dirty="0" smtClean="0"/>
              <a:t>технологиям»</a:t>
            </a:r>
          </a:p>
          <a:p>
            <a:pPr>
              <a:lnSpc>
                <a:spcPct val="120000"/>
              </a:lnSpc>
            </a:pPr>
            <a:r>
              <a:rPr lang="ru-RU" sz="5100" dirty="0"/>
              <a:t>Распоряжение Правительства РФ от 24.12.2014 №2674-р (ред. от 24.05.2018) «Об утверждении Перечня областей применения наилучших доступных технологий» (распоряжение вступило в силу 1 января 2015 г.)</a:t>
            </a:r>
            <a:endParaRPr lang="ru-RU" sz="5100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3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048"/>
            <a:ext cx="9478108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9A900"/>
                </a:solidFill>
              </a:rPr>
              <a:t>Федеральный закон от 10.01.2002 №7-ФЗ «Об охране окружающей среды»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определяет </a:t>
            </a:r>
            <a:r>
              <a:rPr lang="ru-RU" sz="2400" dirty="0"/>
              <a:t>понятие НДТ;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устанавливает </a:t>
            </a:r>
            <a:r>
              <a:rPr lang="ru-RU" sz="2400" dirty="0"/>
              <a:t>нормы в отношении областей, в которых применение НДТ является обязательным;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предусматривает </a:t>
            </a:r>
            <a:r>
              <a:rPr lang="ru-RU" sz="2400" dirty="0"/>
              <a:t>разработку информационно-технических справочников </a:t>
            </a:r>
            <a:r>
              <a:rPr lang="ru-RU" sz="2400" dirty="0" smtClean="0"/>
              <a:t>(ИТС</a:t>
            </a:r>
            <a:r>
              <a:rPr lang="ru-RU" sz="2400" dirty="0"/>
              <a:t>) для конкретных областей применения НДТ;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предписывает </a:t>
            </a:r>
            <a:r>
              <a:rPr lang="ru-RU" sz="2400" dirty="0"/>
              <a:t>обязательность применения технологических показателей НДТ;</a:t>
            </a:r>
          </a:p>
          <a:p>
            <a:pPr>
              <a:lnSpc>
                <a:spcPct val="100000"/>
              </a:lnSpc>
            </a:pPr>
            <a:r>
              <a:rPr lang="ru-RU" sz="2400" dirty="0" smtClean="0"/>
              <a:t>формулирует </a:t>
            </a:r>
            <a:r>
              <a:rPr lang="ru-RU" sz="2400" dirty="0"/>
              <a:t>меры государственной поддержки внедрения НДТ.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4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9"/>
            <a:ext cx="9642231" cy="123959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C9A900"/>
                </a:solidFill>
              </a:rPr>
              <a:t>Постановление </a:t>
            </a:r>
            <a:r>
              <a:rPr lang="ru-RU" sz="2000" b="1" dirty="0">
                <a:solidFill>
                  <a:srgbClr val="C9A900"/>
                </a:solidFill>
              </a:rPr>
              <a:t>Правительства РФ от 23.12.2014 №148 «О порядке определения технологии в качестве наилучшей доступной технологии, а также разработки, актуализации и опубликования информационно-технических справочников по наилучшим доступным технологиям»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855463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1. Определение технологических процессов, оборудования, технических способов, методов в качестве наилучшей доступной технологии проводится </a:t>
            </a:r>
            <a:r>
              <a:rPr lang="ru-RU" sz="3400" b="1" u="sng" dirty="0"/>
              <a:t>членами рабочей группы</a:t>
            </a:r>
            <a:r>
              <a:rPr lang="ru-RU" sz="3400" dirty="0"/>
              <a:t> в процессе разработки и актуализации справочника в соответствии с методическими рекомендациями по определению технологии в качестве наилучшей доступной технологии.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2. При определении технологических процессов, оборудования, технических способов, методов в качестве наилучшей доступной технологии члены рабочей группы должны рассмотреть их соответствие следующим критериям: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а) наименьший уровень негативного воздействия на окружающую среду в расчете на единицу времени или объем производимой продукции (товара), выполняемой работы, оказываемой услуги либо соответствие другим показателям воздействия на окружающую среду, предусмотренным международными договорами Российской Федерации;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б) экономическая эффективность внедрения и эксплуатации;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в) применение </a:t>
            </a:r>
            <a:r>
              <a:rPr lang="ru-RU" sz="3400" dirty="0" err="1"/>
              <a:t>ресурсо</a:t>
            </a:r>
            <a:r>
              <a:rPr lang="ru-RU" sz="3400" dirty="0"/>
              <a:t>- и энергосберегающих методов;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г) период внедрения;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400" dirty="0"/>
              <a:t>д) промышленное внедрение технологических процессов, оборудования, технических способов, методов на 2 и более объектах в Российской Федерации, оказывающих негативное воздействие на окружающую среду.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5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4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9"/>
            <a:ext cx="10064262" cy="123219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C9A900"/>
                </a:solidFill>
              </a:rPr>
              <a:t/>
            </a:r>
            <a:br>
              <a:rPr lang="ru-RU" sz="2200" b="1" dirty="0" smtClean="0">
                <a:solidFill>
                  <a:srgbClr val="C9A900"/>
                </a:solidFill>
              </a:rPr>
            </a:br>
            <a:r>
              <a:rPr lang="ru-RU" sz="2200" b="1" dirty="0" smtClean="0">
                <a:solidFill>
                  <a:srgbClr val="C9A900"/>
                </a:solidFill>
              </a:rPr>
              <a:t/>
            </a:r>
            <a:br>
              <a:rPr lang="ru-RU" sz="2200" b="1" dirty="0" smtClean="0">
                <a:solidFill>
                  <a:srgbClr val="C9A900"/>
                </a:solidFill>
              </a:rPr>
            </a:br>
            <a:r>
              <a:rPr lang="ru-RU" sz="2200" b="1" dirty="0" smtClean="0">
                <a:solidFill>
                  <a:srgbClr val="C9A900"/>
                </a:solidFill>
              </a:rPr>
              <a:t>Распоряжение </a:t>
            </a:r>
            <a:r>
              <a:rPr lang="ru-RU" sz="2200" b="1" dirty="0">
                <a:solidFill>
                  <a:srgbClr val="C9A900"/>
                </a:solidFill>
              </a:rPr>
              <a:t>Правительства РФ от 24.12.2014 №2674-р (ред. от 24.05.2018</a:t>
            </a:r>
            <a:r>
              <a:rPr lang="ru-RU" sz="2200" b="1" dirty="0" smtClean="0">
                <a:solidFill>
                  <a:srgbClr val="C9A900"/>
                </a:solidFill>
              </a:rPr>
              <a:t>)</a:t>
            </a:r>
            <a:br>
              <a:rPr lang="ru-RU" sz="2200" b="1" dirty="0" smtClean="0">
                <a:solidFill>
                  <a:srgbClr val="C9A900"/>
                </a:solidFill>
              </a:rPr>
            </a:br>
            <a:r>
              <a:rPr lang="ru-RU" sz="2200" b="1" dirty="0" smtClean="0">
                <a:solidFill>
                  <a:srgbClr val="C9A900"/>
                </a:solidFill>
              </a:rPr>
              <a:t>«</a:t>
            </a:r>
            <a:r>
              <a:rPr lang="ru-RU" sz="2200" b="1" dirty="0">
                <a:solidFill>
                  <a:srgbClr val="C9A900"/>
                </a:solidFill>
              </a:rPr>
              <a:t>Об утверждении Перечня областей применения наилучших доступных технологий» (распоряжение вступило в силу 1 января 2015 г.).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242"/>
            <a:ext cx="10515600" cy="5526505"/>
          </a:xfrm>
        </p:spPr>
        <p:txBody>
          <a:bodyPr>
            <a:normAutofit/>
          </a:bodyPr>
          <a:lstStyle/>
          <a:p>
            <a:pPr marL="273050" indent="-27305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/>
              <a:t>1. Хозяйственная и (или) иная деятельность, которая оказывает </a:t>
            </a:r>
            <a:r>
              <a:rPr lang="ru-RU" sz="2300" b="1" u="sng" dirty="0"/>
              <a:t>значительное</a:t>
            </a:r>
            <a:r>
              <a:rPr lang="ru-RU" sz="2300" dirty="0"/>
              <a:t> негативное воздействие на окружающую среду</a:t>
            </a:r>
            <a:r>
              <a:rPr lang="ru-RU" sz="2300" dirty="0" smtClean="0"/>
              <a:t>: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добыча </a:t>
            </a:r>
            <a:r>
              <a:rPr lang="ru-RU" sz="2300" dirty="0"/>
              <a:t>и обогащение железных руд, производство чугуна, стали и ферросплавов, производство изделий дальнейшего передела черных металлов</a:t>
            </a:r>
            <a:r>
              <a:rPr lang="ru-RU" sz="23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добыча </a:t>
            </a:r>
            <a:r>
              <a:rPr lang="ru-RU" sz="2300" dirty="0"/>
              <a:t>и обогащение руд цветных металлов, производство цветных металлов</a:t>
            </a:r>
            <a:r>
              <a:rPr lang="ru-RU" sz="23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добыча </a:t>
            </a:r>
            <a:r>
              <a:rPr lang="ru-RU" sz="2300" dirty="0"/>
              <a:t>и обогащение угля и антрацита</a:t>
            </a:r>
            <a:r>
              <a:rPr lang="ru-RU" sz="23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производство </a:t>
            </a:r>
            <a:r>
              <a:rPr lang="ru-RU" sz="2300" dirty="0"/>
              <a:t>электрической и тепловой энергии через сжигание топлива</a:t>
            </a:r>
            <a:r>
              <a:rPr lang="ru-RU" sz="23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утилизация </a:t>
            </a:r>
            <a:r>
              <a:rPr lang="ru-RU" sz="2300" dirty="0"/>
              <a:t>и обезвреживание отходов, в том числе термическими способами</a:t>
            </a:r>
            <a:r>
              <a:rPr lang="ru-RU" sz="23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размещение </a:t>
            </a:r>
            <a:r>
              <a:rPr lang="ru-RU" sz="2300" dirty="0"/>
              <a:t>отходов производства и потребления</a:t>
            </a:r>
            <a:r>
              <a:rPr lang="ru-RU" sz="23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2300" dirty="0" smtClean="0"/>
              <a:t>добыча </a:t>
            </a:r>
            <a:r>
              <a:rPr lang="ru-RU" sz="2300" dirty="0"/>
              <a:t>и производство драгоценных металлов</a:t>
            </a:r>
            <a:r>
              <a:rPr lang="ru-RU" sz="23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6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6523"/>
            <a:ext cx="10515600" cy="1160585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C9A900"/>
                </a:solidFill>
              </a:rPr>
              <a:t>Распоряжение Правительства РФ от 24.12.2014 №2674-р (ред. от 24.05.2018</a:t>
            </a:r>
            <a:r>
              <a:rPr lang="ru-RU" sz="2200" b="1" dirty="0" smtClean="0">
                <a:solidFill>
                  <a:srgbClr val="C9A900"/>
                </a:solidFill>
              </a:rPr>
              <a:t>)</a:t>
            </a:r>
            <a:br>
              <a:rPr lang="ru-RU" sz="2200" b="1" dirty="0" smtClean="0">
                <a:solidFill>
                  <a:srgbClr val="C9A900"/>
                </a:solidFill>
              </a:rPr>
            </a:br>
            <a:r>
              <a:rPr lang="ru-RU" sz="2200" b="1" dirty="0" smtClean="0">
                <a:solidFill>
                  <a:srgbClr val="C9A900"/>
                </a:solidFill>
              </a:rPr>
              <a:t>«</a:t>
            </a:r>
            <a:r>
              <a:rPr lang="ru-RU" sz="2200" b="1" dirty="0">
                <a:solidFill>
                  <a:srgbClr val="C9A900"/>
                </a:solidFill>
              </a:rPr>
              <a:t>Об утверждении Перечня областей применения наилучших доступных технологий» (распоряжение вступило в силу 1 января 2015 г.).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242"/>
            <a:ext cx="10515600" cy="5526505"/>
          </a:xfrm>
        </p:spPr>
        <p:txBody>
          <a:bodyPr>
            <a:normAutofit fontScale="77500" lnSpcReduction="20000"/>
          </a:bodyPr>
          <a:lstStyle/>
          <a:p>
            <a:pPr marL="273050" indent="-27305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/>
              <a:t>2</a:t>
            </a:r>
            <a:r>
              <a:rPr lang="ru-RU" sz="3100" dirty="0" smtClean="0"/>
              <a:t>. </a:t>
            </a:r>
            <a:r>
              <a:rPr lang="ru-RU" sz="3100" dirty="0"/>
              <a:t>Технологические процессы, оборудование, технические способы и методы, применяемые при осуществлении хозяйственной и (или) иной </a:t>
            </a:r>
            <a:r>
              <a:rPr lang="ru-RU" sz="3100" dirty="0" smtClean="0"/>
              <a:t>деятельности: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3100" dirty="0"/>
              <a:t>системы обработки (обращения) со сточными водами и отходящими газами в химической </a:t>
            </a:r>
            <a:r>
              <a:rPr lang="ru-RU" sz="3100" dirty="0" smtClean="0"/>
              <a:t>промышленности;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3100" dirty="0"/>
              <a:t>промышленные системы охлаждения</a:t>
            </a:r>
            <a:r>
              <a:rPr lang="ru-RU" sz="31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3100" dirty="0"/>
              <a:t>обращение с вскрышными и вмещающими горными породами</a:t>
            </a:r>
            <a:r>
              <a:rPr lang="ru-RU" sz="31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3100" dirty="0"/>
              <a:t>очистка сточных вод и выбросов загрязняющих веществ при производстве продукции (товаров), проведении работ и оказании услуг на предприятиях</a:t>
            </a:r>
            <a:r>
              <a:rPr lang="ru-RU" sz="31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3100" dirty="0"/>
              <a:t>повышение энергетической эффективности при осуществлении хозяйственной и (или) иной деятельности</a:t>
            </a:r>
            <a:r>
              <a:rPr lang="ru-RU" sz="3100" dirty="0" smtClean="0"/>
              <a:t>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ru-RU" sz="3100" dirty="0"/>
              <a:t>производственный экологический контроль и его метрологическое </a:t>
            </a:r>
            <a:r>
              <a:rPr lang="ru-RU" sz="3100" dirty="0" smtClean="0"/>
              <a:t>обеспечение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7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6088" algn="just">
              <a:lnSpc>
                <a:spcPct val="100000"/>
              </a:lnSpc>
              <a:buNone/>
            </a:pPr>
            <a:r>
              <a:rPr lang="ru-RU" dirty="0" smtClean="0"/>
              <a:t>Информационно-технические справочники по наилучшим доступным технологиям (ИТС НДТ) – это документ национальной системы стандартизации, утвержденный </a:t>
            </a:r>
            <a:r>
              <a:rPr lang="ru-RU" dirty="0" err="1" smtClean="0"/>
              <a:t>Росстандартом</a:t>
            </a:r>
            <a:r>
              <a:rPr lang="ru-RU" dirty="0" smtClean="0"/>
              <a:t>, который содержит систематизированные данные в определении области и включает в себя описание технологий, процессов, методов, способов, оборудования и иные данные.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048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9A900"/>
                </a:solidFill>
              </a:rPr>
              <a:t>Что такое ИТС НДТ?</a:t>
            </a:r>
            <a:endParaRPr lang="ru-RU" sz="3200" b="1" dirty="0">
              <a:solidFill>
                <a:srgbClr val="C9A9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8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6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751"/>
            <a:ext cx="10515600" cy="9028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9A900"/>
                </a:solidFill>
              </a:rPr>
              <a:t>Типовая схема разработки ИТС НДТ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Формирование технической рабочей группы (ТРГ);</a:t>
            </a:r>
          </a:p>
          <a:p>
            <a:pPr marL="0" indent="0">
              <a:buNone/>
            </a:pPr>
            <a:r>
              <a:rPr lang="ru-RU" dirty="0" smtClean="0"/>
              <a:t>Установочное заседание;</a:t>
            </a:r>
          </a:p>
          <a:p>
            <a:pPr marL="0" indent="0">
              <a:buNone/>
            </a:pPr>
            <a:r>
              <a:rPr lang="ru-RU" dirty="0" smtClean="0"/>
              <a:t>Сбор данных;</a:t>
            </a:r>
          </a:p>
          <a:p>
            <a:pPr marL="0" indent="0">
              <a:buNone/>
            </a:pPr>
            <a:r>
              <a:rPr lang="ru-RU" dirty="0" smtClean="0"/>
              <a:t>Разработка проекта ИТС;</a:t>
            </a:r>
          </a:p>
          <a:p>
            <a:pPr marL="0" indent="0">
              <a:buNone/>
            </a:pPr>
            <a:r>
              <a:rPr lang="ru-RU" dirty="0" smtClean="0"/>
              <a:t>Заседания ТРГ;</a:t>
            </a:r>
          </a:p>
          <a:p>
            <a:pPr marL="0" indent="0">
              <a:buNone/>
            </a:pPr>
            <a:r>
              <a:rPr lang="ru-RU" dirty="0" smtClean="0"/>
              <a:t>Публичное обсуждение;</a:t>
            </a:r>
          </a:p>
          <a:p>
            <a:pPr marL="0" indent="0">
              <a:buNone/>
            </a:pPr>
            <a:r>
              <a:rPr lang="ru-RU" dirty="0" smtClean="0"/>
              <a:t>Экспертиза;</a:t>
            </a:r>
          </a:p>
          <a:p>
            <a:pPr marL="0" indent="0">
              <a:buNone/>
            </a:pPr>
            <a:r>
              <a:rPr lang="ru-RU" dirty="0" smtClean="0"/>
              <a:t>Доработка проекта ИТС;</a:t>
            </a:r>
          </a:p>
          <a:p>
            <a:pPr marL="0" indent="0">
              <a:buNone/>
            </a:pPr>
            <a:r>
              <a:rPr lang="ru-RU" dirty="0" smtClean="0"/>
              <a:t>Подготовка к утверждению;</a:t>
            </a:r>
          </a:p>
          <a:p>
            <a:pPr marL="0" indent="0">
              <a:buNone/>
            </a:pPr>
            <a:r>
              <a:rPr lang="ru-RU" dirty="0" smtClean="0"/>
              <a:t>Утверждение.</a:t>
            </a:r>
            <a:endParaRPr lang="ru-RU" dirty="0" smtClean="0"/>
          </a:p>
          <a:p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447886" y="2325277"/>
            <a:ext cx="11304574" cy="4136483"/>
            <a:chOff x="622057" y="2325277"/>
            <a:chExt cx="11304574" cy="4136483"/>
          </a:xfrm>
        </p:grpSpPr>
        <p:sp>
          <p:nvSpPr>
            <p:cNvPr id="4" name="Овал 3"/>
            <p:cNvSpPr/>
            <p:nvPr/>
          </p:nvSpPr>
          <p:spPr>
            <a:xfrm>
              <a:off x="4986866" y="2325277"/>
              <a:ext cx="2218267" cy="71950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</a:rPr>
                <a:t>ТРГ</a:t>
              </a:r>
              <a:endParaRPr lang="ru-RU" sz="3600" dirty="0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3119724" y="3179715"/>
              <a:ext cx="2489199" cy="618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Руководитель секретариата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119724" y="4038023"/>
              <a:ext cx="2489199" cy="618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Секретариат ТРГ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Прямая со стрелкой 11"/>
            <p:cNvCxnSpPr>
              <a:stCxn id="5" idx="4"/>
              <a:endCxn id="9" idx="0"/>
            </p:cNvCxnSpPr>
            <p:nvPr/>
          </p:nvCxnSpPr>
          <p:spPr>
            <a:xfrm>
              <a:off x="4364324" y="3797781"/>
              <a:ext cx="0" cy="2402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6730758" y="3179715"/>
              <a:ext cx="2489199" cy="6180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Полноправные члены ТРГ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5757091" y="3728990"/>
              <a:ext cx="2489199" cy="618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Наблюдатели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Левая фигурная скобка 20"/>
            <p:cNvSpPr/>
            <p:nvPr/>
          </p:nvSpPr>
          <p:spPr>
            <a:xfrm>
              <a:off x="2868868" y="3491773"/>
              <a:ext cx="250856" cy="855283"/>
            </a:xfrm>
            <a:prstGeom prst="leftBrace">
              <a:avLst>
                <a:gd name="adj1" fmla="val 8333"/>
                <a:gd name="adj2" fmla="val 5089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бъект 2"/>
            <p:cNvSpPr txBox="1">
              <a:spLocks/>
            </p:cNvSpPr>
            <p:nvPr/>
          </p:nvSpPr>
          <p:spPr>
            <a:xfrm>
              <a:off x="622057" y="3785683"/>
              <a:ext cx="2144847" cy="37459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1400" dirty="0" smtClean="0"/>
                <a:t>Представители бюро НДТ</a:t>
              </a:r>
              <a:endParaRPr lang="ru-RU" sz="1400" dirty="0"/>
            </a:p>
          </p:txBody>
        </p:sp>
        <p:cxnSp>
          <p:nvCxnSpPr>
            <p:cNvPr id="24" name="Прямая со стрелкой 23"/>
            <p:cNvCxnSpPr>
              <a:stCxn id="14" idx="6"/>
            </p:cNvCxnSpPr>
            <p:nvPr/>
          </p:nvCxnSpPr>
          <p:spPr>
            <a:xfrm>
              <a:off x="9219957" y="3488748"/>
              <a:ext cx="402167" cy="1264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stCxn id="15" idx="6"/>
            </p:cNvCxnSpPr>
            <p:nvPr/>
          </p:nvCxnSpPr>
          <p:spPr>
            <a:xfrm flipV="1">
              <a:off x="8246290" y="3728990"/>
              <a:ext cx="1375834" cy="3090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бъект 2"/>
            <p:cNvSpPr txBox="1">
              <a:spLocks/>
            </p:cNvSpPr>
            <p:nvPr/>
          </p:nvSpPr>
          <p:spPr>
            <a:xfrm>
              <a:off x="9622124" y="3337935"/>
              <a:ext cx="2304507" cy="312382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87313" algn="just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200" dirty="0" smtClean="0"/>
                <a:t>Заинтересованные лица,</a:t>
              </a:r>
            </a:p>
            <a:p>
              <a:pPr marL="0" indent="87313" algn="just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200" dirty="0" smtClean="0"/>
                <a:t>из числа представителей:</a:t>
              </a:r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промышленных предприятий,</a:t>
              </a:r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Федеральных </a:t>
              </a:r>
              <a:r>
                <a:rPr lang="ru-RU" sz="1200" dirty="0"/>
                <a:t>органов исполнительной власти</a:t>
              </a:r>
              <a:r>
                <a:rPr lang="ru-RU" sz="1200" dirty="0" smtClean="0"/>
                <a:t>,</a:t>
              </a:r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 </a:t>
              </a:r>
              <a:r>
                <a:rPr lang="ru-RU" sz="1200" dirty="0"/>
                <a:t>научно-исследовательских институтов и экспертных </a:t>
              </a:r>
              <a:r>
                <a:rPr lang="ru-RU" sz="1200" dirty="0" smtClean="0"/>
                <a:t>организаций,</a:t>
              </a:r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учебных </a:t>
              </a:r>
              <a:r>
                <a:rPr lang="ru-RU" sz="1200" dirty="0"/>
                <a:t>институтов, </a:t>
              </a:r>
              <a:endParaRPr lang="ru-RU" sz="1200" dirty="0" smtClean="0"/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промышленных </a:t>
              </a:r>
              <a:r>
                <a:rPr lang="ru-RU" sz="1200" dirty="0"/>
                <a:t>ассоциаций, </a:t>
              </a:r>
              <a:endParaRPr lang="ru-RU" sz="1200" dirty="0" smtClean="0"/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общественных </a:t>
              </a:r>
              <a:r>
                <a:rPr lang="ru-RU" sz="1200" dirty="0"/>
                <a:t>объединений </a:t>
              </a:r>
              <a:endParaRPr lang="ru-RU" sz="1200" dirty="0" smtClean="0"/>
            </a:p>
            <a:p>
              <a:pPr marL="87313" indent="-87313"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200" dirty="0" smtClean="0"/>
                <a:t>и прочее</a:t>
              </a:r>
              <a:endParaRPr lang="ru-RU" sz="1200" dirty="0"/>
            </a:p>
          </p:txBody>
        </p:sp>
      </p:grpSp>
      <p:sp>
        <p:nvSpPr>
          <p:cNvPr id="17" name="Заголовок 1"/>
          <p:cNvSpPr txBox="1">
            <a:spLocks/>
          </p:cNvSpPr>
          <p:nvPr/>
        </p:nvSpPr>
        <p:spPr>
          <a:xfrm>
            <a:off x="11443063" y="6470470"/>
            <a:ext cx="748937" cy="387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795612"/>
                </a:solidFill>
              </a:rPr>
              <a:t>9</a:t>
            </a:r>
            <a:endParaRPr lang="ru-RU" sz="3200" b="1" dirty="0">
              <a:solidFill>
                <a:srgbClr val="7956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4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1304</Words>
  <Application>Microsoft Office PowerPoint</Application>
  <PresentationFormat>Широкоэкранный</PresentationFormat>
  <Paragraphs>143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НДТ при добыче и производстве драгоценных металлов</vt:lpstr>
      <vt:lpstr>Что такое НДТ?</vt:lpstr>
      <vt:lpstr>Законодательство в сфере НДТ</vt:lpstr>
      <vt:lpstr>Федеральный закон от 10.01.2002 №7-ФЗ «Об охране окружающей среды»</vt:lpstr>
      <vt:lpstr>Постановление Правительства РФ от 23.12.2014 №148 «О порядке определения технологии в качестве наилучшей доступной технологии, а также разработки, актуализации и опубликования информационно-технических справочников по наилучшим доступным технологиям»</vt:lpstr>
      <vt:lpstr>  Распоряжение Правительства РФ от 24.12.2014 №2674-р (ред. от 24.05.2018) «Об утверждении Перечня областей применения наилучших доступных технологий» (распоряжение вступило в силу 1 января 2015 г.). </vt:lpstr>
      <vt:lpstr>Распоряжение Правительства РФ от 24.12.2014 №2674-р (ред. от 24.05.2018) «Об утверждении Перечня областей применения наилучших доступных технологий» (распоряжение вступило в силу 1 января 2015 г.). </vt:lpstr>
      <vt:lpstr>Что такое ИТС НДТ?</vt:lpstr>
      <vt:lpstr>Типовая схема разработки ИТС НДТ </vt:lpstr>
      <vt:lpstr>Презентация PowerPoint</vt:lpstr>
      <vt:lpstr>Презентация PowerPoint</vt:lpstr>
      <vt:lpstr>ИТС 49 ― 2017 «Добыча драгоценных металлов»</vt:lpstr>
      <vt:lpstr>ИТС 14 ― 2016 «Производство драгоценных металлов»</vt:lpstr>
      <vt:lpstr>Выгоды от внедрения НДТ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Гнедина</dc:creator>
  <cp:lastModifiedBy>Татьяна Гнедина</cp:lastModifiedBy>
  <cp:revision>58</cp:revision>
  <dcterms:created xsi:type="dcterms:W3CDTF">2019-05-15T01:38:41Z</dcterms:created>
  <dcterms:modified xsi:type="dcterms:W3CDTF">2019-05-21T09:15:30Z</dcterms:modified>
</cp:coreProperties>
</file>