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Override PartName="/ppt/charts/colors2.xml" ContentType="application/vnd.ms-office.chartcolorstyle+xml"/>
  <Override PartName="/ppt/charts/style2.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61"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7" d="100"/>
          <a:sy n="97" d="100"/>
        </p:scale>
        <p:origin x="-101" y="-18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_____Microsoft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ru-RU"/>
              <a:t>ошибки</a:t>
            </a:r>
            <a:r>
              <a:rPr lang="ru-RU" baseline="0"/>
              <a:t> геометризации Ал 7</a:t>
            </a:r>
            <a:endParaRPr lang="ru-RU"/>
          </a:p>
        </c:rich>
      </c:tx>
      <c:layout/>
      <c:overlay val="0"/>
      <c:spPr>
        <a:noFill/>
        <a:ln>
          <a:noFill/>
        </a:ln>
        <a:effectLst/>
      </c:spPr>
    </c:title>
    <c:autoTitleDeleted val="0"/>
    <c:plotArea>
      <c:layout/>
      <c:scatterChart>
        <c:scatterStyle val="smoothMarker"/>
        <c:varyColors val="0"/>
        <c:ser>
          <c:idx val="0"/>
          <c:order val="0"/>
          <c:spPr>
            <a:ln w="19050" cap="rnd">
              <a:solidFill>
                <a:schemeClr val="accent1"/>
              </a:solidFill>
              <a:round/>
            </a:ln>
            <a:effectLst/>
          </c:spPr>
          <c:marker>
            <c:symbol val="circle"/>
            <c:size val="5"/>
            <c:spPr>
              <a:solidFill>
                <a:schemeClr val="accent1"/>
              </a:solidFill>
              <a:ln w="9525">
                <a:solidFill>
                  <a:schemeClr val="accent1"/>
                </a:solidFill>
              </a:ln>
              <a:effectLst/>
            </c:spPr>
          </c:marker>
          <c:xVal>
            <c:numRef>
              <c:f>ОГ!$B$69:$B$73</c:f>
              <c:numCache>
                <c:formatCode>General</c:formatCode>
                <c:ptCount val="5"/>
                <c:pt idx="0">
                  <c:v>5</c:v>
                </c:pt>
                <c:pt idx="1">
                  <c:v>10</c:v>
                </c:pt>
                <c:pt idx="2">
                  <c:v>20</c:v>
                </c:pt>
                <c:pt idx="3">
                  <c:v>40</c:v>
                </c:pt>
                <c:pt idx="4">
                  <c:v>80</c:v>
                </c:pt>
              </c:numCache>
            </c:numRef>
          </c:xVal>
          <c:yVal>
            <c:numRef>
              <c:f>ОГ!$C$69:$C$73</c:f>
              <c:numCache>
                <c:formatCode>General</c:formatCode>
                <c:ptCount val="5"/>
                <c:pt idx="0">
                  <c:v>3.1</c:v>
                </c:pt>
                <c:pt idx="1">
                  <c:v>7</c:v>
                </c:pt>
                <c:pt idx="2">
                  <c:v>13.9</c:v>
                </c:pt>
                <c:pt idx="3">
                  <c:v>28.4</c:v>
                </c:pt>
                <c:pt idx="4">
                  <c:v>51.8</c:v>
                </c:pt>
              </c:numCache>
            </c:numRef>
          </c:yVal>
          <c:smooth val="1"/>
          <c:extLst xmlns:c16r2="http://schemas.microsoft.com/office/drawing/2015/06/chart">
            <c:ext xmlns:c16="http://schemas.microsoft.com/office/drawing/2014/chart" uri="{C3380CC4-5D6E-409C-BE32-E72D297353CC}">
              <c16:uniqueId val="{00000000-ABC1-440F-ABD2-6E7833BE9095}"/>
            </c:ext>
          </c:extLst>
        </c:ser>
        <c:dLbls>
          <c:showLegendKey val="0"/>
          <c:showVal val="0"/>
          <c:showCatName val="0"/>
          <c:showSerName val="0"/>
          <c:showPercent val="0"/>
          <c:showBubbleSize val="0"/>
        </c:dLbls>
        <c:axId val="54778624"/>
        <c:axId val="54779200"/>
      </c:scatterChart>
      <c:valAx>
        <c:axId val="5477862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54779200"/>
        <c:crosses val="autoZero"/>
        <c:crossBetween val="midCat"/>
      </c:valAx>
      <c:valAx>
        <c:axId val="54779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54778624"/>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ru-RU"/>
              <a:t>Ал 7</a:t>
            </a:r>
          </a:p>
        </c:rich>
      </c:tx>
      <c:layout/>
      <c:overlay val="0"/>
      <c:spPr>
        <a:noFill/>
        <a:ln>
          <a:noFill/>
        </a:ln>
        <a:effectLst/>
      </c:spPr>
    </c:title>
    <c:autoTitleDeleted val="0"/>
    <c:plotArea>
      <c:layout>
        <c:manualLayout>
          <c:layoutTarget val="inner"/>
          <c:xMode val="edge"/>
          <c:yMode val="edge"/>
          <c:x val="3.1341985165000814E-2"/>
          <c:y val="8.5021777431908502E-2"/>
          <c:w val="0.93238900299218408"/>
          <c:h val="0.77521791720575051"/>
        </c:manualLayout>
      </c:layout>
      <c:scatterChart>
        <c:scatterStyle val="lineMarker"/>
        <c:varyColors val="0"/>
        <c:ser>
          <c:idx val="0"/>
          <c:order val="0"/>
          <c:spPr>
            <a:ln w="2540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trendline>
            <c:spPr>
              <a:ln w="19050" cap="rnd">
                <a:solidFill>
                  <a:schemeClr val="accent1"/>
                </a:solidFill>
                <a:prstDash val="sysDot"/>
              </a:ln>
              <a:effectLst/>
            </c:spPr>
            <c:trendlineType val="linear"/>
            <c:dispRSqr val="1"/>
            <c:dispEq val="1"/>
            <c:trendlineLbl>
              <c:layout>
                <c:manualLayout>
                  <c:x val="-0.13491469816272966"/>
                  <c:y val="3.2394284047827356E-2"/>
                </c:manualLayout>
              </c:layout>
              <c:numFmt formatCode="General" sourceLinked="0"/>
              <c:spPr>
                <a:noFill/>
                <a:ln>
                  <a:noFill/>
                </a:ln>
                <a:effectLst/>
              </c:spPr>
              <c:txPr>
                <a:bodyPr rot="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ru-RU"/>
                </a:p>
              </c:txPr>
            </c:trendlineLbl>
          </c:trendline>
          <c:xVal>
            <c:numRef>
              <c:f>размер!$C$34:$C$37</c:f>
              <c:numCache>
                <c:formatCode>General</c:formatCode>
                <c:ptCount val="4"/>
                <c:pt idx="0">
                  <c:v>1.3862943611198906</c:v>
                </c:pt>
                <c:pt idx="1">
                  <c:v>0.69314718055994529</c:v>
                </c:pt>
                <c:pt idx="2">
                  <c:v>0</c:v>
                </c:pt>
                <c:pt idx="3">
                  <c:v>-0.69314718055994529</c:v>
                </c:pt>
              </c:numCache>
            </c:numRef>
          </c:xVal>
          <c:yVal>
            <c:numRef>
              <c:f>размер!$E$34:$E$37</c:f>
              <c:numCache>
                <c:formatCode>General</c:formatCode>
                <c:ptCount val="4"/>
                <c:pt idx="0">
                  <c:v>3.068052935133617</c:v>
                </c:pt>
                <c:pt idx="1">
                  <c:v>4.1431347263915326</c:v>
                </c:pt>
                <c:pt idx="2">
                  <c:v>5.1676390429059209</c:v>
                </c:pt>
                <c:pt idx="3">
                  <c:v>6.0282785202306979</c:v>
                </c:pt>
              </c:numCache>
            </c:numRef>
          </c:yVal>
          <c:smooth val="0"/>
          <c:extLst xmlns:c16r2="http://schemas.microsoft.com/office/drawing/2015/06/chart">
            <c:ext xmlns:c16="http://schemas.microsoft.com/office/drawing/2014/chart" uri="{C3380CC4-5D6E-409C-BE32-E72D297353CC}">
              <c16:uniqueId val="{00000000-51A5-46D9-97EE-F4C85F4A75E2}"/>
            </c:ext>
          </c:extLst>
        </c:ser>
        <c:dLbls>
          <c:showLegendKey val="0"/>
          <c:showVal val="0"/>
          <c:showCatName val="0"/>
          <c:showSerName val="0"/>
          <c:showPercent val="0"/>
          <c:showBubbleSize val="0"/>
        </c:dLbls>
        <c:axId val="54865856"/>
        <c:axId val="54866432"/>
      </c:scatterChart>
      <c:valAx>
        <c:axId val="5486585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54866432"/>
        <c:crosses val="autoZero"/>
        <c:crossBetween val="midCat"/>
      </c:valAx>
      <c:valAx>
        <c:axId val="5486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5486585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ru-RU"/>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5/19/2019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5/19/2019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5/19/2019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65675" y="1384419"/>
            <a:ext cx="8374878" cy="2123658"/>
          </a:xfrm>
          <a:prstGeom prst="rect">
            <a:avLst/>
          </a:prstGeom>
          <a:noFill/>
        </p:spPr>
        <p:txBody>
          <a:bodyPr wrap="square" rtlCol="0">
            <a:spAutoFit/>
          </a:bodyPr>
          <a:lstStyle/>
          <a:p>
            <a:r>
              <a:rPr lang="ru-RU" sz="4400" b="1" dirty="0">
                <a:latin typeface="Times New Roman" panose="02020603050405020304" pitchFamily="18" charset="0"/>
                <a:cs typeface="Times New Roman" panose="02020603050405020304" pitchFamily="18" charset="0"/>
              </a:rPr>
              <a:t>Оценка сложности строения месторождений твердых полезных </a:t>
            </a:r>
            <a:r>
              <a:rPr lang="ru-RU" sz="4400" b="1" dirty="0" smtClean="0">
                <a:latin typeface="Times New Roman" panose="02020603050405020304" pitchFamily="18" charset="0"/>
                <a:cs typeface="Times New Roman" panose="02020603050405020304" pitchFamily="18" charset="0"/>
              </a:rPr>
              <a:t>ископаемых</a:t>
            </a:r>
            <a:endParaRPr lang="ru-RU" sz="44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307222" y="4888195"/>
            <a:ext cx="6212793" cy="584775"/>
          </a:xfrm>
          <a:prstGeom prst="rect">
            <a:avLst/>
          </a:prstGeom>
          <a:noFill/>
        </p:spPr>
        <p:txBody>
          <a:bodyPr wrap="square" rtlCol="0">
            <a:spAutoFit/>
          </a:bodyPr>
          <a:lstStyle/>
          <a:p>
            <a:r>
              <a:rPr lang="ru-RU" sz="3200" dirty="0"/>
              <a:t>Кушнарев П.И. (ФБГУ «ВИМС»)</a:t>
            </a:r>
          </a:p>
        </p:txBody>
      </p:sp>
    </p:spTree>
    <p:extLst>
      <p:ext uri="{BB962C8B-B14F-4D97-AF65-F5344CB8AC3E}">
        <p14:creationId xmlns:p14="http://schemas.microsoft.com/office/powerpoint/2010/main" val="3427514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8564" y="598206"/>
            <a:ext cx="9725115" cy="1754326"/>
          </a:xfrm>
          <a:prstGeom prst="rect">
            <a:avLst/>
          </a:prstGeom>
          <a:noFill/>
        </p:spPr>
        <p:txBody>
          <a:bodyPr wrap="square" rtlCol="0">
            <a:spAutoFit/>
          </a:bodyPr>
          <a:lstStyle/>
          <a:p>
            <a:r>
              <a:rPr lang="ru-RU" b="1" dirty="0">
                <a:latin typeface="Times New Roman" panose="02020603050405020304" pitchFamily="18" charset="0"/>
                <a:cs typeface="Times New Roman" panose="02020603050405020304" pitchFamily="18" charset="0"/>
              </a:rPr>
              <a:t>Предложения по совершенствованию методики оценки сложности строения геологических объектов. </a:t>
            </a:r>
            <a:endParaRPr lang="ru-RU" dirty="0">
              <a:latin typeface="Times New Roman" panose="02020603050405020304" pitchFamily="18" charset="0"/>
              <a:cs typeface="Times New Roman" panose="02020603050405020304" pitchFamily="18" charset="0"/>
            </a:endParaRPr>
          </a:p>
          <a:p>
            <a:r>
              <a:rPr lang="ru-RU" dirty="0">
                <a:latin typeface="Times New Roman" panose="02020603050405020304" pitchFamily="18" charset="0"/>
                <a:cs typeface="Times New Roman" panose="02020603050405020304" pitchFamily="18" charset="0"/>
              </a:rPr>
              <a:t>Сложность формы рудных образований определяет надежность увязки разведочных пересечений и погрешности в определении пространственного положения оруденения. Количественно они характеризуются величиной </a:t>
            </a:r>
            <a:r>
              <a:rPr lang="ru-RU" b="1" i="1" dirty="0">
                <a:latin typeface="Times New Roman" panose="02020603050405020304" pitchFamily="18" charset="0"/>
                <a:cs typeface="Times New Roman" panose="02020603050405020304" pitchFamily="18" charset="0"/>
              </a:rPr>
              <a:t>ошибок геометризации</a:t>
            </a:r>
            <a:r>
              <a:rPr lang="ru-RU" dirty="0">
                <a:latin typeface="Times New Roman" panose="02020603050405020304" pitchFamily="18" charset="0"/>
                <a:cs typeface="Times New Roman" panose="02020603050405020304" pitchFamily="18" charset="0"/>
              </a:rPr>
              <a:t>, которые можно рассматривать как один из критериев </a:t>
            </a:r>
            <a:r>
              <a:rPr lang="ru-RU" dirty="0" err="1">
                <a:latin typeface="Times New Roman" panose="02020603050405020304" pitchFamily="18" charset="0"/>
                <a:cs typeface="Times New Roman" panose="02020603050405020304" pitchFamily="18" charset="0"/>
              </a:rPr>
              <a:t>разведанности</a:t>
            </a:r>
            <a:r>
              <a:rPr lang="ru-RU" dirty="0">
                <a:latin typeface="Times New Roman" panose="02020603050405020304" pitchFamily="18" charset="0"/>
                <a:cs typeface="Times New Roman" panose="02020603050405020304" pitchFamily="18" charset="0"/>
              </a:rPr>
              <a:t> запасов ТПИ.</a:t>
            </a:r>
          </a:p>
        </p:txBody>
      </p:sp>
      <p:pic>
        <p:nvPicPr>
          <p:cNvPr id="3" name="Рисунок 2"/>
          <p:cNvPicPr/>
          <p:nvPr/>
        </p:nvPicPr>
        <p:blipFill>
          <a:blip r:embed="rId2"/>
          <a:stretch>
            <a:fillRect/>
          </a:stretch>
        </p:blipFill>
        <p:spPr>
          <a:xfrm>
            <a:off x="2085611" y="2304278"/>
            <a:ext cx="6511019" cy="2965860"/>
          </a:xfrm>
          <a:prstGeom prst="rect">
            <a:avLst/>
          </a:prstGeom>
        </p:spPr>
      </p:pic>
      <p:sp>
        <p:nvSpPr>
          <p:cNvPr id="4" name="Прямоугольник 3"/>
          <p:cNvSpPr/>
          <p:nvPr/>
        </p:nvSpPr>
        <p:spPr>
          <a:xfrm>
            <a:off x="2420870" y="5142666"/>
            <a:ext cx="6096000" cy="415498"/>
          </a:xfrm>
          <a:prstGeom prst="rect">
            <a:avLst/>
          </a:prstGeom>
        </p:spPr>
        <p:txBody>
          <a:bodyPr>
            <a:spAutoFit/>
          </a:bodyPr>
          <a:lstStyle/>
          <a:p>
            <a:pPr algn="just">
              <a:lnSpc>
                <a:spcPct val="150000"/>
              </a:lnSpc>
              <a:spcAft>
                <a:spcPts val="0"/>
              </a:spcAft>
            </a:pPr>
            <a:r>
              <a:rPr lang="ru-RU" sz="1400" dirty="0">
                <a:latin typeface="Times New Roman" panose="02020603050405020304" pitchFamily="18" charset="0"/>
                <a:ea typeface="Calibri" panose="020F0502020204030204" pitchFamily="34" charset="0"/>
                <a:cs typeface="Times New Roman" panose="02020603050405020304" pitchFamily="18" charset="0"/>
              </a:rPr>
              <a:t>Морфология золоторудных тел по </a:t>
            </a:r>
            <a:r>
              <a:rPr lang="ru-RU" sz="1400" dirty="0" err="1">
                <a:latin typeface="Times New Roman" panose="02020603050405020304" pitchFamily="18" charset="0"/>
                <a:ea typeface="Calibri" panose="020F0502020204030204" pitchFamily="34" charset="0"/>
                <a:cs typeface="Times New Roman" panose="02020603050405020304" pitchFamily="18" charset="0"/>
              </a:rPr>
              <a:t>детализационному</a:t>
            </a:r>
            <a:r>
              <a:rPr lang="ru-RU" sz="1400" dirty="0">
                <a:latin typeface="Times New Roman" panose="02020603050405020304" pitchFamily="18" charset="0"/>
                <a:ea typeface="Calibri" panose="020F0502020204030204" pitchFamily="34" charset="0"/>
                <a:cs typeface="Times New Roman" panose="02020603050405020304" pitchFamily="18" charset="0"/>
              </a:rPr>
              <a:t> разрезу (Ал 7</a:t>
            </a:r>
            <a:r>
              <a:rPr lang="ru-RU" sz="1400" dirty="0" smtClean="0">
                <a:latin typeface="Times New Roman" panose="02020603050405020304" pitchFamily="18" charset="0"/>
                <a:ea typeface="Calibri" panose="020F0502020204030204" pitchFamily="34" charset="0"/>
                <a:cs typeface="Times New Roman" panose="02020603050405020304" pitchFamily="18" charset="0"/>
              </a:rPr>
              <a:t>)</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336622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stretch>
            <a:fillRect/>
          </a:stretch>
        </p:blipFill>
        <p:spPr>
          <a:xfrm>
            <a:off x="1418603" y="1318393"/>
            <a:ext cx="7647610" cy="3297884"/>
          </a:xfrm>
          <a:prstGeom prst="rect">
            <a:avLst/>
          </a:prstGeom>
        </p:spPr>
      </p:pic>
      <p:sp>
        <p:nvSpPr>
          <p:cNvPr id="3" name="Прямоугольник 2"/>
          <p:cNvSpPr/>
          <p:nvPr/>
        </p:nvSpPr>
        <p:spPr>
          <a:xfrm>
            <a:off x="2116510" y="4425808"/>
            <a:ext cx="6096000" cy="380938"/>
          </a:xfrm>
          <a:prstGeom prst="rect">
            <a:avLst/>
          </a:prstGeom>
        </p:spPr>
        <p:txBody>
          <a:bodyPr>
            <a:spAutoFit/>
          </a:bodyPr>
          <a:lstStyle/>
          <a:p>
            <a:pPr algn="just">
              <a:lnSpc>
                <a:spcPct val="150000"/>
              </a:lnSpc>
              <a:spcAft>
                <a:spcPts val="0"/>
              </a:spcAft>
            </a:pPr>
            <a:r>
              <a:rPr lang="ru-RU" sz="1400" dirty="0">
                <a:latin typeface="Times New Roman" panose="02020603050405020304" pitchFamily="18" charset="0"/>
                <a:ea typeface="Calibri" panose="020F0502020204030204" pitchFamily="34" charset="0"/>
                <a:cs typeface="Times New Roman" panose="02020603050405020304" pitchFamily="18" charset="0"/>
              </a:rPr>
              <a:t>Оконтуривание рудных тел по разведочной сети с шагом 40м (Ал 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00777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Диаграмма 1"/>
          <p:cNvGraphicFramePr/>
          <p:nvPr>
            <p:extLst>
              <p:ext uri="{D42A27DB-BD31-4B8C-83A1-F6EECF244321}">
                <p14:modId xmlns:p14="http://schemas.microsoft.com/office/powerpoint/2010/main" val="3728281186"/>
              </p:ext>
            </p:extLst>
          </p:nvPr>
        </p:nvGraphicFramePr>
        <p:xfrm>
          <a:off x="1657885" y="427288"/>
          <a:ext cx="6896456" cy="3691783"/>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42587" y="4247260"/>
            <a:ext cx="8212507" cy="2308324"/>
          </a:xfrm>
          <a:prstGeom prst="rect">
            <a:avLst/>
          </a:prstGeom>
          <a:noFill/>
        </p:spPr>
        <p:txBody>
          <a:bodyPr wrap="square" rtlCol="0">
            <a:spAutoFit/>
          </a:bodyPr>
          <a:lstStyle/>
          <a:p>
            <a:pPr algn="just"/>
            <a:r>
              <a:rPr lang="ru-RU" sz="1600" i="1" dirty="0" smtClean="0">
                <a:latin typeface="Times New Roman" panose="02020603050405020304" pitchFamily="18" charset="0"/>
                <a:cs typeface="Times New Roman" panose="02020603050405020304" pitchFamily="18" charset="0"/>
              </a:rPr>
              <a:t>                 График </a:t>
            </a:r>
            <a:r>
              <a:rPr lang="ru-RU" sz="1600" i="1" dirty="0">
                <a:latin typeface="Times New Roman" panose="02020603050405020304" pitchFamily="18" charset="0"/>
                <a:cs typeface="Times New Roman" panose="02020603050405020304" pitchFamily="18" charset="0"/>
              </a:rPr>
              <a:t>ошибок геометризации по разрезу в зависимости от шага </a:t>
            </a:r>
            <a:r>
              <a:rPr lang="ru-RU" sz="1600" i="1" dirty="0" smtClean="0">
                <a:latin typeface="Times New Roman" panose="02020603050405020304" pitchFamily="18" charset="0"/>
                <a:cs typeface="Times New Roman" panose="02020603050405020304" pitchFamily="18" charset="0"/>
              </a:rPr>
              <a:t>сети </a:t>
            </a:r>
            <a:endParaRPr lang="ru-RU" sz="1600" i="1" dirty="0">
              <a:latin typeface="Times New Roman" panose="02020603050405020304" pitchFamily="18" charset="0"/>
              <a:cs typeface="Times New Roman" panose="02020603050405020304" pitchFamily="18" charset="0"/>
            </a:endParaRPr>
          </a:p>
          <a:p>
            <a:pPr algn="just"/>
            <a:r>
              <a:rPr lang="ru-RU" sz="1600" dirty="0">
                <a:latin typeface="Times New Roman" panose="02020603050405020304" pitchFamily="18" charset="0"/>
                <a:cs typeface="Times New Roman" panose="02020603050405020304" pitchFamily="18" charset="0"/>
              </a:rPr>
              <a:t>Опыт экспериментальных и теоретических исследований ошибок геометризации (ОГ) показывает, что их величина определяется шагом пересечений по простиранию (а) или падению (в), а также средними размерами рудных тел по данным направлениям (</a:t>
            </a:r>
            <a:r>
              <a:rPr lang="en-US" sz="1600" dirty="0">
                <a:latin typeface="Times New Roman" panose="02020603050405020304" pitchFamily="18" charset="0"/>
                <a:cs typeface="Times New Roman" panose="02020603050405020304" pitchFamily="18" charset="0"/>
              </a:rPr>
              <a:t>L</a:t>
            </a:r>
            <a:r>
              <a:rPr lang="ru-RU" sz="1600" dirty="0">
                <a:latin typeface="Times New Roman" panose="02020603050405020304" pitchFamily="18" charset="0"/>
                <a:cs typeface="Times New Roman" panose="02020603050405020304" pitchFamily="18" charset="0"/>
              </a:rPr>
              <a:t> и  </a:t>
            </a:r>
            <a:r>
              <a:rPr lang="en-US" sz="1600" dirty="0">
                <a:latin typeface="Times New Roman" panose="02020603050405020304" pitchFamily="18" charset="0"/>
                <a:cs typeface="Times New Roman" panose="02020603050405020304" pitchFamily="18" charset="0"/>
              </a:rPr>
              <a:t>H</a:t>
            </a:r>
            <a:r>
              <a:rPr lang="ru-RU" sz="1600" dirty="0" smtClean="0">
                <a:latin typeface="Times New Roman" panose="02020603050405020304" pitchFamily="18" charset="0"/>
                <a:cs typeface="Times New Roman" panose="02020603050405020304" pitchFamily="18" charset="0"/>
              </a:rPr>
              <a:t>).</a:t>
            </a:r>
          </a:p>
          <a:p>
            <a:pPr algn="just"/>
            <a:endParaRPr lang="ru-RU" sz="1600" dirty="0">
              <a:latin typeface="Times New Roman" panose="02020603050405020304" pitchFamily="18" charset="0"/>
              <a:cs typeface="Times New Roman" panose="02020603050405020304" pitchFamily="18" charset="0"/>
            </a:endParaRPr>
          </a:p>
          <a:p>
            <a:pPr algn="just"/>
            <a:r>
              <a:rPr lang="ru-RU" sz="1600" dirty="0">
                <a:latin typeface="Times New Roman" panose="02020603050405020304" pitchFamily="18" charset="0"/>
                <a:cs typeface="Times New Roman" panose="02020603050405020304" pitchFamily="18" charset="0"/>
              </a:rPr>
              <a:t>При определении ОГ по разрезам (сечениям) наиболее информативным является отношение шага сети (а) к средней длине рудного тела по простиранию (</a:t>
            </a:r>
            <a:r>
              <a:rPr lang="en-US" sz="1600" dirty="0">
                <a:latin typeface="Times New Roman" panose="02020603050405020304" pitchFamily="18" charset="0"/>
                <a:cs typeface="Times New Roman" panose="02020603050405020304" pitchFamily="18" charset="0"/>
              </a:rPr>
              <a:t>L</a:t>
            </a:r>
            <a:r>
              <a:rPr lang="ru-RU" sz="1600" dirty="0">
                <a:latin typeface="Times New Roman" panose="02020603050405020304" pitchFamily="18" charset="0"/>
                <a:cs typeface="Times New Roman" panose="02020603050405020304" pitchFamily="18" charset="0"/>
              </a:rPr>
              <a:t>) Существуют аналитические выражения, описывающие зависимость ОГ от соотношений а/</a:t>
            </a:r>
            <a:r>
              <a:rPr lang="en-US" sz="1600" dirty="0">
                <a:latin typeface="Times New Roman" panose="02020603050405020304" pitchFamily="18" charset="0"/>
                <a:cs typeface="Times New Roman" panose="02020603050405020304" pitchFamily="18" charset="0"/>
              </a:rPr>
              <a:t>L</a:t>
            </a:r>
            <a:r>
              <a:rPr lang="ru-RU" sz="1600" dirty="0">
                <a:latin typeface="Times New Roman" panose="02020603050405020304" pitchFamily="18" charset="0"/>
                <a:cs typeface="Times New Roman" panose="02020603050405020304" pitchFamily="18" charset="0"/>
              </a:rPr>
              <a:t> и в/</a:t>
            </a:r>
            <a:r>
              <a:rPr lang="en-US" sz="1600" dirty="0">
                <a:latin typeface="Times New Roman" panose="02020603050405020304" pitchFamily="18" charset="0"/>
                <a:cs typeface="Times New Roman" panose="02020603050405020304" pitchFamily="18" charset="0"/>
              </a:rPr>
              <a:t>H</a:t>
            </a:r>
            <a:r>
              <a:rPr lang="ru-RU" sz="1600" dirty="0">
                <a:latin typeface="Times New Roman" panose="02020603050405020304" pitchFamily="18" charset="0"/>
                <a:cs typeface="Times New Roman" panose="02020603050405020304" pitchFamily="18" charset="0"/>
              </a:rPr>
              <a:t> для случаев ее оценки на проекциях.</a:t>
            </a:r>
          </a:p>
        </p:txBody>
      </p:sp>
    </p:spTree>
    <p:extLst>
      <p:ext uri="{BB962C8B-B14F-4D97-AF65-F5344CB8AC3E}">
        <p14:creationId xmlns:p14="http://schemas.microsoft.com/office/powerpoint/2010/main" val="4686543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p:nvPr/>
        </p:nvPicPr>
        <p:blipFill>
          <a:blip r:embed="rId2">
            <a:extLst>
              <a:ext uri="{28A0092B-C50C-407E-A947-70E740481C1C}">
                <a14:useLocalDpi xmlns:a14="http://schemas.microsoft.com/office/drawing/2010/main" val="0"/>
              </a:ext>
            </a:extLst>
          </a:blip>
          <a:srcRect/>
          <a:stretch>
            <a:fillRect/>
          </a:stretch>
        </p:blipFill>
        <p:spPr bwMode="auto">
          <a:xfrm>
            <a:off x="1410057" y="1093861"/>
            <a:ext cx="7793763" cy="4044262"/>
          </a:xfrm>
          <a:prstGeom prst="rect">
            <a:avLst/>
          </a:prstGeom>
          <a:noFill/>
          <a:ln>
            <a:noFill/>
          </a:ln>
        </p:spPr>
      </p:pic>
      <p:sp>
        <p:nvSpPr>
          <p:cNvPr id="3" name="TextBox 2"/>
          <p:cNvSpPr txBox="1"/>
          <p:nvPr/>
        </p:nvSpPr>
        <p:spPr>
          <a:xfrm>
            <a:off x="2811567" y="5212935"/>
            <a:ext cx="4990744" cy="307777"/>
          </a:xfrm>
          <a:prstGeom prst="rect">
            <a:avLst/>
          </a:prstGeom>
          <a:noFill/>
        </p:spPr>
        <p:txBody>
          <a:bodyPr wrap="square" rtlCol="0">
            <a:spAutoFit/>
          </a:bodyPr>
          <a:lstStyle/>
          <a:p>
            <a:r>
              <a:rPr lang="ru-RU" sz="1400" i="1" dirty="0">
                <a:latin typeface="Times New Roman" panose="02020603050405020304" pitchFamily="18" charset="0"/>
                <a:cs typeface="Times New Roman" panose="02020603050405020304" pitchFamily="18" charset="0"/>
              </a:rPr>
              <a:t>Геометризация рудных тел на проекциях по дискретной </a:t>
            </a:r>
            <a:r>
              <a:rPr lang="ru-RU" sz="1400" i="1" dirty="0" smtClean="0">
                <a:latin typeface="Times New Roman" panose="02020603050405020304" pitchFamily="18" charset="0"/>
                <a:cs typeface="Times New Roman" panose="02020603050405020304" pitchFamily="18" charset="0"/>
              </a:rPr>
              <a:t>сети</a:t>
            </a:r>
            <a:endParaRPr lang="ru-RU"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5188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64022" y="1615155"/>
            <a:ext cx="9340553" cy="3170099"/>
          </a:xfrm>
          <a:prstGeom prst="rect">
            <a:avLst/>
          </a:prstGeom>
          <a:noFill/>
        </p:spPr>
        <p:txBody>
          <a:bodyPr wrap="square" rtlCol="0">
            <a:spAutoFit/>
          </a:bodyPr>
          <a:lstStyle/>
          <a:p>
            <a:r>
              <a:rPr lang="ru-RU" sz="2000" dirty="0">
                <a:latin typeface="Times New Roman" panose="02020603050405020304" pitchFamily="18" charset="0"/>
                <a:cs typeface="Times New Roman" panose="02020603050405020304" pitchFamily="18" charset="0"/>
              </a:rPr>
              <a:t>Корректное определение средних размеров рудных тел не составляет труда в случае, если их «истинная» была форма установлена по предельно плотной сети наблюдений, что обычно соответствует условиям сопровождающей эксплуатационной разведки (СЭР). Во всех остальных ситуациях, даже на участках детализации, эти параметры будут оценены с систематической ошибкой в сторону завышения</a:t>
            </a:r>
            <a:r>
              <a:rPr lang="ru-RU" sz="2000" dirty="0" smtClean="0">
                <a:latin typeface="Times New Roman" panose="02020603050405020304" pitchFamily="18" charset="0"/>
                <a:cs typeface="Times New Roman" panose="02020603050405020304" pitchFamily="18" charset="0"/>
              </a:rPr>
              <a:t>.</a:t>
            </a:r>
          </a:p>
          <a:p>
            <a:endParaRPr lang="ru-RU" sz="2000" dirty="0">
              <a:latin typeface="Times New Roman" panose="02020603050405020304" pitchFamily="18" charset="0"/>
              <a:cs typeface="Times New Roman" panose="02020603050405020304" pitchFamily="18" charset="0"/>
            </a:endParaRPr>
          </a:p>
          <a:p>
            <a:r>
              <a:rPr lang="ru-RU" sz="2000" b="1" i="1" dirty="0">
                <a:latin typeface="Times New Roman" panose="02020603050405020304" pitchFamily="18" charset="0"/>
                <a:cs typeface="Times New Roman" panose="02020603050405020304" pitchFamily="18" charset="0"/>
              </a:rPr>
              <a:t>Таким образом, ставится задача вычисления (определения) поправок к величине размеров, установленных по относительно редкой разведочной сети. Решение этой задачи особенно актуально для ранних стадий изучения объекта</a:t>
            </a:r>
            <a:r>
              <a:rPr lang="ru-RU"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1890881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5099" y="342317"/>
            <a:ext cx="9622565" cy="1477328"/>
          </a:xfrm>
          <a:prstGeom prst="rect">
            <a:avLst/>
          </a:prstGeom>
        </p:spPr>
        <p:txBody>
          <a:bodyPr wrap="square">
            <a:spAutoFit/>
          </a:bodyPr>
          <a:lstStyle/>
          <a:p>
            <a:pPr indent="450215"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Научной основой для решения данной задачи, по нашему мнению, является </a:t>
            </a:r>
            <a:r>
              <a:rPr lang="ru-RU" b="1" i="1" dirty="0">
                <a:latin typeface="Times New Roman" panose="02020603050405020304" pitchFamily="18" charset="0"/>
                <a:ea typeface="Calibri" panose="020F0502020204030204" pitchFamily="34" charset="0"/>
                <a:cs typeface="Times New Roman" panose="02020603050405020304" pitchFamily="18" charset="0"/>
              </a:rPr>
              <a:t>теория фракталов</a:t>
            </a:r>
            <a:r>
              <a:rPr lang="ru-RU" dirty="0">
                <a:latin typeface="Times New Roman" panose="02020603050405020304" pitchFamily="18" charset="0"/>
                <a:ea typeface="Calibri" panose="020F0502020204030204" pitchFamily="34" charset="0"/>
                <a:cs typeface="Times New Roman" panose="02020603050405020304" pitchFamily="18" charset="0"/>
              </a:rPr>
              <a:t>, устанавливающая закономерности в изменении размеров объекта (длины, площади, объема) в зависимости от базы измерений.</a:t>
            </a:r>
            <a:endParaRPr lang="ru-RU" sz="1600"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Были выполнены определения коэффициента фрактальной размерности (КРФ) на плоскости (двумерный случай) для ряда </a:t>
            </a:r>
            <a:r>
              <a:rPr lang="ru-RU" dirty="0" err="1">
                <a:latin typeface="Times New Roman" panose="02020603050405020304" pitchFamily="18" charset="0"/>
                <a:ea typeface="Calibri" panose="020F0502020204030204" pitchFamily="34" charset="0"/>
                <a:cs typeface="Times New Roman" panose="02020603050405020304" pitchFamily="18" charset="0"/>
              </a:rPr>
              <a:t>штокверкоподобных</a:t>
            </a:r>
            <a:r>
              <a:rPr lang="ru-RU" dirty="0">
                <a:latin typeface="Times New Roman" panose="02020603050405020304" pitchFamily="18" charset="0"/>
                <a:ea typeface="Calibri" panose="020F0502020204030204" pitchFamily="34" charset="0"/>
                <a:cs typeface="Times New Roman" panose="02020603050405020304" pitchFamily="18" charset="0"/>
              </a:rPr>
              <a:t> золоторудных объектов. </a:t>
            </a:r>
            <a:endParaRPr lang="ru-RU" sz="1600" dirty="0">
              <a:effectLst/>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3" name="Диаграмма 2"/>
          <p:cNvGraphicFramePr/>
          <p:nvPr>
            <p:extLst>
              <p:ext uri="{D42A27DB-BD31-4B8C-83A1-F6EECF244321}">
                <p14:modId xmlns:p14="http://schemas.microsoft.com/office/powerpoint/2010/main" val="417187356"/>
              </p:ext>
            </p:extLst>
          </p:nvPr>
        </p:nvGraphicFramePr>
        <p:xfrm>
          <a:off x="1811707" y="1819645"/>
          <a:ext cx="6631537" cy="3982341"/>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640936" y="5380672"/>
            <a:ext cx="9699476" cy="1138773"/>
          </a:xfrm>
          <a:prstGeom prst="rect">
            <a:avLst/>
          </a:prstGeom>
          <a:noFill/>
        </p:spPr>
        <p:txBody>
          <a:bodyPr wrap="square" rtlCol="0">
            <a:spAutoFit/>
          </a:bodyPr>
          <a:lstStyle/>
          <a:p>
            <a:r>
              <a:rPr lang="ru-RU" sz="1400" i="1" dirty="0" smtClean="0">
                <a:latin typeface="Times New Roman" panose="02020603050405020304" pitchFamily="18" charset="0"/>
                <a:cs typeface="Times New Roman" panose="02020603050405020304" pitchFamily="18" charset="0"/>
              </a:rPr>
              <a:t>                          Зависимость </a:t>
            </a:r>
            <a:r>
              <a:rPr lang="ru-RU" sz="1400" i="1" dirty="0">
                <a:latin typeface="Times New Roman" panose="02020603050405020304" pitchFamily="18" charset="0"/>
                <a:cs typeface="Times New Roman" panose="02020603050405020304" pitchFamily="18" charset="0"/>
              </a:rPr>
              <a:t>длины контура от базы (шага) измерений (масштаб - логарифмический</a:t>
            </a:r>
            <a:r>
              <a:rPr lang="ru-RU" sz="1400" i="1" dirty="0" smtClean="0">
                <a:latin typeface="Times New Roman" panose="02020603050405020304" pitchFamily="18" charset="0"/>
                <a:cs typeface="Times New Roman" panose="02020603050405020304" pitchFamily="18" charset="0"/>
              </a:rPr>
              <a:t>) </a:t>
            </a:r>
          </a:p>
          <a:p>
            <a:r>
              <a:rPr lang="ru-RU" i="1" dirty="0">
                <a:latin typeface="Times New Roman" panose="02020603050405020304" pitchFamily="18" charset="0"/>
                <a:cs typeface="Times New Roman" panose="02020603050405020304" pitchFamily="18" charset="0"/>
              </a:rPr>
              <a:t> </a:t>
            </a:r>
          </a:p>
          <a:p>
            <a:r>
              <a:rPr lang="ru-RU" dirty="0">
                <a:latin typeface="Times New Roman" panose="02020603050405020304" pitchFamily="18" charset="0"/>
                <a:cs typeface="Times New Roman" panose="02020603050405020304" pitchFamily="18" charset="0"/>
              </a:rPr>
              <a:t>Величина коэффициента для штокверковых месторождений является достаточно стабильной; она изменяется в пределах 1.35 - 1.52.</a:t>
            </a:r>
          </a:p>
        </p:txBody>
      </p:sp>
    </p:spTree>
    <p:extLst>
      <p:ext uri="{BB962C8B-B14F-4D97-AF65-F5344CB8AC3E}">
        <p14:creationId xmlns:p14="http://schemas.microsoft.com/office/powerpoint/2010/main" val="3728748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0736" y="486405"/>
            <a:ext cx="9263642" cy="646331"/>
          </a:xfrm>
          <a:prstGeom prst="rect">
            <a:avLst/>
          </a:prstGeom>
        </p:spPr>
        <p:txBody>
          <a:bodyPr wrap="square">
            <a:spAutoFit/>
          </a:bodyPr>
          <a:lstStyle/>
          <a:p>
            <a:pPr indent="450215"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Поправочный коэффициент при кратном изменении базы измерений составил корень квадратный из коэффициента размерности. </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Прямоугольник 2"/>
          <p:cNvSpPr/>
          <p:nvPr/>
        </p:nvSpPr>
        <p:spPr>
          <a:xfrm>
            <a:off x="2214416" y="1185816"/>
            <a:ext cx="5092548" cy="338554"/>
          </a:xfrm>
          <a:prstGeom prst="rect">
            <a:avLst/>
          </a:prstGeom>
        </p:spPr>
        <p:txBody>
          <a:bodyPr wrap="none">
            <a:spAutoFit/>
          </a:bodyPr>
          <a:lstStyle/>
          <a:p>
            <a:r>
              <a:rPr lang="ru-RU" sz="1600" dirty="0">
                <a:latin typeface="Times New Roman" panose="02020603050405020304" pitchFamily="18" charset="0"/>
                <a:ea typeface="Calibri" panose="020F0502020204030204" pitchFamily="34" charset="0"/>
              </a:rPr>
              <a:t>Сравнение фактической и расчетной длины рудных тел </a:t>
            </a:r>
            <a:endParaRPr lang="ru-RU" sz="1600" dirty="0"/>
          </a:p>
        </p:txBody>
      </p:sp>
      <p:graphicFrame>
        <p:nvGraphicFramePr>
          <p:cNvPr id="4" name="Таблица 3"/>
          <p:cNvGraphicFramePr>
            <a:graphicFrameLocks noGrp="1"/>
          </p:cNvGraphicFramePr>
          <p:nvPr>
            <p:extLst>
              <p:ext uri="{D42A27DB-BD31-4B8C-83A1-F6EECF244321}">
                <p14:modId xmlns:p14="http://schemas.microsoft.com/office/powerpoint/2010/main" val="1069631679"/>
              </p:ext>
            </p:extLst>
          </p:nvPr>
        </p:nvGraphicFramePr>
        <p:xfrm>
          <a:off x="1170774" y="1720187"/>
          <a:ext cx="7383566" cy="1947666"/>
        </p:xfrm>
        <a:graphic>
          <a:graphicData uri="http://schemas.openxmlformats.org/drawingml/2006/table">
            <a:tbl>
              <a:tblPr firstRow="1" firstCol="1" bandRow="1"/>
              <a:tblGrid>
                <a:gridCol w="1302754">
                  <a:extLst>
                    <a:ext uri="{9D8B030D-6E8A-4147-A177-3AD203B41FA5}">
                      <a16:colId xmlns:a16="http://schemas.microsoft.com/office/drawing/2014/main" xmlns="" val="4195922115"/>
                    </a:ext>
                  </a:extLst>
                </a:gridCol>
                <a:gridCol w="689008">
                  <a:extLst>
                    <a:ext uri="{9D8B030D-6E8A-4147-A177-3AD203B41FA5}">
                      <a16:colId xmlns:a16="http://schemas.microsoft.com/office/drawing/2014/main" xmlns="" val="3099186766"/>
                    </a:ext>
                  </a:extLst>
                </a:gridCol>
                <a:gridCol w="896952">
                  <a:extLst>
                    <a:ext uri="{9D8B030D-6E8A-4147-A177-3AD203B41FA5}">
                      <a16:colId xmlns:a16="http://schemas.microsoft.com/office/drawing/2014/main" xmlns="" val="4082376908"/>
                    </a:ext>
                  </a:extLst>
                </a:gridCol>
                <a:gridCol w="1302754">
                  <a:extLst>
                    <a:ext uri="{9D8B030D-6E8A-4147-A177-3AD203B41FA5}">
                      <a16:colId xmlns:a16="http://schemas.microsoft.com/office/drawing/2014/main" xmlns="" val="3166066949"/>
                    </a:ext>
                  </a:extLst>
                </a:gridCol>
                <a:gridCol w="770480">
                  <a:extLst>
                    <a:ext uri="{9D8B030D-6E8A-4147-A177-3AD203B41FA5}">
                      <a16:colId xmlns:a16="http://schemas.microsoft.com/office/drawing/2014/main" xmlns="" val="3970160543"/>
                    </a:ext>
                  </a:extLst>
                </a:gridCol>
                <a:gridCol w="770480">
                  <a:extLst>
                    <a:ext uri="{9D8B030D-6E8A-4147-A177-3AD203B41FA5}">
                      <a16:colId xmlns:a16="http://schemas.microsoft.com/office/drawing/2014/main" xmlns="" val="2165699268"/>
                    </a:ext>
                  </a:extLst>
                </a:gridCol>
                <a:gridCol w="825569">
                  <a:extLst>
                    <a:ext uri="{9D8B030D-6E8A-4147-A177-3AD203B41FA5}">
                      <a16:colId xmlns:a16="http://schemas.microsoft.com/office/drawing/2014/main" xmlns="" val="3936338110"/>
                    </a:ext>
                  </a:extLst>
                </a:gridCol>
                <a:gridCol w="825569">
                  <a:extLst>
                    <a:ext uri="{9D8B030D-6E8A-4147-A177-3AD203B41FA5}">
                      <a16:colId xmlns:a16="http://schemas.microsoft.com/office/drawing/2014/main" xmlns="" val="2567864134"/>
                    </a:ext>
                  </a:extLst>
                </a:gridCol>
              </a:tblGrid>
              <a:tr h="324611">
                <a:tc rowSpan="2">
                  <a:txBody>
                    <a:bodyPr/>
                    <a:lstStyle/>
                    <a:p>
                      <a:pPr algn="just">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объект</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КФР</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поправка</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средняя длина, м</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just">
                        <a:lnSpc>
                          <a:spcPct val="115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ш</a:t>
                      </a:r>
                      <a:r>
                        <a:rPr lang="en-US" sz="1400">
                          <a:effectLst/>
                          <a:latin typeface="Times New Roman" panose="02020603050405020304" pitchFamily="18" charset="0"/>
                          <a:ea typeface="Calibri" panose="020F0502020204030204" pitchFamily="34" charset="0"/>
                          <a:cs typeface="Times New Roman" panose="02020603050405020304" pitchFamily="18" charset="0"/>
                        </a:rPr>
                        <a:t>аг </a:t>
                      </a:r>
                      <a:r>
                        <a:rPr lang="ru-RU" sz="1400">
                          <a:effectLst/>
                          <a:latin typeface="Times New Roman" panose="02020603050405020304" pitchFamily="18" charset="0"/>
                          <a:ea typeface="Calibri" panose="020F0502020204030204" pitchFamily="34" charset="0"/>
                          <a:cs typeface="Times New Roman" panose="02020603050405020304" pitchFamily="18" charset="0"/>
                        </a:rPr>
                        <a:t>сети (база), м</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4141249786"/>
                  </a:ext>
                </a:extLst>
              </a:tr>
              <a:tr h="324611">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just">
                        <a:lnSpc>
                          <a:spcPct val="115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40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20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b="1">
                          <a:effectLst/>
                          <a:latin typeface="Times New Roman" panose="02020603050405020304" pitchFamily="18" charset="0"/>
                          <a:ea typeface="Calibri" panose="020F0502020204030204" pitchFamily="34" charset="0"/>
                          <a:cs typeface="Times New Roman" panose="02020603050405020304" pitchFamily="18" charset="0"/>
                        </a:rPr>
                        <a:t>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834976682"/>
                  </a:ext>
                </a:extLst>
              </a:tr>
              <a:tr h="324611">
                <a:tc rowSpan="2">
                  <a:txBody>
                    <a:bodyPr/>
                    <a:lstStyle/>
                    <a:p>
                      <a:pPr algn="just">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Ал 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1.43</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1.196</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фактическая</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i="1">
                          <a:effectLst/>
                          <a:latin typeface="Times New Roman" panose="02020603050405020304" pitchFamily="18" charset="0"/>
                          <a:ea typeface="Calibri" panose="020F0502020204030204" pitchFamily="34" charset="0"/>
                          <a:cs typeface="Times New Roman" panose="02020603050405020304" pitchFamily="18" charset="0"/>
                        </a:rPr>
                        <a:t>53</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i="1">
                          <a:effectLst/>
                          <a:latin typeface="Times New Roman" panose="02020603050405020304" pitchFamily="18" charset="0"/>
                          <a:ea typeface="Calibri" panose="020F0502020204030204" pitchFamily="34" charset="0"/>
                          <a:cs typeface="Times New Roman" panose="02020603050405020304" pitchFamily="18" charset="0"/>
                        </a:rPr>
                        <a:t>44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400" i="1">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b="1" i="1">
                          <a:effectLst/>
                          <a:latin typeface="Times New Roman" panose="02020603050405020304" pitchFamily="18" charset="0"/>
                          <a:ea typeface="Calibri" panose="020F0502020204030204" pitchFamily="34" charset="0"/>
                          <a:cs typeface="Times New Roman" panose="02020603050405020304" pitchFamily="18" charset="0"/>
                        </a:rPr>
                        <a:t>32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728712135"/>
                  </a:ext>
                </a:extLst>
              </a:tr>
              <a:tr h="324611">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just">
                        <a:lnSpc>
                          <a:spcPct val="115000"/>
                        </a:lnSpc>
                        <a:spcAft>
                          <a:spcPts val="0"/>
                        </a:spcAft>
                      </a:pPr>
                      <a:r>
                        <a:rPr lang="ru-RU" sz="1400" dirty="0" smtClean="0">
                          <a:effectLst/>
                          <a:latin typeface="Times New Roman" panose="02020603050405020304" pitchFamily="18" charset="0"/>
                          <a:ea typeface="Calibri" panose="020F0502020204030204" pitchFamily="34" charset="0"/>
                          <a:cs typeface="Times New Roman" panose="02020603050405020304" pitchFamily="18" charset="0"/>
                        </a:rPr>
                        <a:t>расчетная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40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44.2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37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b="1">
                          <a:effectLst/>
                          <a:latin typeface="Times New Roman" panose="02020603050405020304" pitchFamily="18" charset="0"/>
                          <a:ea typeface="Calibri" panose="020F0502020204030204" pitchFamily="34" charset="0"/>
                          <a:cs typeface="Times New Roman" panose="02020603050405020304" pitchFamily="18" charset="0"/>
                        </a:rPr>
                        <a:t>31</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095604250"/>
                  </a:ext>
                </a:extLst>
              </a:tr>
              <a:tr h="324611">
                <a:tc rowSpan="2">
                  <a:txBody>
                    <a:bodyPr/>
                    <a:lstStyle/>
                    <a:p>
                      <a:pPr algn="just">
                        <a:lnSpc>
                          <a:spcPct val="115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М 5</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ru-RU" sz="1400">
                          <a:effectLst/>
                          <a:latin typeface="Times New Roman" panose="02020603050405020304" pitchFamily="18" charset="0"/>
                          <a:ea typeface="Calibri" panose="020F0502020204030204" pitchFamily="34" charset="0"/>
                          <a:cs typeface="Times New Roman" panose="02020603050405020304" pitchFamily="18" charset="0"/>
                        </a:rPr>
                        <a:t>1.42</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1.192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фактическая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i="1" dirty="0">
                          <a:effectLst/>
                          <a:latin typeface="Times New Roman" panose="02020603050405020304" pitchFamily="18" charset="0"/>
                          <a:ea typeface="Calibri" panose="020F0502020204030204" pitchFamily="34" charset="0"/>
                          <a:cs typeface="Times New Roman" panose="02020603050405020304" pitchFamily="18" charset="0"/>
                        </a:rPr>
                        <a:t>82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4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4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b="1" i="1">
                          <a:effectLst/>
                          <a:latin typeface="Times New Roman" panose="02020603050405020304" pitchFamily="18" charset="0"/>
                          <a:ea typeface="Calibri" panose="020F0502020204030204" pitchFamily="34" charset="0"/>
                          <a:cs typeface="Times New Roman" panose="02020603050405020304" pitchFamily="18" charset="0"/>
                        </a:rPr>
                        <a:t>48.4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681929284"/>
                  </a:ext>
                </a:extLst>
              </a:tr>
              <a:tr h="324611">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just">
                        <a:lnSpc>
                          <a:spcPct val="115000"/>
                        </a:lnSpc>
                        <a:spcAft>
                          <a:spcPts val="0"/>
                        </a:spcAft>
                      </a:pPr>
                      <a:r>
                        <a:rPr lang="ru-RU" sz="1400" dirty="0" smtClean="0">
                          <a:effectLst/>
                          <a:latin typeface="Times New Roman" panose="02020603050405020304" pitchFamily="18" charset="0"/>
                          <a:ea typeface="Calibri" panose="020F0502020204030204" pitchFamily="34" charset="0"/>
                          <a:cs typeface="Times New Roman" panose="02020603050405020304" pitchFamily="18" charset="0"/>
                        </a:rPr>
                        <a:t>расчетная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1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68.8</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dirty="0">
                          <a:effectLst/>
                          <a:latin typeface="Times New Roman" panose="02020603050405020304" pitchFamily="18" charset="0"/>
                          <a:ea typeface="Calibri" panose="020F0502020204030204" pitchFamily="34" charset="0"/>
                          <a:cs typeface="Times New Roman" panose="02020603050405020304" pitchFamily="18" charset="0"/>
                        </a:rPr>
                        <a:t>57.7</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49.2</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355434020"/>
                  </a:ext>
                </a:extLst>
              </a:tr>
            </a:tbl>
          </a:graphicData>
        </a:graphic>
      </p:graphicFrame>
      <p:sp>
        <p:nvSpPr>
          <p:cNvPr id="5" name="TextBox 4"/>
          <p:cNvSpPr txBox="1"/>
          <p:nvPr/>
        </p:nvSpPr>
        <p:spPr>
          <a:xfrm>
            <a:off x="581114" y="3863670"/>
            <a:ext cx="9648203" cy="3046988"/>
          </a:xfrm>
          <a:prstGeom prst="rect">
            <a:avLst/>
          </a:prstGeom>
          <a:noFill/>
        </p:spPr>
        <p:txBody>
          <a:bodyPr wrap="square" rtlCol="0">
            <a:spAutoFit/>
          </a:bodyPr>
          <a:lstStyle/>
          <a:p>
            <a:r>
              <a:rPr lang="ru-RU" sz="1600" dirty="0">
                <a:latin typeface="Times New Roman" panose="02020603050405020304" pitchFamily="18" charset="0"/>
                <a:cs typeface="Times New Roman" panose="02020603050405020304" pitchFamily="18" charset="0"/>
              </a:rPr>
              <a:t>Сходимость данных является удовлетворительной, что позволяет прогнозировать значения средней длины и, соответственно, величину ошибок геометризации для сети с разным шагом пересечений по объектам данного типа.</a:t>
            </a:r>
          </a:p>
          <a:p>
            <a:r>
              <a:rPr lang="ru-RU" sz="1600" b="1" i="1" dirty="0">
                <a:latin typeface="Times New Roman" panose="02020603050405020304" pitchFamily="18" charset="0"/>
                <a:cs typeface="Times New Roman" panose="02020603050405020304" pitchFamily="18" charset="0"/>
              </a:rPr>
              <a:t> Таким образом, средние размеры рудных образований (</a:t>
            </a:r>
            <a:r>
              <a:rPr lang="en-US" sz="1600" b="1" i="1" dirty="0">
                <a:latin typeface="Times New Roman" panose="02020603050405020304" pitchFamily="18" charset="0"/>
                <a:cs typeface="Times New Roman" panose="02020603050405020304" pitchFamily="18" charset="0"/>
              </a:rPr>
              <a:t>L</a:t>
            </a:r>
            <a:r>
              <a:rPr lang="ru-RU" sz="1600" b="1" i="1" dirty="0">
                <a:latin typeface="Times New Roman" panose="02020603050405020304" pitchFamily="18" charset="0"/>
                <a:cs typeface="Times New Roman" panose="02020603050405020304" pitchFamily="18" charset="0"/>
              </a:rPr>
              <a:t> и </a:t>
            </a:r>
            <a:r>
              <a:rPr lang="en-US" sz="1600" b="1" i="1" dirty="0">
                <a:latin typeface="Times New Roman" panose="02020603050405020304" pitchFamily="18" charset="0"/>
                <a:cs typeface="Times New Roman" panose="02020603050405020304" pitchFamily="18" charset="0"/>
              </a:rPr>
              <a:t>H</a:t>
            </a:r>
            <a:r>
              <a:rPr lang="ru-RU" sz="1600" b="1" i="1" dirty="0">
                <a:latin typeface="Times New Roman" panose="02020603050405020304" pitchFamily="18" charset="0"/>
                <a:cs typeface="Times New Roman" panose="02020603050405020304" pitchFamily="18" charset="0"/>
              </a:rPr>
              <a:t>) следует рассматривать как основные характеристики их морфологии, позволяющие определять параметры разведочной сети для разных категорий запасов.</a:t>
            </a:r>
            <a:endParaRPr lang="ru-RU" sz="1600" dirty="0">
              <a:latin typeface="Times New Roman" panose="02020603050405020304" pitchFamily="18" charset="0"/>
              <a:cs typeface="Times New Roman" panose="02020603050405020304" pitchFamily="18" charset="0"/>
            </a:endParaRPr>
          </a:p>
          <a:p>
            <a:r>
              <a:rPr lang="ru-RU" sz="1600" b="1" i="1" dirty="0">
                <a:latin typeface="Times New Roman" panose="02020603050405020304" pitchFamily="18" charset="0"/>
                <a:cs typeface="Times New Roman" panose="02020603050405020304" pitchFamily="18" charset="0"/>
              </a:rPr>
              <a:t>Задача дальнейших исследований - определение величины фрактальной размерности для объектов других морфологических типов. </a:t>
            </a:r>
            <a:endParaRPr lang="ru-RU" sz="1600" dirty="0">
              <a:latin typeface="Times New Roman" panose="02020603050405020304" pitchFamily="18" charset="0"/>
              <a:cs typeface="Times New Roman" panose="02020603050405020304" pitchFamily="18" charset="0"/>
            </a:endParaRPr>
          </a:p>
          <a:p>
            <a:r>
              <a:rPr lang="ru-RU" sz="1600" b="1" i="1" dirty="0">
                <a:latin typeface="Times New Roman" panose="02020603050405020304" pitchFamily="18" charset="0"/>
                <a:cs typeface="Times New Roman" panose="02020603050405020304" pitchFamily="18" charset="0"/>
              </a:rPr>
              <a:t> </a:t>
            </a:r>
            <a:endParaRPr lang="ru-RU" sz="1600" dirty="0">
              <a:latin typeface="Times New Roman" panose="02020603050405020304" pitchFamily="18" charset="0"/>
              <a:cs typeface="Times New Roman" panose="02020603050405020304" pitchFamily="18" charset="0"/>
            </a:endParaRPr>
          </a:p>
          <a:p>
            <a:r>
              <a:rPr lang="ru-RU" sz="1600" dirty="0">
                <a:latin typeface="Times New Roman" panose="02020603050405020304" pitchFamily="18" charset="0"/>
                <a:cs typeface="Times New Roman" panose="02020603050405020304" pitchFamily="18" charset="0"/>
              </a:rPr>
              <a:t>Форма рудных тел и их размеры изменяются в зависимости от условий оконтуривания, в том числе от ответственно, оценку сложности строения следует проводить раздельно по вариантам кондиционных показателей.</a:t>
            </a:r>
          </a:p>
        </p:txBody>
      </p:sp>
    </p:spTree>
    <p:extLst>
      <p:ext uri="{BB962C8B-B14F-4D97-AF65-F5344CB8AC3E}">
        <p14:creationId xmlns:p14="http://schemas.microsoft.com/office/powerpoint/2010/main" val="17521633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44380" y="649102"/>
            <a:ext cx="9554199" cy="5078313"/>
          </a:xfrm>
          <a:prstGeom prst="rect">
            <a:avLst/>
          </a:prstGeom>
        </p:spPr>
        <p:txBody>
          <a:bodyPr wrap="square">
            <a:spAutoFit/>
          </a:bodyPr>
          <a:lstStyle/>
          <a:p>
            <a:pPr indent="450215" algn="just">
              <a:lnSpc>
                <a:spcPct val="150000"/>
              </a:lnSpc>
              <a:spcAft>
                <a:spcPts val="0"/>
              </a:spcAft>
            </a:pPr>
            <a:r>
              <a:rPr lang="ru-RU" u="sng" dirty="0">
                <a:latin typeface="Times New Roman" panose="02020603050405020304" pitchFamily="18" charset="0"/>
                <a:ea typeface="Calibri" panose="020F0502020204030204" pitchFamily="34" charset="0"/>
                <a:cs typeface="Times New Roman" panose="02020603050405020304" pitchFamily="18" charset="0"/>
              </a:rPr>
              <a:t>Степень изменчивости содержаний полезного компонента</a:t>
            </a:r>
            <a:r>
              <a:rPr lang="ru-RU" dirty="0">
                <a:latin typeface="Times New Roman" panose="02020603050405020304" pitchFamily="18" charset="0"/>
                <a:ea typeface="Calibri" panose="020F0502020204030204" pitchFamily="34" charset="0"/>
                <a:cs typeface="Times New Roman" panose="02020603050405020304" pitchFamily="18" charset="0"/>
              </a:rPr>
              <a:t> является важным условием оценки сложности строения объекта. Это показатель связан с определением погрешности в вычислении среднего содержания, которая в свою очередь, служит критерием </a:t>
            </a:r>
            <a:r>
              <a:rPr lang="ru-RU" dirty="0" err="1">
                <a:latin typeface="Times New Roman" panose="02020603050405020304" pitchFamily="18" charset="0"/>
                <a:ea typeface="Calibri" panose="020F0502020204030204" pitchFamily="34" charset="0"/>
                <a:cs typeface="Times New Roman" panose="02020603050405020304" pitchFamily="18" charset="0"/>
              </a:rPr>
              <a:t>разведанности</a:t>
            </a:r>
            <a:r>
              <a:rPr lang="ru-RU" dirty="0">
                <a:latin typeface="Times New Roman" panose="02020603050405020304" pitchFamily="18" charset="0"/>
                <a:ea typeface="Calibri" panose="020F0502020204030204" pitchFamily="34" charset="0"/>
                <a:cs typeface="Times New Roman" panose="02020603050405020304" pitchFamily="18" charset="0"/>
              </a:rPr>
              <a:t> запасов ТПИ.</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Наиболее </a:t>
            </a:r>
            <a:r>
              <a:rPr lang="ru-RU" u="sng" dirty="0">
                <a:latin typeface="Times New Roman" panose="02020603050405020304" pitchFamily="18" charset="0"/>
                <a:ea typeface="Calibri" panose="020F0502020204030204" pitchFamily="34" charset="0"/>
                <a:cs typeface="Times New Roman" panose="02020603050405020304" pitchFamily="18" charset="0"/>
              </a:rPr>
              <a:t>объективной характеристикой изменчивости</a:t>
            </a:r>
            <a:r>
              <a:rPr lang="ru-RU" dirty="0">
                <a:latin typeface="Times New Roman" panose="02020603050405020304" pitchFamily="18" charset="0"/>
                <a:ea typeface="Calibri" panose="020F0502020204030204" pitchFamily="34" charset="0"/>
                <a:cs typeface="Times New Roman" panose="02020603050405020304" pitchFamily="18" charset="0"/>
              </a:rPr>
              <a:t> является величина </a:t>
            </a:r>
            <a:r>
              <a:rPr lang="ru-RU" u="sng" dirty="0">
                <a:latin typeface="Times New Roman" panose="02020603050405020304" pitchFamily="18" charset="0"/>
                <a:ea typeface="Calibri" panose="020F0502020204030204" pitchFamily="34" charset="0"/>
                <a:cs typeface="Times New Roman" panose="02020603050405020304" pitchFamily="18" charset="0"/>
              </a:rPr>
              <a:t>коэффициента вариации по пробам равной длины</a:t>
            </a:r>
            <a:r>
              <a:rPr lang="ru-RU" dirty="0">
                <a:latin typeface="Times New Roman" panose="02020603050405020304" pitchFamily="18" charset="0"/>
                <a:ea typeface="Calibri" panose="020F0502020204030204" pitchFamily="34" charset="0"/>
                <a:cs typeface="Times New Roman" panose="02020603050405020304" pitchFamily="18" charset="0"/>
              </a:rPr>
              <a:t>, которые, как правило, представляют собой исходные замеры свойств объекта. При использовании проб разной длины требуется предварительно провести </a:t>
            </a:r>
            <a:r>
              <a:rPr lang="ru-RU" dirty="0" err="1">
                <a:latin typeface="Times New Roman" panose="02020603050405020304" pitchFamily="18" charset="0"/>
                <a:ea typeface="Calibri" panose="020F0502020204030204" pitchFamily="34" charset="0"/>
                <a:cs typeface="Times New Roman" panose="02020603050405020304" pitchFamily="18" charset="0"/>
              </a:rPr>
              <a:t>композитирование</a:t>
            </a:r>
            <a:r>
              <a:rPr lang="ru-RU" dirty="0">
                <a:latin typeface="Times New Roman" panose="02020603050405020304" pitchFamily="18" charset="0"/>
                <a:ea typeface="Calibri" panose="020F0502020204030204" pitchFamily="34" charset="0"/>
                <a:cs typeface="Times New Roman" panose="02020603050405020304" pitchFamily="18" charset="0"/>
              </a:rPr>
              <a:t> (приведение замеров к одинаковой длине). Оценка вариабельности </a:t>
            </a:r>
            <a:r>
              <a:rPr lang="ru-RU" b="1" i="1" dirty="0">
                <a:latin typeface="Times New Roman" panose="02020603050405020304" pitchFamily="18" charset="0"/>
                <a:ea typeface="Calibri" panose="020F0502020204030204" pitchFamily="34" charset="0"/>
                <a:cs typeface="Times New Roman" panose="02020603050405020304" pitchFamily="18" charset="0"/>
              </a:rPr>
              <a:t>по пробам </a:t>
            </a:r>
            <a:r>
              <a:rPr lang="ru-RU" dirty="0">
                <a:latin typeface="Times New Roman" panose="02020603050405020304" pitchFamily="18" charset="0"/>
                <a:ea typeface="Calibri" panose="020F0502020204030204" pitchFamily="34" charset="0"/>
                <a:cs typeface="Times New Roman" panose="02020603050405020304" pitchFamily="18" charset="0"/>
              </a:rPr>
              <a:t>может быть заменена оценкой вариабельности </a:t>
            </a:r>
            <a:r>
              <a:rPr lang="ru-RU" b="1" i="1" dirty="0">
                <a:latin typeface="Times New Roman" panose="02020603050405020304" pitchFamily="18" charset="0"/>
                <a:ea typeface="Calibri" panose="020F0502020204030204" pitchFamily="34" charset="0"/>
                <a:cs typeface="Times New Roman" panose="02020603050405020304" pitchFamily="18" charset="0"/>
              </a:rPr>
              <a:t>по композитам</a:t>
            </a:r>
            <a:r>
              <a:rPr lang="ru-RU" dirty="0">
                <a:latin typeface="Times New Roman" panose="02020603050405020304" pitchFamily="18" charset="0"/>
                <a:ea typeface="Calibri" panose="020F0502020204030204" pitchFamily="34" charset="0"/>
                <a:cs typeface="Times New Roman" panose="02020603050405020304" pitchFamily="18" charset="0"/>
              </a:rPr>
              <a:t>, длина которых соответствует </a:t>
            </a:r>
            <a:r>
              <a:rPr lang="ru-RU" b="1" i="1" dirty="0">
                <a:latin typeface="Times New Roman" panose="02020603050405020304" pitchFamily="18" charset="0"/>
                <a:ea typeface="Calibri" panose="020F0502020204030204" pitchFamily="34" charset="0"/>
                <a:cs typeface="Times New Roman" panose="02020603050405020304" pitchFamily="18" charset="0"/>
              </a:rPr>
              <a:t>высоте минимальной выемочной единицы</a:t>
            </a:r>
            <a:r>
              <a:rPr lang="ru-RU" dirty="0">
                <a:latin typeface="Times New Roman" panose="02020603050405020304" pitchFamily="18" charset="0"/>
                <a:ea typeface="Calibri" panose="020F0502020204030204" pitchFamily="34" charset="0"/>
                <a:cs typeface="Times New Roman" panose="02020603050405020304" pitchFamily="18" charset="0"/>
              </a:rPr>
              <a:t>. Целесообразность такого приема определяется особенностями блочного моделирования, а также использованием кондиций, ориентированных (при открытой отработке) на высоту эксплуатационного уступа.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81917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2030" y="774044"/>
            <a:ext cx="8537249" cy="5078313"/>
          </a:xfrm>
          <a:prstGeom prst="rect">
            <a:avLst/>
          </a:prstGeom>
        </p:spPr>
        <p:txBody>
          <a:bodyPr wrap="square">
            <a:spAutoFit/>
          </a:bodyPr>
          <a:lstStyle/>
          <a:p>
            <a:pPr indent="450215" algn="just">
              <a:lnSpc>
                <a:spcPct val="150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Оценка </a:t>
            </a:r>
            <a:r>
              <a:rPr lang="ru-RU" b="1" i="1" dirty="0">
                <a:latin typeface="Times New Roman" panose="02020603050405020304" pitchFamily="18" charset="0"/>
                <a:ea typeface="Calibri" panose="020F0502020204030204" pitchFamily="34" charset="0"/>
                <a:cs typeface="Times New Roman" panose="02020603050405020304" pitchFamily="18" charset="0"/>
              </a:rPr>
              <a:t>вариабельности содержаний </a:t>
            </a:r>
            <a:r>
              <a:rPr lang="ru-RU" dirty="0">
                <a:latin typeface="Times New Roman" panose="02020603050405020304" pitchFamily="18" charset="0"/>
                <a:ea typeface="Calibri" panose="020F0502020204030204" pitchFamily="34" charset="0"/>
                <a:cs typeface="Times New Roman" panose="02020603050405020304" pitchFamily="18" charset="0"/>
              </a:rPr>
              <a:t>полезного компонента, полученная для данных условий, позволяет определять погрешность вычисления средних значений в конкретных блоках, что в дальнейшем может быть использовано для </a:t>
            </a:r>
            <a:r>
              <a:rPr lang="ru-RU" b="1" i="1" dirty="0">
                <a:latin typeface="Times New Roman" panose="02020603050405020304" pitchFamily="18" charset="0"/>
                <a:ea typeface="Calibri" panose="020F0502020204030204" pitchFamily="34" charset="0"/>
                <a:cs typeface="Times New Roman" panose="02020603050405020304" pitchFamily="18" charset="0"/>
              </a:rPr>
              <a:t>квалификации запасов</a:t>
            </a:r>
            <a:r>
              <a:rPr lang="ru-RU" dirty="0">
                <a:latin typeface="Times New Roman" panose="02020603050405020304" pitchFamily="18" charset="0"/>
                <a:ea typeface="Calibri" panose="020F0502020204030204" pitchFamily="34" charset="0"/>
                <a:cs typeface="Times New Roman" panose="02020603050405020304" pitchFamily="18" charset="0"/>
              </a:rPr>
              <a:t> по ним. Кроме того, на этой же основе может быть определено необходимое число проб или композитов и определены </a:t>
            </a:r>
            <a:r>
              <a:rPr lang="ru-RU" b="1" i="1" dirty="0">
                <a:latin typeface="Times New Roman" panose="02020603050405020304" pitchFamily="18" charset="0"/>
                <a:ea typeface="Calibri" panose="020F0502020204030204" pitchFamily="34" charset="0"/>
                <a:cs typeface="Times New Roman" panose="02020603050405020304" pitchFamily="18" charset="0"/>
              </a:rPr>
              <a:t>параметры разведочной сети</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u="sng" dirty="0">
                <a:latin typeface="Times New Roman" panose="02020603050405020304" pitchFamily="18" charset="0"/>
                <a:ea typeface="Calibri" panose="020F0502020204030204" pitchFamily="34" charset="0"/>
                <a:cs typeface="Times New Roman" panose="02020603050405020304" pitchFamily="18" charset="0"/>
              </a:rPr>
              <a:t>В зарубежных подходах к оценке </a:t>
            </a:r>
            <a:r>
              <a:rPr lang="ru-RU" u="sng" dirty="0" err="1">
                <a:latin typeface="Times New Roman" panose="02020603050405020304" pitchFamily="18" charset="0"/>
                <a:ea typeface="Calibri" panose="020F0502020204030204" pitchFamily="34" charset="0"/>
                <a:cs typeface="Times New Roman" panose="02020603050405020304" pitchFamily="18" charset="0"/>
              </a:rPr>
              <a:t>разведанности</a:t>
            </a:r>
            <a:r>
              <a:rPr lang="ru-RU" u="sng" dirty="0">
                <a:latin typeface="Times New Roman" panose="02020603050405020304" pitchFamily="18" charset="0"/>
                <a:ea typeface="Calibri" panose="020F0502020204030204" pitchFamily="34" charset="0"/>
                <a:cs typeface="Times New Roman" panose="02020603050405020304" pitchFamily="18" charset="0"/>
              </a:rPr>
              <a:t> запасов также используются характеристики изменчивости по </a:t>
            </a:r>
            <a:r>
              <a:rPr lang="ru-RU" u="sng" dirty="0" smtClean="0">
                <a:latin typeface="Times New Roman" panose="02020603050405020304" pitchFamily="18" charset="0"/>
                <a:ea typeface="Calibri" panose="020F0502020204030204" pitchFamily="34" charset="0"/>
                <a:cs typeface="Times New Roman" panose="02020603050405020304" pitchFamily="18" charset="0"/>
              </a:rPr>
              <a:t>пробам.</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b="1" i="1" dirty="0">
                <a:latin typeface="Times New Roman" panose="02020603050405020304" pitchFamily="18" charset="0"/>
                <a:ea typeface="Calibri" panose="020F0502020204030204" pitchFamily="34" charset="0"/>
                <a:cs typeface="Times New Roman" panose="02020603050405020304" pitchFamily="18" charset="0"/>
              </a:rPr>
              <a:t>Погрешность оценки объемов </a:t>
            </a:r>
            <a:r>
              <a:rPr lang="ru-RU" dirty="0">
                <a:latin typeface="Times New Roman" panose="02020603050405020304" pitchFamily="18" charset="0"/>
                <a:ea typeface="Calibri" panose="020F0502020204030204" pitchFamily="34" charset="0"/>
                <a:cs typeface="Times New Roman" panose="02020603050405020304" pitchFamily="18" charset="0"/>
              </a:rPr>
              <a:t>и, соответственно, запасов руды, связана с изменчивостью мощности, а также условиями оконтуривания рудных тел на </a:t>
            </a:r>
            <a:r>
              <a:rPr lang="ru-RU" dirty="0" err="1">
                <a:latin typeface="Times New Roman" panose="02020603050405020304" pitchFamily="18" charset="0"/>
                <a:ea typeface="Calibri" panose="020F0502020204030204" pitchFamily="34" charset="0"/>
                <a:cs typeface="Times New Roman" panose="02020603050405020304" pitchFamily="18" charset="0"/>
              </a:rPr>
              <a:t>выклиниваниях</a:t>
            </a:r>
            <a:r>
              <a:rPr lang="ru-RU" dirty="0">
                <a:latin typeface="Times New Roman" panose="02020603050405020304" pitchFamily="18" charset="0"/>
                <a:ea typeface="Calibri" panose="020F0502020204030204" pitchFamily="34" charset="0"/>
                <a:cs typeface="Times New Roman" panose="02020603050405020304" pitchFamily="18" charset="0"/>
              </a:rPr>
              <a:t>. Можно предположить, также наличие функциональной связи этой погрешности с ошибками геометризации (ОГ).</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293902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0198" y="507069"/>
            <a:ext cx="9596927" cy="5909310"/>
          </a:xfrm>
          <a:prstGeom prst="rect">
            <a:avLst/>
          </a:prstGeom>
        </p:spPr>
        <p:txBody>
          <a:bodyPr wrap="square">
            <a:spAutoFit/>
          </a:bodyPr>
          <a:lstStyle/>
          <a:p>
            <a:pPr indent="450215" algn="just">
              <a:lnSpc>
                <a:spcPct val="150000"/>
              </a:lnSpc>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Выводы:</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актуальной задачей в области методики разведки месторождений ТПИ является </a:t>
            </a:r>
            <a:r>
              <a:rPr lang="ru-RU" u="sng" dirty="0">
                <a:latin typeface="Times New Roman" panose="02020603050405020304" pitchFamily="18" charset="0"/>
                <a:ea typeface="Calibri" panose="020F0502020204030204" pitchFamily="34" charset="0"/>
                <a:cs typeface="Times New Roman" panose="02020603050405020304" pitchFamily="18" charset="0"/>
              </a:rPr>
              <a:t>разработка количественных показателей</a:t>
            </a:r>
            <a:r>
              <a:rPr lang="ru-RU" dirty="0">
                <a:latin typeface="Times New Roman" panose="02020603050405020304" pitchFamily="18" charset="0"/>
                <a:ea typeface="Calibri" panose="020F0502020204030204" pitchFamily="34" charset="0"/>
                <a:cs typeface="Times New Roman" panose="02020603050405020304" pitchFamily="18" charset="0"/>
              </a:rPr>
              <a:t>, характеризующих сложность геологического строения объектов;</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основной характеристикой формы рудных тел являются их </a:t>
            </a:r>
            <a:r>
              <a:rPr lang="ru-RU" b="1" i="1" dirty="0">
                <a:latin typeface="Times New Roman" panose="02020603050405020304" pitchFamily="18" charset="0"/>
                <a:ea typeface="Calibri" panose="020F0502020204030204" pitchFamily="34" charset="0"/>
                <a:cs typeface="Times New Roman" panose="02020603050405020304" pitchFamily="18" charset="0"/>
              </a:rPr>
              <a:t>средние размеры</a:t>
            </a:r>
            <a:r>
              <a:rPr lang="ru-RU" dirty="0">
                <a:latin typeface="Times New Roman" panose="02020603050405020304" pitchFamily="18" charset="0"/>
                <a:ea typeface="Calibri" panose="020F0502020204030204" pitchFamily="34" charset="0"/>
                <a:cs typeface="Times New Roman" panose="02020603050405020304" pitchFamily="18" charset="0"/>
              </a:rPr>
              <a:t> по направлениям увязки; группировка месторождений применительно к видам минерального сырья должна базироваться на этих показателях. Дополнительно следует рассмотреть характеристику объектов разных морфологических типов по </a:t>
            </a:r>
            <a:r>
              <a:rPr lang="ru-RU" u="sng" dirty="0">
                <a:latin typeface="Times New Roman" panose="02020603050405020304" pitchFamily="18" charset="0"/>
                <a:ea typeface="Calibri" panose="020F0502020204030204" pitchFamily="34" charset="0"/>
                <a:cs typeface="Times New Roman" panose="02020603050405020304" pitchFamily="18" charset="0"/>
              </a:rPr>
              <a:t>фрактальной размерности</a:t>
            </a:r>
            <a:r>
              <a:rPr lang="ru-RU" dirty="0">
                <a:latin typeface="Times New Roman" panose="02020603050405020304" pitchFamily="18" charset="0"/>
                <a:ea typeface="Calibri" panose="020F0502020204030204" pitchFamily="34" charset="0"/>
                <a:cs typeface="Times New Roman" panose="02020603050405020304" pitchFamily="18" charset="0"/>
              </a:rPr>
              <a:t>;</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важным классификационным признаком для группировки месторождений по сложности строения является </a:t>
            </a:r>
            <a:r>
              <a:rPr lang="ru-RU" u="sng" dirty="0">
                <a:latin typeface="Times New Roman" panose="02020603050405020304" pitchFamily="18" charset="0"/>
                <a:ea typeface="Calibri" panose="020F0502020204030204" pitchFamily="34" charset="0"/>
                <a:cs typeface="Times New Roman" panose="02020603050405020304" pitchFamily="18" charset="0"/>
              </a:rPr>
              <a:t>степень изменчивости содержаний по пробам или композитам</a:t>
            </a:r>
            <a:r>
              <a:rPr lang="ru-RU" dirty="0">
                <a:latin typeface="Times New Roman" panose="02020603050405020304" pitchFamily="18" charset="0"/>
                <a:ea typeface="Calibri" panose="020F0502020204030204" pitchFamily="34" charset="0"/>
                <a:cs typeface="Times New Roman" panose="02020603050405020304" pitchFamily="18" charset="0"/>
              </a:rPr>
              <a:t>, соответствующим по высоте (мощности) размерам минимальных выемочных единиц (МВЕ);</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выбор параметров разведочной сети на основе группировки объектов требует фиксации </a:t>
            </a:r>
            <a:r>
              <a:rPr lang="ru-RU" u="sng" dirty="0">
                <a:latin typeface="Times New Roman" panose="02020603050405020304" pitchFamily="18" charset="0"/>
                <a:ea typeface="Calibri" panose="020F0502020204030204" pitchFamily="34" charset="0"/>
                <a:cs typeface="Times New Roman" panose="02020603050405020304" pitchFamily="18" charset="0"/>
              </a:rPr>
              <a:t>предельных значений критериев </a:t>
            </a:r>
            <a:r>
              <a:rPr lang="ru-RU" u="sng" dirty="0" err="1">
                <a:latin typeface="Times New Roman" panose="02020603050405020304" pitchFamily="18" charset="0"/>
                <a:ea typeface="Calibri" panose="020F0502020204030204" pitchFamily="34" charset="0"/>
                <a:cs typeface="Times New Roman" panose="02020603050405020304" pitchFamily="18" charset="0"/>
              </a:rPr>
              <a:t>разведанности</a:t>
            </a:r>
            <a:r>
              <a:rPr lang="ru-RU" u="sng" dirty="0">
                <a:latin typeface="Times New Roman" panose="02020603050405020304" pitchFamily="18" charset="0"/>
                <a:ea typeface="Calibri" panose="020F0502020204030204" pitchFamily="34" charset="0"/>
                <a:cs typeface="Times New Roman" panose="02020603050405020304" pitchFamily="18" charset="0"/>
              </a:rPr>
              <a:t> </a:t>
            </a:r>
            <a:r>
              <a:rPr lang="ru-RU" dirty="0">
                <a:latin typeface="Times New Roman" panose="02020603050405020304" pitchFamily="18" charset="0"/>
                <a:ea typeface="Calibri" panose="020F0502020204030204" pitchFamily="34" charset="0"/>
                <a:cs typeface="Times New Roman" panose="02020603050405020304" pitchFamily="18" charset="0"/>
              </a:rPr>
              <a:t>для каждой из категорий с учетом вида минерального сырья.</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6812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26957" y="331790"/>
            <a:ext cx="8596668" cy="1368824"/>
          </a:xfrm>
        </p:spPr>
        <p:txBody>
          <a:bodyPr/>
          <a:lstStyle/>
          <a:p>
            <a:r>
              <a:rPr lang="ru-RU" sz="2400" dirty="0">
                <a:latin typeface="Times New Roman" panose="02020603050405020304" pitchFamily="18" charset="0"/>
                <a:cs typeface="Times New Roman" panose="02020603050405020304" pitchFamily="18" charset="0"/>
              </a:rPr>
              <a:t>Определение сложности геологического строения месторождений в практике ведения ГРР связано с выбором параметров разведочной сети и квалификацией запасов.</a:t>
            </a:r>
          </a:p>
          <a:p>
            <a:endParaRPr lang="ru-RU" dirty="0"/>
          </a:p>
        </p:txBody>
      </p:sp>
      <p:pic>
        <p:nvPicPr>
          <p:cNvPr id="4" name="Рисунок 3"/>
          <p:cNvPicPr/>
          <p:nvPr/>
        </p:nvPicPr>
        <p:blipFill>
          <a:blip r:embed="rId2" cstate="print">
            <a:extLst>
              <a:ext uri="{28A0092B-C50C-407E-A947-70E740481C1C}">
                <a14:useLocalDpi xmlns:a14="http://schemas.microsoft.com/office/drawing/2010/main" val="0"/>
              </a:ext>
            </a:extLst>
          </a:blip>
          <a:stretch>
            <a:fillRect/>
          </a:stretch>
        </p:blipFill>
        <p:spPr>
          <a:xfrm rot="16200000">
            <a:off x="3313268" y="1142631"/>
            <a:ext cx="3713884" cy="4597638"/>
          </a:xfrm>
          <a:prstGeom prst="rect">
            <a:avLst/>
          </a:prstGeom>
        </p:spPr>
      </p:pic>
      <p:sp>
        <p:nvSpPr>
          <p:cNvPr id="6" name="TextBox 5"/>
          <p:cNvSpPr txBox="1"/>
          <p:nvPr/>
        </p:nvSpPr>
        <p:spPr>
          <a:xfrm>
            <a:off x="521293" y="4796783"/>
            <a:ext cx="10109675" cy="1938992"/>
          </a:xfrm>
          <a:prstGeom prst="rect">
            <a:avLst/>
          </a:prstGeom>
          <a:noFill/>
        </p:spPr>
        <p:txBody>
          <a:bodyPr wrap="square" rtlCol="0">
            <a:spAutoFit/>
          </a:bodyPr>
          <a:lstStyle/>
          <a:p>
            <a:r>
              <a:rPr lang="ru-RU" sz="2000" dirty="0">
                <a:latin typeface="Times New Roman" panose="02020603050405020304" pitchFamily="18" charset="0"/>
                <a:cs typeface="Times New Roman" panose="02020603050405020304" pitchFamily="18" charset="0"/>
              </a:rPr>
              <a:t>Очевидно, что </a:t>
            </a:r>
            <a:r>
              <a:rPr lang="ru-RU" sz="2000" b="1" i="1" dirty="0">
                <a:latin typeface="Times New Roman" panose="02020603050405020304" pitchFamily="18" charset="0"/>
                <a:cs typeface="Times New Roman" panose="02020603050405020304" pitchFamily="18" charset="0"/>
              </a:rPr>
              <a:t>характеристики сложности</a:t>
            </a:r>
            <a:r>
              <a:rPr lang="ru-RU" sz="2000" dirty="0">
                <a:latin typeface="Times New Roman" panose="02020603050405020304" pitchFamily="18" charset="0"/>
                <a:cs typeface="Times New Roman" panose="02020603050405020304" pitchFamily="18" charset="0"/>
              </a:rPr>
              <a:t> должны использоваться при </a:t>
            </a:r>
            <a:r>
              <a:rPr lang="ru-RU" sz="2000" b="1" i="1" dirty="0">
                <a:latin typeface="Times New Roman" panose="02020603050405020304" pitchFamily="18" charset="0"/>
                <a:cs typeface="Times New Roman" panose="02020603050405020304" pitchFamily="18" charset="0"/>
              </a:rPr>
              <a:t>обосновании геометрии разведочной сети</a:t>
            </a:r>
            <a:r>
              <a:rPr lang="ru-RU" sz="2000" dirty="0">
                <a:latin typeface="Times New Roman" panose="02020603050405020304" pitchFamily="18" charset="0"/>
                <a:cs typeface="Times New Roman" panose="02020603050405020304" pitchFamily="18" charset="0"/>
              </a:rPr>
              <a:t> и участвовать, в той или иной форме в </a:t>
            </a:r>
            <a:r>
              <a:rPr lang="ru-RU" sz="2000" b="1" i="1" dirty="0">
                <a:latin typeface="Times New Roman" panose="02020603050405020304" pitchFamily="18" charset="0"/>
                <a:cs typeface="Times New Roman" panose="02020603050405020304" pitchFamily="18" charset="0"/>
              </a:rPr>
              <a:t>квалификации запасов</a:t>
            </a:r>
            <a:r>
              <a:rPr lang="ru-RU" sz="2000" dirty="0">
                <a:latin typeface="Times New Roman" panose="02020603050405020304" pitchFamily="18" charset="0"/>
                <a:cs typeface="Times New Roman" panose="02020603050405020304" pitchFamily="18" charset="0"/>
              </a:rPr>
              <a:t>.</a:t>
            </a:r>
          </a:p>
          <a:p>
            <a:r>
              <a:rPr lang="ru-RU" sz="2000" dirty="0">
                <a:latin typeface="Times New Roman" panose="02020603050405020304" pitchFamily="18" charset="0"/>
                <a:cs typeface="Times New Roman" panose="02020603050405020304" pitchFamily="18" charset="0"/>
              </a:rPr>
              <a:t>Особое значение оценка сложности строения имеет на ранних стадиях геологоразведочных работ. На поздних стадиях работ и, особенно на стадии эксплуатации, эта процедура практически теряет смысл.</a:t>
            </a:r>
          </a:p>
        </p:txBody>
      </p:sp>
    </p:spTree>
    <p:extLst>
      <p:ext uri="{BB962C8B-B14F-4D97-AF65-F5344CB8AC3E}">
        <p14:creationId xmlns:p14="http://schemas.microsoft.com/office/powerpoint/2010/main" val="36493322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59679" y="2187723"/>
            <a:ext cx="7778163" cy="1338828"/>
          </a:xfrm>
          <a:prstGeom prst="rect">
            <a:avLst/>
          </a:prstGeom>
        </p:spPr>
        <p:txBody>
          <a:bodyPr wrap="square">
            <a:spAutoFit/>
          </a:bodyPr>
          <a:lstStyle/>
          <a:p>
            <a:pPr indent="450215" algn="just">
              <a:lnSpc>
                <a:spcPct val="150000"/>
              </a:lnSpc>
              <a:spcAft>
                <a:spcPts val="0"/>
              </a:spcAft>
            </a:pPr>
            <a:r>
              <a:rPr lang="ru-RU" sz="5400" dirty="0">
                <a:latin typeface="Times New Roman" panose="02020603050405020304" pitchFamily="18" charset="0"/>
                <a:ea typeface="Calibri" panose="020F0502020204030204" pitchFamily="34" charset="0"/>
                <a:cs typeface="Times New Roman" panose="02020603050405020304" pitchFamily="18" charset="0"/>
              </a:rPr>
              <a:t>Благодарю за внимание.</a:t>
            </a:r>
            <a:endParaRPr lang="ru-RU" sz="5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85227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57692" y="323243"/>
            <a:ext cx="9842539" cy="3880773"/>
          </a:xfrm>
        </p:spPr>
        <p:txBody>
          <a:bodyPr/>
          <a:lstStyle/>
          <a:p>
            <a:r>
              <a:rPr lang="ru-RU" sz="1600" dirty="0">
                <a:latin typeface="Times New Roman" panose="02020603050405020304" pitchFamily="18" charset="0"/>
                <a:cs typeface="Times New Roman" panose="02020603050405020304" pitchFamily="18" charset="0"/>
              </a:rPr>
              <a:t>Для решения задач выбора параметров разведочной сети в отечественной практике предложено пользоваться группировкой месторождений твердых полезных ископаемых, в основу которой положен принцип аналогии.  В настоящее время в российской классификации запасов выделяется 4 группы месторождений.</a:t>
            </a:r>
          </a:p>
          <a:p>
            <a:r>
              <a:rPr lang="ru-RU" sz="1600" dirty="0">
                <a:latin typeface="Times New Roman" panose="02020603050405020304" pitchFamily="18" charset="0"/>
                <a:cs typeface="Times New Roman" panose="02020603050405020304" pitchFamily="18" charset="0"/>
              </a:rPr>
              <a:t>Основными квалификационными признаками, использованными для разделения на группы, служат размеры и форма рудных тел, а также степень изменчивости свойств объекта.</a:t>
            </a:r>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2884828019"/>
              </p:ext>
            </p:extLst>
          </p:nvPr>
        </p:nvGraphicFramePr>
        <p:xfrm>
          <a:off x="412413" y="1980317"/>
          <a:ext cx="10227100" cy="4909189"/>
        </p:xfrm>
        <a:graphic>
          <a:graphicData uri="http://schemas.openxmlformats.org/drawingml/2006/table">
            <a:tbl>
              <a:tblPr>
                <a:tableStyleId>{5C22544A-7EE6-4342-B048-85BDC9FD1C3A}</a:tableStyleId>
              </a:tblPr>
              <a:tblGrid>
                <a:gridCol w="1932391">
                  <a:extLst>
                    <a:ext uri="{9D8B030D-6E8A-4147-A177-3AD203B41FA5}">
                      <a16:colId xmlns:a16="http://schemas.microsoft.com/office/drawing/2014/main" xmlns="" val="2458234292"/>
                    </a:ext>
                  </a:extLst>
                </a:gridCol>
                <a:gridCol w="2129278">
                  <a:extLst>
                    <a:ext uri="{9D8B030D-6E8A-4147-A177-3AD203B41FA5}">
                      <a16:colId xmlns:a16="http://schemas.microsoft.com/office/drawing/2014/main" xmlns="" val="3828443763"/>
                    </a:ext>
                  </a:extLst>
                </a:gridCol>
                <a:gridCol w="1994102">
                  <a:extLst>
                    <a:ext uri="{9D8B030D-6E8A-4147-A177-3AD203B41FA5}">
                      <a16:colId xmlns:a16="http://schemas.microsoft.com/office/drawing/2014/main" xmlns="" val="3452028875"/>
                    </a:ext>
                  </a:extLst>
                </a:gridCol>
                <a:gridCol w="1961650">
                  <a:extLst>
                    <a:ext uri="{9D8B030D-6E8A-4147-A177-3AD203B41FA5}">
                      <a16:colId xmlns:a16="http://schemas.microsoft.com/office/drawing/2014/main" xmlns="" val="3163913544"/>
                    </a:ext>
                  </a:extLst>
                </a:gridCol>
                <a:gridCol w="2209679">
                  <a:extLst>
                    <a:ext uri="{9D8B030D-6E8A-4147-A177-3AD203B41FA5}">
                      <a16:colId xmlns:a16="http://schemas.microsoft.com/office/drawing/2014/main" xmlns="" val="216585324"/>
                    </a:ext>
                  </a:extLst>
                </a:gridCol>
              </a:tblGrid>
              <a:tr h="308131">
                <a:tc rowSpan="2">
                  <a:txBody>
                    <a:bodyPr/>
                    <a:lstStyle/>
                    <a:p>
                      <a:pPr algn="ctr" fontAlgn="base">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Признаки</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nchor="ctr"/>
                </a:tc>
                <a:tc gridSpan="4">
                  <a:txBody>
                    <a:bodyPr/>
                    <a:lstStyle/>
                    <a:p>
                      <a:pPr algn="just" fontAlgn="base">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                                    Группа по сложности строения</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2121191692"/>
                  </a:ext>
                </a:extLst>
              </a:tr>
              <a:tr h="379597">
                <a:tc vMerge="1">
                  <a:txBody>
                    <a:bodyPr/>
                    <a:lstStyle/>
                    <a:p>
                      <a:endParaRPr lang="ru-RU"/>
                    </a:p>
                  </a:txBody>
                  <a:tcPr/>
                </a:tc>
                <a:tc>
                  <a:txBody>
                    <a:bodyPr/>
                    <a:lstStyle/>
                    <a:p>
                      <a:pPr algn="ctr" fontAlgn="base">
                        <a:lnSpc>
                          <a:spcPct val="115000"/>
                        </a:lnSpc>
                        <a:spcAft>
                          <a:spcPts val="0"/>
                        </a:spcAft>
                      </a:pPr>
                      <a:r>
                        <a:rPr lang="en-US" sz="1400" kern="1200" dirty="0" smtClean="0">
                          <a:effectLst/>
                          <a:latin typeface="Times New Roman" panose="02020603050405020304" pitchFamily="18" charset="0"/>
                          <a:ea typeface="+mn-ea"/>
                          <a:cs typeface="Times New Roman" panose="02020603050405020304" pitchFamily="18" charset="0"/>
                        </a:rPr>
                        <a:t>I</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tc>
                <a:tc>
                  <a:txBody>
                    <a:bodyPr/>
                    <a:lstStyle/>
                    <a:p>
                      <a:pPr algn="ctr" fontAlgn="base">
                        <a:lnSpc>
                          <a:spcPct val="115000"/>
                        </a:lnSpc>
                        <a:spcAft>
                          <a:spcPts val="0"/>
                        </a:spcAft>
                      </a:pPr>
                      <a:r>
                        <a:rPr lang="en-GB" sz="1400" kern="1200" dirty="0">
                          <a:effectLst/>
                          <a:latin typeface="Times New Roman" panose="02020603050405020304" pitchFamily="18" charset="0"/>
                          <a:cs typeface="Times New Roman" panose="02020603050405020304" pitchFamily="18" charset="0"/>
                        </a:rPr>
                        <a:t>II</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tc>
                <a:tc>
                  <a:txBody>
                    <a:bodyPr/>
                    <a:lstStyle/>
                    <a:p>
                      <a:pPr algn="ctr" fontAlgn="base">
                        <a:lnSpc>
                          <a:spcPct val="115000"/>
                        </a:lnSpc>
                        <a:spcAft>
                          <a:spcPts val="0"/>
                        </a:spcAft>
                      </a:pPr>
                      <a:r>
                        <a:rPr lang="en-GB" sz="1400" kern="1200" dirty="0">
                          <a:effectLst/>
                          <a:latin typeface="Times New Roman" panose="02020603050405020304" pitchFamily="18" charset="0"/>
                          <a:cs typeface="Times New Roman" panose="02020603050405020304" pitchFamily="18" charset="0"/>
                        </a:rPr>
                        <a:t>III</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tc>
                <a:tc>
                  <a:txBody>
                    <a:bodyPr/>
                    <a:lstStyle/>
                    <a:p>
                      <a:pPr indent="450215" algn="ctr" fontAlgn="base">
                        <a:lnSpc>
                          <a:spcPct val="150000"/>
                        </a:lnSpc>
                        <a:spcAft>
                          <a:spcPts val="0"/>
                        </a:spcAft>
                      </a:pPr>
                      <a:r>
                        <a:rPr lang="en-GB" sz="1400" kern="1200" dirty="0">
                          <a:effectLst/>
                          <a:latin typeface="Times New Roman" panose="02020603050405020304" pitchFamily="18" charset="0"/>
                          <a:cs typeface="Times New Roman" panose="02020603050405020304" pitchFamily="18" charset="0"/>
                        </a:rPr>
                        <a:t>IV</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tc>
                <a:extLst>
                  <a:ext uri="{0D108BD9-81ED-4DB2-BD59-A6C34878D82A}">
                    <a16:rowId xmlns:a16="http://schemas.microsoft.com/office/drawing/2014/main" xmlns="" val="384460682"/>
                  </a:ext>
                </a:extLst>
              </a:tr>
              <a:tr h="1377052">
                <a:tc>
                  <a:txBody>
                    <a:bodyPr/>
                    <a:lstStyle/>
                    <a:p>
                      <a:pPr algn="just" fontAlgn="base">
                        <a:lnSpc>
                          <a:spcPct val="115000"/>
                        </a:lnSpc>
                        <a:spcAft>
                          <a:spcPts val="0"/>
                        </a:spcAft>
                      </a:pPr>
                      <a:r>
                        <a:rPr lang="ru-RU" sz="1400" kern="1200" dirty="0" smtClean="0">
                          <a:effectLst/>
                          <a:latin typeface="Times New Roman" panose="02020603050405020304" pitchFamily="18" charset="0"/>
                          <a:cs typeface="Times New Roman" panose="02020603050405020304" pitchFamily="18" charset="0"/>
                        </a:rPr>
                        <a:t>размеры и морфо-логические</a:t>
                      </a:r>
                      <a:endParaRPr lang="en-US" sz="1400" kern="1200" dirty="0" smtClean="0">
                        <a:effectLst/>
                        <a:latin typeface="Times New Roman" panose="02020603050405020304" pitchFamily="18" charset="0"/>
                        <a:cs typeface="Times New Roman" panose="02020603050405020304" pitchFamily="18" charset="0"/>
                      </a:endParaRPr>
                    </a:p>
                    <a:p>
                      <a:pPr algn="just" fontAlgn="base">
                        <a:lnSpc>
                          <a:spcPct val="115000"/>
                        </a:lnSpc>
                        <a:spcAft>
                          <a:spcPts val="0"/>
                        </a:spcAft>
                      </a:pPr>
                      <a:r>
                        <a:rPr lang="ru-RU" sz="1400" kern="1200" dirty="0" smtClean="0">
                          <a:effectLst/>
                          <a:latin typeface="Times New Roman" panose="02020603050405020304" pitchFamily="18" charset="0"/>
                          <a:cs typeface="Times New Roman" panose="02020603050405020304" pitchFamily="18" charset="0"/>
                        </a:rPr>
                        <a:t>особенности </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nchor="ctr"/>
                </a:tc>
                <a:tc>
                  <a:txBody>
                    <a:bodyPr/>
                    <a:lstStyle/>
                    <a:p>
                      <a:pPr algn="just" fontAlgn="base">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крупные, средние, </a:t>
                      </a:r>
                      <a:endParaRPr lang="ru-RU" sz="1400" dirty="0">
                        <a:effectLst/>
                        <a:latin typeface="Times New Roman" panose="02020603050405020304" pitchFamily="18" charset="0"/>
                        <a:cs typeface="Times New Roman" panose="02020603050405020304" pitchFamily="18" charset="0"/>
                      </a:endParaRPr>
                    </a:p>
                    <a:p>
                      <a:pPr algn="just" fontAlgn="base">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пластовые, </a:t>
                      </a:r>
                      <a:endParaRPr lang="en-US" sz="1400" kern="1200" dirty="0" smtClean="0">
                        <a:effectLst/>
                        <a:latin typeface="Times New Roman" panose="02020603050405020304" pitchFamily="18" charset="0"/>
                        <a:cs typeface="Times New Roman" panose="02020603050405020304" pitchFamily="18" charset="0"/>
                      </a:endParaRPr>
                    </a:p>
                    <a:p>
                      <a:pPr algn="just" fontAlgn="base">
                        <a:lnSpc>
                          <a:spcPct val="115000"/>
                        </a:lnSpc>
                        <a:spcAft>
                          <a:spcPts val="0"/>
                        </a:spcAft>
                      </a:pPr>
                      <a:r>
                        <a:rPr lang="ru-RU" sz="1400" kern="1200" dirty="0" smtClean="0">
                          <a:effectLst/>
                          <a:latin typeface="Times New Roman" panose="02020603050405020304" pitchFamily="18" charset="0"/>
                          <a:cs typeface="Times New Roman" panose="02020603050405020304" pitchFamily="18" charset="0"/>
                        </a:rPr>
                        <a:t>пластообразные</a:t>
                      </a:r>
                      <a:r>
                        <a:rPr lang="ru-RU" sz="1400" kern="1200" dirty="0">
                          <a:effectLst/>
                          <a:latin typeface="Times New Roman" panose="02020603050405020304" pitchFamily="18" charset="0"/>
                          <a:cs typeface="Times New Roman" panose="02020603050405020304" pitchFamily="18" charset="0"/>
                        </a:rPr>
                        <a:t>, </a:t>
                      </a:r>
                      <a:endParaRPr lang="en-US" sz="1400" kern="1200" dirty="0" smtClean="0">
                        <a:effectLst/>
                        <a:latin typeface="Times New Roman" panose="02020603050405020304" pitchFamily="18" charset="0"/>
                        <a:cs typeface="Times New Roman" panose="02020603050405020304" pitchFamily="18" charset="0"/>
                      </a:endParaRPr>
                    </a:p>
                    <a:p>
                      <a:pPr algn="just" fontAlgn="base">
                        <a:lnSpc>
                          <a:spcPct val="115000"/>
                        </a:lnSpc>
                        <a:spcAft>
                          <a:spcPts val="0"/>
                        </a:spcAft>
                      </a:pPr>
                      <a:r>
                        <a:rPr lang="ru-RU" sz="1400" kern="1200" dirty="0" smtClean="0">
                          <a:effectLst/>
                          <a:latin typeface="Times New Roman" panose="02020603050405020304" pitchFamily="18" charset="0"/>
                          <a:cs typeface="Times New Roman" panose="02020603050405020304" pitchFamily="18" charset="0"/>
                        </a:rPr>
                        <a:t>линзовидные</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nchor="ctr"/>
                </a:tc>
                <a:tc>
                  <a:txBody>
                    <a:bodyPr/>
                    <a:lstStyle/>
                    <a:p>
                      <a:pPr algn="just" fontAlgn="base">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крупные, средние, </a:t>
                      </a:r>
                      <a:endParaRPr lang="ru-RU" sz="1400" dirty="0">
                        <a:effectLst/>
                        <a:latin typeface="Times New Roman" panose="02020603050405020304" pitchFamily="18" charset="0"/>
                        <a:cs typeface="Times New Roman" panose="02020603050405020304" pitchFamily="18" charset="0"/>
                      </a:endParaRPr>
                    </a:p>
                    <a:p>
                      <a:pPr algn="just" fontAlgn="base">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пластовые, пластообразные, линзовидные,</a:t>
                      </a:r>
                      <a:endParaRPr lang="ru-RU" sz="1400" dirty="0">
                        <a:effectLst/>
                        <a:latin typeface="Times New Roman" panose="02020603050405020304" pitchFamily="18" charset="0"/>
                        <a:cs typeface="Times New Roman" panose="02020603050405020304" pitchFamily="18" charset="0"/>
                      </a:endParaRPr>
                    </a:p>
                    <a:p>
                      <a:pPr algn="just" fontAlgn="base">
                        <a:lnSpc>
                          <a:spcPct val="115000"/>
                        </a:lnSpc>
                        <a:spcAft>
                          <a:spcPts val="0"/>
                        </a:spcAft>
                      </a:pPr>
                      <a:r>
                        <a:rPr lang="ru-RU" sz="1400" kern="1200" dirty="0" smtClean="0">
                          <a:effectLst/>
                          <a:latin typeface="Times New Roman" panose="02020603050405020304" pitchFamily="18" charset="0"/>
                          <a:cs typeface="Times New Roman" panose="02020603050405020304" pitchFamily="18" charset="0"/>
                        </a:rPr>
                        <a:t>штокверки </a:t>
                      </a:r>
                      <a:r>
                        <a:rPr lang="ru-RU" sz="1400" kern="1200" dirty="0">
                          <a:effectLst/>
                          <a:latin typeface="Times New Roman" panose="02020603050405020304" pitchFamily="18" charset="0"/>
                          <a:cs typeface="Times New Roman" panose="02020603050405020304" pitchFamily="18" charset="0"/>
                        </a:rPr>
                        <a:t>и трубки</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nchor="ctr"/>
                </a:tc>
                <a:tc>
                  <a:txBody>
                    <a:bodyPr/>
                    <a:lstStyle/>
                    <a:p>
                      <a:pPr algn="just" fontAlgn="base">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средние и мелкие,</a:t>
                      </a:r>
                      <a:endParaRPr lang="ru-RU" sz="1400" dirty="0">
                        <a:effectLst/>
                        <a:latin typeface="Times New Roman" panose="02020603050405020304" pitchFamily="18" charset="0"/>
                        <a:cs typeface="Times New Roman" panose="02020603050405020304" pitchFamily="18" charset="0"/>
                      </a:endParaRPr>
                    </a:p>
                    <a:p>
                      <a:pPr algn="just" fontAlgn="base">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пластообразные, линзовидные, штокверки,</a:t>
                      </a:r>
                      <a:endParaRPr lang="ru-RU" sz="1400" dirty="0">
                        <a:effectLst/>
                        <a:latin typeface="Times New Roman" panose="02020603050405020304" pitchFamily="18" charset="0"/>
                        <a:cs typeface="Times New Roman" panose="02020603050405020304" pitchFamily="18" charset="0"/>
                      </a:endParaRPr>
                    </a:p>
                    <a:p>
                      <a:pPr algn="just" fontAlgn="base">
                        <a:lnSpc>
                          <a:spcPct val="115000"/>
                        </a:lnSpc>
                        <a:spcAft>
                          <a:spcPts val="0"/>
                        </a:spcAft>
                      </a:pPr>
                      <a:r>
                        <a:rPr lang="ru-RU" sz="1400" kern="1200" dirty="0" smtClean="0">
                          <a:effectLst/>
                          <a:latin typeface="Times New Roman" panose="02020603050405020304" pitchFamily="18" charset="0"/>
                          <a:cs typeface="Times New Roman" panose="02020603050405020304" pitchFamily="18" charset="0"/>
                        </a:rPr>
                        <a:t>жилы </a:t>
                      </a:r>
                      <a:r>
                        <a:rPr lang="ru-RU" sz="1400" kern="1200" dirty="0">
                          <a:effectLst/>
                          <a:latin typeface="Times New Roman" panose="02020603050405020304" pitchFamily="18" charset="0"/>
                          <a:cs typeface="Times New Roman" panose="02020603050405020304" pitchFamily="18" charset="0"/>
                        </a:rPr>
                        <a:t>и трубки</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nchor="ctr"/>
                </a:tc>
                <a:tc>
                  <a:txBody>
                    <a:bodyPr/>
                    <a:lstStyle/>
                    <a:p>
                      <a:pPr algn="just" fontAlgn="base">
                        <a:lnSpc>
                          <a:spcPct val="115000"/>
                        </a:lnSpc>
                        <a:spcAft>
                          <a:spcPts val="0"/>
                        </a:spcAft>
                      </a:pPr>
                      <a:r>
                        <a:rPr lang="ru-RU" sz="1400" kern="1200" dirty="0" smtClean="0">
                          <a:effectLst/>
                          <a:latin typeface="Times New Roman" panose="02020603050405020304" pitchFamily="18" charset="0"/>
                          <a:cs typeface="Times New Roman" panose="02020603050405020304" pitchFamily="18" charset="0"/>
                        </a:rPr>
                        <a:t>мелкие,</a:t>
                      </a:r>
                      <a:r>
                        <a:rPr lang="en-US" sz="1400" kern="1200" baseline="0" dirty="0" smtClean="0">
                          <a:effectLst/>
                          <a:latin typeface="Times New Roman" panose="02020603050405020304" pitchFamily="18" charset="0"/>
                          <a:cs typeface="Times New Roman" panose="02020603050405020304" pitchFamily="18" charset="0"/>
                        </a:rPr>
                        <a:t> </a:t>
                      </a:r>
                      <a:r>
                        <a:rPr lang="ru-RU" sz="1400" kern="1200" dirty="0" smtClean="0">
                          <a:effectLst/>
                          <a:latin typeface="Times New Roman" panose="02020603050405020304" pitchFamily="18" charset="0"/>
                          <a:cs typeface="Times New Roman" panose="02020603050405020304" pitchFamily="18" charset="0"/>
                        </a:rPr>
                        <a:t>реже </a:t>
                      </a:r>
                      <a:r>
                        <a:rPr lang="ru-RU" sz="1400" kern="1200" dirty="0">
                          <a:effectLst/>
                          <a:latin typeface="Times New Roman" panose="02020603050405020304" pitchFamily="18" charset="0"/>
                          <a:cs typeface="Times New Roman" panose="02020603050405020304" pitchFamily="18" charset="0"/>
                        </a:rPr>
                        <a:t>средние,</a:t>
                      </a:r>
                      <a:endParaRPr lang="ru-RU" sz="1400" dirty="0">
                        <a:effectLst/>
                        <a:latin typeface="Times New Roman" panose="02020603050405020304" pitchFamily="18" charset="0"/>
                        <a:cs typeface="Times New Roman" panose="02020603050405020304" pitchFamily="18" charset="0"/>
                      </a:endParaRPr>
                    </a:p>
                    <a:p>
                      <a:pPr algn="just" fontAlgn="base">
                        <a:lnSpc>
                          <a:spcPct val="115000"/>
                        </a:lnSpc>
                        <a:spcAft>
                          <a:spcPts val="0"/>
                        </a:spcAft>
                      </a:pPr>
                      <a:r>
                        <a:rPr lang="ru-RU" sz="1400" kern="1200" dirty="0" smtClean="0">
                          <a:effectLst/>
                          <a:latin typeface="Times New Roman" panose="02020603050405020304" pitchFamily="18" charset="0"/>
                          <a:cs typeface="Times New Roman" panose="02020603050405020304" pitchFamily="18" charset="0"/>
                        </a:rPr>
                        <a:t>линзы</a:t>
                      </a:r>
                      <a:r>
                        <a:rPr lang="ru-RU" sz="1400" kern="1200" dirty="0">
                          <a:effectLst/>
                          <a:latin typeface="Times New Roman" panose="02020603050405020304" pitchFamily="18" charset="0"/>
                          <a:cs typeface="Times New Roman" panose="02020603050405020304" pitchFamily="18" charset="0"/>
                        </a:rPr>
                        <a:t>, штокверки,</a:t>
                      </a:r>
                      <a:endParaRPr lang="ru-RU" sz="1400" dirty="0">
                        <a:effectLst/>
                        <a:latin typeface="Times New Roman" panose="02020603050405020304" pitchFamily="18" charset="0"/>
                        <a:cs typeface="Times New Roman" panose="02020603050405020304" pitchFamily="18" charset="0"/>
                      </a:endParaRPr>
                    </a:p>
                    <a:p>
                      <a:pPr algn="just" fontAlgn="base">
                        <a:lnSpc>
                          <a:spcPct val="115000"/>
                        </a:lnSpc>
                        <a:spcAft>
                          <a:spcPts val="0"/>
                        </a:spcAft>
                      </a:pPr>
                      <a:r>
                        <a:rPr lang="ru-RU" sz="1400" kern="1200" dirty="0" smtClean="0">
                          <a:effectLst/>
                          <a:latin typeface="Times New Roman" panose="02020603050405020304" pitchFamily="18" charset="0"/>
                          <a:cs typeface="Times New Roman" panose="02020603050405020304" pitchFamily="18" charset="0"/>
                        </a:rPr>
                        <a:t>жилы</a:t>
                      </a:r>
                      <a:r>
                        <a:rPr lang="ru-RU" sz="1400" kern="1200" dirty="0">
                          <a:effectLst/>
                          <a:latin typeface="Times New Roman" panose="02020603050405020304" pitchFamily="18" charset="0"/>
                          <a:cs typeface="Times New Roman" panose="02020603050405020304" pitchFamily="18" charset="0"/>
                        </a:rPr>
                        <a:t>, трубки</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nchor="ctr"/>
                </a:tc>
                <a:extLst>
                  <a:ext uri="{0D108BD9-81ED-4DB2-BD59-A6C34878D82A}">
                    <a16:rowId xmlns:a16="http://schemas.microsoft.com/office/drawing/2014/main" xmlns="" val="122682387"/>
                  </a:ext>
                </a:extLst>
              </a:tr>
              <a:tr h="812087">
                <a:tc>
                  <a:txBody>
                    <a:bodyPr/>
                    <a:lstStyle/>
                    <a:p>
                      <a:pPr algn="just" fontAlgn="base">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-изменчивость </a:t>
                      </a:r>
                      <a:endParaRPr lang="ru-RU" sz="1400" dirty="0">
                        <a:effectLst/>
                        <a:latin typeface="Times New Roman" panose="02020603050405020304" pitchFamily="18" charset="0"/>
                        <a:cs typeface="Times New Roman" panose="02020603050405020304" pitchFamily="18" charset="0"/>
                      </a:endParaRPr>
                    </a:p>
                    <a:p>
                      <a:pPr algn="just" fontAlgn="base">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мощности,</a:t>
                      </a:r>
                      <a:endParaRPr lang="ru-RU" sz="1400" dirty="0">
                        <a:effectLst/>
                        <a:latin typeface="Times New Roman" panose="02020603050405020304" pitchFamily="18" charset="0"/>
                        <a:cs typeface="Times New Roman" panose="02020603050405020304" pitchFamily="18" charset="0"/>
                      </a:endParaRPr>
                    </a:p>
                    <a:p>
                      <a:pPr algn="just" eaLnBrk="0" fontAlgn="base" hangingPunct="0">
                        <a:lnSpc>
                          <a:spcPct val="115000"/>
                        </a:lnSpc>
                        <a:spcAft>
                          <a:spcPts val="0"/>
                        </a:spcAft>
                      </a:pPr>
                      <a:r>
                        <a:rPr lang="ru-RU" sz="1400" kern="1200" dirty="0" smtClean="0">
                          <a:effectLst/>
                          <a:latin typeface="Times New Roman" panose="02020603050405020304" pitchFamily="18" charset="0"/>
                          <a:cs typeface="Times New Roman" panose="02020603050405020304" pitchFamily="18" charset="0"/>
                        </a:rPr>
                        <a:t>-</a:t>
                      </a:r>
                      <a:r>
                        <a:rPr lang="ru-RU" sz="1400" kern="1200" dirty="0">
                          <a:effectLst/>
                          <a:latin typeface="Times New Roman" panose="02020603050405020304" pitchFamily="18" charset="0"/>
                          <a:cs typeface="Times New Roman" panose="02020603050405020304" pitchFamily="18" charset="0"/>
                        </a:rPr>
                        <a:t>внутреннее строение</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nchor="ctr"/>
                </a:tc>
                <a:tc>
                  <a:txBody>
                    <a:bodyPr/>
                    <a:lstStyle/>
                    <a:p>
                      <a:pPr algn="just" fontAlgn="base">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устойчивая</a:t>
                      </a:r>
                      <a:endParaRPr lang="ru-RU" sz="1400" dirty="0">
                        <a:effectLst/>
                        <a:latin typeface="Times New Roman" panose="02020603050405020304" pitchFamily="18" charset="0"/>
                        <a:cs typeface="Times New Roman" panose="02020603050405020304" pitchFamily="18" charset="0"/>
                      </a:endParaRPr>
                    </a:p>
                    <a:p>
                      <a:pPr algn="just" eaLnBrk="0" fontAlgn="base" hangingPunct="0">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простое</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nchor="ctr"/>
                </a:tc>
                <a:tc>
                  <a:txBody>
                    <a:bodyPr/>
                    <a:lstStyle/>
                    <a:p>
                      <a:pPr algn="just" fontAlgn="base">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неустойчивая</a:t>
                      </a:r>
                      <a:endParaRPr lang="ru-RU" sz="1400" dirty="0">
                        <a:effectLst/>
                        <a:latin typeface="Times New Roman" panose="02020603050405020304" pitchFamily="18" charset="0"/>
                        <a:cs typeface="Times New Roman" panose="02020603050405020304" pitchFamily="18" charset="0"/>
                      </a:endParaRPr>
                    </a:p>
                    <a:p>
                      <a:pPr algn="just" eaLnBrk="0" fontAlgn="base" hangingPunct="0">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сложное</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nchor="ctr"/>
                </a:tc>
                <a:tc>
                  <a:txBody>
                    <a:bodyPr/>
                    <a:lstStyle/>
                    <a:p>
                      <a:pPr algn="just" fontAlgn="base">
                        <a:lnSpc>
                          <a:spcPct val="115000"/>
                        </a:lnSpc>
                        <a:spcAft>
                          <a:spcPts val="0"/>
                        </a:spcAft>
                      </a:pPr>
                      <a:r>
                        <a:rPr lang="ru-RU" sz="1400" kern="1200">
                          <a:effectLst/>
                          <a:latin typeface="Times New Roman" panose="02020603050405020304" pitchFamily="18" charset="0"/>
                          <a:cs typeface="Times New Roman" panose="02020603050405020304" pitchFamily="18" charset="0"/>
                        </a:rPr>
                        <a:t>очень изменчивая</a:t>
                      </a:r>
                      <a:endParaRPr lang="ru-RU" sz="1400">
                        <a:effectLst/>
                        <a:latin typeface="Times New Roman" panose="02020603050405020304" pitchFamily="18" charset="0"/>
                        <a:cs typeface="Times New Roman" panose="02020603050405020304" pitchFamily="18" charset="0"/>
                      </a:endParaRPr>
                    </a:p>
                    <a:p>
                      <a:pPr algn="just" eaLnBrk="0" fontAlgn="base" hangingPunct="0">
                        <a:lnSpc>
                          <a:spcPct val="115000"/>
                        </a:lnSpc>
                        <a:spcAft>
                          <a:spcPts val="0"/>
                        </a:spcAft>
                      </a:pPr>
                      <a:r>
                        <a:rPr lang="ru-RU" sz="1400" kern="1200">
                          <a:effectLst/>
                          <a:latin typeface="Times New Roman" panose="02020603050405020304" pitchFamily="18" charset="0"/>
                          <a:cs typeface="Times New Roman" panose="02020603050405020304" pitchFamily="18" charset="0"/>
                        </a:rPr>
                        <a:t>очень сложное</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nchor="ctr"/>
                </a:tc>
                <a:tc>
                  <a:txBody>
                    <a:bodyPr/>
                    <a:lstStyle/>
                    <a:p>
                      <a:pPr algn="just" fontAlgn="base">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резко изменчивая,</a:t>
                      </a:r>
                      <a:endParaRPr lang="ru-RU" sz="1400" dirty="0">
                        <a:effectLst/>
                        <a:latin typeface="Times New Roman" panose="02020603050405020304" pitchFamily="18" charset="0"/>
                        <a:cs typeface="Times New Roman" panose="02020603050405020304" pitchFamily="18" charset="0"/>
                      </a:endParaRPr>
                    </a:p>
                    <a:p>
                      <a:pPr algn="just" eaLnBrk="0" fontAlgn="base" hangingPunct="0">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чрезвычайно сложное</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nchor="ctr"/>
                </a:tc>
                <a:extLst>
                  <a:ext uri="{0D108BD9-81ED-4DB2-BD59-A6C34878D82A}">
                    <a16:rowId xmlns:a16="http://schemas.microsoft.com/office/drawing/2014/main" xmlns="" val="1594813502"/>
                  </a:ext>
                </a:extLst>
              </a:tr>
              <a:tr h="623765">
                <a:tc>
                  <a:txBody>
                    <a:bodyPr/>
                    <a:lstStyle/>
                    <a:p>
                      <a:pPr algn="just" fontAlgn="base">
                        <a:lnSpc>
                          <a:spcPct val="115000"/>
                        </a:lnSpc>
                        <a:spcAft>
                          <a:spcPts val="0"/>
                        </a:spcAft>
                      </a:pPr>
                      <a:r>
                        <a:rPr lang="ru-RU" sz="1400" kern="1200">
                          <a:effectLst/>
                          <a:latin typeface="Times New Roman" panose="02020603050405020304" pitchFamily="18" charset="0"/>
                          <a:cs typeface="Times New Roman" panose="02020603050405020304" pitchFamily="18" charset="0"/>
                        </a:rPr>
                        <a:t>нарушенность залегания тектоникой </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nchor="ctr"/>
                </a:tc>
                <a:tc>
                  <a:txBody>
                    <a:bodyPr/>
                    <a:lstStyle/>
                    <a:p>
                      <a:pPr algn="just" fontAlgn="base">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ненарушенные, слабо-</a:t>
                      </a:r>
                      <a:endParaRPr lang="ru-RU" sz="1400" dirty="0">
                        <a:effectLst/>
                        <a:latin typeface="Times New Roman" panose="02020603050405020304" pitchFamily="18" charset="0"/>
                        <a:cs typeface="Times New Roman" panose="02020603050405020304" pitchFamily="18" charset="0"/>
                      </a:endParaRPr>
                    </a:p>
                    <a:p>
                      <a:pPr algn="just" fontAlgn="base">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нарушенные</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nchor="ctr"/>
                </a:tc>
                <a:tc>
                  <a:txBody>
                    <a:bodyPr/>
                    <a:lstStyle/>
                    <a:p>
                      <a:pPr algn="just" fontAlgn="base">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нарушенные</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nchor="ctr"/>
                </a:tc>
                <a:tc>
                  <a:txBody>
                    <a:bodyPr/>
                    <a:lstStyle/>
                    <a:p>
                      <a:pPr algn="just" fontAlgn="base">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интенсивно </a:t>
                      </a:r>
                      <a:endParaRPr lang="ru-RU" sz="1400" dirty="0">
                        <a:effectLst/>
                        <a:latin typeface="Times New Roman" panose="02020603050405020304" pitchFamily="18" charset="0"/>
                        <a:cs typeface="Times New Roman" panose="02020603050405020304" pitchFamily="18" charset="0"/>
                      </a:endParaRPr>
                    </a:p>
                    <a:p>
                      <a:pPr algn="just" fontAlgn="base">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нарушенные</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nchor="ctr"/>
                </a:tc>
                <a:tc>
                  <a:txBody>
                    <a:bodyPr/>
                    <a:lstStyle/>
                    <a:p>
                      <a:pPr algn="just" fontAlgn="base">
                        <a:lnSpc>
                          <a:spcPct val="115000"/>
                        </a:lnSpc>
                        <a:spcAft>
                          <a:spcPts val="0"/>
                        </a:spcAft>
                      </a:pPr>
                      <a:r>
                        <a:rPr lang="ru-RU" sz="1400" kern="1200">
                          <a:effectLst/>
                          <a:latin typeface="Times New Roman" panose="02020603050405020304" pitchFamily="18" charset="0"/>
                          <a:cs typeface="Times New Roman" panose="02020603050405020304" pitchFamily="18" charset="0"/>
                        </a:rPr>
                        <a:t>интенсивно </a:t>
                      </a:r>
                      <a:endParaRPr lang="ru-RU" sz="1400">
                        <a:effectLst/>
                        <a:latin typeface="Times New Roman" panose="02020603050405020304" pitchFamily="18" charset="0"/>
                        <a:cs typeface="Times New Roman" panose="02020603050405020304" pitchFamily="18" charset="0"/>
                      </a:endParaRPr>
                    </a:p>
                    <a:p>
                      <a:pPr algn="just" fontAlgn="base">
                        <a:lnSpc>
                          <a:spcPct val="115000"/>
                        </a:lnSpc>
                        <a:spcAft>
                          <a:spcPts val="0"/>
                        </a:spcAft>
                      </a:pPr>
                      <a:r>
                        <a:rPr lang="ru-RU" sz="1400" kern="1200">
                          <a:effectLst/>
                          <a:latin typeface="Times New Roman" panose="02020603050405020304" pitchFamily="18" charset="0"/>
                          <a:cs typeface="Times New Roman" panose="02020603050405020304" pitchFamily="18" charset="0"/>
                        </a:rPr>
                        <a:t>нарушенные</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nchor="ctr"/>
                </a:tc>
                <a:extLst>
                  <a:ext uri="{0D108BD9-81ED-4DB2-BD59-A6C34878D82A}">
                    <a16:rowId xmlns:a16="http://schemas.microsoft.com/office/drawing/2014/main" xmlns="" val="1492274879"/>
                  </a:ext>
                </a:extLst>
              </a:tr>
              <a:tr h="1377052">
                <a:tc>
                  <a:txBody>
                    <a:bodyPr/>
                    <a:lstStyle/>
                    <a:p>
                      <a:pPr algn="just" fontAlgn="base">
                        <a:lnSpc>
                          <a:spcPct val="115000"/>
                        </a:lnSpc>
                        <a:spcAft>
                          <a:spcPts val="0"/>
                        </a:spcAft>
                      </a:pPr>
                      <a:r>
                        <a:rPr lang="ru-RU" sz="1400" kern="1200">
                          <a:effectLst/>
                          <a:latin typeface="Times New Roman" panose="02020603050405020304" pitchFamily="18" charset="0"/>
                          <a:cs typeface="Times New Roman" panose="02020603050405020304" pitchFamily="18" charset="0"/>
                        </a:rPr>
                        <a:t>-выдержанность </a:t>
                      </a:r>
                      <a:endParaRPr lang="ru-RU" sz="1400">
                        <a:effectLst/>
                        <a:latin typeface="Times New Roman" panose="02020603050405020304" pitchFamily="18" charset="0"/>
                        <a:cs typeface="Times New Roman" panose="02020603050405020304" pitchFamily="18" charset="0"/>
                      </a:endParaRPr>
                    </a:p>
                    <a:p>
                      <a:pPr algn="just" fontAlgn="base">
                        <a:lnSpc>
                          <a:spcPct val="115000"/>
                        </a:lnSpc>
                        <a:spcAft>
                          <a:spcPts val="0"/>
                        </a:spcAft>
                      </a:pPr>
                      <a:r>
                        <a:rPr lang="ru-RU" sz="1400" kern="1200">
                          <a:effectLst/>
                          <a:latin typeface="Times New Roman" panose="02020603050405020304" pitchFamily="18" charset="0"/>
                          <a:cs typeface="Times New Roman" panose="02020603050405020304" pitchFamily="18" charset="0"/>
                        </a:rPr>
                        <a:t>качества, </a:t>
                      </a:r>
                      <a:endParaRPr lang="ru-RU" sz="1400">
                        <a:effectLst/>
                        <a:latin typeface="Times New Roman" panose="02020603050405020304" pitchFamily="18" charset="0"/>
                        <a:cs typeface="Times New Roman" panose="02020603050405020304" pitchFamily="18" charset="0"/>
                      </a:endParaRPr>
                    </a:p>
                    <a:p>
                      <a:pPr algn="just" eaLnBrk="0" fontAlgn="base" hangingPunct="0">
                        <a:lnSpc>
                          <a:spcPct val="115000"/>
                        </a:lnSpc>
                        <a:spcAft>
                          <a:spcPts val="0"/>
                        </a:spcAft>
                      </a:pPr>
                      <a:r>
                        <a:rPr lang="ru-RU" sz="1400" kern="1200">
                          <a:effectLst/>
                          <a:latin typeface="Times New Roman" panose="02020603050405020304" pitchFamily="18" charset="0"/>
                          <a:cs typeface="Times New Roman" panose="02020603050405020304" pitchFamily="18" charset="0"/>
                        </a:rPr>
                        <a:t>-равномерность </a:t>
                      </a:r>
                      <a:endParaRPr lang="ru-RU" sz="1400">
                        <a:effectLst/>
                        <a:latin typeface="Times New Roman" panose="02020603050405020304" pitchFamily="18" charset="0"/>
                        <a:cs typeface="Times New Roman" panose="02020603050405020304" pitchFamily="18" charset="0"/>
                      </a:endParaRPr>
                    </a:p>
                    <a:p>
                      <a:pPr algn="just" eaLnBrk="0" fontAlgn="base" hangingPunct="0">
                        <a:lnSpc>
                          <a:spcPct val="115000"/>
                        </a:lnSpc>
                        <a:spcAft>
                          <a:spcPts val="0"/>
                        </a:spcAft>
                      </a:pPr>
                      <a:r>
                        <a:rPr lang="ru-RU" sz="1400" kern="1200">
                          <a:effectLst/>
                          <a:latin typeface="Times New Roman" panose="02020603050405020304" pitchFamily="18" charset="0"/>
                          <a:cs typeface="Times New Roman" panose="02020603050405020304" pitchFamily="18" charset="0"/>
                        </a:rPr>
                        <a:t>распределения осн. </a:t>
                      </a:r>
                      <a:endParaRPr lang="ru-RU" sz="1400">
                        <a:effectLst/>
                        <a:latin typeface="Times New Roman" panose="02020603050405020304" pitchFamily="18" charset="0"/>
                        <a:cs typeface="Times New Roman" panose="02020603050405020304" pitchFamily="18" charset="0"/>
                      </a:endParaRPr>
                    </a:p>
                    <a:p>
                      <a:pPr algn="just" eaLnBrk="0" fontAlgn="base" hangingPunct="0">
                        <a:lnSpc>
                          <a:spcPct val="115000"/>
                        </a:lnSpc>
                        <a:spcAft>
                          <a:spcPts val="0"/>
                        </a:spcAft>
                      </a:pPr>
                      <a:r>
                        <a:rPr lang="ru-RU" sz="1400" kern="1200">
                          <a:effectLst/>
                          <a:latin typeface="Times New Roman" panose="02020603050405020304" pitchFamily="18" charset="0"/>
                          <a:cs typeface="Times New Roman" panose="02020603050405020304" pitchFamily="18" charset="0"/>
                        </a:rPr>
                        <a:t>ценных компонентов</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nchor="ctr"/>
                </a:tc>
                <a:tc>
                  <a:txBody>
                    <a:bodyPr/>
                    <a:lstStyle/>
                    <a:p>
                      <a:pPr algn="just" fontAlgn="base">
                        <a:lnSpc>
                          <a:spcPct val="115000"/>
                        </a:lnSpc>
                        <a:spcAft>
                          <a:spcPts val="0"/>
                        </a:spcAft>
                      </a:pPr>
                      <a:r>
                        <a:rPr lang="ru-RU" sz="1400" kern="1200">
                          <a:effectLst/>
                          <a:latin typeface="Times New Roman" panose="02020603050405020304" pitchFamily="18" charset="0"/>
                          <a:cs typeface="Times New Roman" panose="02020603050405020304" pitchFamily="18" charset="0"/>
                        </a:rPr>
                        <a:t>выдержанное, </a:t>
                      </a:r>
                      <a:endParaRPr lang="ru-RU" sz="1400">
                        <a:effectLst/>
                        <a:latin typeface="Times New Roman" panose="02020603050405020304" pitchFamily="18" charset="0"/>
                        <a:cs typeface="Times New Roman" panose="02020603050405020304" pitchFamily="18" charset="0"/>
                      </a:endParaRPr>
                    </a:p>
                    <a:p>
                      <a:pPr algn="just" fontAlgn="base">
                        <a:lnSpc>
                          <a:spcPct val="115000"/>
                        </a:lnSpc>
                        <a:spcAft>
                          <a:spcPts val="0"/>
                        </a:spcAft>
                      </a:pPr>
                      <a:r>
                        <a:rPr lang="ru-RU" sz="1400" kern="1200">
                          <a:effectLst/>
                          <a:latin typeface="Times New Roman" panose="02020603050405020304" pitchFamily="18" charset="0"/>
                          <a:cs typeface="Times New Roman" panose="02020603050405020304" pitchFamily="18" charset="0"/>
                        </a:rPr>
                        <a:t>V</a:t>
                      </a:r>
                      <a:r>
                        <a:rPr lang="en-GB" sz="1400" kern="1200" baseline="-25000">
                          <a:effectLst/>
                          <a:latin typeface="Times New Roman" panose="02020603050405020304" pitchFamily="18" charset="0"/>
                          <a:cs typeface="Times New Roman" panose="02020603050405020304" pitchFamily="18" charset="0"/>
                        </a:rPr>
                        <a:t>c</a:t>
                      </a:r>
                      <a:r>
                        <a:rPr lang="en-GB" sz="1400" kern="1200">
                          <a:effectLst/>
                          <a:latin typeface="Times New Roman" panose="02020603050405020304" pitchFamily="18" charset="0"/>
                          <a:cs typeface="Times New Roman" panose="02020603050405020304" pitchFamily="18" charset="0"/>
                        </a:rPr>
                        <a:t> = 10-30%</a:t>
                      </a:r>
                      <a:endParaRPr lang="ru-RU" sz="1400">
                        <a:effectLst/>
                        <a:latin typeface="Times New Roman" panose="02020603050405020304" pitchFamily="18" charset="0"/>
                        <a:cs typeface="Times New Roman" panose="02020603050405020304" pitchFamily="18" charset="0"/>
                      </a:endParaRPr>
                    </a:p>
                    <a:p>
                      <a:pPr algn="just" eaLnBrk="0" fontAlgn="base" hangingPunct="0">
                        <a:lnSpc>
                          <a:spcPct val="115000"/>
                        </a:lnSpc>
                        <a:spcAft>
                          <a:spcPts val="0"/>
                        </a:spcAft>
                      </a:pPr>
                      <a:r>
                        <a:rPr lang="ru-RU" sz="1400" kern="1200">
                          <a:effectLst/>
                          <a:latin typeface="Times New Roman" panose="02020603050405020304" pitchFamily="18" charset="0"/>
                          <a:cs typeface="Times New Roman" panose="02020603050405020304" pitchFamily="18" charset="0"/>
                        </a:rPr>
                        <a:t>равномерное</a:t>
                      </a:r>
                      <a:endParaRPr lang="ru-RU"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nchor="ctr"/>
                </a:tc>
                <a:tc>
                  <a:txBody>
                    <a:bodyPr/>
                    <a:lstStyle/>
                    <a:p>
                      <a:pPr algn="just" fontAlgn="base">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невыдержанное, </a:t>
                      </a:r>
                      <a:endParaRPr lang="ru-RU" sz="1400" dirty="0">
                        <a:effectLst/>
                        <a:latin typeface="Times New Roman" panose="02020603050405020304" pitchFamily="18" charset="0"/>
                        <a:cs typeface="Times New Roman" panose="02020603050405020304" pitchFamily="18" charset="0"/>
                      </a:endParaRPr>
                    </a:p>
                    <a:p>
                      <a:pPr algn="just" fontAlgn="base">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V</a:t>
                      </a:r>
                      <a:r>
                        <a:rPr lang="en-GB" sz="1400" kern="1200" baseline="-25000" dirty="0">
                          <a:effectLst/>
                          <a:latin typeface="Times New Roman" panose="02020603050405020304" pitchFamily="18" charset="0"/>
                          <a:cs typeface="Times New Roman" panose="02020603050405020304" pitchFamily="18" charset="0"/>
                        </a:rPr>
                        <a:t>c</a:t>
                      </a:r>
                      <a:r>
                        <a:rPr lang="en-US" sz="1400" kern="1200" dirty="0">
                          <a:effectLst/>
                          <a:latin typeface="Times New Roman" panose="02020603050405020304" pitchFamily="18" charset="0"/>
                          <a:cs typeface="Times New Roman" panose="02020603050405020304" pitchFamily="18" charset="0"/>
                        </a:rPr>
                        <a:t>=30-80%</a:t>
                      </a:r>
                      <a:endParaRPr lang="ru-RU" sz="1400" dirty="0">
                        <a:effectLst/>
                        <a:latin typeface="Times New Roman" panose="02020603050405020304" pitchFamily="18" charset="0"/>
                        <a:cs typeface="Times New Roman" panose="02020603050405020304" pitchFamily="18" charset="0"/>
                      </a:endParaRPr>
                    </a:p>
                    <a:p>
                      <a:pPr algn="just" eaLnBrk="0" fontAlgn="base" hangingPunct="0">
                        <a:lnSpc>
                          <a:spcPct val="115000"/>
                        </a:lnSpc>
                        <a:spcAft>
                          <a:spcPts val="0"/>
                        </a:spcAft>
                      </a:pPr>
                      <a:r>
                        <a:rPr lang="en-US" sz="1400" kern="1200" dirty="0" err="1">
                          <a:effectLst/>
                          <a:latin typeface="Times New Roman" panose="02020603050405020304" pitchFamily="18" charset="0"/>
                          <a:cs typeface="Times New Roman" panose="02020603050405020304" pitchFamily="18" charset="0"/>
                        </a:rPr>
                        <a:t>неравномерное</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nchor="ctr"/>
                </a:tc>
                <a:tc>
                  <a:txBody>
                    <a:bodyPr/>
                    <a:lstStyle/>
                    <a:p>
                      <a:pPr algn="just" fontAlgn="base">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значительно невыдержанное, V</a:t>
                      </a:r>
                      <a:r>
                        <a:rPr lang="en-GB" sz="1400" kern="1200" baseline="-25000" dirty="0">
                          <a:effectLst/>
                          <a:latin typeface="Times New Roman" panose="02020603050405020304" pitchFamily="18" charset="0"/>
                          <a:cs typeface="Times New Roman" panose="02020603050405020304" pitchFamily="18" charset="0"/>
                        </a:rPr>
                        <a:t>c</a:t>
                      </a:r>
                      <a:r>
                        <a:rPr lang="ru-RU" sz="1400" kern="1200" dirty="0">
                          <a:effectLst/>
                          <a:latin typeface="Times New Roman" panose="02020603050405020304" pitchFamily="18" charset="0"/>
                          <a:cs typeface="Times New Roman" panose="02020603050405020304" pitchFamily="18" charset="0"/>
                        </a:rPr>
                        <a:t>= 80-150%</a:t>
                      </a:r>
                      <a:endParaRPr lang="ru-RU" sz="1400" dirty="0">
                        <a:effectLst/>
                        <a:latin typeface="Times New Roman" panose="02020603050405020304" pitchFamily="18" charset="0"/>
                        <a:cs typeface="Times New Roman" panose="02020603050405020304" pitchFamily="18" charset="0"/>
                      </a:endParaRPr>
                    </a:p>
                    <a:p>
                      <a:pPr algn="just" eaLnBrk="0" fontAlgn="base" hangingPunct="0">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очень неравномерное</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nchor="ctr"/>
                </a:tc>
                <a:tc>
                  <a:txBody>
                    <a:bodyPr/>
                    <a:lstStyle/>
                    <a:p>
                      <a:pPr algn="just" fontAlgn="base">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Резко невыдержанное,</a:t>
                      </a:r>
                      <a:endParaRPr lang="ru-RU" sz="1400" dirty="0">
                        <a:effectLst/>
                        <a:latin typeface="Times New Roman" panose="02020603050405020304" pitchFamily="18" charset="0"/>
                        <a:cs typeface="Times New Roman" panose="02020603050405020304" pitchFamily="18" charset="0"/>
                      </a:endParaRPr>
                    </a:p>
                    <a:p>
                      <a:pPr algn="just" eaLnBrk="0" fontAlgn="base" hangingPunct="0">
                        <a:lnSpc>
                          <a:spcPct val="115000"/>
                        </a:lnSpc>
                        <a:spcAft>
                          <a:spcPts val="0"/>
                        </a:spcAft>
                      </a:pPr>
                      <a:r>
                        <a:rPr lang="en-GB" sz="1400" kern="1200" dirty="0" err="1">
                          <a:effectLst/>
                          <a:latin typeface="Times New Roman" panose="02020603050405020304" pitchFamily="18" charset="0"/>
                          <a:cs typeface="Times New Roman" panose="02020603050405020304" pitchFamily="18" charset="0"/>
                        </a:rPr>
                        <a:t>V</a:t>
                      </a:r>
                      <a:r>
                        <a:rPr lang="en-GB" sz="1400" kern="1200" baseline="-25000" dirty="0" err="1">
                          <a:effectLst/>
                          <a:latin typeface="Times New Roman" panose="02020603050405020304" pitchFamily="18" charset="0"/>
                          <a:cs typeface="Times New Roman" panose="02020603050405020304" pitchFamily="18" charset="0"/>
                        </a:rPr>
                        <a:t>c</a:t>
                      </a:r>
                      <a:r>
                        <a:rPr lang="ru-RU" sz="1400" kern="1200" dirty="0">
                          <a:effectLst/>
                          <a:latin typeface="Times New Roman" panose="02020603050405020304" pitchFamily="18" charset="0"/>
                          <a:cs typeface="Times New Roman" panose="02020603050405020304" pitchFamily="18" charset="0"/>
                        </a:rPr>
                        <a:t>&gt;150%</a:t>
                      </a:r>
                      <a:endParaRPr lang="ru-RU" sz="1400" dirty="0">
                        <a:effectLst/>
                        <a:latin typeface="Times New Roman" panose="02020603050405020304" pitchFamily="18" charset="0"/>
                        <a:cs typeface="Times New Roman" panose="02020603050405020304" pitchFamily="18" charset="0"/>
                      </a:endParaRPr>
                    </a:p>
                    <a:p>
                      <a:pPr algn="just" eaLnBrk="0" fontAlgn="base" hangingPunct="0">
                        <a:lnSpc>
                          <a:spcPct val="115000"/>
                        </a:lnSpc>
                        <a:spcAft>
                          <a:spcPts val="0"/>
                        </a:spcAft>
                      </a:pPr>
                      <a:r>
                        <a:rPr lang="ru-RU" sz="1400" kern="1200" dirty="0">
                          <a:effectLst/>
                          <a:latin typeface="Times New Roman" panose="02020603050405020304" pitchFamily="18" charset="0"/>
                          <a:cs typeface="Times New Roman" panose="02020603050405020304" pitchFamily="18" charset="0"/>
                        </a:rPr>
                        <a:t>прерывистое, гнездовое</a:t>
                      </a:r>
                      <a:endParaRPr lang="ru-RU"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76607" marR="76607" marT="38304" marB="38304" anchor="ctr"/>
                </a:tc>
                <a:extLst>
                  <a:ext uri="{0D108BD9-81ED-4DB2-BD59-A6C34878D82A}">
                    <a16:rowId xmlns:a16="http://schemas.microsoft.com/office/drawing/2014/main" xmlns="" val="3506636206"/>
                  </a:ext>
                </a:extLst>
              </a:tr>
            </a:tbl>
          </a:graphicData>
        </a:graphic>
      </p:graphicFrame>
    </p:spTree>
    <p:extLst>
      <p:ext uri="{BB962C8B-B14F-4D97-AF65-F5344CB8AC3E}">
        <p14:creationId xmlns:p14="http://schemas.microsoft.com/office/powerpoint/2010/main" val="28098915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481146" y="499671"/>
            <a:ext cx="8596313" cy="1522516"/>
          </a:xfrm>
        </p:spPr>
        <p:txBody>
          <a:bodyPr/>
          <a:lstStyle/>
          <a:p>
            <a:r>
              <a:rPr lang="ru-RU" dirty="0">
                <a:latin typeface="Times New Roman" panose="02020603050405020304" pitchFamily="18" charset="0"/>
                <a:cs typeface="Times New Roman" panose="02020603050405020304" pitchFamily="18" charset="0"/>
              </a:rPr>
              <a:t>В Методических рекомендациях для ряда видов полезных ископаемых предложены количественные показатели, характеризующие каждую из </a:t>
            </a:r>
            <a:r>
              <a:rPr lang="ru-RU" dirty="0" smtClean="0">
                <a:latin typeface="Times New Roman" panose="02020603050405020304" pitchFamily="18" charset="0"/>
                <a:cs typeface="Times New Roman" panose="02020603050405020304" pitchFamily="18" charset="0"/>
              </a:rPr>
              <a:t>групп.</a:t>
            </a:r>
          </a:p>
          <a:p>
            <a:endParaRPr lang="ru-RU" dirty="0"/>
          </a:p>
          <a:p>
            <a:endParaRPr lang="ru-RU" dirty="0"/>
          </a:p>
        </p:txBody>
      </p:sp>
      <p:graphicFrame>
        <p:nvGraphicFramePr>
          <p:cNvPr id="6" name="Таблица 5"/>
          <p:cNvGraphicFramePr>
            <a:graphicFrameLocks noGrp="1"/>
          </p:cNvGraphicFramePr>
          <p:nvPr>
            <p:extLst>
              <p:ext uri="{D42A27DB-BD31-4B8C-83A1-F6EECF244321}">
                <p14:modId xmlns:p14="http://schemas.microsoft.com/office/powerpoint/2010/main" val="1781975510"/>
              </p:ext>
            </p:extLst>
          </p:nvPr>
        </p:nvGraphicFramePr>
        <p:xfrm>
          <a:off x="1196412" y="1845704"/>
          <a:ext cx="7511751" cy="3192475"/>
        </p:xfrm>
        <a:graphic>
          <a:graphicData uri="http://schemas.openxmlformats.org/drawingml/2006/table">
            <a:tbl>
              <a:tblPr>
                <a:tableStyleId>{5C22544A-7EE6-4342-B048-85BDC9FD1C3A}</a:tableStyleId>
              </a:tblPr>
              <a:tblGrid>
                <a:gridCol w="1392962">
                  <a:extLst>
                    <a:ext uri="{9D8B030D-6E8A-4147-A177-3AD203B41FA5}">
                      <a16:colId xmlns:a16="http://schemas.microsoft.com/office/drawing/2014/main" xmlns="" val="799262956"/>
                    </a:ext>
                  </a:extLst>
                </a:gridCol>
                <a:gridCol w="1504062">
                  <a:extLst>
                    <a:ext uri="{9D8B030D-6E8A-4147-A177-3AD203B41FA5}">
                      <a16:colId xmlns:a16="http://schemas.microsoft.com/office/drawing/2014/main" xmlns="" val="3373692313"/>
                    </a:ext>
                  </a:extLst>
                </a:gridCol>
                <a:gridCol w="1572426">
                  <a:extLst>
                    <a:ext uri="{9D8B030D-6E8A-4147-A177-3AD203B41FA5}">
                      <a16:colId xmlns:a16="http://schemas.microsoft.com/office/drawing/2014/main" xmlns="" val="3702016047"/>
                    </a:ext>
                  </a:extLst>
                </a:gridCol>
                <a:gridCol w="1392964">
                  <a:extLst>
                    <a:ext uri="{9D8B030D-6E8A-4147-A177-3AD203B41FA5}">
                      <a16:colId xmlns:a16="http://schemas.microsoft.com/office/drawing/2014/main" xmlns="" val="3461958275"/>
                    </a:ext>
                  </a:extLst>
                </a:gridCol>
                <a:gridCol w="1649337">
                  <a:extLst>
                    <a:ext uri="{9D8B030D-6E8A-4147-A177-3AD203B41FA5}">
                      <a16:colId xmlns:a16="http://schemas.microsoft.com/office/drawing/2014/main" xmlns="" val="3147294587"/>
                    </a:ext>
                  </a:extLst>
                </a:gridCol>
              </a:tblGrid>
              <a:tr h="430770">
                <a:tc rowSpan="3">
                  <a:txBody>
                    <a:bodyPr/>
                    <a:lstStyle/>
                    <a:p>
                      <a:pPr marL="0" indent="0" algn="ctr">
                        <a:lnSpc>
                          <a:spcPct val="150000"/>
                        </a:lnSpc>
                        <a:spcAft>
                          <a:spcPts val="0"/>
                        </a:spcAft>
                      </a:pPr>
                      <a:r>
                        <a:rPr lang="ru-RU" sz="1400" dirty="0">
                          <a:effectLst/>
                        </a:rPr>
                        <a:t>Группа</a:t>
                      </a:r>
                      <a:br>
                        <a:rPr lang="ru-RU" sz="1400" dirty="0">
                          <a:effectLst/>
                        </a:rPr>
                      </a:br>
                      <a:r>
                        <a:rPr lang="ru-RU" sz="1400" dirty="0">
                          <a:effectLst/>
                        </a:rPr>
                        <a:t>сложности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tc>
                <a:tc gridSpan="4">
                  <a:txBody>
                    <a:bodyPr/>
                    <a:lstStyle/>
                    <a:p>
                      <a:pPr indent="450215" algn="ctr">
                        <a:lnSpc>
                          <a:spcPct val="150000"/>
                        </a:lnSpc>
                        <a:spcAft>
                          <a:spcPts val="0"/>
                        </a:spcAft>
                      </a:pPr>
                      <a:r>
                        <a:rPr lang="ru-RU" sz="1400" dirty="0">
                          <a:effectLst/>
                        </a:rPr>
                        <a:t>Показатели изменчивости объектов разведки</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xmlns="" val="2235092274"/>
                  </a:ext>
                </a:extLst>
              </a:tr>
              <a:tr h="389456">
                <a:tc vMerge="1">
                  <a:txBody>
                    <a:bodyPr/>
                    <a:lstStyle/>
                    <a:p>
                      <a:endParaRPr lang="ru-RU"/>
                    </a:p>
                  </a:txBody>
                  <a:tcPr/>
                </a:tc>
                <a:tc gridSpan="3">
                  <a:txBody>
                    <a:bodyPr/>
                    <a:lstStyle/>
                    <a:p>
                      <a:pPr indent="450215" algn="ctr">
                        <a:lnSpc>
                          <a:spcPct val="150000"/>
                        </a:lnSpc>
                        <a:spcAft>
                          <a:spcPts val="0"/>
                        </a:spcAft>
                      </a:pPr>
                      <a:r>
                        <a:rPr lang="ru-RU" sz="1400" dirty="0">
                          <a:effectLst/>
                        </a:rPr>
                        <a:t>формы</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hMerge="1">
                  <a:txBody>
                    <a:bodyPr/>
                    <a:lstStyle/>
                    <a:p>
                      <a:endParaRPr lang="ru-RU"/>
                    </a:p>
                  </a:txBody>
                  <a:tcPr/>
                </a:tc>
                <a:tc hMerge="1">
                  <a:txBody>
                    <a:bodyPr/>
                    <a:lstStyle/>
                    <a:p>
                      <a:endParaRPr lang="ru-RU"/>
                    </a:p>
                  </a:txBody>
                  <a:tcPr/>
                </a:tc>
                <a:tc>
                  <a:txBody>
                    <a:bodyPr/>
                    <a:lstStyle/>
                    <a:p>
                      <a:pPr marL="0" indent="449263" algn="just">
                        <a:lnSpc>
                          <a:spcPct val="150000"/>
                        </a:lnSpc>
                        <a:spcAft>
                          <a:spcPts val="0"/>
                        </a:spcAft>
                        <a:tabLst>
                          <a:tab pos="1793875" algn="l"/>
                        </a:tabLst>
                      </a:pPr>
                      <a:r>
                        <a:rPr lang="ru-RU" sz="1400" dirty="0">
                          <a:effectLst/>
                        </a:rPr>
                        <a:t>содержания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extLst>
                  <a:ext uri="{0D108BD9-81ED-4DB2-BD59-A6C34878D82A}">
                    <a16:rowId xmlns:a16="http://schemas.microsoft.com/office/drawing/2014/main" xmlns="" val="3636446081"/>
                  </a:ext>
                </a:extLst>
              </a:tr>
              <a:tr h="389456">
                <a:tc vMerge="1">
                  <a:txBody>
                    <a:bodyPr/>
                    <a:lstStyle/>
                    <a:p>
                      <a:endParaRPr lang="ru-RU"/>
                    </a:p>
                  </a:txBody>
                  <a:tcPr/>
                </a:tc>
                <a:tc>
                  <a:txBody>
                    <a:bodyPr/>
                    <a:lstStyle/>
                    <a:p>
                      <a:pPr indent="450215" algn="just">
                        <a:lnSpc>
                          <a:spcPct val="150000"/>
                        </a:lnSpc>
                        <a:spcAft>
                          <a:spcPts val="0"/>
                        </a:spcAft>
                      </a:pPr>
                      <a:r>
                        <a:rPr lang="ru-RU" sz="1400" dirty="0" err="1">
                          <a:effectLst/>
                        </a:rPr>
                        <a:t>К</a:t>
                      </a:r>
                      <a:r>
                        <a:rPr lang="ru-RU" sz="1400" baseline="-25000" dirty="0" err="1">
                          <a:effectLst/>
                        </a:rPr>
                        <a:t>р</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marL="0" indent="0" algn="ctr">
                        <a:lnSpc>
                          <a:spcPct val="150000"/>
                        </a:lnSpc>
                        <a:spcAft>
                          <a:spcPts val="0"/>
                        </a:spcAft>
                      </a:pPr>
                      <a:r>
                        <a:rPr lang="ru-RU" sz="1400" dirty="0">
                          <a:effectLst/>
                        </a:rPr>
                        <a:t>q</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indent="450215" algn="just">
                        <a:lnSpc>
                          <a:spcPct val="150000"/>
                        </a:lnSpc>
                        <a:spcAft>
                          <a:spcPts val="0"/>
                        </a:spcAft>
                      </a:pPr>
                      <a:r>
                        <a:rPr lang="ru-RU" sz="1400" dirty="0" err="1">
                          <a:effectLst/>
                        </a:rPr>
                        <a:t>V</a:t>
                      </a:r>
                      <a:r>
                        <a:rPr lang="ru-RU" sz="1400" baseline="-25000" dirty="0" err="1">
                          <a:effectLst/>
                        </a:rPr>
                        <a:t>m</a:t>
                      </a:r>
                      <a:r>
                        <a:rPr lang="ru-RU"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marL="0" indent="449263" algn="ctr">
                        <a:lnSpc>
                          <a:spcPct val="150000"/>
                        </a:lnSpc>
                        <a:spcAft>
                          <a:spcPts val="0"/>
                        </a:spcAft>
                        <a:tabLst>
                          <a:tab pos="2238375" algn="l"/>
                        </a:tabLst>
                      </a:pPr>
                      <a:r>
                        <a:rPr lang="ru-RU" sz="1400" dirty="0">
                          <a:effectLst/>
                        </a:rPr>
                        <a:t>V</a:t>
                      </a:r>
                      <a:r>
                        <a:rPr lang="ru-RU" sz="1400" baseline="-25000" dirty="0">
                          <a:effectLst/>
                        </a:rPr>
                        <a:t>С</a:t>
                      </a:r>
                      <a:r>
                        <a:rPr lang="ru-RU"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extLst>
                  <a:ext uri="{0D108BD9-81ED-4DB2-BD59-A6C34878D82A}">
                    <a16:rowId xmlns:a16="http://schemas.microsoft.com/office/drawing/2014/main" xmlns="" val="3411721482"/>
                  </a:ext>
                </a:extLst>
              </a:tr>
              <a:tr h="533659">
                <a:tc>
                  <a:txBody>
                    <a:bodyPr/>
                    <a:lstStyle/>
                    <a:p>
                      <a:pPr indent="450215" algn="just">
                        <a:lnSpc>
                          <a:spcPct val="150000"/>
                        </a:lnSpc>
                        <a:spcAft>
                          <a:spcPts val="0"/>
                        </a:spcAft>
                      </a:pPr>
                      <a:r>
                        <a:rPr lang="ru-RU" sz="1400" dirty="0">
                          <a:effectLst/>
                        </a:rPr>
                        <a:t>1-я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tc>
                <a:tc>
                  <a:txBody>
                    <a:bodyPr/>
                    <a:lstStyle/>
                    <a:p>
                      <a:pPr indent="450215" algn="just">
                        <a:lnSpc>
                          <a:spcPct val="150000"/>
                        </a:lnSpc>
                        <a:spcAft>
                          <a:spcPts val="0"/>
                        </a:spcAft>
                      </a:pPr>
                      <a:r>
                        <a:rPr lang="ru-RU" sz="1400">
                          <a:effectLst/>
                        </a:rPr>
                        <a:t>0,9–1,0</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indent="450215" algn="just">
                        <a:lnSpc>
                          <a:spcPct val="150000"/>
                        </a:lnSpc>
                        <a:spcAft>
                          <a:spcPts val="0"/>
                        </a:spcAft>
                      </a:pPr>
                      <a:r>
                        <a:rPr lang="ru-RU" sz="1400" dirty="0">
                          <a:effectLst/>
                        </a:rPr>
                        <a:t>0,8–0,9</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indent="450215" algn="just">
                        <a:lnSpc>
                          <a:spcPct val="150000"/>
                        </a:lnSpc>
                        <a:spcAft>
                          <a:spcPts val="0"/>
                        </a:spcAft>
                      </a:pPr>
                      <a:r>
                        <a:rPr lang="ru-RU" sz="1400" dirty="0">
                          <a:effectLst/>
                          <a:sym typeface="Symbol" panose="05050102010706020507" pitchFamily="18" charset="2"/>
                        </a:rPr>
                        <a:t></a:t>
                      </a:r>
                      <a:r>
                        <a:rPr lang="ru-RU" sz="1400" dirty="0">
                          <a:effectLst/>
                        </a:rPr>
                        <a:t> 40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indent="450215" algn="ctr">
                        <a:lnSpc>
                          <a:spcPct val="150000"/>
                        </a:lnSpc>
                        <a:spcAft>
                          <a:spcPts val="0"/>
                        </a:spcAft>
                        <a:tabLst>
                          <a:tab pos="2238375" algn="l"/>
                        </a:tabLst>
                      </a:pPr>
                      <a:r>
                        <a:rPr lang="ru-RU" sz="1400" dirty="0">
                          <a:effectLst/>
                          <a:sym typeface="Symbol" panose="05050102010706020507" pitchFamily="18" charset="2"/>
                        </a:rPr>
                        <a:t></a:t>
                      </a:r>
                      <a:r>
                        <a:rPr lang="ru-RU" sz="1400" dirty="0">
                          <a:effectLst/>
                        </a:rPr>
                        <a:t> 40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extLst>
                  <a:ext uri="{0D108BD9-81ED-4DB2-BD59-A6C34878D82A}">
                    <a16:rowId xmlns:a16="http://schemas.microsoft.com/office/drawing/2014/main" xmlns="" val="2483780893"/>
                  </a:ext>
                </a:extLst>
              </a:tr>
              <a:tr h="581114">
                <a:tc>
                  <a:txBody>
                    <a:bodyPr/>
                    <a:lstStyle/>
                    <a:p>
                      <a:pPr indent="450215" algn="just">
                        <a:lnSpc>
                          <a:spcPct val="150000"/>
                        </a:lnSpc>
                        <a:spcAft>
                          <a:spcPts val="0"/>
                        </a:spcAft>
                      </a:pPr>
                      <a:r>
                        <a:rPr lang="ru-RU" sz="1400" dirty="0">
                          <a:effectLst/>
                        </a:rPr>
                        <a:t>2-я</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tc>
                <a:tc>
                  <a:txBody>
                    <a:bodyPr/>
                    <a:lstStyle/>
                    <a:p>
                      <a:pPr indent="450215" algn="just">
                        <a:lnSpc>
                          <a:spcPct val="150000"/>
                        </a:lnSpc>
                        <a:spcAft>
                          <a:spcPts val="0"/>
                        </a:spcAft>
                      </a:pPr>
                      <a:r>
                        <a:rPr lang="ru-RU" sz="1400">
                          <a:effectLst/>
                        </a:rPr>
                        <a:t>0,7–0,9</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indent="450215" algn="just">
                        <a:lnSpc>
                          <a:spcPct val="150000"/>
                        </a:lnSpc>
                        <a:spcAft>
                          <a:spcPts val="0"/>
                        </a:spcAft>
                      </a:pPr>
                      <a:r>
                        <a:rPr lang="ru-RU" sz="1400">
                          <a:effectLst/>
                        </a:rPr>
                        <a:t>0,6–0,8</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indent="450215" algn="just">
                        <a:lnSpc>
                          <a:spcPct val="150000"/>
                        </a:lnSpc>
                        <a:spcAft>
                          <a:spcPts val="0"/>
                        </a:spcAft>
                      </a:pPr>
                      <a:r>
                        <a:rPr lang="ru-RU" sz="1400" dirty="0">
                          <a:effectLst/>
                        </a:rPr>
                        <a:t>40–100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indent="450215" algn="ctr">
                        <a:lnSpc>
                          <a:spcPct val="150000"/>
                        </a:lnSpc>
                        <a:spcAft>
                          <a:spcPts val="0"/>
                        </a:spcAft>
                      </a:pPr>
                      <a:r>
                        <a:rPr lang="ru-RU" sz="1400" dirty="0">
                          <a:effectLst/>
                        </a:rPr>
                        <a:t>40–100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extLst>
                  <a:ext uri="{0D108BD9-81ED-4DB2-BD59-A6C34878D82A}">
                    <a16:rowId xmlns:a16="http://schemas.microsoft.com/office/drawing/2014/main" xmlns="" val="1181773574"/>
                  </a:ext>
                </a:extLst>
              </a:tr>
              <a:tr h="478564">
                <a:tc>
                  <a:txBody>
                    <a:bodyPr/>
                    <a:lstStyle/>
                    <a:p>
                      <a:pPr indent="450215" algn="just">
                        <a:lnSpc>
                          <a:spcPct val="150000"/>
                        </a:lnSpc>
                        <a:spcAft>
                          <a:spcPts val="0"/>
                        </a:spcAft>
                      </a:pPr>
                      <a:r>
                        <a:rPr lang="ru-RU" sz="1400">
                          <a:effectLst/>
                        </a:rPr>
                        <a:t>3-я</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tc>
                <a:tc>
                  <a:txBody>
                    <a:bodyPr/>
                    <a:lstStyle/>
                    <a:p>
                      <a:pPr indent="450215" algn="just">
                        <a:lnSpc>
                          <a:spcPct val="150000"/>
                        </a:lnSpc>
                        <a:spcAft>
                          <a:spcPts val="0"/>
                        </a:spcAft>
                      </a:pPr>
                      <a:r>
                        <a:rPr lang="ru-RU" sz="1400">
                          <a:effectLst/>
                        </a:rPr>
                        <a:t>0,4–0,7</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indent="450215" algn="just">
                        <a:lnSpc>
                          <a:spcPct val="150000"/>
                        </a:lnSpc>
                        <a:spcAft>
                          <a:spcPts val="0"/>
                        </a:spcAft>
                      </a:pPr>
                      <a:r>
                        <a:rPr lang="ru-RU" sz="1400">
                          <a:effectLst/>
                        </a:rPr>
                        <a:t>0,4–0,6</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indent="450215" algn="just">
                        <a:lnSpc>
                          <a:spcPct val="150000"/>
                        </a:lnSpc>
                        <a:spcAft>
                          <a:spcPts val="0"/>
                        </a:spcAft>
                      </a:pPr>
                      <a:r>
                        <a:rPr lang="ru-RU" sz="1400" dirty="0">
                          <a:effectLst/>
                        </a:rPr>
                        <a:t>100–150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indent="450215" algn="ctr">
                        <a:lnSpc>
                          <a:spcPct val="150000"/>
                        </a:lnSpc>
                        <a:spcAft>
                          <a:spcPts val="0"/>
                        </a:spcAft>
                      </a:pPr>
                      <a:r>
                        <a:rPr lang="ru-RU" sz="1400" dirty="0">
                          <a:effectLst/>
                        </a:rPr>
                        <a:t>100–150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extLst>
                  <a:ext uri="{0D108BD9-81ED-4DB2-BD59-A6C34878D82A}">
                    <a16:rowId xmlns:a16="http://schemas.microsoft.com/office/drawing/2014/main" xmlns="" val="1825318444"/>
                  </a:ext>
                </a:extLst>
              </a:tr>
              <a:tr h="389456">
                <a:tc>
                  <a:txBody>
                    <a:bodyPr/>
                    <a:lstStyle/>
                    <a:p>
                      <a:pPr indent="450215" algn="just">
                        <a:lnSpc>
                          <a:spcPct val="150000"/>
                        </a:lnSpc>
                        <a:spcAft>
                          <a:spcPts val="0"/>
                        </a:spcAft>
                      </a:pPr>
                      <a:r>
                        <a:rPr lang="ru-RU" sz="1400">
                          <a:effectLst/>
                        </a:rPr>
                        <a:t>4-я</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nchor="ctr"/>
                </a:tc>
                <a:tc>
                  <a:txBody>
                    <a:bodyPr/>
                    <a:lstStyle/>
                    <a:p>
                      <a:pPr indent="450215" algn="just">
                        <a:lnSpc>
                          <a:spcPct val="150000"/>
                        </a:lnSpc>
                        <a:spcAft>
                          <a:spcPts val="0"/>
                        </a:spcAft>
                      </a:pPr>
                      <a:r>
                        <a:rPr lang="ru-RU" sz="1400">
                          <a:effectLst/>
                          <a:sym typeface="Symbol" panose="05050102010706020507" pitchFamily="18" charset="2"/>
                        </a:rPr>
                        <a:t></a:t>
                      </a:r>
                      <a:r>
                        <a:rPr lang="ru-RU" sz="1400">
                          <a:effectLst/>
                        </a:rPr>
                        <a:t> 0,4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indent="450215" algn="just">
                        <a:lnSpc>
                          <a:spcPct val="150000"/>
                        </a:lnSpc>
                        <a:spcAft>
                          <a:spcPts val="0"/>
                        </a:spcAft>
                      </a:pPr>
                      <a:r>
                        <a:rPr lang="ru-RU" sz="1400">
                          <a:effectLst/>
                          <a:sym typeface="Symbol" panose="05050102010706020507" pitchFamily="18" charset="2"/>
                        </a:rPr>
                        <a:t></a:t>
                      </a:r>
                      <a:r>
                        <a:rPr lang="ru-RU" sz="1400">
                          <a:effectLst/>
                        </a:rPr>
                        <a:t> 0,4</a:t>
                      </a:r>
                      <a:endParaRPr lang="ru-RU" sz="140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indent="450215" algn="just">
                        <a:lnSpc>
                          <a:spcPct val="150000"/>
                        </a:lnSpc>
                        <a:spcAft>
                          <a:spcPts val="0"/>
                        </a:spcAft>
                      </a:pPr>
                      <a:r>
                        <a:rPr lang="ru-RU" sz="1400" dirty="0">
                          <a:effectLst/>
                          <a:sym typeface="Symbol" panose="05050102010706020507" pitchFamily="18" charset="2"/>
                        </a:rPr>
                        <a:t></a:t>
                      </a:r>
                      <a:r>
                        <a:rPr lang="ru-RU" sz="1400" dirty="0">
                          <a:effectLst/>
                        </a:rPr>
                        <a:t> 150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tc>
                  <a:txBody>
                    <a:bodyPr/>
                    <a:lstStyle/>
                    <a:p>
                      <a:pPr indent="450215" algn="ctr">
                        <a:lnSpc>
                          <a:spcPct val="150000"/>
                        </a:lnSpc>
                        <a:spcAft>
                          <a:spcPts val="0"/>
                        </a:spcAft>
                      </a:pPr>
                      <a:r>
                        <a:rPr lang="ru-RU" sz="1400" dirty="0">
                          <a:effectLst/>
                          <a:sym typeface="Symbol" panose="05050102010706020507" pitchFamily="18" charset="2"/>
                        </a:rPr>
                        <a:t></a:t>
                      </a:r>
                      <a:r>
                        <a:rPr lang="ru-RU" sz="1400" dirty="0">
                          <a:effectLst/>
                        </a:rPr>
                        <a:t> 150</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17780" marR="17780" marT="0" marB="0"/>
                </a:tc>
                <a:extLst>
                  <a:ext uri="{0D108BD9-81ED-4DB2-BD59-A6C34878D82A}">
                    <a16:rowId xmlns:a16="http://schemas.microsoft.com/office/drawing/2014/main" xmlns="" val="153280498"/>
                  </a:ext>
                </a:extLst>
              </a:tr>
            </a:tbl>
          </a:graphicData>
        </a:graphic>
      </p:graphicFrame>
      <p:sp>
        <p:nvSpPr>
          <p:cNvPr id="7" name="Rectangle 1"/>
          <p:cNvSpPr>
            <a:spLocks noChangeArrowheads="1"/>
          </p:cNvSpPr>
          <p:nvPr/>
        </p:nvSpPr>
        <p:spPr bwMode="auto">
          <a:xfrm>
            <a:off x="1316053" y="1324149"/>
            <a:ext cx="838581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l" defTabSz="914400" rtl="0" eaLnBrk="0" fontAlgn="base" latinLnBrk="0" hangingPunct="0">
              <a:lnSpc>
                <a:spcPct val="100000"/>
              </a:lnSpc>
              <a:spcBef>
                <a:spcPct val="0"/>
              </a:spcBef>
              <a:spcAft>
                <a:spcPct val="0"/>
              </a:spcAft>
              <a:buClrTx/>
              <a:buSzTx/>
              <a:buFontTx/>
              <a:buNone/>
              <a:tabLst/>
            </a:pPr>
            <a:r>
              <a:rPr kumimoji="0" lang="ru-RU" altLang="ru-RU" sz="1400" b="1"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Показатели, предлагаемые для оценки сложности геологического строения</a:t>
            </a:r>
            <a:endParaRPr kumimoji="0" lang="ru-RU" altLang="ru-RU" sz="1400" b="0" i="0" u="none" strike="noStrike" cap="none" normalizeH="0" baseline="0" dirty="0" smtClean="0">
              <a:ln>
                <a:noFill/>
              </a:ln>
              <a:solidFill>
                <a:schemeClr val="tx1"/>
              </a:solidFill>
              <a:effectLst/>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8" name="TextBox 7"/>
          <p:cNvSpPr txBox="1"/>
          <p:nvPr/>
        </p:nvSpPr>
        <p:spPr>
          <a:xfrm>
            <a:off x="863126" y="5396427"/>
            <a:ext cx="7964681" cy="646331"/>
          </a:xfrm>
          <a:prstGeom prst="rect">
            <a:avLst/>
          </a:prstGeom>
          <a:noFill/>
        </p:spPr>
        <p:txBody>
          <a:bodyPr wrap="square" rtlCol="0">
            <a:spAutoFit/>
          </a:bodyPr>
          <a:lstStyle/>
          <a:p>
            <a:r>
              <a:rPr lang="ru-RU" dirty="0">
                <a:latin typeface="Times New Roman" panose="02020603050405020304" pitchFamily="18" charset="0"/>
                <a:cs typeface="Times New Roman" panose="02020603050405020304" pitchFamily="18" charset="0"/>
              </a:rPr>
              <a:t>Не смотря на длительную практику их использования в отчетных документах, задача однозначного отнесения объекта к какой-либо группе не решена.</a:t>
            </a:r>
          </a:p>
        </p:txBody>
      </p:sp>
    </p:spTree>
    <p:extLst>
      <p:ext uri="{BB962C8B-B14F-4D97-AF65-F5344CB8AC3E}">
        <p14:creationId xmlns:p14="http://schemas.microsoft.com/office/powerpoint/2010/main" val="3930071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62792" y="1468380"/>
            <a:ext cx="8596668" cy="3880773"/>
          </a:xfrm>
        </p:spPr>
        <p:txBody>
          <a:bodyPr/>
          <a:lstStyle/>
          <a:p>
            <a:r>
              <a:rPr lang="ru-RU" b="1" i="1" dirty="0">
                <a:latin typeface="Times New Roman" panose="02020603050405020304" pitchFamily="18" charset="0"/>
                <a:cs typeface="Times New Roman" panose="02020603050405020304" pitchFamily="18" charset="0"/>
              </a:rPr>
              <a:t> </a:t>
            </a:r>
            <a:r>
              <a:rPr lang="ru-RU" sz="2400" b="1" i="1" dirty="0">
                <a:latin typeface="Times New Roman" panose="02020603050405020304" pitchFamily="18" charset="0"/>
                <a:cs typeface="Times New Roman" panose="02020603050405020304" pitchFamily="18" charset="0"/>
              </a:rPr>
              <a:t>Главный недостаток предложенных показателей</a:t>
            </a:r>
            <a:r>
              <a:rPr lang="ru-RU" sz="2400" dirty="0">
                <a:latin typeface="Times New Roman" panose="02020603050405020304" pitchFamily="18" charset="0"/>
                <a:cs typeface="Times New Roman" panose="02020603050405020304" pitchFamily="18" charset="0"/>
              </a:rPr>
              <a:t> состоит в отсутствии среди них характеристик </a:t>
            </a:r>
            <a:r>
              <a:rPr lang="ru-RU" sz="2400" b="1" i="1" dirty="0">
                <a:latin typeface="Times New Roman" panose="02020603050405020304" pitchFamily="18" charset="0"/>
                <a:cs typeface="Times New Roman" panose="02020603050405020304" pitchFamily="18" charset="0"/>
              </a:rPr>
              <a:t>размеров рудных тел</a:t>
            </a:r>
            <a:r>
              <a:rPr lang="ru-RU" sz="2400" dirty="0">
                <a:latin typeface="Times New Roman" panose="02020603050405020304" pitchFamily="18" charset="0"/>
                <a:cs typeface="Times New Roman" panose="02020603050405020304" pitchFamily="18" charset="0"/>
              </a:rPr>
              <a:t>, положенных в основу группировки объектов по сложности строения. </a:t>
            </a:r>
          </a:p>
          <a:p>
            <a:r>
              <a:rPr lang="ru-RU" sz="2400" b="1" dirty="0">
                <a:latin typeface="Times New Roman" panose="02020603050405020304" pitchFamily="18" charset="0"/>
                <a:cs typeface="Times New Roman" panose="02020603050405020304" pitchFamily="18" charset="0"/>
              </a:rPr>
              <a:t>Величина коэффициента рудоносности </a:t>
            </a:r>
            <a:r>
              <a:rPr lang="ru-RU" sz="2400" dirty="0">
                <a:latin typeface="Times New Roman" panose="02020603050405020304" pitchFamily="18" charset="0"/>
                <a:cs typeface="Times New Roman" panose="02020603050405020304" pitchFamily="18" charset="0"/>
              </a:rPr>
              <a:t>зависит от параметров разведочной сети; на стадии отработки она становится равной 1, хотя сложность строения объекта остается прежней. Кроме того, она зависит от принципов выделения границ залежи (рудоносной зоны). </a:t>
            </a:r>
          </a:p>
          <a:p>
            <a:endParaRPr lang="ru-RU" dirty="0"/>
          </a:p>
        </p:txBody>
      </p:sp>
    </p:spTree>
    <p:extLst>
      <p:ext uri="{BB962C8B-B14F-4D97-AF65-F5344CB8AC3E}">
        <p14:creationId xmlns:p14="http://schemas.microsoft.com/office/powerpoint/2010/main" val="3678219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44381" y="495656"/>
            <a:ext cx="8716711" cy="646331"/>
          </a:xfrm>
          <a:prstGeom prst="rect">
            <a:avLst/>
          </a:prstGeom>
          <a:noFill/>
        </p:spPr>
        <p:txBody>
          <a:bodyPr wrap="square" rtlCol="0">
            <a:spAutoFit/>
          </a:bodyPr>
          <a:lstStyle/>
          <a:p>
            <a:r>
              <a:rPr lang="ru-RU" b="1" dirty="0">
                <a:latin typeface="Times New Roman" panose="02020603050405020304" pitchFamily="18" charset="0"/>
                <a:cs typeface="Times New Roman" panose="02020603050405020304" pitchFamily="18" charset="0"/>
              </a:rPr>
              <a:t>Показатель сложности </a:t>
            </a:r>
            <a:r>
              <a:rPr lang="ru-RU" dirty="0">
                <a:latin typeface="Times New Roman" panose="02020603050405020304" pitchFamily="18" charset="0"/>
                <a:cs typeface="Times New Roman" panose="02020603050405020304" pitchFamily="18" charset="0"/>
              </a:rPr>
              <a:t>также зависит от параметров сети, в связи с чем он не может являться объективной характеристикой сложности строения.</a:t>
            </a:r>
          </a:p>
        </p:txBody>
      </p:sp>
      <p:pic>
        <p:nvPicPr>
          <p:cNvPr id="3" name="Рисунок 2"/>
          <p:cNvPicPr/>
          <p:nvPr/>
        </p:nvPicPr>
        <p:blipFill>
          <a:blip r:embed="rId2"/>
          <a:stretch>
            <a:fillRect/>
          </a:stretch>
        </p:blipFill>
        <p:spPr>
          <a:xfrm>
            <a:off x="1528201" y="1141987"/>
            <a:ext cx="5836920" cy="3982085"/>
          </a:xfrm>
          <a:prstGeom prst="rect">
            <a:avLst/>
          </a:prstGeom>
        </p:spPr>
      </p:pic>
      <p:sp>
        <p:nvSpPr>
          <p:cNvPr id="4" name="TextBox 3"/>
          <p:cNvSpPr txBox="1"/>
          <p:nvPr/>
        </p:nvSpPr>
        <p:spPr>
          <a:xfrm>
            <a:off x="546931" y="4999290"/>
            <a:ext cx="9878938" cy="1523494"/>
          </a:xfrm>
          <a:prstGeom prst="rect">
            <a:avLst/>
          </a:prstGeom>
          <a:noFill/>
        </p:spPr>
        <p:txBody>
          <a:bodyPr wrap="square" rtlCol="0">
            <a:spAutoFit/>
          </a:bodyPr>
          <a:lstStyle/>
          <a:p>
            <a:pPr indent="450215" algn="just">
              <a:lnSpc>
                <a:spcPct val="150000"/>
              </a:lnSpc>
              <a:spcAft>
                <a:spcPts val="0"/>
              </a:spcAft>
            </a:pPr>
            <a:r>
              <a:rPr lang="ru-RU" sz="1400" i="1" dirty="0" smtClean="0">
                <a:latin typeface="Times New Roman" panose="02020603050405020304" pitchFamily="18" charset="0"/>
                <a:ea typeface="Calibri" panose="020F0502020204030204" pitchFamily="34" charset="0"/>
                <a:cs typeface="Times New Roman" panose="02020603050405020304" pitchFamily="18" charset="0"/>
              </a:rPr>
              <a:t>    Изменение </a:t>
            </a:r>
            <a:r>
              <a:rPr lang="ru-RU" sz="1400" i="1" dirty="0">
                <a:latin typeface="Times New Roman" panose="02020603050405020304" pitchFamily="18" charset="0"/>
                <a:ea typeface="Calibri" panose="020F0502020204030204" pitchFamily="34" charset="0"/>
                <a:cs typeface="Times New Roman" panose="02020603050405020304" pitchFamily="18" charset="0"/>
              </a:rPr>
              <a:t>показателя сложности в зависимости от плотности разведочной </a:t>
            </a:r>
            <a:r>
              <a:rPr lang="ru-RU" sz="1400" i="1" dirty="0" smtClean="0">
                <a:latin typeface="Times New Roman" panose="02020603050405020304" pitchFamily="18" charset="0"/>
                <a:ea typeface="Calibri" panose="020F0502020204030204" pitchFamily="34" charset="0"/>
                <a:cs typeface="Times New Roman" panose="02020603050405020304" pitchFamily="18" charset="0"/>
              </a:rPr>
              <a:t>сети</a:t>
            </a:r>
          </a:p>
          <a:p>
            <a:pPr indent="450215" algn="just">
              <a:spcAft>
                <a:spcPts val="0"/>
              </a:spcAft>
            </a:pPr>
            <a:r>
              <a:rPr lang="ru-RU" dirty="0" smtClean="0">
                <a:latin typeface="Times New Roman" panose="02020603050405020304" pitchFamily="18" charset="0"/>
                <a:ea typeface="Calibri" panose="020F0502020204030204" pitchFamily="34" charset="0"/>
                <a:cs typeface="Times New Roman" panose="02020603050405020304" pitchFamily="18" charset="0"/>
              </a:rPr>
              <a:t>Для </a:t>
            </a:r>
            <a:r>
              <a:rPr lang="ru-RU" dirty="0">
                <a:latin typeface="Times New Roman" panose="02020603050405020304" pitchFamily="18" charset="0"/>
                <a:ea typeface="Calibri" panose="020F0502020204030204" pitchFamily="34" charset="0"/>
                <a:cs typeface="Times New Roman" panose="02020603050405020304" pitchFamily="18" charset="0"/>
              </a:rPr>
              <a:t>штокверковых (</a:t>
            </a:r>
            <a:r>
              <a:rPr lang="ru-RU" dirty="0" err="1">
                <a:latin typeface="Times New Roman" panose="02020603050405020304" pitchFamily="18" charset="0"/>
                <a:ea typeface="Calibri" panose="020F0502020204030204" pitchFamily="34" charset="0"/>
                <a:cs typeface="Times New Roman" panose="02020603050405020304" pitchFamily="18" charset="0"/>
              </a:rPr>
              <a:t>штокверкоподобных</a:t>
            </a:r>
            <a:r>
              <a:rPr lang="ru-RU" dirty="0">
                <a:latin typeface="Times New Roman" panose="02020603050405020304" pitchFamily="18" charset="0"/>
                <a:ea typeface="Calibri" panose="020F0502020204030204" pitchFamily="34" charset="0"/>
                <a:cs typeface="Times New Roman" panose="02020603050405020304" pitchFamily="18" charset="0"/>
              </a:rPr>
              <a:t>) месторождений применение показателя сложности весьма проблематично; методика его оценки отсутствует.</a:t>
            </a:r>
          </a:p>
          <a:p>
            <a:pPr indent="450215" algn="just">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Показатель сложности фактически не используется при обосновании геометрии разведочной сети и при оценке </a:t>
            </a:r>
            <a:r>
              <a:rPr lang="ru-RU" dirty="0" err="1">
                <a:latin typeface="Times New Roman" panose="02020603050405020304" pitchFamily="18" charset="0"/>
                <a:ea typeface="Calibri" panose="020F0502020204030204" pitchFamily="34" charset="0"/>
                <a:cs typeface="Times New Roman" panose="02020603050405020304" pitchFamily="18" charset="0"/>
              </a:rPr>
              <a:t>разведанности</a:t>
            </a:r>
            <a:r>
              <a:rPr lang="ru-RU" dirty="0">
                <a:latin typeface="Times New Roman" panose="02020603050405020304" pitchFamily="18" charset="0"/>
                <a:ea typeface="Calibri" panose="020F0502020204030204" pitchFamily="34" charset="0"/>
                <a:cs typeface="Times New Roman" panose="02020603050405020304" pitchFamily="18" charset="0"/>
              </a:rPr>
              <a:t> запасов.</a:t>
            </a: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629044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8564" y="538385"/>
            <a:ext cx="9417465" cy="923330"/>
          </a:xfrm>
          <a:prstGeom prst="rect">
            <a:avLst/>
          </a:prstGeom>
          <a:noFill/>
        </p:spPr>
        <p:txBody>
          <a:bodyPr wrap="square" rtlCol="0">
            <a:spAutoFit/>
          </a:bodyPr>
          <a:lstStyle/>
          <a:p>
            <a:r>
              <a:rPr lang="ru-RU" b="1" dirty="0">
                <a:latin typeface="Times New Roman" panose="02020603050405020304" pitchFamily="18" charset="0"/>
                <a:ea typeface="Calibri" panose="020F0502020204030204" pitchFamily="34" charset="0"/>
              </a:rPr>
              <a:t>Коэффициент вариации мощности </a:t>
            </a:r>
            <a:r>
              <a:rPr lang="ru-RU" dirty="0">
                <a:latin typeface="Times New Roman" panose="02020603050405020304" pitchFamily="18" charset="0"/>
                <a:ea typeface="Calibri" panose="020F0502020204030204" pitchFamily="34" charset="0"/>
              </a:rPr>
              <a:t>(V</a:t>
            </a:r>
            <a:r>
              <a:rPr lang="en-US" baseline="-25000" dirty="0">
                <a:latin typeface="Times New Roman" panose="02020603050405020304" pitchFamily="18" charset="0"/>
                <a:ea typeface="Calibri" panose="020F0502020204030204" pitchFamily="34" charset="0"/>
              </a:rPr>
              <a:t>m</a:t>
            </a:r>
            <a:r>
              <a:rPr lang="ru-RU" dirty="0">
                <a:latin typeface="Times New Roman" panose="02020603050405020304" pitchFamily="18" charset="0"/>
                <a:ea typeface="Calibri" panose="020F0502020204030204" pitchFamily="34" charset="0"/>
              </a:rPr>
              <a:t>) является недостаточной (спорной) характеристикой сложности строения объектов. Прежде всего, разные по размерам рудные тела могут характеризоваться одинаковой изменчивостью </a:t>
            </a:r>
            <a:r>
              <a:rPr lang="ru-RU" dirty="0" smtClean="0">
                <a:latin typeface="Times New Roman" panose="02020603050405020304" pitchFamily="18" charset="0"/>
                <a:ea typeface="Calibri" panose="020F0502020204030204" pitchFamily="34" charset="0"/>
              </a:rPr>
              <a:t>мощности</a:t>
            </a:r>
            <a:r>
              <a:rPr lang="ru-RU" dirty="0">
                <a:latin typeface="Times New Roman" panose="02020603050405020304" pitchFamily="18" charset="0"/>
                <a:ea typeface="Calibri" panose="020F0502020204030204" pitchFamily="34" charset="0"/>
              </a:rPr>
              <a:t>.</a:t>
            </a:r>
            <a:endParaRPr lang="ru-RU" dirty="0"/>
          </a:p>
        </p:txBody>
      </p:sp>
      <p:pic>
        <p:nvPicPr>
          <p:cNvPr id="3" name="Рисунок 2" descr="Рис.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53448" y="1732535"/>
            <a:ext cx="6667695" cy="3676953"/>
          </a:xfrm>
          <a:prstGeom prst="rect">
            <a:avLst/>
          </a:prstGeom>
          <a:noFill/>
          <a:ln>
            <a:noFill/>
          </a:ln>
        </p:spPr>
      </p:pic>
      <p:sp>
        <p:nvSpPr>
          <p:cNvPr id="4" name="TextBox 3"/>
          <p:cNvSpPr txBox="1"/>
          <p:nvPr/>
        </p:nvSpPr>
        <p:spPr>
          <a:xfrm>
            <a:off x="2076627" y="5409488"/>
            <a:ext cx="5736699" cy="369332"/>
          </a:xfrm>
          <a:prstGeom prst="rect">
            <a:avLst/>
          </a:prstGeom>
          <a:noFill/>
        </p:spPr>
        <p:txBody>
          <a:bodyPr wrap="none" rtlCol="0">
            <a:spAutoFit/>
          </a:bodyPr>
          <a:lstStyle/>
          <a:p>
            <a:r>
              <a:rPr lang="ru-RU" dirty="0"/>
              <a:t> </a:t>
            </a:r>
            <a:r>
              <a:rPr lang="ru-RU" sz="1400" dirty="0">
                <a:latin typeface="Times New Roman" panose="02020603050405020304" pitchFamily="18" charset="0"/>
                <a:cs typeface="Times New Roman" panose="02020603050405020304" pitchFamily="18" charset="0"/>
              </a:rPr>
              <a:t>Рудные тела разного размера с одинаковой вариабельностью мощности</a:t>
            </a:r>
          </a:p>
        </p:txBody>
      </p:sp>
    </p:spTree>
    <p:extLst>
      <p:ext uri="{BB962C8B-B14F-4D97-AF65-F5344CB8AC3E}">
        <p14:creationId xmlns:p14="http://schemas.microsoft.com/office/powerpoint/2010/main" val="639431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664" y="889844"/>
            <a:ext cx="8460336" cy="4662815"/>
          </a:xfrm>
          <a:prstGeom prst="rect">
            <a:avLst/>
          </a:prstGeom>
        </p:spPr>
        <p:txBody>
          <a:bodyPr wrap="square">
            <a:spAutoFit/>
          </a:bodyPr>
          <a:lstStyle/>
          <a:p>
            <a:pPr indent="450215" algn="just">
              <a:lnSpc>
                <a:spcPct val="150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Оценка сложности строения по этому показателю также неоднозначна в случае:</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тектонической или пликативной </a:t>
            </a:r>
            <a:r>
              <a:rPr lang="ru-RU" dirty="0" err="1">
                <a:latin typeface="Times New Roman" panose="02020603050405020304" pitchFamily="18" charset="0"/>
                <a:ea typeface="Calibri" panose="020F0502020204030204" pitchFamily="34" charset="0"/>
                <a:cs typeface="Times New Roman" panose="02020603050405020304" pitchFamily="18" charset="0"/>
              </a:rPr>
              <a:t>нарушенности</a:t>
            </a:r>
            <a:r>
              <a:rPr lang="ru-RU" dirty="0">
                <a:latin typeface="Times New Roman" panose="02020603050405020304" pitchFamily="18" charset="0"/>
                <a:ea typeface="Calibri" panose="020F0502020204030204" pitchFamily="34" charset="0"/>
                <a:cs typeface="Times New Roman" panose="02020603050405020304" pitchFamily="18" charset="0"/>
              </a:rPr>
              <a:t> тел с мало изменчивой мощностью;</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наличия большого числа маломощных пересечений, которые характеризуют незначительное количество запасов, но определяют высокую изменчивость параметра;</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 для штокверковых месторождений, где понятие «мощности» является весьма условным.</a:t>
            </a:r>
            <a:endParaRPr lang="ru-RU"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i="1" dirty="0">
                <a:latin typeface="Times New Roman" panose="02020603050405020304" pitchFamily="18" charset="0"/>
                <a:ea typeface="Calibri" panose="020F0502020204030204" pitchFamily="34" charset="0"/>
                <a:cs typeface="Times New Roman" panose="02020603050405020304" pitchFamily="18" charset="0"/>
              </a:rPr>
              <a:t>В целом, коэффициент вариации мощности может рассматриваться в качестве одного из классификационных признаков, </a:t>
            </a:r>
            <a:r>
              <a:rPr lang="ru-RU" i="1" u="sng" dirty="0">
                <a:latin typeface="Times New Roman" panose="02020603050405020304" pitchFamily="18" charset="0"/>
                <a:ea typeface="Calibri" panose="020F0502020204030204" pitchFamily="34" charset="0"/>
                <a:cs typeface="Times New Roman" panose="02020603050405020304" pitchFamily="18" charset="0"/>
              </a:rPr>
              <a:t>не имеющего, однако, определяющего значения</a:t>
            </a:r>
            <a:r>
              <a:rPr lang="ru-RU" i="1" dirty="0">
                <a:latin typeface="Times New Roman" panose="02020603050405020304" pitchFamily="18" charset="0"/>
                <a:ea typeface="Calibri" panose="020F0502020204030204" pitchFamily="34" charset="0"/>
                <a:cs typeface="Times New Roman" panose="02020603050405020304" pitchFamily="18" charset="0"/>
              </a:rPr>
              <a:t>.</a:t>
            </a:r>
            <a:endParaRPr lang="ru-RU"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59621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64022" y="962051"/>
            <a:ext cx="8990176" cy="4662815"/>
          </a:xfrm>
          <a:prstGeom prst="rect">
            <a:avLst/>
          </a:prstGeom>
        </p:spPr>
        <p:txBody>
          <a:bodyPr wrap="square">
            <a:spAutoFit/>
          </a:bodyPr>
          <a:lstStyle/>
          <a:p>
            <a:pPr indent="450215" algn="just">
              <a:lnSpc>
                <a:spcPct val="150000"/>
              </a:lnSpc>
              <a:spcAft>
                <a:spcPts val="0"/>
              </a:spcAft>
            </a:pPr>
            <a:r>
              <a:rPr lang="ru-RU" b="1" dirty="0">
                <a:latin typeface="Times New Roman" panose="02020603050405020304" pitchFamily="18" charset="0"/>
                <a:ea typeface="Calibri" panose="020F0502020204030204" pitchFamily="34" charset="0"/>
                <a:cs typeface="Times New Roman" panose="02020603050405020304" pitchFamily="18" charset="0"/>
              </a:rPr>
              <a:t>Коэффициент вариации содержаний</a:t>
            </a:r>
            <a:r>
              <a:rPr lang="ru-RU" dirty="0">
                <a:latin typeface="Times New Roman" panose="02020603050405020304" pitchFamily="18" charset="0"/>
                <a:ea typeface="Calibri" panose="020F0502020204030204" pitchFamily="34" charset="0"/>
                <a:cs typeface="Times New Roman" panose="02020603050405020304" pitchFamily="18" charset="0"/>
              </a:rPr>
              <a:t>, в существующей практике описания изменчивости геологоразведочных параметров, характеризуется </a:t>
            </a:r>
            <a:r>
              <a:rPr lang="ru-RU" u="sng" dirty="0">
                <a:latin typeface="Times New Roman" panose="02020603050405020304" pitchFamily="18" charset="0"/>
                <a:ea typeface="Calibri" panose="020F0502020204030204" pitchFamily="34" charset="0"/>
                <a:cs typeface="Times New Roman" panose="02020603050405020304" pitchFamily="18" charset="0"/>
              </a:rPr>
              <a:t>по рудным интервалам</a:t>
            </a:r>
            <a:r>
              <a:rPr lang="ru-RU" dirty="0">
                <a:latin typeface="Times New Roman" panose="02020603050405020304" pitchFamily="18" charset="0"/>
                <a:ea typeface="Calibri" panose="020F0502020204030204" pitchFamily="34" charset="0"/>
                <a:cs typeface="Times New Roman" panose="02020603050405020304" pitchFamily="18" charset="0"/>
              </a:rPr>
              <a:t> (пересечениям). Такая </a:t>
            </a:r>
            <a:r>
              <a:rPr lang="ru-RU" b="1" i="1" dirty="0">
                <a:latin typeface="Times New Roman" panose="02020603050405020304" pitchFamily="18" charset="0"/>
                <a:ea typeface="Calibri" panose="020F0502020204030204" pitchFamily="34" charset="0"/>
                <a:cs typeface="Times New Roman" panose="02020603050405020304" pitchFamily="18" charset="0"/>
              </a:rPr>
              <a:t>оценка является несостоятельной</a:t>
            </a:r>
            <a:r>
              <a:rPr lang="ru-RU" dirty="0">
                <a:latin typeface="Times New Roman" panose="02020603050405020304" pitchFamily="18" charset="0"/>
                <a:ea typeface="Calibri" panose="020F0502020204030204" pitchFamily="34" charset="0"/>
                <a:cs typeface="Times New Roman" panose="02020603050405020304" pitchFamily="18" charset="0"/>
              </a:rPr>
              <a:t>, поскольку в выборке присутствуют значения, характеризующие интервалы разной длины; выборка является неоднородной по своей геометрической базе</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dirty="0">
                <a:latin typeface="Times New Roman" panose="02020603050405020304" pitchFamily="18" charset="0"/>
                <a:ea typeface="Calibri" panose="020F0502020204030204" pitchFamily="34" charset="0"/>
                <a:cs typeface="Times New Roman" panose="02020603050405020304" pitchFamily="18" charset="0"/>
              </a:rPr>
              <a:t>Данную характеристику изменчивости невозможно использовать для определения погрешности оценки содержаний в </a:t>
            </a:r>
            <a:r>
              <a:rPr lang="ru-RU" dirty="0" err="1">
                <a:latin typeface="Times New Roman" panose="02020603050405020304" pitchFamily="18" charset="0"/>
                <a:ea typeface="Calibri" panose="020F0502020204030204" pitchFamily="34" charset="0"/>
                <a:cs typeface="Times New Roman" panose="02020603050405020304" pitchFamily="18" charset="0"/>
              </a:rPr>
              <a:t>подсчетных</a:t>
            </a:r>
            <a:r>
              <a:rPr lang="ru-RU" dirty="0">
                <a:latin typeface="Times New Roman" panose="02020603050405020304" pitchFamily="18" charset="0"/>
                <a:ea typeface="Calibri" panose="020F0502020204030204" pitchFamily="34" charset="0"/>
                <a:cs typeface="Times New Roman" panose="02020603050405020304" pitchFamily="18" charset="0"/>
              </a:rPr>
              <a:t> блоках и по эксплуатационным уступам, так как они, во многих случаях, делят разведочные интервалы на части. Ценность такой характеристики с позиций обоснования параметров разведочной сети также невелика.</a:t>
            </a:r>
            <a:endParaRPr lang="ru-RU" sz="1600" dirty="0">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50000"/>
              </a:lnSpc>
              <a:spcAft>
                <a:spcPts val="0"/>
              </a:spcAft>
            </a:pPr>
            <a:r>
              <a:rPr lang="ru-RU" b="1" i="1" dirty="0">
                <a:latin typeface="Times New Roman" panose="02020603050405020304" pitchFamily="18" charset="0"/>
                <a:ea typeface="Calibri" panose="020F0502020204030204" pitchFamily="34" charset="0"/>
                <a:cs typeface="Times New Roman" panose="02020603050405020304" pitchFamily="18" charset="0"/>
              </a:rPr>
              <a:t>Таким образом, характеристики, предложенные для определения сложности геологического строения объектов, требуют коренного пересмотра.</a:t>
            </a:r>
            <a:endParaRPr lang="ru-RU"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50814678"/>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137</TotalTime>
  <Words>1508</Words>
  <Application>Microsoft Office PowerPoint</Application>
  <PresentationFormat>Произвольный</PresentationFormat>
  <Paragraphs>183</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Леонтьева А.А.</dc:creator>
  <cp:lastModifiedBy>kushnarpi@hotmail.com</cp:lastModifiedBy>
  <cp:revision>18</cp:revision>
  <dcterms:created xsi:type="dcterms:W3CDTF">2019-05-16T07:00:17Z</dcterms:created>
  <dcterms:modified xsi:type="dcterms:W3CDTF">2019-05-19T08:34:59Z</dcterms:modified>
</cp:coreProperties>
</file>