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57" r:id="rId4"/>
    <p:sldId id="260" r:id="rId5"/>
    <p:sldId id="262" r:id="rId6"/>
    <p:sldId id="261" r:id="rId7"/>
    <p:sldId id="258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6992-9E8C-45D8-94CD-DB7CEBC9FB41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B085-BE8F-477C-8AB0-E7354C1512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4175-B310-46EE-B31F-C0EA758BB98E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3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8493-4B61-461F-8CCF-D3CCA7F2457F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5E83-7CF4-46C1-90AC-F7700DC974E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B318-BDB3-438F-B81F-53B1E7025862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E27-DD9D-4F19-9056-F39EEC6EC0D8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8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05DF-9FB0-49A7-9971-F28326232DCA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8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2840-82DA-4CC8-B049-263A147F68BC}" type="datetime1">
              <a:rPr lang="ru-RU" smtClean="0"/>
              <a:t>23.05.2019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4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4804-108B-411C-8A5F-38AEB49E7D11}" type="datetime1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62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5962-1DF2-44EB-932D-97ECCDC25AE2}" type="datetime1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4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966C-1C57-40FE-B252-F2D843137F65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1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7351-D09D-4FF0-BBE6-9D258145D277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C73F-1D96-4E8E-89E6-D938E4328007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F5AD-B264-42B9-8C0B-984AA9872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8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B4897-74DC-48FA-AB81-36BEC1A41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</a:rPr>
              <a:t>Внедрение отчетности по кодексу </a:t>
            </a:r>
            <a:r>
              <a:rPr lang="en-US" sz="4000" b="1" dirty="0">
                <a:solidFill>
                  <a:srgbClr val="00B050"/>
                </a:solidFill>
              </a:rPr>
              <a:t>KAZRC</a:t>
            </a:r>
            <a:r>
              <a:rPr lang="ru-RU" sz="4000" b="1" dirty="0">
                <a:solidFill>
                  <a:srgbClr val="00B050"/>
                </a:solidFill>
              </a:rPr>
              <a:t> в Республике Казахстан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6318AC-BC48-4572-A88D-ED33D74F2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14282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dirty="0">
                <a:solidFill>
                  <a:srgbClr val="00B0F0"/>
                </a:solidFill>
              </a:rPr>
              <a:t>Георгий </a:t>
            </a:r>
            <a:r>
              <a:rPr lang="ru-RU" b="1" i="1" dirty="0" err="1">
                <a:solidFill>
                  <a:srgbClr val="00B0F0"/>
                </a:solidFill>
              </a:rPr>
              <a:t>Фрейман</a:t>
            </a:r>
            <a:endParaRPr lang="ru-RU" b="1" i="1" dirty="0">
              <a:solidFill>
                <a:srgbClr val="00B0F0"/>
              </a:solidFill>
            </a:endParaRPr>
          </a:p>
          <a:p>
            <a:pPr algn="r"/>
            <a:r>
              <a:rPr lang="ru-RU" b="1" i="1" dirty="0">
                <a:solidFill>
                  <a:srgbClr val="00B0F0"/>
                </a:solidFill>
              </a:rPr>
              <a:t>Председатель Исполнительного Комитета ПОНЭН,</a:t>
            </a:r>
          </a:p>
          <a:p>
            <a:pPr algn="r"/>
            <a:r>
              <a:rPr lang="ru-RU" b="1" i="1" dirty="0">
                <a:solidFill>
                  <a:srgbClr val="00B0F0"/>
                </a:solidFill>
              </a:rPr>
              <a:t>Генеральный директор ТОО «</a:t>
            </a:r>
            <a:r>
              <a:rPr lang="en-US" b="1" i="1" dirty="0" err="1">
                <a:solidFill>
                  <a:srgbClr val="00B0F0"/>
                </a:solidFill>
              </a:rPr>
              <a:t>GeoMineProject</a:t>
            </a:r>
            <a:r>
              <a:rPr lang="ru-RU" b="1" i="1" dirty="0">
                <a:solidFill>
                  <a:srgbClr val="00B0F0"/>
                </a:solidFill>
              </a:rPr>
              <a:t>»</a:t>
            </a:r>
          </a:p>
          <a:p>
            <a:pPr algn="r"/>
            <a:endParaRPr lang="en-US" b="1" dirty="0"/>
          </a:p>
          <a:p>
            <a:pPr algn="r"/>
            <a:r>
              <a:rPr lang="ru-RU" b="1" dirty="0">
                <a:solidFill>
                  <a:srgbClr val="7030A0"/>
                </a:solidFill>
              </a:rPr>
              <a:t>Форум МИНГЕО СИБИРЬ</a:t>
            </a:r>
          </a:p>
          <a:p>
            <a:pPr algn="r"/>
            <a:r>
              <a:rPr lang="ru-RU" b="1" dirty="0">
                <a:solidFill>
                  <a:srgbClr val="7030A0"/>
                </a:solidFill>
              </a:rPr>
              <a:t>Красноярск 22-23 мая 2019</a:t>
            </a:r>
          </a:p>
        </p:txBody>
      </p:sp>
    </p:spTree>
    <p:extLst>
      <p:ext uri="{BB962C8B-B14F-4D97-AF65-F5344CB8AC3E}">
        <p14:creationId xmlns:p14="http://schemas.microsoft.com/office/powerpoint/2010/main" val="403204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9F33C-3463-4DC8-955B-372DC576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b="1" dirty="0">
                <a:latin typeface="+mn-lt"/>
              </a:rPr>
              <a:t>         </a:t>
            </a:r>
            <a:r>
              <a:rPr lang="ru-RU" sz="3000" b="1" dirty="0">
                <a:latin typeface="+mn-lt"/>
              </a:rPr>
              <a:t>Основные этапы внедрения международных</a:t>
            </a:r>
            <a:br>
              <a:rPr lang="ru-RU" sz="3000" b="1" dirty="0">
                <a:latin typeface="+mn-lt"/>
              </a:rPr>
            </a:br>
            <a:r>
              <a:rPr lang="ru-RU" sz="3000" b="1" dirty="0">
                <a:latin typeface="+mn-lt"/>
              </a:rPr>
              <a:t>             стандартов публичной геологической отчетности </a:t>
            </a:r>
            <a:br>
              <a:rPr lang="ru-RU" sz="3000" b="1" dirty="0">
                <a:latin typeface="+mn-lt"/>
              </a:rPr>
            </a:br>
            <a:r>
              <a:rPr lang="ru-RU" sz="3000" b="1" dirty="0">
                <a:latin typeface="+mn-lt"/>
              </a:rPr>
              <a:t>в Казахстане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4F3675-617D-44AD-899C-AD602D8D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440" y="1774825"/>
            <a:ext cx="11089640" cy="4351338"/>
          </a:xfrm>
        </p:spPr>
        <p:txBody>
          <a:bodyPr>
            <a:normAutofit/>
          </a:bodyPr>
          <a:lstStyle/>
          <a:p>
            <a:pPr lvl="2" algn="just"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Переход на международные стандарты публичной геологической отчетности  предусмотрен программой Президента РК по модернизации экономики Казахстана (2015 год)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Создана Ассоциация </a:t>
            </a:r>
            <a:r>
              <a:rPr lang="en-US" sz="2400" b="1" dirty="0">
                <a:solidFill>
                  <a:srgbClr val="0070C0"/>
                </a:solidFill>
              </a:rPr>
              <a:t>KAZRC</a:t>
            </a:r>
            <a:r>
              <a:rPr lang="ru-RU" sz="2400" b="1" dirty="0">
                <a:solidFill>
                  <a:srgbClr val="0070C0"/>
                </a:solidFill>
              </a:rPr>
              <a:t>, разработан Кодекс </a:t>
            </a:r>
            <a:r>
              <a:rPr lang="en-US" sz="2400" b="1" dirty="0">
                <a:solidFill>
                  <a:srgbClr val="0070C0"/>
                </a:solidFill>
              </a:rPr>
              <a:t>KAZRC</a:t>
            </a:r>
            <a:r>
              <a:rPr lang="ru-RU" sz="2400" b="1" dirty="0">
                <a:solidFill>
                  <a:srgbClr val="0070C0"/>
                </a:solidFill>
              </a:rPr>
              <a:t> (2015 год)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Создано Профессиональное объединение независимых экспертов недр РК ПОНЭН (2015 год)</a:t>
            </a:r>
          </a:p>
          <a:p>
            <a:pPr lvl="5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Казахстан стал 10-м членом </a:t>
            </a:r>
            <a:r>
              <a:rPr lang="en-US" sz="2400" b="1" dirty="0"/>
              <a:t>CRIRSCO</a:t>
            </a:r>
            <a:r>
              <a:rPr lang="ru-RU" sz="2400" b="1" dirty="0"/>
              <a:t> </a:t>
            </a:r>
            <a:r>
              <a:rPr lang="en-US" sz="2400" b="1" dirty="0"/>
              <a:t>(2016 </a:t>
            </a:r>
            <a:r>
              <a:rPr lang="ru-RU" sz="2400" b="1" dirty="0"/>
              <a:t>год) </a:t>
            </a:r>
          </a:p>
          <a:p>
            <a:pPr lvl="5" algn="just">
              <a:buFont typeface="Wingdings" panose="05000000000000000000" pitchFamily="2" charset="2"/>
              <a:buChar char="q"/>
            </a:pPr>
            <a:r>
              <a:rPr lang="ru-RU" sz="2400" b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Введен в действие Кодекс о недрах и недропользовании,</a:t>
            </a:r>
          </a:p>
          <a:p>
            <a:pPr marL="2286000" lvl="5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       предусматривающий поэтапное внедрение Кодекса </a:t>
            </a:r>
          </a:p>
          <a:p>
            <a:pPr marL="2286000" lvl="5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             </a:t>
            </a:r>
            <a:r>
              <a:rPr lang="en-US" sz="2400" b="1" dirty="0">
                <a:solidFill>
                  <a:srgbClr val="C00000"/>
                </a:solidFill>
              </a:rPr>
              <a:t>KAZRC</a:t>
            </a:r>
            <a:r>
              <a:rPr lang="ru-RU" sz="2400" b="1" dirty="0">
                <a:solidFill>
                  <a:srgbClr val="C00000"/>
                </a:solidFill>
              </a:rPr>
              <a:t> для  новых лицензий с июля 2018 г., для всех </a:t>
            </a:r>
          </a:p>
          <a:p>
            <a:pPr marL="2286000" lvl="5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                   действующих контрактов  с января 2024 г.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E71862-E699-4066-9369-6CBDA33B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9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>
                <a:latin typeface="Cuprum" panose="02000506000000020004" pitchFamily="2" charset="0"/>
              </a:rPr>
              <a:t>3</a:t>
            </a:fld>
            <a:endParaRPr lang="ru-RU" dirty="0">
              <a:latin typeface="Cuprum" panose="02000506000000020004" pitchFamily="2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2898503-694D-478A-BC72-2E01345D0B02}"/>
              </a:ext>
            </a:extLst>
          </p:cNvPr>
          <p:cNvSpPr/>
          <p:nvPr/>
        </p:nvSpPr>
        <p:spPr>
          <a:xfrm>
            <a:off x="2748280" y="136525"/>
            <a:ext cx="930592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Подготовка публичных отчетов по Кодексу </a:t>
            </a:r>
            <a:r>
              <a:rPr lang="en-US" sz="32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KAZRC</a:t>
            </a:r>
            <a:endParaRPr lang="ru-RU" sz="3200" b="1" dirty="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3000" b="1" dirty="0">
              <a:latin typeface="+mj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3000" b="1" dirty="0">
                <a:latin typeface="+mj-lt"/>
                <a:ea typeface="Calibri" panose="020F0502020204030204" pitchFamily="34" charset="0"/>
              </a:rPr>
              <a:t>С момента введения в действие Кодекса о недрах и недропользовании (июль 2018 г.), </a:t>
            </a:r>
            <a:r>
              <a:rPr lang="ru-RU" sz="3000" b="1" dirty="0">
                <a:solidFill>
                  <a:srgbClr val="00B050"/>
                </a:solidFill>
                <a:ea typeface="Calibri" panose="020F0502020204030204" pitchFamily="34" charset="0"/>
              </a:rPr>
              <a:t>стартовала подготовка публичных геологических отчетов</a:t>
            </a:r>
            <a:r>
              <a:rPr lang="ru-RU" sz="3000" b="1" dirty="0">
                <a:latin typeface="+mj-lt"/>
                <a:ea typeface="Calibri" panose="020F0502020204030204" pitchFamily="34" charset="0"/>
              </a:rPr>
              <a:t> о результатах геологоразведочных работ, минеральных ресурсах и запасах в соответствии с Кодексом </a:t>
            </a:r>
            <a:r>
              <a:rPr lang="en-US" sz="3000" b="1" dirty="0">
                <a:latin typeface="+mj-lt"/>
                <a:ea typeface="Calibri" panose="020F0502020204030204" pitchFamily="34" charset="0"/>
              </a:rPr>
              <a:t>KAZRC</a:t>
            </a:r>
            <a:r>
              <a:rPr lang="ru-RU" sz="3000" b="1" dirty="0">
                <a:latin typeface="+mj-lt"/>
                <a:ea typeface="Calibri" panose="020F0502020204030204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3000" b="1" dirty="0">
              <a:latin typeface="+mj-lt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ru-RU" sz="3000" b="1" dirty="0">
                <a:solidFill>
                  <a:srgbClr val="C00000"/>
                </a:solidFill>
                <a:latin typeface="+mj-lt"/>
              </a:rPr>
              <a:t>По планам недропользователей на 2019 год</a:t>
            </a:r>
          </a:p>
          <a:p>
            <a:pPr algn="just"/>
            <a:r>
              <a:rPr lang="ru-RU" sz="3000" b="1" dirty="0">
                <a:solidFill>
                  <a:srgbClr val="C00000"/>
                </a:solidFill>
                <a:latin typeface="+mj-lt"/>
              </a:rPr>
              <a:t>         предусмотрена разработка порядка двух десятков</a:t>
            </a:r>
          </a:p>
          <a:p>
            <a:pPr algn="just"/>
            <a:r>
              <a:rPr lang="ru-RU" sz="3000" b="1" dirty="0">
                <a:solidFill>
                  <a:srgbClr val="C00000"/>
                </a:solidFill>
                <a:latin typeface="+mj-lt"/>
              </a:rPr>
              <a:t>              таких отчетов по различным видам ТПИ:</a:t>
            </a:r>
          </a:p>
          <a:p>
            <a:pPr algn="just"/>
            <a:r>
              <a:rPr lang="ru-RU" sz="3000" b="1" dirty="0">
                <a:solidFill>
                  <a:srgbClr val="C00000"/>
                </a:solidFill>
                <a:latin typeface="+mj-lt"/>
              </a:rPr>
              <a:t>                     железные руды, золото, медь, уран, ОПИ,</a:t>
            </a:r>
          </a:p>
          <a:p>
            <a:pPr algn="just"/>
            <a:r>
              <a:rPr lang="ru-RU" sz="3000" b="1" dirty="0">
                <a:solidFill>
                  <a:srgbClr val="C00000"/>
                </a:solidFill>
                <a:latin typeface="+mj-lt"/>
              </a:rPr>
              <a:t>                           цирконий, озерные соли, вольфрам и др.</a:t>
            </a:r>
          </a:p>
          <a:p>
            <a:pPr algn="just"/>
            <a:r>
              <a:rPr lang="ru-RU" sz="3000" b="1" dirty="0">
                <a:solidFill>
                  <a:srgbClr val="C00000"/>
                </a:solidFill>
                <a:latin typeface="+mj-lt"/>
              </a:rPr>
              <a:t>                               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b="1" dirty="0">
              <a:latin typeface="+mj-lt"/>
            </a:endParaRPr>
          </a:p>
          <a:p>
            <a:pPr algn="just"/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655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DB9703-1879-4B9E-9BE7-09E5DF40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0E9EC5-BE8E-43FB-B8E6-1EAB153F0B49}"/>
              </a:ext>
            </a:extLst>
          </p:cNvPr>
          <p:cNvSpPr/>
          <p:nvPr/>
        </p:nvSpPr>
        <p:spPr>
          <a:xfrm>
            <a:off x="2400299" y="-1035050"/>
            <a:ext cx="9439275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32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Подготовка публичных отчетов (продолжение)</a:t>
            </a:r>
          </a:p>
          <a:p>
            <a:pPr algn="just"/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+mj-lt"/>
                <a:ea typeface="Calibri" panose="020F0502020204030204" pitchFamily="34" charset="0"/>
              </a:rPr>
              <a:t>В текущем году публичные отчеты уже разрабатываются как казахстанские так и зарубежные консалтинговые компании</a:t>
            </a:r>
          </a:p>
          <a:p>
            <a:pPr algn="just"/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+mj-lt"/>
                <a:ea typeface="Calibri" panose="020F0502020204030204" pitchFamily="34" charset="0"/>
              </a:rPr>
              <a:t>На сегодняшний день </a:t>
            </a:r>
            <a:r>
              <a:rPr lang="ru-RU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из 190 членов ПОНЭН – 60 являются Компетентными лицами</a:t>
            </a:r>
            <a:r>
              <a:rPr lang="ru-RU" sz="2400" b="1" dirty="0">
                <a:latin typeface="+mj-lt"/>
                <a:ea typeface="Calibri" panose="020F0502020204030204" pitchFamily="34" charset="0"/>
              </a:rPr>
              <a:t>, </a:t>
            </a:r>
            <a:r>
              <a:rPr lang="ru-RU" sz="24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</a:rPr>
              <a:t>в том числе четверть из них зарубежные специалисты с большим опытом разработки отчетов по международным стандартам</a:t>
            </a:r>
          </a:p>
          <a:p>
            <a:pPr algn="just"/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+mj-lt"/>
                <a:ea typeface="Calibri" panose="020F0502020204030204" pitchFamily="34" charset="0"/>
              </a:rPr>
              <a:t>Ввиду отсутствия практики применения Кодекса </a:t>
            </a:r>
            <a:r>
              <a:rPr lang="en-US" sz="2400" b="1" dirty="0">
                <a:latin typeface="+mj-lt"/>
                <a:ea typeface="Calibri" panose="020F0502020204030204" pitchFamily="34" charset="0"/>
              </a:rPr>
              <a:t>KAZRC</a:t>
            </a:r>
            <a:r>
              <a:rPr lang="ru-RU" sz="2400" b="1" dirty="0">
                <a:latin typeface="+mj-lt"/>
                <a:ea typeface="Calibri" panose="020F0502020204030204" pitchFamily="34" charset="0"/>
              </a:rPr>
              <a:t>, у компетентных лиц возникает много методических</a:t>
            </a:r>
          </a:p>
          <a:p>
            <a:pPr lvl="3" algn="just"/>
            <a:r>
              <a:rPr lang="ru-RU" sz="2400" b="1" dirty="0">
                <a:latin typeface="+mj-lt"/>
                <a:ea typeface="Calibri" panose="020F0502020204030204" pitchFamily="34" charset="0"/>
              </a:rPr>
              <a:t>          вопросов, с которыми  специалисты обращаются в</a:t>
            </a:r>
          </a:p>
          <a:p>
            <a:pPr lvl="3" algn="just"/>
            <a:r>
              <a:rPr lang="ru-RU" sz="2400" b="1" dirty="0">
                <a:latin typeface="+mj-lt"/>
                <a:ea typeface="Calibri" panose="020F0502020204030204" pitchFamily="34" charset="0"/>
              </a:rPr>
              <a:t>              Исполнительный Комитет ПОНЭН</a:t>
            </a:r>
          </a:p>
          <a:p>
            <a:pPr lvl="3" algn="just"/>
            <a:endParaRPr lang="ru-RU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</a:endParaRPr>
          </a:p>
          <a:p>
            <a:pPr lvl="3" algn="just"/>
            <a:endParaRPr lang="ru-RU" sz="2400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264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71D53A8-35DB-4483-A0C8-BCE00C46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98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Часто задаваемые вопросы по отчетам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ru-RU" sz="3600" b="1" dirty="0">
                <a:solidFill>
                  <a:srgbClr val="00B050"/>
                </a:solidFill>
              </a:rPr>
              <a:t> формата </a:t>
            </a:r>
            <a:r>
              <a:rPr lang="en-US" sz="3600" b="1" dirty="0">
                <a:solidFill>
                  <a:srgbClr val="00B050"/>
                </a:solidFill>
              </a:rPr>
              <a:t>KAZRC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A058EB-7CE2-4B76-99E2-F3CAD9E08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064124"/>
          </a:xfrm>
        </p:spPr>
        <p:txBody>
          <a:bodyPr>
            <a:normAutofit lnSpcReduction="10000"/>
          </a:bodyPr>
          <a:lstStyle/>
          <a:p>
            <a:pPr lvl="2" algn="just">
              <a:buFont typeface="Wingdings" panose="05000000000000000000" pitchFamily="2" charset="2"/>
              <a:buChar char="q"/>
            </a:pPr>
            <a:r>
              <a:rPr lang="ru-RU" dirty="0"/>
              <a:t>  </a:t>
            </a:r>
            <a:r>
              <a:rPr lang="ru-RU" sz="2400" b="1" dirty="0"/>
              <a:t>Геолого-методические аспекты:</a:t>
            </a:r>
          </a:p>
          <a:p>
            <a:pPr marL="914400" lvl="2" indent="0" algn="just">
              <a:buNone/>
            </a:pPr>
            <a:r>
              <a:rPr lang="ru-RU" sz="2400" b="1" dirty="0"/>
              <a:t>	- о видах и объемах </a:t>
            </a:r>
            <a:r>
              <a:rPr lang="ru-RU" sz="2400" b="1" dirty="0" err="1"/>
              <a:t>заверочных</a:t>
            </a:r>
            <a:r>
              <a:rPr lang="ru-RU" sz="2400" b="1" dirty="0"/>
              <a:t> геологоразведочных работ</a:t>
            </a:r>
          </a:p>
          <a:p>
            <a:pPr marL="914400" lvl="2" indent="0" algn="just">
              <a:buNone/>
            </a:pPr>
            <a:r>
              <a:rPr lang="ru-RU" sz="2400" b="1" dirty="0"/>
              <a:t>	- о видах и объемах </a:t>
            </a:r>
            <a:r>
              <a:rPr lang="en-US" sz="2400" b="1" dirty="0"/>
              <a:t>QA/QC</a:t>
            </a:r>
          </a:p>
          <a:p>
            <a:pPr marL="914400" lvl="2" indent="0" algn="just">
              <a:buNone/>
            </a:pPr>
            <a:r>
              <a:rPr lang="en-US" sz="2400" b="1" dirty="0"/>
              <a:t>	- </a:t>
            </a:r>
            <a:r>
              <a:rPr lang="ru-RU" sz="2400" b="1" dirty="0"/>
              <a:t>о выборе Компетентных лиц (в том числе обсуждение конкретных кандидатур)</a:t>
            </a:r>
          </a:p>
          <a:p>
            <a:pPr marL="914400" lvl="2" indent="0" algn="just">
              <a:buNone/>
            </a:pPr>
            <a:r>
              <a:rPr lang="ru-RU" sz="2400" b="1" dirty="0"/>
              <a:t>	- о </a:t>
            </a:r>
            <a:r>
              <a:rPr lang="ru-RU" sz="2400" b="1" dirty="0" err="1"/>
              <a:t>ревьюверах</a:t>
            </a:r>
            <a:r>
              <a:rPr lang="ru-RU" sz="2400" b="1" dirty="0"/>
              <a:t> подготовленных отчетов</a:t>
            </a:r>
          </a:p>
          <a:p>
            <a:pPr marL="914400" lvl="2" indent="0" algn="just">
              <a:buNone/>
            </a:pPr>
            <a:r>
              <a:rPr lang="ru-RU" sz="2400" b="1" dirty="0"/>
              <a:t>	- о процедурах представления отчетов в Комитет геологии  и</a:t>
            </a:r>
          </a:p>
          <a:p>
            <a:pPr marL="914400" lvl="2" indent="0" algn="just">
              <a:buNone/>
            </a:pPr>
            <a:r>
              <a:rPr lang="ru-RU" sz="2400" b="1" dirty="0"/>
              <a:t>                   недропользования </a:t>
            </a:r>
          </a:p>
          <a:p>
            <a:pPr marL="914400" lvl="2" indent="0" algn="just">
              <a:buNone/>
            </a:pPr>
            <a:r>
              <a:rPr lang="ru-RU" sz="2400" b="1" dirty="0"/>
              <a:t>		- о процедурах подтверждения Комитетом геологии и </a:t>
            </a:r>
          </a:p>
          <a:p>
            <a:pPr marL="914400" lvl="2" indent="0" algn="just">
              <a:buNone/>
            </a:pPr>
            <a:r>
              <a:rPr lang="ru-RU" sz="2400" b="1" dirty="0"/>
              <a:t>                              недропользования результатов оценки при </a:t>
            </a:r>
            <a:r>
              <a:rPr lang="ru-RU" sz="2400" b="1" dirty="0" err="1"/>
              <a:t>расхожде</a:t>
            </a:r>
            <a:r>
              <a:rPr lang="ru-RU" sz="2400" b="1" dirty="0"/>
              <a:t>-</a:t>
            </a:r>
          </a:p>
          <a:p>
            <a:pPr marL="914400" lvl="2" indent="0" algn="just">
              <a:buNone/>
            </a:pPr>
            <a:r>
              <a:rPr lang="ru-RU" sz="2400" b="1" dirty="0"/>
              <a:t>                                   </a:t>
            </a:r>
            <a:r>
              <a:rPr lang="ru-RU" sz="2400" b="1" dirty="0" err="1"/>
              <a:t>нии</a:t>
            </a:r>
            <a:r>
              <a:rPr lang="ru-RU" sz="2400" b="1" dirty="0"/>
              <a:t> свыше 25% от запасов, числящихся на балансе </a:t>
            </a:r>
          </a:p>
          <a:p>
            <a:pPr marL="914400" lvl="2" indent="0" algn="just">
              <a:buNone/>
            </a:pPr>
            <a:r>
              <a:rPr lang="ru-RU" sz="2400" b="1" dirty="0"/>
              <a:t>			- о конвертации запасов ГКЗ в ресурсы и резервы</a:t>
            </a:r>
          </a:p>
          <a:p>
            <a:pPr marL="914400" lvl="2" indent="0" algn="just">
              <a:buNone/>
            </a:pPr>
            <a:r>
              <a:rPr lang="ru-RU" sz="2400" b="1" dirty="0"/>
              <a:t> 			   по </a:t>
            </a:r>
            <a:r>
              <a:rPr lang="en-US" sz="2400" b="1" dirty="0"/>
              <a:t>KAZRC</a:t>
            </a: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92AD1DC-B08F-42C2-BB37-E8615056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4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459E94-DD09-456D-ABF3-D09029A3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7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00B050"/>
                </a:solidFill>
              </a:rPr>
              <a:t>Разнородность оцениваемых объектов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8BEEF9-F8C5-4C14-8560-AFF13F30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825" y="1209040"/>
            <a:ext cx="9124950" cy="528383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7030A0"/>
                </a:solidFill>
              </a:rPr>
              <a:t>Большая часть вопросов связана, прежде всего, с разнородностью исходной информации по объектам</a:t>
            </a:r>
          </a:p>
          <a:p>
            <a:pPr algn="just"/>
            <a:r>
              <a:rPr lang="ru-RU" sz="2400" dirty="0">
                <a:solidFill>
                  <a:srgbClr val="0070C0"/>
                </a:solidFill>
              </a:rPr>
              <a:t>Разный статус и содержание этой информации влияют, с одной стороны, на комплекс и объемы дополнительных работ, которые необходимо выполнить на объекте для подготовки отчета по </a:t>
            </a:r>
            <a:r>
              <a:rPr lang="en-US" sz="2400" dirty="0">
                <a:solidFill>
                  <a:srgbClr val="0070C0"/>
                </a:solidFill>
              </a:rPr>
              <a:t>KAZRC</a:t>
            </a:r>
            <a:r>
              <a:rPr lang="ru-RU" sz="2400" dirty="0">
                <a:solidFill>
                  <a:srgbClr val="0070C0"/>
                </a:solidFill>
              </a:rPr>
              <a:t>, и, с другой стороны, позволяют, в первом приближении, на каждой стадии работ по объекту оценить относительные инвестиционные риски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dirty="0"/>
              <a:t>исходя из объема и достоверности исходной информации</a:t>
            </a:r>
            <a:r>
              <a:rPr lang="ru-RU" sz="2000" dirty="0"/>
              <a:t> </a:t>
            </a:r>
          </a:p>
          <a:p>
            <a:pPr marL="0" indent="0" algn="just">
              <a:buNone/>
            </a:pPr>
            <a:r>
              <a:rPr lang="ru-RU" sz="2400" dirty="0"/>
              <a:t>                 по объектам предлагается подразделять их на условные</a:t>
            </a:r>
          </a:p>
          <a:p>
            <a:pPr marL="0" indent="0" algn="just">
              <a:buNone/>
            </a:pPr>
            <a:r>
              <a:rPr lang="ru-RU" sz="2400" dirty="0"/>
              <a:t>                        пять категорий, отличающиеся количеством и</a:t>
            </a:r>
          </a:p>
          <a:p>
            <a:pPr marL="0" indent="0" algn="just">
              <a:buNone/>
            </a:pPr>
            <a:r>
              <a:rPr lang="ru-RU" sz="2400" dirty="0"/>
              <a:t>                             качеством исходной информации по объектам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85A3D0-33B9-40C6-9A0E-7DBC3D78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4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86017CD-E352-4B90-AE90-29327C44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096625" cy="67119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B050"/>
                </a:solidFill>
              </a:rPr>
              <a:t>Условные категории оценки объектов </a:t>
            </a:r>
            <a:br>
              <a:rPr lang="ru-RU" sz="3000" b="1" dirty="0">
                <a:solidFill>
                  <a:srgbClr val="00B050"/>
                </a:solidFill>
              </a:rPr>
            </a:br>
            <a:r>
              <a:rPr lang="ru-RU" sz="3000" b="1" dirty="0">
                <a:solidFill>
                  <a:srgbClr val="00B050"/>
                </a:solidFill>
              </a:rPr>
              <a:t>(матрица инвестиционных рисков)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EE161BF-C926-4D31-AF32-D04176B8DE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08435"/>
              </p:ext>
            </p:extLst>
          </p:nvPr>
        </p:nvGraphicFramePr>
        <p:xfrm>
          <a:off x="2143125" y="1209675"/>
          <a:ext cx="9448800" cy="509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771">
                  <a:extLst>
                    <a:ext uri="{9D8B030D-6E8A-4147-A177-3AD203B41FA5}">
                      <a16:colId xmlns:a16="http://schemas.microsoft.com/office/drawing/2014/main" val="2095250"/>
                    </a:ext>
                  </a:extLst>
                </a:gridCol>
                <a:gridCol w="3476932">
                  <a:extLst>
                    <a:ext uri="{9D8B030D-6E8A-4147-A177-3AD203B41FA5}">
                      <a16:colId xmlns:a16="http://schemas.microsoft.com/office/drawing/2014/main" val="1916995364"/>
                    </a:ext>
                  </a:extLst>
                </a:gridCol>
                <a:gridCol w="952771">
                  <a:extLst>
                    <a:ext uri="{9D8B030D-6E8A-4147-A177-3AD203B41FA5}">
                      <a16:colId xmlns:a16="http://schemas.microsoft.com/office/drawing/2014/main" val="439411145"/>
                    </a:ext>
                  </a:extLst>
                </a:gridCol>
                <a:gridCol w="994662">
                  <a:extLst>
                    <a:ext uri="{9D8B030D-6E8A-4147-A177-3AD203B41FA5}">
                      <a16:colId xmlns:a16="http://schemas.microsoft.com/office/drawing/2014/main" val="914049978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3854693292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369495368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1419390843"/>
                    </a:ext>
                  </a:extLst>
                </a:gridCol>
              </a:tblGrid>
              <a:tr h="2727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№№ </a:t>
                      </a:r>
                      <a:r>
                        <a:rPr lang="ru-RU" sz="1800" dirty="0" err="1">
                          <a:effectLst/>
                        </a:rPr>
                        <a:t>пп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Параметры исходной информации по объектам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Условные категории объектов оценки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912297"/>
                  </a:ext>
                </a:extLst>
              </a:tr>
              <a:tr h="285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IV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35726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Актуальная разведка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852056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Историческая разведка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807103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Заверочные работы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283384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QA/QC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09903"/>
                  </a:ext>
                </a:extLst>
              </a:tr>
              <a:tr h="55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Наличие отчетов, утвержденных ГКЗ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175196"/>
                  </a:ext>
                </a:extLst>
              </a:tr>
              <a:tr h="55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Наличие отчетов по международным стандартам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37303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Сопровождение работ КЛ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4315462"/>
                  </a:ext>
                </a:extLst>
              </a:tr>
              <a:tr h="55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Апробация отчетов в финансовых институтах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145485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Проведение аудитов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6074830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Апробация отчета в ГКЗ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427875"/>
                  </a:ext>
                </a:extLst>
              </a:tr>
              <a:tr h="2727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Результаты эксплуатации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 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473667"/>
                  </a:ext>
                </a:extLst>
              </a:tr>
              <a:tr h="55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Степень инвестиционных рисков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низкая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средняя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высокая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7845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>
                <a:latin typeface="Cuprum" panose="02000506000000020004" pitchFamily="2" charset="0"/>
              </a:rPr>
              <a:t>7</a:t>
            </a:fld>
            <a:endParaRPr lang="ru-RU">
              <a:latin typeface="Cupr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2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63D31-E00E-480A-AB35-C95E6654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Проблемные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8F969-0224-4422-B80E-2DC41BB2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>
            <a:normAutofit lnSpcReduction="10000"/>
          </a:bodyPr>
          <a:lstStyle/>
          <a:p>
            <a:pPr lvl="2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B050"/>
                </a:solidFill>
              </a:rPr>
              <a:t>Ограниченный опыт отечественных специалистов по подготовке публичных отчетов по международным стандартам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ru-RU" sz="2800" b="1" dirty="0"/>
              <a:t>Отсутствие привычных методических руководств подготовки таких отчетов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ru-RU" sz="2600" dirty="0">
                <a:solidFill>
                  <a:srgbClr val="0070C0"/>
                </a:solidFill>
              </a:rPr>
              <a:t> Языковой барьер – который не позволяет казахстанским</a:t>
            </a:r>
          </a:p>
          <a:p>
            <a:pPr marL="914400" lvl="2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            специалистам широко использовать публичные</a:t>
            </a:r>
          </a:p>
          <a:p>
            <a:pPr marL="914400" lvl="2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                   отчеты, которые имеются на сайтах публичных</a:t>
            </a:r>
          </a:p>
          <a:p>
            <a:pPr marL="914400" lvl="2" indent="0" algn="just">
              <a:buNone/>
            </a:pPr>
            <a:r>
              <a:rPr lang="ru-RU" sz="2800" dirty="0">
                <a:solidFill>
                  <a:srgbClr val="0070C0"/>
                </a:solidFill>
              </a:rPr>
              <a:t>                       компаний</a:t>
            </a:r>
          </a:p>
          <a:p>
            <a:pPr lvl="6" algn="just">
              <a:buFont typeface="Wingdings" panose="05000000000000000000" pitchFamily="2" charset="2"/>
              <a:buChar char="§"/>
            </a:pPr>
            <a:r>
              <a:rPr lang="ru-RU" sz="2600" dirty="0"/>
              <a:t> </a:t>
            </a:r>
            <a:r>
              <a:rPr lang="ru-RU" sz="2600" b="1" dirty="0"/>
              <a:t>Серьезная конкуренция казахстанским </a:t>
            </a:r>
          </a:p>
          <a:p>
            <a:pPr marL="914400" lvl="2" indent="0" algn="just">
              <a:buNone/>
            </a:pPr>
            <a:r>
              <a:rPr lang="ru-RU" sz="2800" b="1" dirty="0"/>
              <a:t>                               </a:t>
            </a:r>
            <a:r>
              <a:rPr lang="ru-RU" sz="2800" b="1" dirty="0" err="1"/>
              <a:t>консалтерам</a:t>
            </a:r>
            <a:r>
              <a:rPr lang="ru-RU" sz="2800" b="1" dirty="0"/>
              <a:t> со стороны крупных</a:t>
            </a:r>
          </a:p>
          <a:p>
            <a:pPr marL="914400" lvl="2" indent="0" algn="just">
              <a:buNone/>
            </a:pPr>
            <a:r>
              <a:rPr lang="ru-RU" sz="2800" b="1" dirty="0"/>
              <a:t>                                  зарубежных консалтинговых компаний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7A8021-1CE6-422F-AB82-5C9D28E1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6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459E94-DD09-456D-ABF3-D09029A32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accent6"/>
                </a:solidFill>
              </a:rPr>
              <a:t>Заключение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8BEEF9-F8C5-4C14-8560-AFF13F30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825" y="885826"/>
            <a:ext cx="9124950" cy="5607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b="1" dirty="0">
                <a:solidFill>
                  <a:srgbClr val="7030A0"/>
                </a:solidFill>
              </a:rPr>
              <a:t>Весь спектр, вопросов, возникающих относительно подготовки отчетов формата </a:t>
            </a:r>
            <a:r>
              <a:rPr lang="en-US" sz="2400" b="1" dirty="0">
                <a:solidFill>
                  <a:srgbClr val="7030A0"/>
                </a:solidFill>
              </a:rPr>
              <a:t>KAZRC</a:t>
            </a:r>
            <a:r>
              <a:rPr lang="ru-RU" sz="2400" b="1" dirty="0">
                <a:solidFill>
                  <a:srgbClr val="7030A0"/>
                </a:solidFill>
              </a:rPr>
              <a:t> можно отнести, в первую очередь, к отсутствию практики использования Кодекса. По мере получения такого опыта ситуация будет меняться в сторону повышения понимания как норм Кодекса о недрах и недропользовании в целом, так и особенностей подготовки публичной отчетности в соответствии с Кодексом </a:t>
            </a:r>
            <a:r>
              <a:rPr lang="en-US" sz="2400" b="1" dirty="0">
                <a:solidFill>
                  <a:srgbClr val="7030A0"/>
                </a:solidFill>
              </a:rPr>
              <a:t>KAZRC</a:t>
            </a:r>
            <a:r>
              <a:rPr lang="ru-RU" sz="2400" b="1" dirty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dirty="0"/>
              <a:t>                </a:t>
            </a:r>
            <a:r>
              <a:rPr lang="ru-RU" sz="2400" b="1" dirty="0">
                <a:solidFill>
                  <a:srgbClr val="C00000"/>
                </a:solidFill>
              </a:rPr>
              <a:t>Тем не менее по состоянию на май 2019 г. пять отчетов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                  в соответствии с Кодексом </a:t>
            </a:r>
            <a:r>
              <a:rPr lang="en-US" sz="2400" b="1" dirty="0">
                <a:solidFill>
                  <a:srgbClr val="C00000"/>
                </a:solidFill>
              </a:rPr>
              <a:t>KAZRC </a:t>
            </a:r>
            <a:r>
              <a:rPr lang="ru-RU" sz="2400" b="1" dirty="0">
                <a:solidFill>
                  <a:srgbClr val="C00000"/>
                </a:solidFill>
              </a:rPr>
              <a:t>уже подготовлены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ru-RU" sz="2400" dirty="0"/>
              <a:t>                                                                  </a:t>
            </a:r>
            <a:r>
              <a:rPr lang="ru-RU" sz="2400" b="1" i="1" dirty="0">
                <a:solidFill>
                  <a:srgbClr val="00B0F0"/>
                </a:solidFill>
              </a:rPr>
              <a:t>БЛАГОДАРЮ ЗА ВНИМАНИЕ!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85A3D0-33B9-40C6-9A0E-7DBC3D78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F5AD-B264-42B9-8C0B-984AA9872D5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712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5F10076-EFC7-48FF-BA32-A3A247B8F3D0}" vid="{2D1848BA-94D0-439F-B608-9AD987DDE78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414</TotalTime>
  <Words>679</Words>
  <Application>Microsoft Office PowerPoint</Application>
  <PresentationFormat>Широкоэкранный</PresentationFormat>
  <Paragraphs>182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Cuprum</vt:lpstr>
      <vt:lpstr>Times New Roman</vt:lpstr>
      <vt:lpstr>Wingdings</vt:lpstr>
      <vt:lpstr>Тема Office</vt:lpstr>
      <vt:lpstr>Внедрение отчетности по кодексу KAZRC в Республике Казахстан</vt:lpstr>
      <vt:lpstr>         Основные этапы внедрения международных              стандартов публичной геологической отчетности  в Казахстане</vt:lpstr>
      <vt:lpstr>Презентация PowerPoint</vt:lpstr>
      <vt:lpstr>Презентация PowerPoint</vt:lpstr>
      <vt:lpstr>Часто задаваемые вопросы по отчетам  формата KAZRC</vt:lpstr>
      <vt:lpstr>Разнородность оцениваемых объектов</vt:lpstr>
      <vt:lpstr>Условные категории оценки объектов  (матрица инвестиционных рисков)</vt:lpstr>
      <vt:lpstr>Проблемные вопросы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</dc:creator>
  <cp:lastModifiedBy>pchelper</cp:lastModifiedBy>
  <cp:revision>38</cp:revision>
  <dcterms:created xsi:type="dcterms:W3CDTF">2019-03-04T09:03:15Z</dcterms:created>
  <dcterms:modified xsi:type="dcterms:W3CDTF">2019-05-23T02:22:40Z</dcterms:modified>
</cp:coreProperties>
</file>